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5447" r:id="rId1"/>
  </p:sldMasterIdLst>
  <p:notesMasterIdLst>
    <p:notesMasterId r:id="rId8"/>
  </p:notesMasterIdLst>
  <p:handoutMasterIdLst>
    <p:handoutMasterId r:id="rId9"/>
  </p:handoutMasterIdLst>
  <p:sldIdLst>
    <p:sldId id="2147480058" r:id="rId2"/>
    <p:sldId id="2147479923" r:id="rId3"/>
    <p:sldId id="2147480060" r:id="rId4"/>
    <p:sldId id="2147480062" r:id="rId5"/>
    <p:sldId id="2147480063" r:id="rId6"/>
    <p:sldId id="2147480057" r:id="rId7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D80749-2FF8-47C8-94EA-05B916B0A0FF}">
          <p14:sldIdLst>
            <p14:sldId id="2147480058"/>
            <p14:sldId id="2147479923"/>
            <p14:sldId id="2147480060"/>
            <p14:sldId id="2147480062"/>
            <p14:sldId id="2147480063"/>
          </p14:sldIdLst>
        </p14:section>
        <p14:section name="CTA Slide" id="{46C246E7-224D-4C46-A127-4D442645B298}">
          <p14:sldIdLst>
            <p14:sldId id="21474800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429C"/>
    <a:srgbClr val="4122AA"/>
    <a:srgbClr val="7F6EE4"/>
    <a:srgbClr val="67D2D2"/>
    <a:srgbClr val="8775E1"/>
    <a:srgbClr val="282828"/>
    <a:srgbClr val="554992"/>
    <a:srgbClr val="687EE8"/>
    <a:srgbClr val="5E32FF"/>
    <a:srgbClr val="552D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99" y="1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556" y="8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7/24/2024 10:41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7/24/2024 10:41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7/24/2024 10:41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                    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7/24/2024 10:41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72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object with blue and purple text boxes&#10;&#10;Description automatically generated">
            <a:extLst>
              <a:ext uri="{FF2B5EF4-FFF2-40B4-BE49-F238E27FC236}">
                <a16:creationId xmlns:a16="http://schemas.microsoft.com/office/drawing/2014/main" id="{D1D80C86-C1EE-D82B-5D1F-9435FD7630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059" y="-804286"/>
            <a:ext cx="12192000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088F375-4E21-F14D-FF9C-1B7E08C279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171" y="3744063"/>
            <a:ext cx="6367270" cy="19236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ts val="7500"/>
              </a:lnSpc>
              <a:spcBef>
                <a:spcPct val="0"/>
              </a:spcBef>
              <a:buNone/>
              <a:defRPr lang="en-US" sz="7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25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1029BF0-5368-F2F6-C1A8-095C0A922E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613" y="5899826"/>
            <a:ext cx="5430837" cy="307777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65C0E-B7BA-1153-270D-262661B27E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171" y="650397"/>
            <a:ext cx="961417" cy="9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59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0154" y="2056480"/>
            <a:ext cx="4622646" cy="122835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90153" y="3524149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.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633137" dist="444500" dir="21540000" algn="r" rotWithShape="0">
              <a:schemeClr val="accent2">
                <a:alpha val="2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789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/text side by side 2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58BDD4CB-D36F-E07F-313B-797A62D479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813446"/>
            <a:ext cx="3357658" cy="1231106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941889" y="2965747"/>
            <a:ext cx="5101012" cy="923330"/>
          </a:xfrm>
        </p:spPr>
        <p:txBody>
          <a:bodyPr anchor="ctr"/>
          <a:lstStyle>
            <a:lvl1pPr marL="0" indent="0">
              <a:spcAft>
                <a:spcPts val="600"/>
              </a:spcAft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442281" y="2578100"/>
            <a:ext cx="0" cy="1701800"/>
          </a:xfrm>
          <a:prstGeom prst="line">
            <a:avLst/>
          </a:prstGeom>
          <a:ln w="25400" cap="rnd">
            <a:solidFill>
              <a:schemeClr val="accent5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4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umn/subhead/bulle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356C-9532-5436-46A1-619B2A6A7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5539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B5FDD55-D2FD-06A2-3A7F-C063A43266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62614" y="1342023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EF8026C-7744-AAD9-41CA-C4ABA625DB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354747"/>
            <a:ext cx="4511136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BEEF0C1-9DBD-0741-E148-D23B90A645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858677"/>
            <a:ext cx="4511136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Tx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55851C6-7894-1086-1B76-8F1549A38A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62614" y="1858677"/>
            <a:ext cx="4511135" cy="1264962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Clr>
                <a:schemeClr val="accent5"/>
              </a:buClr>
              <a:buFont typeface="Arial" panose="020B0604020202020204" pitchFamily="34" charset="0"/>
              <a:buNone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dui.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</a:t>
            </a:r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0495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locks text with subhea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black curved object&#10;&#10;Description automatically generated">
            <a:extLst>
              <a:ext uri="{FF2B5EF4-FFF2-40B4-BE49-F238E27FC236}">
                <a16:creationId xmlns:a16="http://schemas.microsoft.com/office/drawing/2014/main" id="{FBE45E74-78B5-9BE4-638A-B095DF0E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-1713721" y="1706847"/>
            <a:ext cx="6858001" cy="3430560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B7F8F03D-8454-4767-E458-BF93C976CB3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83543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C888422-F7CD-FCF1-DEFA-ABEB4D699D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3543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ACED0D3-C5CD-8664-E695-2F236B6A0B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83543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AE224D2-3466-9146-EE6E-BA67BED0D1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3543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26B0340-D163-DC5F-8A43-6B2FABDB02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11481" y="182962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98B6839-2B15-691F-F547-8CEB738ECA3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11481" y="232894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9204744-C252-06A4-7593-B29BB49262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1481" y="3683545"/>
            <a:ext cx="3192272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4CCD511-7E08-DA5E-8D35-3B3B0CFDDE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11481" y="4182863"/>
            <a:ext cx="3205796" cy="73866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con </a:t>
            </a:r>
            <a:r>
              <a:rPr lang="en-US" err="1"/>
              <a:t>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</a:t>
            </a:r>
            <a:r>
              <a:rPr lang="en-US"/>
              <a:t> </a:t>
            </a:r>
            <a:r>
              <a:rPr lang="en-US" err="1"/>
              <a:t>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18254995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A7C91D-4C3B-4CCD-827C-CF08FFE285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438974" y="2438975"/>
            <a:ext cx="6858001" cy="1980054"/>
          </a:xfrm>
          <a:prstGeom prst="rect">
            <a:avLst/>
          </a:prstGeom>
          <a:effectLst>
            <a:outerShdw blurRad="952500" dist="444500" dir="54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263F9-0F41-564A-B193-AE853D8152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-2655386" y="2655384"/>
            <a:ext cx="6857999" cy="1547231"/>
          </a:xfrm>
          <a:prstGeom prst="rect">
            <a:avLst/>
          </a:prstGeom>
        </p:spPr>
      </p:pic>
      <p:pic>
        <p:nvPicPr>
          <p:cNvPr id="8" name="Picture 7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12269660-3200-D6A9-689C-2E1A1471AD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010870" y="2010866"/>
            <a:ext cx="4884717" cy="862982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4E57FBE1-0B96-B01A-E10B-82264F460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7395" y="2461881"/>
            <a:ext cx="4158362" cy="125279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E87B1D5-4E73-46D1-72DE-AE7A7E8F53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77395" y="3947633"/>
            <a:ext cx="4158362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C100D46A-2866-B193-6086-DEEB653E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05576" y="1079344"/>
            <a:ext cx="4812073" cy="4720940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3600000" scaled="0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028779-EA28-62D7-6D05-CA2F54429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733485" y="1213954"/>
            <a:ext cx="4556255" cy="4451720"/>
          </a:xfrm>
          <a:solidFill>
            <a:schemeClr val="bg1"/>
          </a:solidFill>
        </p:spPr>
        <p:txBody>
          <a:bodyPr lIns="0" tIns="0" rIns="0" bIns="731520" anchor="ctr" anchorCtr="0">
            <a:no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800" b="1" kern="1200" spc="0" baseline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49586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 - 5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E0D2-4E85-58F5-57D9-381663831A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562684" y="2827024"/>
            <a:ext cx="5452803" cy="104644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ct val="85000"/>
              </a:lnSpc>
              <a:defRPr lang="en-US" sz="4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Demo:</a:t>
            </a:r>
            <a:br>
              <a:rPr lang="en-US"/>
            </a:br>
            <a:r>
              <a:rPr lang="en-US"/>
              <a:t>Demo title here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FCAD16C-4D90-5C39-E8C4-14894FE4BF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62684" y="4115908"/>
            <a:ext cx="5452803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Speaker name or subtitle text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E7A6D9-8D07-53CA-51FC-97406C072D0B}"/>
              </a:ext>
            </a:extLst>
          </p:cNvPr>
          <p:cNvSpPr/>
          <p:nvPr userDrawn="1"/>
        </p:nvSpPr>
        <p:spPr bwMode="auto">
          <a:xfrm>
            <a:off x="573864" y="521487"/>
            <a:ext cx="1550569" cy="1550569"/>
          </a:xfrm>
          <a:prstGeom prst="ellipse">
            <a:avLst/>
          </a:prstGeom>
          <a:solidFill>
            <a:schemeClr val="tx2"/>
          </a:solidFill>
          <a:ln w="25400">
            <a:gradFill>
              <a:gsLst>
                <a:gs pos="100000">
                  <a:schemeClr val="accent5"/>
                </a:gs>
                <a:gs pos="73000">
                  <a:schemeClr val="accent2"/>
                </a:gs>
              </a:gsLst>
              <a:lin ang="4200000" scaled="0"/>
            </a:gradFill>
            <a:headEnd type="none" w="med" len="med"/>
            <a:tailEnd type="none" w="med" len="med"/>
          </a:ln>
          <a:effectLst>
            <a:outerShdw blurRad="952500" dist="444500" dir="5400000" algn="ctr" rotWithShape="0">
              <a:schemeClr val="accent5">
                <a:alpha val="30000"/>
              </a:scheme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0ADD465-A3DF-B039-9CE6-A5914F173B0D}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 bwMode="ltGray">
          <a:xfrm>
            <a:off x="718931" y="666554"/>
            <a:ext cx="1260435" cy="1260435"/>
          </a:xfrm>
          <a:prstGeom prst="ellipse">
            <a:avLst/>
          </a:prstGeom>
          <a:noFill/>
        </p:spPr>
        <p:txBody>
          <a:bodyPr lIns="0" tIns="64008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800" b="0" i="0" cap="none" spc="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Drag &amp; drop your photo here or click or tap icon below to insert</a:t>
            </a:r>
          </a:p>
        </p:txBody>
      </p:sp>
      <p:pic>
        <p:nvPicPr>
          <p:cNvPr id="5" name="Picture 4" descr="A purple dot pattern on a black background&#10;&#10;Description automatically generated">
            <a:extLst>
              <a:ext uri="{FF2B5EF4-FFF2-40B4-BE49-F238E27FC236}">
                <a16:creationId xmlns:a16="http://schemas.microsoft.com/office/drawing/2014/main" id="{008FE13E-51E0-0BF3-1B86-351F70E116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5066" y="-1"/>
            <a:ext cx="890693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16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screenshot -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A265150-0D64-E917-74B1-1ACCC1181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4969254" y="-306220"/>
            <a:ext cx="6846307" cy="7768905"/>
            <a:chOff x="2013476" y="-2486816"/>
            <a:chExt cx="11017198" cy="114881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31D6A7-5B5D-A8DC-7DAC-EBA55AFE5167}"/>
                </a:ext>
              </a:extLst>
            </p:cNvPr>
            <p:cNvSpPr/>
            <p:nvPr/>
          </p:nvSpPr>
          <p:spPr bwMode="auto">
            <a:xfrm>
              <a:off x="4048553" y="697832"/>
              <a:ext cx="8467033" cy="6713019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12621F-7C6A-7F95-E37A-C50D2E0F0425}"/>
                </a:ext>
              </a:extLst>
            </p:cNvPr>
            <p:cNvSpPr/>
            <p:nvPr/>
          </p:nvSpPr>
          <p:spPr bwMode="auto">
            <a:xfrm>
              <a:off x="2013476" y="2559281"/>
              <a:ext cx="8232186" cy="644209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992EA4-E532-B4B3-54E7-3580110B8533}"/>
                </a:ext>
              </a:extLst>
            </p:cNvPr>
            <p:cNvSpPr/>
            <p:nvPr/>
          </p:nvSpPr>
          <p:spPr bwMode="auto">
            <a:xfrm>
              <a:off x="4563641" y="-2486816"/>
              <a:ext cx="8467033" cy="6713021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A3D7D98D-DC4B-4671-90CE-5791A6AD2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177016" y="1687137"/>
            <a:ext cx="6430783" cy="3747332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6A3F06-F39E-0E7A-B941-89CAC31761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5941A1E-7070-D862-AC36-1521E10D4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7" y="1410138"/>
            <a:ext cx="3573130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26174E1-2FC7-34DB-B6DB-5220C637FC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0677" y="1919714"/>
            <a:ext cx="3573130" cy="781752"/>
          </a:xfrm>
        </p:spPr>
        <p:txBody>
          <a:bodyPr vert="horz" wrap="square" lIns="0" tIns="0" rIns="0" bIns="0" rtlCol="0">
            <a:spAutoFit/>
          </a:bodyPr>
          <a:lstStyle>
            <a:lvl1pPr marL="285750" indent="-285750"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lang="en-US" sz="1200" b="0" kern="1200" spc="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600" dirty="0">
                <a:solidFill>
                  <a:schemeClr val="tx1"/>
                </a:solidFill>
              </a:defRPr>
            </a:lvl3pPr>
            <a:lvl4pPr>
              <a:defRPr lang="en-US" sz="1400" dirty="0">
                <a:solidFill>
                  <a:schemeClr val="tx1"/>
                </a:solidFill>
              </a:defRPr>
            </a:lvl4pPr>
            <a:lvl5pPr>
              <a:defRPr lang="en-US" sz="1400" dirty="0">
                <a:solidFill>
                  <a:schemeClr val="tx1"/>
                </a:solidFill>
              </a:defRPr>
            </a:lvl5pPr>
          </a:lstStyle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pPr marL="141288" marR="0" lvl="0" indent="-141288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35137852-2BE2-E1DF-5F5B-FCD63E0BFBC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2676" y="1831506"/>
            <a:ext cx="6140768" cy="34605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41857242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993681-2DCD-52E7-F6BB-965B05A5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3808352">
            <a:off x="-285826" y="-2021928"/>
            <a:ext cx="11743787" cy="11119023"/>
            <a:chOff x="-171889" y="-10390269"/>
            <a:chExt cx="15197291" cy="13222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5F6769-C11A-17F0-3ED2-2596E90EA3C1}"/>
                </a:ext>
              </a:extLst>
            </p:cNvPr>
            <p:cNvSpPr/>
            <p:nvPr/>
          </p:nvSpPr>
          <p:spPr bwMode="auto">
            <a:xfrm>
              <a:off x="7020674" y="-10390269"/>
              <a:ext cx="8004728" cy="6346484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48F087-C4BC-475F-C17E-F28E50F53CA6}"/>
                </a:ext>
              </a:extLst>
            </p:cNvPr>
            <p:cNvSpPr/>
            <p:nvPr/>
          </p:nvSpPr>
          <p:spPr bwMode="auto">
            <a:xfrm>
              <a:off x="-171889" y="-6130513"/>
              <a:ext cx="11452796" cy="8962382"/>
            </a:xfrm>
            <a:prstGeom prst="rect">
              <a:avLst/>
            </a:prstGeom>
            <a:gradFill flip="none" rotWithShape="1">
              <a:gsLst>
                <a:gs pos="100000">
                  <a:srgbClr val="051119">
                    <a:alpha val="0"/>
                  </a:srgbClr>
                </a:gs>
                <a:gs pos="0">
                  <a:schemeClr val="accent2"/>
                </a:gs>
                <a:gs pos="66000">
                  <a:srgbClr val="091F2C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32472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4A17643A-6A86-9A01-DDF2-B07A321A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029730" y="521407"/>
            <a:ext cx="10134086" cy="5815185"/>
          </a:xfrm>
          <a:prstGeom prst="roundRect">
            <a:avLst>
              <a:gd name="adj" fmla="val 1979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75732" y="656287"/>
            <a:ext cx="9840535" cy="554542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lang="en-US" sz="1400" b="1" kern="1200" spc="0" baseline="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or </a:t>
            </a:r>
            <a:br>
              <a:rPr lang="en-US"/>
            </a:br>
            <a:r>
              <a:rPr lang="en-US"/>
              <a:t>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21543454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/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black sky with white dots&#10;&#10;Description automatically generated">
            <a:extLst>
              <a:ext uri="{FF2B5EF4-FFF2-40B4-BE49-F238E27FC236}">
                <a16:creationId xmlns:a16="http://schemas.microsoft.com/office/drawing/2014/main" id="{B6AD5A23-84BF-E8E3-8CC7-40FFD0C90A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C93C182-A409-D81D-A824-FA863ED5F1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7" y="422028"/>
            <a:ext cx="3032494" cy="61555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Resources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A00537B-BFAB-0F3F-D962-48CCA500F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C322AE5-D91A-FA5F-E45F-28B6B3E06E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56611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078AE5B3-861D-C987-9A62-0FF3014E56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56611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77D8B3-F8DB-8A68-3409-7CF95A2F7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06B71E8-4153-C83D-9FEE-06DE3E4C767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56611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707CE0D-4908-BD27-E301-0E25DBE6C25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56611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F7160DB-883B-841A-767D-5B0865DEF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BCB7AA6-A2A3-0B05-C0C4-D75A84BB551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56611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D800FCE-5605-3585-6CD0-159CDC404E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156611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6DB9E62-C08F-EC1E-10EC-D2F223F87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2884304" y="707466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84689C7-6E25-1E44-7B3B-A24A23FF3E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156611" y="736367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2A013E1-1D6D-9328-4CB4-D470D399A43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56611" y="767612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D9D2AE4-C491-2AAE-181F-36029543F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1770885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0E537E14-8476-FC52-ABFB-B03284D0450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87048" y="2059888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54DAE1BD-430A-F87E-CADE-A03DD8A875F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87048" y="2372347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59103E-3A0B-F07A-0FCC-068D3C6A8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2944913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ADDEF9A-C80B-ECFF-F7EB-EDA7D4BED0D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687048" y="3233916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053C053C-A965-F3AA-0688-76A16993359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87048" y="3546375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FF6DA05-A54E-1672-10F1-7BE1E7BA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4118941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9C97020-3D53-14AF-BD3F-1C64E9E547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87048" y="4407944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7C959A75-ECB0-BA29-4D85-A313098B02A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87048" y="4720403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25E608F-744A-E961-0715-C1E543CC4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414741" y="7074667"/>
            <a:ext cx="4202453" cy="1033273"/>
          </a:xfrm>
          <a:prstGeom prst="roundRect">
            <a:avLst>
              <a:gd name="adj" fmla="val 10106"/>
            </a:avLst>
          </a:prstGeom>
          <a:solidFill>
            <a:schemeClr val="tx2"/>
          </a:solidFill>
          <a:ln w="25400" cap="flat" cmpd="sng" algn="ctr">
            <a:gradFill>
              <a:gsLst>
                <a:gs pos="0">
                  <a:schemeClr val="accent5"/>
                </a:gs>
                <a:gs pos="100000">
                  <a:schemeClr val="accent1"/>
                </a:gs>
              </a:gsLst>
              <a:lin ang="5400000" scaled="1"/>
            </a:gradFill>
            <a:prstDash val="solid"/>
          </a:ln>
          <a:effectLst>
            <a:outerShdw blurRad="952500" dist="444500" dir="2700000" algn="tl" rotWithShape="0">
              <a:schemeClr val="accent2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182856" tIns="91428" rIns="182856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86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A8AC5A2A-A475-7F3B-7B13-E3A5F1ACC9C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87048" y="7363670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Insert link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2D4F1D50-811C-39F2-9723-4D2A31EF689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87048" y="7676129"/>
            <a:ext cx="3657839" cy="153888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3303334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159689C4-87FB-C51E-9DD3-5AA27A0467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948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 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07E8A7-4B16-090E-2117-99B6FF3E5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226" y="3055052"/>
            <a:ext cx="9144000" cy="747897"/>
          </a:xfr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5400" b="1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16B123-2507-A1F4-057C-05694C37B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4185925"/>
            <a:ext cx="12192000" cy="2681329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F0DA58-2818-C984-63DF-94E65B4F3D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4725861"/>
            <a:ext cx="12192000" cy="2141394"/>
          </a:xfrm>
          <a:prstGeom prst="rect">
            <a:avLst/>
          </a:prstGeom>
          <a:effectLst>
            <a:outerShdw blurRad="952500" dist="444500" dir="14880000" algn="r" rotWithShape="0">
              <a:schemeClr val="accent2">
                <a:alpha val="20000"/>
              </a:schemeClr>
            </a:outerShdw>
          </a:effectLst>
        </p:spPr>
      </p:pic>
      <p:pic>
        <p:nvPicPr>
          <p:cNvPr id="6" name="Picture 5" descr="A pink screen with black border&#10;&#10;Description automatically generated">
            <a:extLst>
              <a:ext uri="{FF2B5EF4-FFF2-40B4-BE49-F238E27FC236}">
                <a16:creationId xmlns:a16="http://schemas.microsoft.com/office/drawing/2014/main" id="{90A81B44-2D78-5D0A-2F6B-CA848A6811E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171" y="5675166"/>
            <a:ext cx="6760530" cy="119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1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875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9820" y="4106047"/>
            <a:ext cx="2313432" cy="55399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8BB362A-BDC6-A7E5-2494-31EC9725D6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36948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5564948-DBA9-4296-2B21-C0328D679F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8641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79751F-C88A-CB88-925B-DC19ABF4BC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87484" y="3132820"/>
            <a:ext cx="1718105" cy="738664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84673486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subhead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210665E0-3C69-69CF-7ED7-15F4132195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31985" y="2605373"/>
            <a:ext cx="6945086" cy="6858000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826D79E-CB8D-165C-0D68-F3E5C5E9CCC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27302" y="3592465"/>
            <a:ext cx="7333488" cy="276999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801" y="2753654"/>
            <a:ext cx="11060491" cy="615553"/>
          </a:xfrm>
        </p:spPr>
        <p:txBody>
          <a:bodyPr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6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</p:spTree>
    <p:extLst>
      <p:ext uri="{BB962C8B-B14F-4D97-AF65-F5344CB8AC3E}">
        <p14:creationId xmlns:p14="http://schemas.microsoft.com/office/powerpoint/2010/main" val="16629353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-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A8E184E3-7039-2F3B-7052-3F8D7F797F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755" y="2912918"/>
            <a:ext cx="11060491" cy="830997"/>
          </a:xfrm>
        </p:spPr>
        <p:txBody>
          <a:bodyPr anchor="ctr"/>
          <a:lstStyle>
            <a:lvl1pPr marL="0"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1" kern="1200" cap="none" spc="0" baseline="0" dirty="0">
                <a:ln w="3175">
                  <a:noFill/>
                </a:ln>
                <a:gradFill flip="none" rotWithShape="1">
                  <a:gsLst>
                    <a:gs pos="100000">
                      <a:schemeClr val="accent3"/>
                    </a:gs>
                    <a:gs pos="1000">
                      <a:schemeClr val="accent5"/>
                    </a:gs>
                    <a:gs pos="56000">
                      <a:srgbClr val="E76BC7"/>
                    </a:gs>
                    <a:gs pos="19000">
                      <a:schemeClr val="accent2"/>
                    </a:gs>
                  </a:gsLst>
                  <a:lin ang="3600000" scaled="0"/>
                  <a:tileRect/>
                </a:gra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pic>
        <p:nvPicPr>
          <p:cNvPr id="3" name="Picture 2" descr="A black and purple rectangle&#10;&#10;Description automatically generated">
            <a:extLst>
              <a:ext uri="{FF2B5EF4-FFF2-40B4-BE49-F238E27FC236}">
                <a16:creationId xmlns:a16="http://schemas.microsoft.com/office/drawing/2014/main" id="{CD753D8B-0559-24E8-1ACE-008A0F22D1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6436" y="0"/>
            <a:ext cx="1582439" cy="1582439"/>
          </a:xfrm>
          <a:prstGeom prst="rect">
            <a:avLst/>
          </a:prstGeom>
        </p:spPr>
      </p:pic>
      <p:pic>
        <p:nvPicPr>
          <p:cNvPr id="5" name="Picture 4" descr="A black and purple corner&#10;&#10;Description automatically generated">
            <a:extLst>
              <a:ext uri="{FF2B5EF4-FFF2-40B4-BE49-F238E27FC236}">
                <a16:creationId xmlns:a16="http://schemas.microsoft.com/office/drawing/2014/main" id="{693F9D8C-D0A8-274C-0D56-0FA50BDD95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275561"/>
            <a:ext cx="1582439" cy="15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948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purple light&#10;&#10;Description automatically generated">
            <a:extLst>
              <a:ext uri="{FF2B5EF4-FFF2-40B4-BE49-F238E27FC236}">
                <a16:creationId xmlns:a16="http://schemas.microsoft.com/office/drawing/2014/main" id="{EB6693AF-AE2B-0E8F-E95B-7C5E42B2C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46914" y="0"/>
            <a:ext cx="6945086" cy="6858000"/>
          </a:xfrm>
          <a:prstGeom prst="rect">
            <a:avLst/>
          </a:prstGeom>
        </p:spPr>
      </p:pic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8DE6E0F4-EB1B-1087-9A06-05AA9348E9D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238627" y="2597286"/>
            <a:ext cx="6380674" cy="1663427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651C1F6-DEB0-AFDF-C4BB-AA31BE8D3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1010" y="2365565"/>
            <a:ext cx="4158362" cy="1239996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 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C42DB2F-8FFD-F6F8-DED6-9DBA7862C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2699" y="3838520"/>
            <a:ext cx="3946208" cy="553998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</a:t>
            </a:r>
          </a:p>
        </p:txBody>
      </p:sp>
    </p:spTree>
    <p:extLst>
      <p:ext uri="{BB962C8B-B14F-4D97-AF65-F5344CB8AC3E}">
        <p14:creationId xmlns:p14="http://schemas.microsoft.com/office/powerpoint/2010/main" val="8497676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ed Title/text/chart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E601496-DC71-36E8-19DE-911D4632C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64" y="422028"/>
            <a:ext cx="11018520" cy="55399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" name="Chart Placeholder 6">
            <a:extLst>
              <a:ext uri="{FF2B5EF4-FFF2-40B4-BE49-F238E27FC236}">
                <a16:creationId xmlns:a16="http://schemas.microsoft.com/office/drawing/2014/main" id="{392A398C-8712-6E39-6EEA-7710EB9C5417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1512498" y="2182664"/>
            <a:ext cx="9172754" cy="3577086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D5F456-EAC5-42C5-2BDB-0C5DF3D86BB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6273" y="1220473"/>
            <a:ext cx="7297503" cy="184666"/>
          </a:xfrm>
        </p:spPr>
        <p:txBody>
          <a:bodyPr/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vel.</a:t>
            </a:r>
          </a:p>
        </p:txBody>
      </p:sp>
    </p:spTree>
    <p:extLst>
      <p:ext uri="{BB962C8B-B14F-4D97-AF65-F5344CB8AC3E}">
        <p14:creationId xmlns:p14="http://schemas.microsoft.com/office/powerpoint/2010/main" val="222439428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3 icons/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2D5AF-D3EE-9FE9-17CA-38F79C0991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960" y="1724627"/>
            <a:ext cx="11050081" cy="615553"/>
          </a:xfrm>
        </p:spPr>
        <p:txBody>
          <a:bodyPr/>
          <a:lstStyle>
            <a:lvl1pPr algn="ctr"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/>
              <a:t>Lorem ipsum dolor sit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529E948-B647-1B3B-4B0A-C6914F874F4C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792401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3E151E17-299D-0A92-45C9-BED366432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37906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9E46301-3A68-CC3E-45CC-818C41F58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9284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4213C95-8A35-2CB3-F9F8-DBC451E98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0663" y="4113647"/>
            <a:ext cx="2313432" cy="27699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</a:t>
            </a: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51A284-1F5A-46A4-95C5-30A56FCDD0CD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5691860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  <p:sp>
        <p:nvSpPr>
          <p:cNvPr id="2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A739A0C-36E3-AB87-8A19-5A11C7A3E05A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8591319" y="3076511"/>
            <a:ext cx="799959" cy="799959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333333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br>
              <a:rPr lang="en-US"/>
            </a:br>
            <a:br>
              <a:rPr lang="en-US"/>
            </a:br>
            <a:r>
              <a:rPr lang="en-US"/>
              <a:t>Insert icon</a:t>
            </a:r>
          </a:p>
        </p:txBody>
      </p:sp>
    </p:spTree>
    <p:extLst>
      <p:ext uri="{BB962C8B-B14F-4D97-AF65-F5344CB8AC3E}">
        <p14:creationId xmlns:p14="http://schemas.microsoft.com/office/powerpoint/2010/main" val="115490409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aragraph -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D9703153-ED30-4A13-919C-A650208DA0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0676" y="1348900"/>
            <a:ext cx="4609123" cy="276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FEC1AA-5301-D109-7757-3C8F28BF76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0676" y="422028"/>
            <a:ext cx="11018520" cy="6155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799C7F5-7F21-7BAC-43ED-755B319581A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676" y="1856262"/>
            <a:ext cx="4622647" cy="1107996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12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>
                <a:solidFill>
                  <a:schemeClr val="tx1"/>
                </a:solidFill>
              </a:defRPr>
            </a:lvl2pPr>
            <a:lvl3pPr marL="450850" indent="0">
              <a:buFont typeface="Wingdings" panose="05000000000000000000" pitchFamily="2" charset="2"/>
              <a:buNone/>
              <a:tabLst/>
              <a:defRPr sz="1600" b="0">
                <a:solidFill>
                  <a:schemeClr val="tx1"/>
                </a:solidFill>
              </a:defRPr>
            </a:lvl3pPr>
            <a:lvl4pPr marL="652462" indent="0"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4pPr>
            <a:lvl5pPr marL="854075" indent="0">
              <a:buFont typeface="Wingdings" panose="05000000000000000000" pitchFamily="2" charset="2"/>
              <a:buNone/>
              <a:tabLst/>
              <a:defRPr sz="14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turpis</a:t>
            </a:r>
            <a:r>
              <a:rPr lang="en-US"/>
              <a:t> vel </a:t>
            </a:r>
            <a:r>
              <a:rPr lang="en-US" err="1"/>
              <a:t>varius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,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, non </a:t>
            </a:r>
            <a:r>
              <a:rPr lang="en-US" err="1"/>
              <a:t>commodo</a:t>
            </a:r>
            <a:r>
              <a:rPr lang="en-US"/>
              <a:t> dui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diam. </a:t>
            </a:r>
            <a:r>
              <a:rPr lang="en-US" err="1"/>
              <a:t>Nullam</a:t>
            </a:r>
            <a:r>
              <a:rPr lang="en-US"/>
              <a:t> </a:t>
            </a:r>
            <a:r>
              <a:rPr lang="en-US" err="1"/>
              <a:t>elementum</a:t>
            </a:r>
            <a:r>
              <a:rPr lang="en-US"/>
              <a:t> </a:t>
            </a:r>
            <a:r>
              <a:rPr lang="en-US" err="1"/>
              <a:t>rhoncus</a:t>
            </a:r>
            <a:r>
              <a:rPr lang="en-US"/>
              <a:t> </a:t>
            </a:r>
            <a:r>
              <a:rPr lang="en-US" err="1"/>
              <a:t>sapien</a:t>
            </a:r>
            <a:r>
              <a:rPr lang="en-US"/>
              <a:t> ac </a:t>
            </a:r>
            <a:r>
              <a:rPr lang="en-US" err="1"/>
              <a:t>feugiat</a:t>
            </a:r>
            <a:r>
              <a:rPr lang="en-US"/>
              <a:t>. Maecenas ac </a:t>
            </a:r>
            <a:r>
              <a:rPr lang="en-US" err="1"/>
              <a:t>enim</a:t>
            </a:r>
            <a:r>
              <a:rPr lang="en-US"/>
              <a:t> </a:t>
            </a:r>
            <a:r>
              <a:rPr lang="en-US" err="1"/>
              <a:t>pretium</a:t>
            </a:r>
            <a:r>
              <a:rPr lang="en-US"/>
              <a:t>, </a:t>
            </a:r>
            <a:r>
              <a:rPr lang="en-US" err="1"/>
              <a:t>placerat</a:t>
            </a:r>
            <a:r>
              <a:rPr lang="en-US"/>
              <a:t> eros </a:t>
            </a:r>
            <a:r>
              <a:rPr lang="en-US" err="1"/>
              <a:t>quis</a:t>
            </a:r>
            <a:r>
              <a:rPr lang="en-US"/>
              <a:t>, </a:t>
            </a:r>
            <a:r>
              <a:rPr lang="en-US" err="1"/>
              <a:t>viverra</a:t>
            </a:r>
            <a:r>
              <a:rPr lang="en-US"/>
              <a:t> ante. </a:t>
            </a:r>
            <a:r>
              <a:rPr lang="en-US" err="1"/>
              <a:t>Aliquam</a:t>
            </a:r>
            <a:r>
              <a:rPr lang="en-US"/>
              <a:t> id </a:t>
            </a:r>
            <a:r>
              <a:rPr lang="en-US" err="1"/>
              <a:t>sagittis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at </a:t>
            </a:r>
            <a:r>
              <a:rPr lang="en-US" err="1"/>
              <a:t>placerat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, non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risus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ultricies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416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296" y="2125629"/>
            <a:ext cx="5443720" cy="123110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75296" y="3597951"/>
            <a:ext cx="5443722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A02B7-CC81-F385-DEFB-1A22DFA03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 cstate="email">
            <a:alphaModFix amt="3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337" y="7043299"/>
            <a:ext cx="11069326" cy="583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68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700" r:id="rId1"/>
    <p:sldLayoutId id="2147485667" r:id="rId2"/>
    <p:sldLayoutId id="2147485594" r:id="rId3"/>
    <p:sldLayoutId id="2147485708" r:id="rId4"/>
    <p:sldLayoutId id="2147485707" r:id="rId5"/>
    <p:sldLayoutId id="2147485564" r:id="rId6"/>
    <p:sldLayoutId id="2147485566" r:id="rId7"/>
    <p:sldLayoutId id="2147485567" r:id="rId8"/>
    <p:sldLayoutId id="2147485705" r:id="rId9"/>
    <p:sldLayoutId id="2147485706" r:id="rId10"/>
    <p:sldLayoutId id="2147485528" r:id="rId11"/>
    <p:sldLayoutId id="2147485534" r:id="rId12"/>
    <p:sldLayoutId id="2147485718" r:id="rId13"/>
    <p:sldLayoutId id="2147485715" r:id="rId14"/>
    <p:sldLayoutId id="2147485698" r:id="rId15"/>
    <p:sldLayoutId id="2147485640" r:id="rId16"/>
    <p:sldLayoutId id="2147485600" r:id="rId17"/>
    <p:sldLayoutId id="2147485463" r:id="rId18"/>
    <p:sldLayoutId id="2147485655" r:id="rId19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4000" b="1" kern="1200" cap="none" spc="0" baseline="0" dirty="0" smtClean="0">
          <a:ln w="3175">
            <a:noFill/>
          </a:ln>
          <a:solidFill>
            <a:schemeClr val="bg1"/>
          </a:solidFill>
          <a:effectLst/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2"/>
        </a:buClr>
        <a:buSzPct val="90000"/>
        <a:buFontTx/>
        <a:buNone/>
        <a:tabLst/>
        <a:defRPr sz="1800" b="1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>
          <a:schemeClr val="accent5"/>
        </a:buClr>
        <a:buSzPct val="90000"/>
        <a:buFont typeface="Arial" panose="020B0604020202020204" pitchFamily="34" charset="0"/>
        <a:buChar char="•"/>
        <a:tabLst/>
        <a:defRPr sz="1200" b="0" kern="1200" spc="0" baseline="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 userDrawn="1">
          <p15:clr>
            <a:srgbClr val="C35EA4"/>
          </p15:clr>
        </p15:guide>
        <p15:guide id="17" pos="7320" userDrawn="1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 userDrawn="1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 userDrawn="1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71" y="3792313"/>
            <a:ext cx="6367270" cy="1923604"/>
          </a:xfrm>
        </p:spPr>
        <p:txBody>
          <a:bodyPr/>
          <a:lstStyle/>
          <a:p>
            <a:r>
              <a:rPr lang="en-US" spc="-3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.NET Aspire</a:t>
            </a:r>
            <a:br>
              <a:rPr lang="en-US" spc="-3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</a:br>
            <a:r>
              <a:rPr lang="en-US" spc="-300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+ SQL Server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D712-F159-EBF5-F6F6-1AF98407E8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2613" y="5688057"/>
            <a:ext cx="5430837" cy="609398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Jerry Nixon | @jerrynixon</a:t>
            </a:r>
          </a:p>
          <a:p>
            <a:r>
              <a:rPr lang="en-US" dirty="0">
                <a:solidFill>
                  <a:schemeClr val="accent2"/>
                </a:solidFill>
              </a:rPr>
              <a:t>SQL Product Manager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B3D6E3-4FE6-935D-0DEE-1FD2F32193A7}"/>
              </a:ext>
            </a:extLst>
          </p:cNvPr>
          <p:cNvGrpSpPr/>
          <p:nvPr/>
        </p:nvGrpSpPr>
        <p:grpSpPr>
          <a:xfrm>
            <a:off x="2212398" y="650397"/>
            <a:ext cx="961417" cy="961417"/>
            <a:chOff x="2250498" y="650397"/>
            <a:chExt cx="961417" cy="96141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1E3785-D712-C86F-F157-715A8CF41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0498" y="650397"/>
              <a:ext cx="961417" cy="961417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9C32CDA-A835-27D7-DA15-9911EFDABEF3}"/>
                </a:ext>
              </a:extLst>
            </p:cNvPr>
            <p:cNvSpPr/>
            <p:nvPr/>
          </p:nvSpPr>
          <p:spPr bwMode="auto">
            <a:xfrm>
              <a:off x="2250498" y="838200"/>
              <a:ext cx="816552" cy="590550"/>
            </a:xfrm>
            <a:prstGeom prst="rect">
              <a:avLst/>
            </a:prstGeom>
            <a:solidFill>
              <a:srgbClr val="4122A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" name="Graphic 79" descr="Database&#10;Keyword: fluent-icon;&#10;Metaphor: data, information;&#10;&#10;Used in database scenarios.">
            <a:extLst>
              <a:ext uri="{FF2B5EF4-FFF2-40B4-BE49-F238E27FC236}">
                <a16:creationId xmlns:a16="http://schemas.microsoft.com/office/drawing/2014/main" id="{E69D28C0-6BF0-7FF0-C92F-E77EF01BA2FB}"/>
              </a:ext>
            </a:extLst>
          </p:cNvPr>
          <p:cNvSpPr/>
          <p:nvPr/>
        </p:nvSpPr>
        <p:spPr>
          <a:xfrm>
            <a:off x="2473954" y="857250"/>
            <a:ext cx="438303" cy="547879"/>
          </a:xfrm>
          <a:custGeom>
            <a:avLst/>
            <a:gdLst>
              <a:gd name="connsiteX0" fmla="*/ 0 w 438303"/>
              <a:gd name="connsiteY0" fmla="*/ 109576 h 547879"/>
              <a:gd name="connsiteX1" fmla="*/ 21209 w 438303"/>
              <a:gd name="connsiteY1" fmla="*/ 60821 h 547879"/>
              <a:gd name="connsiteX2" fmla="*/ 70312 w 438303"/>
              <a:gd name="connsiteY2" fmla="*/ 27874 h 547879"/>
              <a:gd name="connsiteX3" fmla="*/ 219152 w 438303"/>
              <a:gd name="connsiteY3" fmla="*/ 0 h 547879"/>
              <a:gd name="connsiteX4" fmla="*/ 367991 w 438303"/>
              <a:gd name="connsiteY4" fmla="*/ 27874 h 547879"/>
              <a:gd name="connsiteX5" fmla="*/ 417095 w 438303"/>
              <a:gd name="connsiteY5" fmla="*/ 60821 h 547879"/>
              <a:gd name="connsiteX6" fmla="*/ 438303 w 438303"/>
              <a:gd name="connsiteY6" fmla="*/ 109576 h 547879"/>
              <a:gd name="connsiteX7" fmla="*/ 438303 w 438303"/>
              <a:gd name="connsiteY7" fmla="*/ 438303 h 547879"/>
              <a:gd name="connsiteX8" fmla="*/ 417095 w 438303"/>
              <a:gd name="connsiteY8" fmla="*/ 487059 h 547879"/>
              <a:gd name="connsiteX9" fmla="*/ 367991 w 438303"/>
              <a:gd name="connsiteY9" fmla="*/ 520006 h 547879"/>
              <a:gd name="connsiteX10" fmla="*/ 219152 w 438303"/>
              <a:gd name="connsiteY10" fmla="*/ 547879 h 547879"/>
              <a:gd name="connsiteX11" fmla="*/ 70312 w 438303"/>
              <a:gd name="connsiteY11" fmla="*/ 520006 h 547879"/>
              <a:gd name="connsiteX12" fmla="*/ 21209 w 438303"/>
              <a:gd name="connsiteY12" fmla="*/ 487059 h 547879"/>
              <a:gd name="connsiteX13" fmla="*/ 0 w 438303"/>
              <a:gd name="connsiteY13" fmla="*/ 438303 h 547879"/>
              <a:gd name="connsiteX14" fmla="*/ 0 w 438303"/>
              <a:gd name="connsiteY14" fmla="*/ 109576 h 547879"/>
              <a:gd name="connsiteX15" fmla="*/ 41091 w 438303"/>
              <a:gd name="connsiteY15" fmla="*/ 109576 h 547879"/>
              <a:gd name="connsiteX16" fmla="*/ 51097 w 438303"/>
              <a:gd name="connsiteY16" fmla="*/ 130131 h 547879"/>
              <a:gd name="connsiteX17" fmla="*/ 87120 w 438303"/>
              <a:gd name="connsiteY17" fmla="*/ 153782 h 547879"/>
              <a:gd name="connsiteX18" fmla="*/ 219152 w 438303"/>
              <a:gd name="connsiteY18" fmla="*/ 178061 h 547879"/>
              <a:gd name="connsiteX19" fmla="*/ 351182 w 438303"/>
              <a:gd name="connsiteY19" fmla="*/ 153782 h 547879"/>
              <a:gd name="connsiteX20" fmla="*/ 387208 w 438303"/>
              <a:gd name="connsiteY20" fmla="*/ 130131 h 547879"/>
              <a:gd name="connsiteX21" fmla="*/ 397212 w 438303"/>
              <a:gd name="connsiteY21" fmla="*/ 109576 h 547879"/>
              <a:gd name="connsiteX22" fmla="*/ 387208 w 438303"/>
              <a:gd name="connsiteY22" fmla="*/ 89021 h 547879"/>
              <a:gd name="connsiteX23" fmla="*/ 351182 w 438303"/>
              <a:gd name="connsiteY23" fmla="*/ 65370 h 547879"/>
              <a:gd name="connsiteX24" fmla="*/ 219152 w 438303"/>
              <a:gd name="connsiteY24" fmla="*/ 41091 h 547879"/>
              <a:gd name="connsiteX25" fmla="*/ 87120 w 438303"/>
              <a:gd name="connsiteY25" fmla="*/ 65370 h 547879"/>
              <a:gd name="connsiteX26" fmla="*/ 51097 w 438303"/>
              <a:gd name="connsiteY26" fmla="*/ 89021 h 547879"/>
              <a:gd name="connsiteX27" fmla="*/ 41091 w 438303"/>
              <a:gd name="connsiteY27" fmla="*/ 109576 h 547879"/>
              <a:gd name="connsiteX28" fmla="*/ 397212 w 438303"/>
              <a:gd name="connsiteY28" fmla="*/ 175114 h 547879"/>
              <a:gd name="connsiteX29" fmla="*/ 367991 w 438303"/>
              <a:gd name="connsiteY29" fmla="*/ 191278 h 547879"/>
              <a:gd name="connsiteX30" fmla="*/ 219152 w 438303"/>
              <a:gd name="connsiteY30" fmla="*/ 219152 h 547879"/>
              <a:gd name="connsiteX31" fmla="*/ 70312 w 438303"/>
              <a:gd name="connsiteY31" fmla="*/ 191278 h 547879"/>
              <a:gd name="connsiteX32" fmla="*/ 41091 w 438303"/>
              <a:gd name="connsiteY32" fmla="*/ 175114 h 547879"/>
              <a:gd name="connsiteX33" fmla="*/ 41091 w 438303"/>
              <a:gd name="connsiteY33" fmla="*/ 438303 h 547879"/>
              <a:gd name="connsiteX34" fmla="*/ 51097 w 438303"/>
              <a:gd name="connsiteY34" fmla="*/ 458857 h 547879"/>
              <a:gd name="connsiteX35" fmla="*/ 87120 w 438303"/>
              <a:gd name="connsiteY35" fmla="*/ 482509 h 547879"/>
              <a:gd name="connsiteX36" fmla="*/ 219152 w 438303"/>
              <a:gd name="connsiteY36" fmla="*/ 506788 h 547879"/>
              <a:gd name="connsiteX37" fmla="*/ 351182 w 438303"/>
              <a:gd name="connsiteY37" fmla="*/ 482509 h 547879"/>
              <a:gd name="connsiteX38" fmla="*/ 387208 w 438303"/>
              <a:gd name="connsiteY38" fmla="*/ 458857 h 547879"/>
              <a:gd name="connsiteX39" fmla="*/ 397212 w 438303"/>
              <a:gd name="connsiteY39" fmla="*/ 438303 h 547879"/>
              <a:gd name="connsiteX40" fmla="*/ 397212 w 438303"/>
              <a:gd name="connsiteY40" fmla="*/ 175114 h 54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438303" h="547879">
                <a:moveTo>
                  <a:pt x="0" y="109576"/>
                </a:moveTo>
                <a:cubicBezTo>
                  <a:pt x="0" y="90659"/>
                  <a:pt x="8637" y="74146"/>
                  <a:pt x="21209" y="60821"/>
                </a:cubicBezTo>
                <a:cubicBezTo>
                  <a:pt x="33678" y="47606"/>
                  <a:pt x="50761" y="36638"/>
                  <a:pt x="70312" y="27874"/>
                </a:cubicBezTo>
                <a:cubicBezTo>
                  <a:pt x="109459" y="10325"/>
                  <a:pt x="162100" y="0"/>
                  <a:pt x="219152" y="0"/>
                </a:cubicBezTo>
                <a:cubicBezTo>
                  <a:pt x="276202" y="0"/>
                  <a:pt x="328843" y="10325"/>
                  <a:pt x="367991" y="27874"/>
                </a:cubicBezTo>
                <a:cubicBezTo>
                  <a:pt x="387542" y="36638"/>
                  <a:pt x="404625" y="47606"/>
                  <a:pt x="417095" y="60821"/>
                </a:cubicBezTo>
                <a:cubicBezTo>
                  <a:pt x="429666" y="74146"/>
                  <a:pt x="438303" y="90659"/>
                  <a:pt x="438303" y="109576"/>
                </a:cubicBezTo>
                <a:lnTo>
                  <a:pt x="438303" y="438303"/>
                </a:lnTo>
                <a:cubicBezTo>
                  <a:pt x="438303" y="457222"/>
                  <a:pt x="429666" y="473735"/>
                  <a:pt x="417095" y="487059"/>
                </a:cubicBezTo>
                <a:cubicBezTo>
                  <a:pt x="404625" y="500274"/>
                  <a:pt x="387542" y="511242"/>
                  <a:pt x="367991" y="520006"/>
                </a:cubicBezTo>
                <a:cubicBezTo>
                  <a:pt x="328843" y="537554"/>
                  <a:pt x="276202" y="547879"/>
                  <a:pt x="219152" y="547879"/>
                </a:cubicBezTo>
                <a:cubicBezTo>
                  <a:pt x="162100" y="547879"/>
                  <a:pt x="109459" y="537554"/>
                  <a:pt x="70312" y="520006"/>
                </a:cubicBezTo>
                <a:cubicBezTo>
                  <a:pt x="50761" y="511242"/>
                  <a:pt x="33678" y="500274"/>
                  <a:pt x="21209" y="487059"/>
                </a:cubicBezTo>
                <a:cubicBezTo>
                  <a:pt x="8637" y="473735"/>
                  <a:pt x="0" y="457222"/>
                  <a:pt x="0" y="438303"/>
                </a:cubicBezTo>
                <a:lnTo>
                  <a:pt x="0" y="109576"/>
                </a:lnTo>
                <a:close/>
                <a:moveTo>
                  <a:pt x="41091" y="109576"/>
                </a:moveTo>
                <a:cubicBezTo>
                  <a:pt x="41091" y="115244"/>
                  <a:pt x="43568" y="122152"/>
                  <a:pt x="51097" y="130131"/>
                </a:cubicBezTo>
                <a:cubicBezTo>
                  <a:pt x="58728" y="138219"/>
                  <a:pt x="70730" y="146434"/>
                  <a:pt x="87120" y="153782"/>
                </a:cubicBezTo>
                <a:cubicBezTo>
                  <a:pt x="119854" y="168456"/>
                  <a:pt x="166517" y="178061"/>
                  <a:pt x="219152" y="178061"/>
                </a:cubicBezTo>
                <a:cubicBezTo>
                  <a:pt x="271786" y="178061"/>
                  <a:pt x="318449" y="168456"/>
                  <a:pt x="351182" y="153782"/>
                </a:cubicBezTo>
                <a:cubicBezTo>
                  <a:pt x="367572" y="146434"/>
                  <a:pt x="379576" y="138219"/>
                  <a:pt x="387208" y="130131"/>
                </a:cubicBezTo>
                <a:cubicBezTo>
                  <a:pt x="394736" y="122152"/>
                  <a:pt x="397212" y="115244"/>
                  <a:pt x="397212" y="109576"/>
                </a:cubicBezTo>
                <a:cubicBezTo>
                  <a:pt x="397212" y="103908"/>
                  <a:pt x="394736" y="97000"/>
                  <a:pt x="387208" y="89021"/>
                </a:cubicBezTo>
                <a:cubicBezTo>
                  <a:pt x="379576" y="80933"/>
                  <a:pt x="367572" y="72717"/>
                  <a:pt x="351182" y="65370"/>
                </a:cubicBezTo>
                <a:cubicBezTo>
                  <a:pt x="318449" y="50696"/>
                  <a:pt x="271786" y="41091"/>
                  <a:pt x="219152" y="41091"/>
                </a:cubicBezTo>
                <a:cubicBezTo>
                  <a:pt x="166517" y="41091"/>
                  <a:pt x="119854" y="50696"/>
                  <a:pt x="87120" y="65370"/>
                </a:cubicBezTo>
                <a:cubicBezTo>
                  <a:pt x="70730" y="72717"/>
                  <a:pt x="58728" y="80933"/>
                  <a:pt x="51097" y="89021"/>
                </a:cubicBezTo>
                <a:cubicBezTo>
                  <a:pt x="43568" y="97000"/>
                  <a:pt x="41091" y="103908"/>
                  <a:pt x="41091" y="109576"/>
                </a:cubicBezTo>
                <a:close/>
                <a:moveTo>
                  <a:pt x="397212" y="175114"/>
                </a:moveTo>
                <a:cubicBezTo>
                  <a:pt x="388422" y="181151"/>
                  <a:pt x="378568" y="186537"/>
                  <a:pt x="367991" y="191278"/>
                </a:cubicBezTo>
                <a:cubicBezTo>
                  <a:pt x="328843" y="208827"/>
                  <a:pt x="276202" y="219152"/>
                  <a:pt x="219152" y="219152"/>
                </a:cubicBezTo>
                <a:cubicBezTo>
                  <a:pt x="162100" y="219152"/>
                  <a:pt x="109459" y="208827"/>
                  <a:pt x="70312" y="191278"/>
                </a:cubicBezTo>
                <a:cubicBezTo>
                  <a:pt x="59736" y="186537"/>
                  <a:pt x="49883" y="181151"/>
                  <a:pt x="41091" y="175114"/>
                </a:cubicBezTo>
                <a:lnTo>
                  <a:pt x="41091" y="438303"/>
                </a:lnTo>
                <a:cubicBezTo>
                  <a:pt x="41091" y="443971"/>
                  <a:pt x="43568" y="450880"/>
                  <a:pt x="51097" y="458857"/>
                </a:cubicBezTo>
                <a:cubicBezTo>
                  <a:pt x="58728" y="466946"/>
                  <a:pt x="70730" y="475162"/>
                  <a:pt x="87120" y="482509"/>
                </a:cubicBezTo>
                <a:cubicBezTo>
                  <a:pt x="119854" y="497184"/>
                  <a:pt x="166517" y="506788"/>
                  <a:pt x="219152" y="506788"/>
                </a:cubicBezTo>
                <a:cubicBezTo>
                  <a:pt x="271786" y="506788"/>
                  <a:pt x="318449" y="497184"/>
                  <a:pt x="351182" y="482509"/>
                </a:cubicBezTo>
                <a:cubicBezTo>
                  <a:pt x="367572" y="475162"/>
                  <a:pt x="379576" y="466946"/>
                  <a:pt x="387208" y="458857"/>
                </a:cubicBezTo>
                <a:cubicBezTo>
                  <a:pt x="394736" y="450880"/>
                  <a:pt x="397212" y="443971"/>
                  <a:pt x="397212" y="438303"/>
                </a:cubicBezTo>
                <a:lnTo>
                  <a:pt x="397212" y="175114"/>
                </a:lnTo>
                <a:close/>
              </a:path>
            </a:pathLst>
          </a:custGeom>
          <a:solidFill>
            <a:schemeClr val="bg1"/>
          </a:solidFill>
          <a:ln w="2738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38337-06DC-2305-3787-86C77F9266A4}"/>
              </a:ext>
            </a:extLst>
          </p:cNvPr>
          <p:cNvSpPr txBox="1"/>
          <p:nvPr/>
        </p:nvSpPr>
        <p:spPr>
          <a:xfrm>
            <a:off x="1256120" y="618002"/>
            <a:ext cx="12049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spc="-300" dirty="0">
                <a:solidFill>
                  <a:schemeClr val="tx1">
                    <a:lumMod val="20000"/>
                    <a:lumOff val="80000"/>
                  </a:schemeClr>
                </a:solidFill>
                <a:latin typeface="Open Sans"/>
                <a:ea typeface="Open Sans"/>
                <a:cs typeface="Open Sans"/>
              </a:rPr>
              <a:t>+</a:t>
            </a:r>
            <a:endParaRPr lang="en-US" sz="6000" dirty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7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D381-ED7E-03E3-4B04-AFEB9D94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978391"/>
            <a:ext cx="11050081" cy="61555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494D-6AAF-C016-E1EA-D3719E8A53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8750" y="3285189"/>
            <a:ext cx="2313432" cy="276999"/>
          </a:xfrm>
        </p:spPr>
        <p:txBody>
          <a:bodyPr/>
          <a:lstStyle/>
          <a:p>
            <a:r>
              <a:rPr lang="en-US" dirty="0"/>
              <a:t>Database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5B927-B0FB-37D7-DA8F-29F71B316B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3285189"/>
            <a:ext cx="2313432" cy="276999"/>
          </a:xfrm>
        </p:spPr>
        <p:txBody>
          <a:bodyPr/>
          <a:lstStyle/>
          <a:p>
            <a:r>
              <a:rPr lang="en-US" dirty="0"/>
              <a:t>SQL container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318DF-2BBA-0947-B01E-4B65C01B36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9820" y="3285189"/>
            <a:ext cx="2313432" cy="276999"/>
          </a:xfrm>
        </p:spPr>
        <p:txBody>
          <a:bodyPr/>
          <a:lstStyle/>
          <a:p>
            <a:r>
              <a:rPr lang="en-US" dirty="0"/>
              <a:t>Seed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5769B3-F0C9-6DDB-70BA-A3CAA3003A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6948" y="2311962"/>
            <a:ext cx="1718105" cy="738664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1E2A87-1DF8-3CFE-1F43-E602AB46DF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986414" y="2311962"/>
            <a:ext cx="1718105" cy="738664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CF20EE-2ADC-1453-A5DC-F0D05FA75C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87484" y="2311962"/>
            <a:ext cx="1718105" cy="738664"/>
          </a:xfrm>
        </p:spPr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266AF5B-618B-2DED-0B1E-DD553922F4B8}"/>
              </a:ext>
            </a:extLst>
          </p:cNvPr>
          <p:cNvSpPr txBox="1">
            <a:spLocks/>
          </p:cNvSpPr>
          <p:nvPr/>
        </p:nvSpPr>
        <p:spPr>
          <a:xfrm>
            <a:off x="1688750" y="5253433"/>
            <a:ext cx="231343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persistence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5FB0FD8-6B43-D0A7-827B-D449A8535AEA}"/>
              </a:ext>
            </a:extLst>
          </p:cNvPr>
          <p:cNvSpPr txBox="1">
            <a:spLocks/>
          </p:cNvSpPr>
          <p:nvPr/>
        </p:nvSpPr>
        <p:spPr>
          <a:xfrm>
            <a:off x="4939284" y="5253433"/>
            <a:ext cx="231343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Api builder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C460DCC-D3F8-49BF-EE6F-8EF15F9C9564}"/>
              </a:ext>
            </a:extLst>
          </p:cNvPr>
          <p:cNvSpPr txBox="1">
            <a:spLocks/>
          </p:cNvSpPr>
          <p:nvPr/>
        </p:nvSpPr>
        <p:spPr>
          <a:xfrm>
            <a:off x="8189820" y="5253433"/>
            <a:ext cx="2313432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1800" b="1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simple Client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EF1E7F5-47DB-C42E-065A-DDADDEACF721}"/>
              </a:ext>
            </a:extLst>
          </p:cNvPr>
          <p:cNvSpPr txBox="1">
            <a:spLocks/>
          </p:cNvSpPr>
          <p:nvPr/>
        </p:nvSpPr>
        <p:spPr>
          <a:xfrm>
            <a:off x="5236948" y="4280206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05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E2423E5-8163-0D0E-E44B-A338EF39EF73}"/>
              </a:ext>
            </a:extLst>
          </p:cNvPr>
          <p:cNvSpPr txBox="1">
            <a:spLocks/>
          </p:cNvSpPr>
          <p:nvPr/>
        </p:nvSpPr>
        <p:spPr>
          <a:xfrm>
            <a:off x="1986414" y="4280206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04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1F16986-76B3-8F97-A1DA-130513A8C930}"/>
              </a:ext>
            </a:extLst>
          </p:cNvPr>
          <p:cNvSpPr txBox="1">
            <a:spLocks/>
          </p:cNvSpPr>
          <p:nvPr/>
        </p:nvSpPr>
        <p:spPr>
          <a:xfrm>
            <a:off x="8487484" y="4280206"/>
            <a:ext cx="1718105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marR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Tx/>
              <a:buNone/>
              <a:tabLst/>
              <a:defRPr sz="4800" b="1" kern="1200" spc="0" baseline="0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5"/>
              </a:buClr>
              <a:buSzPct val="90000"/>
              <a:buFont typeface="Arial" panose="020B0604020202020204" pitchFamily="34" charset="0"/>
              <a:buChar char="•"/>
              <a:tabLst/>
              <a:defRPr sz="1200" b="0" kern="1200" spc="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53971050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6E7C-B4F7-E2C3-D57C-2CDA1953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13446"/>
            <a:ext cx="3357658" cy="1231106"/>
          </a:xfrm>
        </p:spPr>
        <p:txBody>
          <a:bodyPr/>
          <a:lstStyle/>
          <a:p>
            <a:r>
              <a:rPr lang="en-US" dirty="0"/>
              <a:t>Azure SQL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9CD64-F43B-A780-2254-33BE2C28FF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1666936"/>
            <a:ext cx="7916861" cy="3520964"/>
          </a:xfrm>
        </p:spPr>
        <p:txBody>
          <a:bodyPr/>
          <a:lstStyle/>
          <a:p>
            <a:pPr lvl="0">
              <a:tabLst>
                <a:tab pos="1716088" algn="r"/>
                <a:tab pos="1943100" algn="l"/>
              </a:tabLst>
            </a:pPr>
            <a:r>
              <a:rPr lang="en-US" sz="3600" b="1" kern="1600" spc="100" dirty="0"/>
              <a:t>	250k</a:t>
            </a:r>
            <a:r>
              <a:rPr lang="en-US" sz="3600" b="1" dirty="0"/>
              <a:t> </a:t>
            </a:r>
            <a:r>
              <a:rPr lang="en-US" sz="3600" dirty="0"/>
              <a:t>	active customers</a:t>
            </a:r>
          </a:p>
          <a:p>
            <a:pPr>
              <a:tabLst>
                <a:tab pos="1716088" algn="r"/>
                <a:tab pos="1943100" algn="l"/>
              </a:tabLst>
            </a:pPr>
            <a:r>
              <a:rPr lang="en-US" sz="3600" b="1" spc="100" dirty="0"/>
              <a:t>	10M</a:t>
            </a:r>
            <a:r>
              <a:rPr lang="en-US" sz="3600" b="1" dirty="0"/>
              <a:t> </a:t>
            </a:r>
            <a:r>
              <a:rPr lang="en-US" sz="3600" dirty="0"/>
              <a:t>	active databases</a:t>
            </a:r>
          </a:p>
          <a:p>
            <a:pPr lvl="0">
              <a:tabLst>
                <a:tab pos="1716088" algn="r"/>
                <a:tab pos="1943100" algn="l"/>
              </a:tabLst>
            </a:pPr>
            <a:r>
              <a:rPr lang="en-US" sz="3600" b="1" spc="100" dirty="0"/>
              <a:t>	70T</a:t>
            </a:r>
            <a:r>
              <a:rPr lang="en-US" sz="3600" b="1" dirty="0"/>
              <a:t> </a:t>
            </a:r>
            <a:r>
              <a:rPr lang="en-US" sz="3600" dirty="0"/>
              <a:t>	queries/month</a:t>
            </a:r>
          </a:p>
          <a:p>
            <a:pPr lvl="0">
              <a:tabLst>
                <a:tab pos="1716088" algn="r"/>
                <a:tab pos="1943100" algn="l"/>
              </a:tabLst>
            </a:pPr>
            <a:r>
              <a:rPr lang="en-US" sz="3600" b="1" spc="100" dirty="0"/>
              <a:t>	61PD</a:t>
            </a:r>
            <a:r>
              <a:rPr lang="en-US" sz="3600" b="1" dirty="0"/>
              <a:t> </a:t>
            </a:r>
            <a:r>
              <a:rPr lang="en-US" sz="3600" dirty="0"/>
              <a:t>	stored data</a:t>
            </a:r>
          </a:p>
          <a:p>
            <a:pPr lvl="0">
              <a:tabLst>
                <a:tab pos="1716088" algn="r"/>
                <a:tab pos="1943100" algn="l"/>
              </a:tabLst>
            </a:pPr>
            <a:r>
              <a:rPr lang="en-US" sz="3600" b="1" spc="100" dirty="0"/>
              <a:t>	100TB</a:t>
            </a:r>
            <a:r>
              <a:rPr lang="en-US" sz="3600" b="1" dirty="0"/>
              <a:t> </a:t>
            </a:r>
            <a:r>
              <a:rPr lang="en-US" sz="3600" dirty="0"/>
              <a:t>	single largest database</a:t>
            </a:r>
          </a:p>
        </p:txBody>
      </p:sp>
    </p:spTree>
    <p:extLst>
      <p:ext uri="{BB962C8B-B14F-4D97-AF65-F5344CB8AC3E}">
        <p14:creationId xmlns:p14="http://schemas.microsoft.com/office/powerpoint/2010/main" val="24098800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29EF-C60C-14A1-271F-73F48308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26" y="3013502"/>
            <a:ext cx="9144000" cy="83099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4042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EEAA-8623-0D7B-7F1F-1B083A4D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61709-50B8-211B-8C77-181FC9D6E7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Demo source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1A49F-C841-5C9E-309A-C5068F67B1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https://github.com/jerrynixon/aspire-sqlserver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D92C8-600C-58E8-218D-F340F78D50D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56611" y="3233916"/>
            <a:ext cx="3657839" cy="153888"/>
          </a:xfrm>
        </p:spPr>
        <p:txBody>
          <a:bodyPr/>
          <a:lstStyle/>
          <a:p>
            <a:r>
              <a:rPr lang="en-US" dirty="0"/>
              <a:t>SQL Container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518EB9-5717-A70E-895C-D7E0EE709A1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56611" y="3546375"/>
            <a:ext cx="3657839" cy="153888"/>
          </a:xfrm>
        </p:spPr>
        <p:txBody>
          <a:bodyPr/>
          <a:lstStyle/>
          <a:p>
            <a:r>
              <a:rPr lang="en-US" dirty="0"/>
              <a:t>https://mcr.microsoft.com/en-us/product/mssql/server/about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F97242-44E5-B651-828F-4819A20FC2B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87048" y="2059888"/>
            <a:ext cx="3657839" cy="153888"/>
          </a:xfrm>
        </p:spPr>
        <p:txBody>
          <a:bodyPr/>
          <a:lstStyle/>
          <a:p>
            <a:r>
              <a:rPr lang="en-US" dirty="0"/>
              <a:t>DAB Repository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8E8EC74-055C-4813-B2B6-16756E42E8B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87048" y="2372347"/>
            <a:ext cx="3657839" cy="153888"/>
          </a:xfrm>
        </p:spPr>
        <p:txBody>
          <a:bodyPr/>
          <a:lstStyle/>
          <a:p>
            <a:r>
              <a:rPr lang="en-US" dirty="0"/>
              <a:t>https://aka.ms/dab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0EC5EC4-1992-286E-7EA3-D57DA038AEC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87048" y="3233916"/>
            <a:ext cx="3657839" cy="153888"/>
          </a:xfrm>
        </p:spPr>
        <p:txBody>
          <a:bodyPr/>
          <a:lstStyle/>
          <a:p>
            <a:r>
              <a:rPr lang="en-US" dirty="0"/>
              <a:t>DAB Documentation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98B675-2687-FB6E-A269-4D68C70E92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87048" y="3546375"/>
            <a:ext cx="3657839" cy="153888"/>
          </a:xfrm>
        </p:spPr>
        <p:txBody>
          <a:bodyPr/>
          <a:lstStyle/>
          <a:p>
            <a:r>
              <a:rPr lang="en-US" dirty="0"/>
              <a:t>https://aka.ms/dab/docs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7A820E-B343-3A3C-F7E3-5CC98D4994A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687048" y="4407944"/>
            <a:ext cx="3657839" cy="153888"/>
          </a:xfrm>
        </p:spPr>
        <p:txBody>
          <a:bodyPr/>
          <a:lstStyle/>
          <a:p>
            <a:r>
              <a:rPr lang="en-US" dirty="0"/>
              <a:t>DAB Container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C10A031-B230-7692-C3DD-7CECF003D5D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687048" y="4720403"/>
            <a:ext cx="3657839" cy="153888"/>
          </a:xfrm>
        </p:spPr>
        <p:txBody>
          <a:bodyPr/>
          <a:lstStyle/>
          <a:p>
            <a:r>
              <a:rPr lang="en-US" dirty="0"/>
              <a:t>https://aka.ms/dab/registry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D6B796C-9FB1-7FF0-1143-8D9239BC887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SQL Server Data Tools for Visual Studio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684F5F3-52E1-B1DE-29D1-D3A3061528E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https://aka.ms/ssdt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1355025-2889-3B14-10DC-5B81A0B1532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10F7087-0639-0072-0BC3-0E9FE4A5FC1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74C3A3C-33BF-38C9-30FD-8A658C24E76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F6B300F-7240-3852-7D18-24D9BB53724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491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DC0B-2A1D-D265-C645-54C020A0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05" y="3679638"/>
            <a:ext cx="6331946" cy="1802288"/>
          </a:xfrm>
        </p:spPr>
        <p:txBody>
          <a:bodyPr/>
          <a:lstStyle/>
          <a:p>
            <a:pPr defTabSz="914367"/>
            <a:r>
              <a:rPr lang="en-US" sz="3600">
                <a:solidFill>
                  <a:schemeClr val="bg1"/>
                </a:solidFill>
              </a:rPr>
              <a:t>.NET Aspire Developers 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F28E5-3737-739F-AEC0-8A1AFAEA3E4F}"/>
              </a:ext>
            </a:extLst>
          </p:cNvPr>
          <p:cNvSpPr txBox="1"/>
          <p:nvPr/>
        </p:nvSpPr>
        <p:spPr>
          <a:xfrm>
            <a:off x="307205" y="5585236"/>
            <a:ext cx="6888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aka.ms/</a:t>
            </a:r>
            <a:r>
              <a:rPr lang="en-US" sz="2800" b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dotnetAspireDevDay</a:t>
            </a:r>
            <a:r>
              <a:rPr lang="en-US" sz="2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/Collection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B0F73-776E-B3E0-993A-620A1802811F}"/>
              </a:ext>
            </a:extLst>
          </p:cNvPr>
          <p:cNvSpPr txBox="1"/>
          <p:nvPr/>
        </p:nvSpPr>
        <p:spPr>
          <a:xfrm>
            <a:off x="307205" y="4961458"/>
            <a:ext cx="5868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67"/>
            <a:r>
              <a:rPr lang="en-US" sz="3200" b="1">
                <a:solidFill>
                  <a:schemeClr val="accent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 your learning journey:</a:t>
            </a:r>
          </a:p>
        </p:txBody>
      </p:sp>
    </p:spTree>
    <p:extLst>
      <p:ext uri="{BB962C8B-B14F-4D97-AF65-F5344CB8AC3E}">
        <p14:creationId xmlns:p14="http://schemas.microsoft.com/office/powerpoint/2010/main" val="417168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2023 Template">
  <a:themeElements>
    <a:clrScheme name="Custom 20">
      <a:dk1>
        <a:srgbClr val="333333"/>
      </a:dk1>
      <a:lt1>
        <a:srgbClr val="FFFFFF"/>
      </a:lt1>
      <a:dk2>
        <a:srgbClr val="190449"/>
      </a:dk2>
      <a:lt2>
        <a:srgbClr val="FAFAFA"/>
      </a:lt2>
      <a:accent1>
        <a:srgbClr val="4F2BD3"/>
      </a:accent1>
      <a:accent2>
        <a:srgbClr val="E566CC"/>
      </a:accent2>
      <a:accent3>
        <a:srgbClr val="FA94A1"/>
      </a:accent3>
      <a:accent4>
        <a:srgbClr val="29C2D0"/>
      </a:accent4>
      <a:accent5>
        <a:srgbClr val="D502AA"/>
      </a:accent5>
      <a:accent6>
        <a:srgbClr val="0B6BFF"/>
      </a:accent6>
      <a:hlink>
        <a:srgbClr val="502AD4"/>
      </a:hlink>
      <a:folHlink>
        <a:srgbClr val="D502AA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Presentation1" id="{662DC8C9-CFC0-405F-82A1-B248626FCAE6}" vid="{49C91371-712F-49B7-AFEB-59DA86371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Light Orange">
      <a:srgbClr val="FF9349"/>
    </a:custClr>
    <a:custClr name="Light Yellow">
      <a:srgbClr val="FEF000"/>
    </a:custClr>
    <a:custClr name="Light Green">
      <a:srgbClr val="9BF00B"/>
    </a:custClr>
    <a:custClr name="Light Teal">
      <a:srgbClr val="30E5D0"/>
    </a:custClr>
    <a:custClr name="Light Blue">
      <a:srgbClr val="50E6FF"/>
    </a:custClr>
    <a:custClr name="Light Purple">
      <a:srgbClr val="D59DFF"/>
    </a:custClr>
    <a:custClr name="White">
      <a:srgbClr val="FFFFFF"/>
    </a:custClr>
    <a:custClr name="Extra Light Gray">
      <a:srgbClr val="F2F2F2"/>
    </a:custClr>
    <a:custClr name="Light Gray">
      <a:srgbClr val="E6E6E6"/>
    </a:custClr>
    <a:custClr name="Gray">
      <a:srgbClr val="D2D2D2"/>
    </a:custClr>
    <a:custClr name="Orange">
      <a:srgbClr val="D83B01"/>
    </a:custClr>
    <a:custClr name="Yellow">
      <a:srgbClr val="FFB900"/>
    </a:custClr>
    <a:custClr name="Green">
      <a:srgbClr val="107C10"/>
    </a:custClr>
    <a:custClr name="Teal">
      <a:srgbClr val="008575"/>
    </a:custClr>
    <a:custClr name="Blue">
      <a:srgbClr val="0078D4"/>
    </a:custClr>
    <a:custClr name="Purple">
      <a:srgbClr val="8661C5"/>
    </a:custClr>
    <a:custClr name="Mid Gray">
      <a:srgbClr val="737373"/>
    </a:custClr>
    <a:custClr name="Dark Gray">
      <a:srgbClr val="505050"/>
    </a:custClr>
    <a:custClr name="Extra Dark Gray">
      <a:srgbClr val="2F2F2F"/>
    </a:custClr>
    <a:custClr name="Rick Black">
      <a:srgbClr val="000000"/>
    </a:custClr>
    <a:custClr name="Dark Orange">
      <a:srgbClr val="6B2929"/>
    </a:custClr>
    <a:custClr name="Dark Yellow">
      <a:srgbClr val="6A4B16"/>
    </a:custClr>
    <a:custClr name="Dark Green">
      <a:srgbClr val="054B16"/>
    </a:custClr>
    <a:custClr name="Dark Teal">
      <a:srgbClr val="274B47"/>
    </a:custClr>
    <a:custClr name="Dark Blue">
      <a:srgbClr val="243A5E"/>
    </a:custClr>
    <a:custClr name="Dark Purple">
      <a:srgbClr val="3B2E58"/>
    </a:custClr>
  </a:custClr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Microsoft-Azure-PowerPoint-Template</Template>
  <TotalTime>0</TotalTime>
  <Words>221</Words>
  <Application>Microsoft Office PowerPoint</Application>
  <PresentationFormat>Widescreen</PresentationFormat>
  <Paragraphs>48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Open Sans</vt:lpstr>
      <vt:lpstr>Segoe Sans Text</vt:lpstr>
      <vt:lpstr>Segoe UI</vt:lpstr>
      <vt:lpstr>Wingdings</vt:lpstr>
      <vt:lpstr>Azure 2023 Template</vt:lpstr>
      <vt:lpstr>.NET Aspire + SQL Server</vt:lpstr>
      <vt:lpstr>Agenda</vt:lpstr>
      <vt:lpstr>Azure SQL database</vt:lpstr>
      <vt:lpstr>Demo</vt:lpstr>
      <vt:lpstr>Resources</vt:lpstr>
      <vt:lpstr>.NET Aspire Developers Day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Aspire + SQL Server</dc:title>
  <dc:subject/>
  <dc:creator/>
  <cp:keywords/>
  <dc:description/>
  <cp:lastModifiedBy/>
  <cp:revision>2</cp:revision>
  <dcterms:created xsi:type="dcterms:W3CDTF">2024-07-15T20:18:53Z</dcterms:created>
  <dcterms:modified xsi:type="dcterms:W3CDTF">2024-07-24T17:42:12Z</dcterms:modified>
</cp:coreProperties>
</file>