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47" r:id="rId4"/>
  </p:sldMasterIdLst>
  <p:notesMasterIdLst>
    <p:notesMasterId r:id="rId14"/>
  </p:notesMasterIdLst>
  <p:handoutMasterIdLst>
    <p:handoutMasterId r:id="rId15"/>
  </p:handoutMasterIdLst>
  <p:sldIdLst>
    <p:sldId id="2147480058" r:id="rId5"/>
    <p:sldId id="2147479965" r:id="rId6"/>
    <p:sldId id="2147480038" r:id="rId7"/>
    <p:sldId id="270" r:id="rId8"/>
    <p:sldId id="276" r:id="rId9"/>
    <p:sldId id="277" r:id="rId10"/>
    <p:sldId id="2147480046" r:id="rId11"/>
    <p:sldId id="2147480039" r:id="rId12"/>
    <p:sldId id="2147480057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80749-2FF8-47C8-94EA-05B916B0A0FF}">
          <p14:sldIdLst>
            <p14:sldId id="2147480058"/>
            <p14:sldId id="2147479965"/>
            <p14:sldId id="2147480038"/>
            <p14:sldId id="270"/>
            <p14:sldId id="276"/>
            <p14:sldId id="277"/>
            <p14:sldId id="2147480046"/>
            <p14:sldId id="2147480039"/>
            <p14:sldId id="2147480057"/>
          </p14:sldIdLst>
        </p14:section>
        <p14:section name="CTA Slide" id="{46C246E7-224D-4C46-A127-4D442645B298}">
          <p14:sldIdLst/>
        </p14:section>
        <p14:section name="Icons to use" id="{4F17FBE3-1009-4BD3-96EB-F21ADB96D40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FA61D8-796F-555E-A395-B33F90AAF99E}" name="Monica Lueder" initials="ML" userId="S::monical@microsoft.com::75969e72-ba9c-4e32-a4ac-c8f3aeff9ba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6CC"/>
    <a:srgbClr val="190449"/>
    <a:srgbClr val="7F6EE4"/>
    <a:srgbClr val="67D2D2"/>
    <a:srgbClr val="8775E1"/>
    <a:srgbClr val="282828"/>
    <a:srgbClr val="554992"/>
    <a:srgbClr val="687EE8"/>
    <a:srgbClr val="5E32FF"/>
    <a:srgbClr val="552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540CE-D69E-4CC6-B0C2-A404D1AE42CC}" v="89" dt="2024-07-11T19:53:59.356"/>
    <p1510:client id="{48D77111-8D9F-A7C7-B01E-8A3A66577A6F}" v="34" dt="2024-07-10T23:33:02.900"/>
    <p1510:client id="{DAF20699-4158-4187-B73E-849583BA90E0}" v="89" dt="2024-07-11T19:54:06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92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7/16/2024 3:22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7/16/2024 3:21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7/16/2024 3:21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7/16/2024 3:21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2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1A38AA-54D8-03C5-2283-8A970F2574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C28C-95D1-E9B5-2381-CD8408B6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05B8-EA29-1E7A-2E68-0DAA583E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0280-A45F-5FF6-D8AD-3E409E8D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E282-4558-4179-BB7F-31422F623B11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186D-C9B3-CDF9-9B36-A46E930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3027-C33E-8EAB-CD7B-0A5CADAF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8-BE7D-4A55-A7EA-71704C3B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7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  <p:sldLayoutId id="2147485719" r:id="rId2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1" y="4354580"/>
            <a:ext cx="9244409" cy="1530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spc="-3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Enhance your business </a:t>
            </a:r>
            <a:br>
              <a:rPr lang="en-US" sz="4400" spc="-3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</a:br>
            <a:r>
              <a:rPr lang="en-US" sz="4400" spc="-3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processes with .NET Aspire and </a:t>
            </a:r>
            <a:r>
              <a:rPr lang="en-US" sz="4400" spc="-3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GenAI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885534"/>
            <a:ext cx="5430837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Steve Sanderson</a:t>
            </a: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18E559-192A-207A-E925-E1A60CDA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01" y="2256032"/>
            <a:ext cx="11060491" cy="615553"/>
          </a:xfrm>
        </p:spPr>
        <p:txBody>
          <a:bodyPr/>
          <a:lstStyle/>
          <a:p>
            <a:r>
              <a:rPr lang="en-US" dirty="0"/>
              <a:t>Just… throw a chatbot on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E6B91-4B46-1551-49EA-26551333F0A6}"/>
              </a:ext>
            </a:extLst>
          </p:cNvPr>
          <p:cNvSpPr txBox="1"/>
          <p:nvPr/>
        </p:nvSpPr>
        <p:spPr>
          <a:xfrm rot="21273495">
            <a:off x="950555" y="3527416"/>
            <a:ext cx="4782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is it </a:t>
            </a:r>
            <a:r>
              <a:rPr lang="en-US" sz="2400" u="sng" dirty="0">
                <a:solidFill>
                  <a:srgbClr val="FFFF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really</a:t>
            </a:r>
            <a:r>
              <a:rPr lang="en-US" sz="2400" dirty="0">
                <a:solidFill>
                  <a:srgbClr val="FFFF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saving users time?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D5E1B-86AB-FB8D-F930-DD51FC68497B}"/>
              </a:ext>
            </a:extLst>
          </p:cNvPr>
          <p:cNvSpPr txBox="1"/>
          <p:nvPr/>
        </p:nvSpPr>
        <p:spPr>
          <a:xfrm rot="200808">
            <a:off x="6352883" y="3885585"/>
            <a:ext cx="43866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FF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can we test and measure the quality numerically?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7A096-0A6A-DD68-6C33-26E20A50D0DD}"/>
              </a:ext>
            </a:extLst>
          </p:cNvPr>
          <p:cNvSpPr txBox="1"/>
          <p:nvPr/>
        </p:nvSpPr>
        <p:spPr>
          <a:xfrm rot="21418927">
            <a:off x="2254135" y="4946882"/>
            <a:ext cx="5402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 about other UX?</a:t>
            </a:r>
          </a:p>
          <a:p>
            <a:r>
              <a:rPr lang="en-US" sz="1800" dirty="0">
                <a:solidFill>
                  <a:srgbClr val="FFFF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semantic search, summarization, typeahead, auto-categorization…</a:t>
            </a:r>
          </a:p>
        </p:txBody>
      </p:sp>
    </p:spTree>
    <p:extLst>
      <p:ext uri="{BB962C8B-B14F-4D97-AF65-F5344CB8AC3E}">
        <p14:creationId xmlns:p14="http://schemas.microsoft.com/office/powerpoint/2010/main" val="4278715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9144000" cy="830997"/>
          </a:xfrm>
        </p:spPr>
        <p:txBody>
          <a:bodyPr/>
          <a:lstStyle/>
          <a:p>
            <a:r>
              <a:rPr lang="en-US" dirty="0"/>
              <a:t>Sample: </a:t>
            </a:r>
            <a:r>
              <a:rPr lang="en-US" dirty="0" err="1"/>
              <a:t>eShopSupport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07B9ED7-65D1-4371-0ADA-04BEEB4164BE}"/>
              </a:ext>
            </a:extLst>
          </p:cNvPr>
          <p:cNvGrpSpPr/>
          <p:nvPr/>
        </p:nvGrpSpPr>
        <p:grpSpPr>
          <a:xfrm>
            <a:off x="2288811" y="1222528"/>
            <a:ext cx="7614376" cy="4943868"/>
            <a:chOff x="2288811" y="1222528"/>
            <a:chExt cx="7614376" cy="4943868"/>
          </a:xfrm>
          <a:effectLst>
            <a:outerShdw blurRad="38100" dir="8100000" sy="-23000" kx="800400" algn="br" rotWithShape="0">
              <a:prstClr val="black">
                <a:alpha val="21000"/>
              </a:prstClr>
            </a:outerShdw>
          </a:effectLst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7771303-D10B-FFFA-CADE-4593023FF2AA}"/>
                </a:ext>
              </a:extLst>
            </p:cNvPr>
            <p:cNvSpPr/>
            <p:nvPr/>
          </p:nvSpPr>
          <p:spPr>
            <a:xfrm>
              <a:off x="2288811" y="2052702"/>
              <a:ext cx="7614375" cy="4113694"/>
            </a:xfrm>
            <a:custGeom>
              <a:avLst/>
              <a:gdLst>
                <a:gd name="connsiteX0" fmla="*/ 0 w 7614375"/>
                <a:gd name="connsiteY0" fmla="*/ 0 h 4113694"/>
                <a:gd name="connsiteX1" fmla="*/ 7614375 w 7614375"/>
                <a:gd name="connsiteY1" fmla="*/ 0 h 4113694"/>
                <a:gd name="connsiteX2" fmla="*/ 7614375 w 7614375"/>
                <a:gd name="connsiteY2" fmla="*/ 3991580 h 4113694"/>
                <a:gd name="connsiteX3" fmla="*/ 7492261 w 7614375"/>
                <a:gd name="connsiteY3" fmla="*/ 4113694 h 4113694"/>
                <a:gd name="connsiteX4" fmla="*/ 122114 w 7614375"/>
                <a:gd name="connsiteY4" fmla="*/ 4113694 h 4113694"/>
                <a:gd name="connsiteX5" fmla="*/ 0 w 7614375"/>
                <a:gd name="connsiteY5" fmla="*/ 3991580 h 4113694"/>
                <a:gd name="connsiteX6" fmla="*/ 0 w 7614375"/>
                <a:gd name="connsiteY6" fmla="*/ 0 h 411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4375" h="4113694">
                  <a:moveTo>
                    <a:pt x="0" y="0"/>
                  </a:moveTo>
                  <a:lnTo>
                    <a:pt x="7614375" y="0"/>
                  </a:lnTo>
                  <a:lnTo>
                    <a:pt x="7614375" y="3991580"/>
                  </a:lnTo>
                  <a:cubicBezTo>
                    <a:pt x="7614375" y="4059022"/>
                    <a:pt x="7559703" y="4113694"/>
                    <a:pt x="7492261" y="4113694"/>
                  </a:cubicBezTo>
                  <a:lnTo>
                    <a:pt x="122114" y="4113694"/>
                  </a:lnTo>
                  <a:cubicBezTo>
                    <a:pt x="54672" y="4113694"/>
                    <a:pt x="0" y="4059022"/>
                    <a:pt x="0" y="3991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9BA00-573E-E36F-02B8-4AF069E976AB}"/>
                </a:ext>
              </a:extLst>
            </p:cNvPr>
            <p:cNvSpPr/>
            <p:nvPr/>
          </p:nvSpPr>
          <p:spPr>
            <a:xfrm>
              <a:off x="2288812" y="1222528"/>
              <a:ext cx="7614375" cy="830174"/>
            </a:xfrm>
            <a:custGeom>
              <a:avLst/>
              <a:gdLst>
                <a:gd name="connsiteX0" fmla="*/ 122114 w 7614375"/>
                <a:gd name="connsiteY0" fmla="*/ 0 h 830174"/>
                <a:gd name="connsiteX1" fmla="*/ 7492261 w 7614375"/>
                <a:gd name="connsiteY1" fmla="*/ 0 h 830174"/>
                <a:gd name="connsiteX2" fmla="*/ 7614375 w 7614375"/>
                <a:gd name="connsiteY2" fmla="*/ 122114 h 830174"/>
                <a:gd name="connsiteX3" fmla="*/ 7614375 w 7614375"/>
                <a:gd name="connsiteY3" fmla="*/ 830174 h 830174"/>
                <a:gd name="connsiteX4" fmla="*/ 0 w 7614375"/>
                <a:gd name="connsiteY4" fmla="*/ 830174 h 830174"/>
                <a:gd name="connsiteX5" fmla="*/ 0 w 7614375"/>
                <a:gd name="connsiteY5" fmla="*/ 122114 h 830174"/>
                <a:gd name="connsiteX6" fmla="*/ 122114 w 7614375"/>
                <a:gd name="connsiteY6" fmla="*/ 0 h 83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4375" h="830174">
                  <a:moveTo>
                    <a:pt x="122114" y="0"/>
                  </a:moveTo>
                  <a:lnTo>
                    <a:pt x="7492261" y="0"/>
                  </a:lnTo>
                  <a:cubicBezTo>
                    <a:pt x="7559703" y="0"/>
                    <a:pt x="7614375" y="54672"/>
                    <a:pt x="7614375" y="122114"/>
                  </a:cubicBezTo>
                  <a:lnTo>
                    <a:pt x="7614375" y="830174"/>
                  </a:lnTo>
                  <a:lnTo>
                    <a:pt x="0" y="830174"/>
                  </a:lnTo>
                  <a:lnTo>
                    <a:pt x="0" y="122114"/>
                  </a:lnTo>
                  <a:cubicBezTo>
                    <a:pt x="0" y="54672"/>
                    <a:pt x="54672" y="0"/>
                    <a:pt x="12211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A1FA2470-E37B-BBDB-6BB2-BC5EB1B7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45" y="427300"/>
            <a:ext cx="4609985" cy="5811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Public site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E3E54BD-D3B6-3C25-5DF7-EC38B1A98ABC}"/>
              </a:ext>
            </a:extLst>
          </p:cNvPr>
          <p:cNvSpPr/>
          <p:nvPr/>
        </p:nvSpPr>
        <p:spPr>
          <a:xfrm>
            <a:off x="9733969" y="2068519"/>
            <a:ext cx="137631" cy="2056929"/>
          </a:xfrm>
          <a:prstGeom prst="roundRect">
            <a:avLst>
              <a:gd name="adj" fmla="val 2407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B1B4C4E-A233-4E51-8C08-9CDB0B894876}"/>
              </a:ext>
            </a:extLst>
          </p:cNvPr>
          <p:cNvSpPr/>
          <p:nvPr/>
        </p:nvSpPr>
        <p:spPr>
          <a:xfrm>
            <a:off x="2288812" y="1226780"/>
            <a:ext cx="7614375" cy="825922"/>
          </a:xfrm>
          <a:custGeom>
            <a:avLst/>
            <a:gdLst>
              <a:gd name="connsiteX0" fmla="*/ 912326 w 7614375"/>
              <a:gd name="connsiteY0" fmla="*/ 0 h 825922"/>
              <a:gd name="connsiteX1" fmla="*/ 2453290 w 7614375"/>
              <a:gd name="connsiteY1" fmla="*/ 0 h 825922"/>
              <a:gd name="connsiteX2" fmla="*/ 2527151 w 7614375"/>
              <a:gd name="connsiteY2" fmla="*/ 73861 h 825922"/>
              <a:gd name="connsiteX3" fmla="*/ 2527151 w 7614375"/>
              <a:gd name="connsiteY3" fmla="*/ 126624 h 825922"/>
              <a:gd name="connsiteX4" fmla="*/ 2530962 w 7614375"/>
              <a:gd name="connsiteY4" fmla="*/ 145501 h 825922"/>
              <a:gd name="connsiteX5" fmla="*/ 2530962 w 7614375"/>
              <a:gd name="connsiteY5" fmla="*/ 320683 h 825922"/>
              <a:gd name="connsiteX6" fmla="*/ 7614375 w 7614375"/>
              <a:gd name="connsiteY6" fmla="*/ 320683 h 825922"/>
              <a:gd name="connsiteX7" fmla="*/ 7614375 w 7614375"/>
              <a:gd name="connsiteY7" fmla="*/ 825922 h 825922"/>
              <a:gd name="connsiteX8" fmla="*/ 0 w 7614375"/>
              <a:gd name="connsiteY8" fmla="*/ 825922 h 825922"/>
              <a:gd name="connsiteX9" fmla="*/ 0 w 7614375"/>
              <a:gd name="connsiteY9" fmla="*/ 320683 h 825922"/>
              <a:gd name="connsiteX10" fmla="*/ 838465 w 7614375"/>
              <a:gd name="connsiteY10" fmla="*/ 320683 h 825922"/>
              <a:gd name="connsiteX11" fmla="*/ 838465 w 7614375"/>
              <a:gd name="connsiteY11" fmla="*/ 73861 h 825922"/>
              <a:gd name="connsiteX12" fmla="*/ 912326 w 7614375"/>
              <a:gd name="connsiteY12" fmla="*/ 0 h 8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14375" h="825922">
                <a:moveTo>
                  <a:pt x="912326" y="0"/>
                </a:moveTo>
                <a:lnTo>
                  <a:pt x="2453290" y="0"/>
                </a:lnTo>
                <a:cubicBezTo>
                  <a:pt x="2494082" y="0"/>
                  <a:pt x="2527151" y="33069"/>
                  <a:pt x="2527151" y="73861"/>
                </a:cubicBezTo>
                <a:lnTo>
                  <a:pt x="2527151" y="126624"/>
                </a:lnTo>
                <a:lnTo>
                  <a:pt x="2530962" y="145501"/>
                </a:lnTo>
                <a:lnTo>
                  <a:pt x="2530962" y="320683"/>
                </a:lnTo>
                <a:lnTo>
                  <a:pt x="7614375" y="320683"/>
                </a:lnTo>
                <a:lnTo>
                  <a:pt x="7614375" y="825922"/>
                </a:lnTo>
                <a:lnTo>
                  <a:pt x="0" y="825922"/>
                </a:lnTo>
                <a:lnTo>
                  <a:pt x="0" y="320683"/>
                </a:lnTo>
                <a:lnTo>
                  <a:pt x="838465" y="320683"/>
                </a:lnTo>
                <a:lnTo>
                  <a:pt x="838465" y="73861"/>
                </a:lnTo>
                <a:cubicBezTo>
                  <a:pt x="838465" y="33069"/>
                  <a:pt x="871534" y="0"/>
                  <a:pt x="91232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98DB0D-467F-256E-675A-64A68D8E001F}"/>
              </a:ext>
            </a:extLst>
          </p:cNvPr>
          <p:cNvSpPr/>
          <p:nvPr/>
        </p:nvSpPr>
        <p:spPr>
          <a:xfrm>
            <a:off x="2763977" y="1637597"/>
            <a:ext cx="5859605" cy="333055"/>
          </a:xfrm>
          <a:prstGeom prst="roundRect">
            <a:avLst>
              <a:gd name="adj" fmla="val 278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40C427F-FBDF-98ED-8006-FEC854732165}"/>
              </a:ext>
            </a:extLst>
          </p:cNvPr>
          <p:cNvSpPr/>
          <p:nvPr/>
        </p:nvSpPr>
        <p:spPr>
          <a:xfrm rot="10800000">
            <a:off x="2425404" y="1678154"/>
            <a:ext cx="214534" cy="249457"/>
          </a:xfrm>
          <a:prstGeom prst="chevron">
            <a:avLst>
              <a:gd name="adj" fmla="val 654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07D01F-21B0-2E6F-7191-A85F41F1ADE6}"/>
              </a:ext>
            </a:extLst>
          </p:cNvPr>
          <p:cNvCxnSpPr>
            <a:cxnSpLocks/>
          </p:cNvCxnSpPr>
          <p:nvPr/>
        </p:nvCxnSpPr>
        <p:spPr>
          <a:xfrm>
            <a:off x="2985296" y="1825957"/>
            <a:ext cx="357852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ross 43">
            <a:extLst>
              <a:ext uri="{FF2B5EF4-FFF2-40B4-BE49-F238E27FC236}">
                <a16:creationId xmlns:a16="http://schemas.microsoft.com/office/drawing/2014/main" id="{C80511B1-7741-5595-0CD6-6A10D01A3F74}"/>
              </a:ext>
            </a:extLst>
          </p:cNvPr>
          <p:cNvSpPr/>
          <p:nvPr/>
        </p:nvSpPr>
        <p:spPr>
          <a:xfrm rot="2700000">
            <a:off x="9608388" y="1304190"/>
            <a:ext cx="161043" cy="161043"/>
          </a:xfrm>
          <a:prstGeom prst="plus">
            <a:avLst>
              <a:gd name="adj" fmla="val 44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09DB114-E5DC-A27C-BAE5-06079F010C0C}"/>
              </a:ext>
            </a:extLst>
          </p:cNvPr>
          <p:cNvSpPr txBox="1">
            <a:spLocks/>
          </p:cNvSpPr>
          <p:nvPr/>
        </p:nvSpPr>
        <p:spPr>
          <a:xfrm>
            <a:off x="2532670" y="2952315"/>
            <a:ext cx="4609985" cy="34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Franklin Gothic Medium Cond" panose="020B0606030402020204" pitchFamily="34" charset="0"/>
                <a:ea typeface="Open Sans SemiCondensed Medium" pitchFamily="2" charset="0"/>
                <a:cs typeface="Open Sans SemiCondensed Medium" pitchFamily="2" charset="0"/>
              </a:rPr>
              <a:t>My support enquiries</a:t>
            </a:r>
            <a:endParaRPr lang="en-GB" sz="1800" dirty="0">
              <a:latin typeface="Franklin Gothic Medium Cond" panose="020B0606030402020204" pitchFamily="34" charset="0"/>
              <a:ea typeface="Open Sans SemiCondensed Medium" pitchFamily="2" charset="0"/>
              <a:cs typeface="Open Sans SemiCondensed Medium" pitchFamily="2" charset="0"/>
            </a:endParaRP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616BB7A-AE6A-86DE-6C27-E551FAF2957F}"/>
              </a:ext>
            </a:extLst>
          </p:cNvPr>
          <p:cNvGraphicFramePr>
            <a:graphicFrameLocks noGrp="1"/>
          </p:cNvGraphicFramePr>
          <p:nvPr/>
        </p:nvGraphicFramePr>
        <p:xfrm>
          <a:off x="2639938" y="3431655"/>
          <a:ext cx="6802230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22044">
                  <a:extLst>
                    <a:ext uri="{9D8B030D-6E8A-4147-A177-3AD203B41FA5}">
                      <a16:colId xmlns:a16="http://schemas.microsoft.com/office/drawing/2014/main" val="692624864"/>
                    </a:ext>
                  </a:extLst>
                </a:gridCol>
                <a:gridCol w="1155511">
                  <a:extLst>
                    <a:ext uri="{9D8B030D-6E8A-4147-A177-3AD203B41FA5}">
                      <a16:colId xmlns:a16="http://schemas.microsoft.com/office/drawing/2014/main" val="2541867227"/>
                    </a:ext>
                  </a:extLst>
                </a:gridCol>
                <a:gridCol w="1082722">
                  <a:extLst>
                    <a:ext uri="{9D8B030D-6E8A-4147-A177-3AD203B41FA5}">
                      <a16:colId xmlns:a16="http://schemas.microsoft.com/office/drawing/2014/main" val="942226036"/>
                    </a:ext>
                  </a:extLst>
                </a:gridCol>
                <a:gridCol w="2381507">
                  <a:extLst>
                    <a:ext uri="{9D8B030D-6E8A-4147-A177-3AD203B41FA5}">
                      <a16:colId xmlns:a16="http://schemas.microsoft.com/office/drawing/2014/main" val="235626586"/>
                    </a:ext>
                  </a:extLst>
                </a:gridCol>
                <a:gridCol w="1360446">
                  <a:extLst>
                    <a:ext uri="{9D8B030D-6E8A-4147-A177-3AD203B41FA5}">
                      <a16:colId xmlns:a16="http://schemas.microsoft.com/office/drawing/2014/main" val="348237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GB" sz="14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GB" sz="14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GB" sz="14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en-GB" sz="14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23433</a:t>
                      </a:r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Today</a:t>
                      </a:r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Returns</a:t>
                      </a:r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Bäevolk</a:t>
                      </a:r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 4-person tent</a:t>
                      </a:r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71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23419</a:t>
                      </a:r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Fri 5 May</a:t>
                      </a:r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Question</a:t>
                      </a:r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TCX Kayak 2000</a:t>
                      </a:r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28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49661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2C45026-B97A-B2D7-6112-E6801E429DF9}"/>
              </a:ext>
            </a:extLst>
          </p:cNvPr>
          <p:cNvSpPr/>
          <p:nvPr/>
        </p:nvSpPr>
        <p:spPr>
          <a:xfrm>
            <a:off x="2639937" y="4868688"/>
            <a:ext cx="2160895" cy="438970"/>
          </a:xfrm>
          <a:prstGeom prst="roundRect">
            <a:avLst/>
          </a:prstGeom>
          <a:solidFill>
            <a:srgbClr val="702573"/>
          </a:solidFill>
          <a:ln>
            <a:noFill/>
          </a:ln>
          <a:effectLst>
            <a:outerShdw blurRad="38100" dist="38100" dir="5400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" rtlCol="0" anchor="ctr"/>
          <a:lstStyle/>
          <a:p>
            <a:pPr algn="ctr"/>
            <a:r>
              <a:rPr lang="en-US" sz="1600" dirty="0">
                <a:latin typeface="Franklin Gothic Medium Cond" panose="020B0606030402020204" pitchFamily="34" charset="0"/>
              </a:rPr>
              <a:t>+ Create new enquiry</a:t>
            </a:r>
            <a:endParaRPr lang="en-GB" sz="1600" dirty="0">
              <a:latin typeface="Franklin Gothic Medium Cond" panose="020B06060304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B5CF2C-066E-94BD-4304-7E484240BCFF}"/>
              </a:ext>
            </a:extLst>
          </p:cNvPr>
          <p:cNvGrpSpPr/>
          <p:nvPr/>
        </p:nvGrpSpPr>
        <p:grpSpPr>
          <a:xfrm>
            <a:off x="2288811" y="2052702"/>
            <a:ext cx="7413571" cy="700832"/>
            <a:chOff x="2288811" y="2052702"/>
            <a:chExt cx="7413571" cy="700832"/>
          </a:xfrm>
          <a:solidFill>
            <a:srgbClr val="702573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1C0707-2AA8-6B51-A63F-494CCB44789B}"/>
                </a:ext>
              </a:extLst>
            </p:cNvPr>
            <p:cNvSpPr/>
            <p:nvPr/>
          </p:nvSpPr>
          <p:spPr>
            <a:xfrm>
              <a:off x="2288811" y="2052702"/>
              <a:ext cx="7413571" cy="700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000" rtlCol="0" anchor="ctr"/>
            <a:lstStyle/>
            <a:p>
              <a:r>
                <a:rPr lang="en-US" sz="1600" dirty="0">
                  <a:latin typeface="Franklin Gothic Book" panose="020B0503020102020204" pitchFamily="34" charset="0"/>
                </a:rPr>
                <a:t>Outdoor Activities eCommerce Site</a:t>
              </a:r>
              <a:endParaRPr lang="en-GB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DF0BC8-2D9C-9FA8-600E-BC44BD658209}"/>
                </a:ext>
              </a:extLst>
            </p:cNvPr>
            <p:cNvSpPr/>
            <p:nvPr/>
          </p:nvSpPr>
          <p:spPr>
            <a:xfrm>
              <a:off x="8078273" y="2259112"/>
              <a:ext cx="325598" cy="325598"/>
            </a:xfrm>
            <a:custGeom>
              <a:avLst/>
              <a:gdLst>
                <a:gd name="connsiteX0" fmla="*/ 0 w 276225"/>
                <a:gd name="connsiteY0" fmla="*/ 138113 h 276225"/>
                <a:gd name="connsiteX1" fmla="*/ 138113 w 276225"/>
                <a:gd name="connsiteY1" fmla="*/ 276225 h 276225"/>
                <a:gd name="connsiteX2" fmla="*/ 276225 w 276225"/>
                <a:gd name="connsiteY2" fmla="*/ 138113 h 276225"/>
                <a:gd name="connsiteX3" fmla="*/ 138113 w 276225"/>
                <a:gd name="connsiteY3" fmla="*/ 0 h 276225"/>
                <a:gd name="connsiteX4" fmla="*/ 0 w 276225"/>
                <a:gd name="connsiteY4" fmla="*/ 138113 h 276225"/>
                <a:gd name="connsiteX5" fmla="*/ 215265 w 276225"/>
                <a:gd name="connsiteY5" fmla="*/ 179070 h 276225"/>
                <a:gd name="connsiteX6" fmla="*/ 215265 w 276225"/>
                <a:gd name="connsiteY6" fmla="*/ 208598 h 276225"/>
                <a:gd name="connsiteX7" fmla="*/ 60007 w 276225"/>
                <a:gd name="connsiteY7" fmla="*/ 208598 h 276225"/>
                <a:gd name="connsiteX8" fmla="*/ 60007 w 276225"/>
                <a:gd name="connsiteY8" fmla="*/ 179070 h 276225"/>
                <a:gd name="connsiteX9" fmla="*/ 67627 w 276225"/>
                <a:gd name="connsiteY9" fmla="*/ 163830 h 276225"/>
                <a:gd name="connsiteX10" fmla="*/ 105727 w 276225"/>
                <a:gd name="connsiteY10" fmla="*/ 145733 h 276225"/>
                <a:gd name="connsiteX11" fmla="*/ 138113 w 276225"/>
                <a:gd name="connsiteY11" fmla="*/ 140970 h 276225"/>
                <a:gd name="connsiteX12" fmla="*/ 170498 w 276225"/>
                <a:gd name="connsiteY12" fmla="*/ 145733 h 276225"/>
                <a:gd name="connsiteX13" fmla="*/ 208598 w 276225"/>
                <a:gd name="connsiteY13" fmla="*/ 163830 h 276225"/>
                <a:gd name="connsiteX14" fmla="*/ 215265 w 276225"/>
                <a:gd name="connsiteY14" fmla="*/ 179070 h 276225"/>
                <a:gd name="connsiteX15" fmla="*/ 138113 w 276225"/>
                <a:gd name="connsiteY15" fmla="*/ 53340 h 276225"/>
                <a:gd name="connsiteX16" fmla="*/ 177165 w 276225"/>
                <a:gd name="connsiteY16" fmla="*/ 92393 h 276225"/>
                <a:gd name="connsiteX17" fmla="*/ 177165 w 276225"/>
                <a:gd name="connsiteY17" fmla="*/ 92393 h 276225"/>
                <a:gd name="connsiteX18" fmla="*/ 138113 w 276225"/>
                <a:gd name="connsiteY18" fmla="*/ 131445 h 276225"/>
                <a:gd name="connsiteX19" fmla="*/ 99060 w 276225"/>
                <a:gd name="connsiteY19" fmla="*/ 92393 h 276225"/>
                <a:gd name="connsiteX20" fmla="*/ 138113 w 276225"/>
                <a:gd name="connsiteY20" fmla="*/ 5334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276225">
                  <a:moveTo>
                    <a:pt x="0" y="138113"/>
                  </a:moveTo>
                  <a:cubicBezTo>
                    <a:pt x="0" y="214313"/>
                    <a:pt x="61913" y="276225"/>
                    <a:pt x="138113" y="276225"/>
                  </a:cubicBezTo>
                  <a:cubicBezTo>
                    <a:pt x="214313" y="276225"/>
                    <a:pt x="276225" y="214313"/>
                    <a:pt x="276225" y="138113"/>
                  </a:cubicBezTo>
                  <a:cubicBezTo>
                    <a:pt x="276225" y="61913"/>
                    <a:pt x="214313" y="0"/>
                    <a:pt x="138113" y="0"/>
                  </a:cubicBezTo>
                  <a:cubicBezTo>
                    <a:pt x="61913" y="0"/>
                    <a:pt x="0" y="61913"/>
                    <a:pt x="0" y="138113"/>
                  </a:cubicBezTo>
                  <a:close/>
                  <a:moveTo>
                    <a:pt x="215265" y="179070"/>
                  </a:moveTo>
                  <a:lnTo>
                    <a:pt x="215265" y="208598"/>
                  </a:lnTo>
                  <a:lnTo>
                    <a:pt x="60007" y="208598"/>
                  </a:lnTo>
                  <a:lnTo>
                    <a:pt x="60007" y="179070"/>
                  </a:lnTo>
                  <a:cubicBezTo>
                    <a:pt x="60007" y="173355"/>
                    <a:pt x="62865" y="167640"/>
                    <a:pt x="67627" y="163830"/>
                  </a:cubicBezTo>
                  <a:cubicBezTo>
                    <a:pt x="79057" y="155258"/>
                    <a:pt x="91440" y="149543"/>
                    <a:pt x="105727" y="145733"/>
                  </a:cubicBezTo>
                  <a:cubicBezTo>
                    <a:pt x="116205" y="142875"/>
                    <a:pt x="126682" y="140970"/>
                    <a:pt x="138113" y="140970"/>
                  </a:cubicBezTo>
                  <a:cubicBezTo>
                    <a:pt x="148590" y="140970"/>
                    <a:pt x="160020" y="142875"/>
                    <a:pt x="170498" y="145733"/>
                  </a:cubicBezTo>
                  <a:cubicBezTo>
                    <a:pt x="183833" y="149543"/>
                    <a:pt x="197168" y="155258"/>
                    <a:pt x="208598" y="163830"/>
                  </a:cubicBezTo>
                  <a:cubicBezTo>
                    <a:pt x="212408" y="167640"/>
                    <a:pt x="215265" y="173355"/>
                    <a:pt x="215265" y="179070"/>
                  </a:cubicBezTo>
                  <a:close/>
                  <a:moveTo>
                    <a:pt x="138113" y="53340"/>
                  </a:moveTo>
                  <a:cubicBezTo>
                    <a:pt x="159068" y="53340"/>
                    <a:pt x="177165" y="70485"/>
                    <a:pt x="177165" y="92393"/>
                  </a:cubicBezTo>
                  <a:lnTo>
                    <a:pt x="177165" y="92393"/>
                  </a:lnTo>
                  <a:cubicBezTo>
                    <a:pt x="177165" y="113348"/>
                    <a:pt x="160020" y="131445"/>
                    <a:pt x="138113" y="131445"/>
                  </a:cubicBezTo>
                  <a:cubicBezTo>
                    <a:pt x="117157" y="131445"/>
                    <a:pt x="99060" y="114300"/>
                    <a:pt x="99060" y="92393"/>
                  </a:cubicBezTo>
                  <a:cubicBezTo>
                    <a:pt x="99060" y="70485"/>
                    <a:pt x="116205" y="53340"/>
                    <a:pt x="138113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81FD36-0C5A-F35D-95F8-86473507630F}"/>
                </a:ext>
              </a:extLst>
            </p:cNvPr>
            <p:cNvSpPr txBox="1"/>
            <p:nvPr/>
          </p:nvSpPr>
          <p:spPr>
            <a:xfrm>
              <a:off x="8419664" y="2253810"/>
              <a:ext cx="1188356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Customer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A095D4-752B-B562-923A-22B07D9BB5E7}"/>
              </a:ext>
            </a:extLst>
          </p:cNvPr>
          <p:cNvSpPr/>
          <p:nvPr/>
        </p:nvSpPr>
        <p:spPr>
          <a:xfrm rot="914620">
            <a:off x="9125563" y="5322180"/>
            <a:ext cx="232210" cy="242149"/>
          </a:xfrm>
          <a:custGeom>
            <a:avLst/>
            <a:gdLst>
              <a:gd name="connsiteX0" fmla="*/ 37148 w 123825"/>
              <a:gd name="connsiteY0" fmla="*/ 119063 h 124777"/>
              <a:gd name="connsiteX1" fmla="*/ 41910 w 123825"/>
              <a:gd name="connsiteY1" fmla="*/ 121920 h 124777"/>
              <a:gd name="connsiteX2" fmla="*/ 44768 w 123825"/>
              <a:gd name="connsiteY2" fmla="*/ 119063 h 124777"/>
              <a:gd name="connsiteX3" fmla="*/ 59055 w 123825"/>
              <a:gd name="connsiteY3" fmla="*/ 80010 h 124777"/>
              <a:gd name="connsiteX4" fmla="*/ 103823 w 123825"/>
              <a:gd name="connsiteY4" fmla="*/ 124777 h 124777"/>
              <a:gd name="connsiteX5" fmla="*/ 123825 w 123825"/>
              <a:gd name="connsiteY5" fmla="*/ 104775 h 124777"/>
              <a:gd name="connsiteX6" fmla="*/ 79058 w 123825"/>
              <a:gd name="connsiteY6" fmla="*/ 60007 h 124777"/>
              <a:gd name="connsiteX7" fmla="*/ 118110 w 123825"/>
              <a:gd name="connsiteY7" fmla="*/ 45720 h 124777"/>
              <a:gd name="connsiteX8" fmla="*/ 120968 w 123825"/>
              <a:gd name="connsiteY8" fmla="*/ 40957 h 124777"/>
              <a:gd name="connsiteX9" fmla="*/ 118110 w 123825"/>
              <a:gd name="connsiteY9" fmla="*/ 38100 h 124777"/>
              <a:gd name="connsiteX10" fmla="*/ 4763 w 123825"/>
              <a:gd name="connsiteY10" fmla="*/ 0 h 124777"/>
              <a:gd name="connsiteX11" fmla="*/ 3810 w 123825"/>
              <a:gd name="connsiteY11" fmla="*/ 0 h 124777"/>
              <a:gd name="connsiteX12" fmla="*/ 3810 w 123825"/>
              <a:gd name="connsiteY12" fmla="*/ 0 h 124777"/>
              <a:gd name="connsiteX13" fmla="*/ 0 w 123825"/>
              <a:gd name="connsiteY13" fmla="*/ 3810 h 124777"/>
              <a:gd name="connsiteX14" fmla="*/ 0 w 123825"/>
              <a:gd name="connsiteY14" fmla="*/ 4763 h 124777"/>
              <a:gd name="connsiteX15" fmla="*/ 37148 w 123825"/>
              <a:gd name="connsiteY15" fmla="*/ 119063 h 12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3825" h="124777">
                <a:moveTo>
                  <a:pt x="37148" y="119063"/>
                </a:moveTo>
                <a:cubicBezTo>
                  <a:pt x="38100" y="120968"/>
                  <a:pt x="40005" y="121920"/>
                  <a:pt x="41910" y="121920"/>
                </a:cubicBezTo>
                <a:cubicBezTo>
                  <a:pt x="42863" y="121920"/>
                  <a:pt x="43815" y="120968"/>
                  <a:pt x="44768" y="119063"/>
                </a:cubicBezTo>
                <a:lnTo>
                  <a:pt x="59055" y="80010"/>
                </a:lnTo>
                <a:lnTo>
                  <a:pt x="103823" y="124777"/>
                </a:lnTo>
                <a:lnTo>
                  <a:pt x="123825" y="104775"/>
                </a:lnTo>
                <a:lnTo>
                  <a:pt x="79058" y="60007"/>
                </a:lnTo>
                <a:lnTo>
                  <a:pt x="118110" y="45720"/>
                </a:lnTo>
                <a:cubicBezTo>
                  <a:pt x="120015" y="44768"/>
                  <a:pt x="120968" y="42863"/>
                  <a:pt x="120968" y="40957"/>
                </a:cubicBezTo>
                <a:cubicBezTo>
                  <a:pt x="120968" y="40005"/>
                  <a:pt x="120015" y="39052"/>
                  <a:pt x="118110" y="38100"/>
                </a:cubicBezTo>
                <a:lnTo>
                  <a:pt x="4763" y="0"/>
                </a:lnTo>
                <a:cubicBezTo>
                  <a:pt x="4763" y="0"/>
                  <a:pt x="3810" y="0"/>
                  <a:pt x="3810" y="0"/>
                </a:cubicBezTo>
                <a:lnTo>
                  <a:pt x="3810" y="0"/>
                </a:lnTo>
                <a:cubicBezTo>
                  <a:pt x="1905" y="0"/>
                  <a:pt x="0" y="1905"/>
                  <a:pt x="0" y="3810"/>
                </a:cubicBezTo>
                <a:cubicBezTo>
                  <a:pt x="0" y="3810"/>
                  <a:pt x="0" y="4763"/>
                  <a:pt x="0" y="4763"/>
                </a:cubicBezTo>
                <a:lnTo>
                  <a:pt x="37148" y="11906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>
                <a:lumMod val="65000"/>
              </a:schemeClr>
            </a:solidFill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6248C2D-72A4-3F45-F846-E9B92D6DD0E4}"/>
              </a:ext>
            </a:extLst>
          </p:cNvPr>
          <p:cNvSpPr/>
          <p:nvPr/>
        </p:nvSpPr>
        <p:spPr>
          <a:xfrm>
            <a:off x="8569595" y="3841307"/>
            <a:ext cx="815927" cy="268242"/>
          </a:xfrm>
          <a:prstGeom prst="roundRect">
            <a:avLst/>
          </a:prstGeom>
          <a:solidFill>
            <a:srgbClr val="70257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" rtlCol="0" anchor="ctr"/>
          <a:lstStyle/>
          <a:p>
            <a:pPr algn="ctr"/>
            <a:r>
              <a:rPr lang="en-US" sz="1200" dirty="0">
                <a:latin typeface="Franklin Gothic Medium Cond" panose="020B0606030402020204" pitchFamily="34" charset="0"/>
              </a:rPr>
              <a:t>View &gt;</a:t>
            </a:r>
            <a:endParaRPr lang="en-GB" sz="1200" dirty="0">
              <a:latin typeface="Franklin Gothic Medium Cond" panose="020B0606030402020204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807974-2AF5-B4D3-812B-47AA56CE3DFC}"/>
              </a:ext>
            </a:extLst>
          </p:cNvPr>
          <p:cNvSpPr/>
          <p:nvPr/>
        </p:nvSpPr>
        <p:spPr>
          <a:xfrm>
            <a:off x="8569594" y="4216443"/>
            <a:ext cx="815927" cy="268242"/>
          </a:xfrm>
          <a:prstGeom prst="roundRect">
            <a:avLst/>
          </a:prstGeom>
          <a:solidFill>
            <a:srgbClr val="70257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" rtlCol="0" anchor="ctr"/>
          <a:lstStyle/>
          <a:p>
            <a:pPr algn="ctr"/>
            <a:r>
              <a:rPr lang="en-US" sz="1200" dirty="0">
                <a:latin typeface="Franklin Gothic Medium Cond" panose="020B0606030402020204" pitchFamily="34" charset="0"/>
              </a:rPr>
              <a:t>View &gt;</a:t>
            </a:r>
            <a:endParaRPr lang="en-GB" sz="12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263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8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07B9ED7-65D1-4371-0ADA-04BEEB4164BE}"/>
              </a:ext>
            </a:extLst>
          </p:cNvPr>
          <p:cNvGrpSpPr/>
          <p:nvPr/>
        </p:nvGrpSpPr>
        <p:grpSpPr>
          <a:xfrm>
            <a:off x="2288811" y="1222528"/>
            <a:ext cx="7614376" cy="4943868"/>
            <a:chOff x="2288811" y="1222528"/>
            <a:chExt cx="7614376" cy="4943868"/>
          </a:xfrm>
          <a:effectLst>
            <a:outerShdw blurRad="38100" dir="8100000" sy="-23000" kx="800400" algn="br" rotWithShape="0">
              <a:prstClr val="black">
                <a:alpha val="21000"/>
              </a:prstClr>
            </a:outerShdw>
          </a:effectLst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7771303-D10B-FFFA-CADE-4593023FF2AA}"/>
                </a:ext>
              </a:extLst>
            </p:cNvPr>
            <p:cNvSpPr/>
            <p:nvPr/>
          </p:nvSpPr>
          <p:spPr>
            <a:xfrm>
              <a:off x="2288811" y="2052702"/>
              <a:ext cx="7614375" cy="4113694"/>
            </a:xfrm>
            <a:custGeom>
              <a:avLst/>
              <a:gdLst>
                <a:gd name="connsiteX0" fmla="*/ 0 w 7614375"/>
                <a:gd name="connsiteY0" fmla="*/ 0 h 4113694"/>
                <a:gd name="connsiteX1" fmla="*/ 7614375 w 7614375"/>
                <a:gd name="connsiteY1" fmla="*/ 0 h 4113694"/>
                <a:gd name="connsiteX2" fmla="*/ 7614375 w 7614375"/>
                <a:gd name="connsiteY2" fmla="*/ 3991580 h 4113694"/>
                <a:gd name="connsiteX3" fmla="*/ 7492261 w 7614375"/>
                <a:gd name="connsiteY3" fmla="*/ 4113694 h 4113694"/>
                <a:gd name="connsiteX4" fmla="*/ 122114 w 7614375"/>
                <a:gd name="connsiteY4" fmla="*/ 4113694 h 4113694"/>
                <a:gd name="connsiteX5" fmla="*/ 0 w 7614375"/>
                <a:gd name="connsiteY5" fmla="*/ 3991580 h 4113694"/>
                <a:gd name="connsiteX6" fmla="*/ 0 w 7614375"/>
                <a:gd name="connsiteY6" fmla="*/ 0 h 411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4375" h="4113694">
                  <a:moveTo>
                    <a:pt x="0" y="0"/>
                  </a:moveTo>
                  <a:lnTo>
                    <a:pt x="7614375" y="0"/>
                  </a:lnTo>
                  <a:lnTo>
                    <a:pt x="7614375" y="3991580"/>
                  </a:lnTo>
                  <a:cubicBezTo>
                    <a:pt x="7614375" y="4059022"/>
                    <a:pt x="7559703" y="4113694"/>
                    <a:pt x="7492261" y="4113694"/>
                  </a:cubicBezTo>
                  <a:lnTo>
                    <a:pt x="122114" y="4113694"/>
                  </a:lnTo>
                  <a:cubicBezTo>
                    <a:pt x="54672" y="4113694"/>
                    <a:pt x="0" y="4059022"/>
                    <a:pt x="0" y="3991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9BA00-573E-E36F-02B8-4AF069E976AB}"/>
                </a:ext>
              </a:extLst>
            </p:cNvPr>
            <p:cNvSpPr/>
            <p:nvPr/>
          </p:nvSpPr>
          <p:spPr>
            <a:xfrm>
              <a:off x="2288812" y="1222528"/>
              <a:ext cx="7614375" cy="830174"/>
            </a:xfrm>
            <a:custGeom>
              <a:avLst/>
              <a:gdLst>
                <a:gd name="connsiteX0" fmla="*/ 122114 w 7614375"/>
                <a:gd name="connsiteY0" fmla="*/ 0 h 830174"/>
                <a:gd name="connsiteX1" fmla="*/ 7492261 w 7614375"/>
                <a:gd name="connsiteY1" fmla="*/ 0 h 830174"/>
                <a:gd name="connsiteX2" fmla="*/ 7614375 w 7614375"/>
                <a:gd name="connsiteY2" fmla="*/ 122114 h 830174"/>
                <a:gd name="connsiteX3" fmla="*/ 7614375 w 7614375"/>
                <a:gd name="connsiteY3" fmla="*/ 830174 h 830174"/>
                <a:gd name="connsiteX4" fmla="*/ 0 w 7614375"/>
                <a:gd name="connsiteY4" fmla="*/ 830174 h 830174"/>
                <a:gd name="connsiteX5" fmla="*/ 0 w 7614375"/>
                <a:gd name="connsiteY5" fmla="*/ 122114 h 830174"/>
                <a:gd name="connsiteX6" fmla="*/ 122114 w 7614375"/>
                <a:gd name="connsiteY6" fmla="*/ 0 h 83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4375" h="830174">
                  <a:moveTo>
                    <a:pt x="122114" y="0"/>
                  </a:moveTo>
                  <a:lnTo>
                    <a:pt x="7492261" y="0"/>
                  </a:lnTo>
                  <a:cubicBezTo>
                    <a:pt x="7559703" y="0"/>
                    <a:pt x="7614375" y="54672"/>
                    <a:pt x="7614375" y="122114"/>
                  </a:cubicBezTo>
                  <a:lnTo>
                    <a:pt x="7614375" y="830174"/>
                  </a:lnTo>
                  <a:lnTo>
                    <a:pt x="0" y="830174"/>
                  </a:lnTo>
                  <a:lnTo>
                    <a:pt x="0" y="122114"/>
                  </a:lnTo>
                  <a:cubicBezTo>
                    <a:pt x="0" y="54672"/>
                    <a:pt x="54672" y="0"/>
                    <a:pt x="12211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A1FA2470-E37B-BBDB-6BB2-BC5EB1B7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45" y="427300"/>
            <a:ext cx="4609985" cy="5811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Staff web UI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E3E54BD-D3B6-3C25-5DF7-EC38B1A98ABC}"/>
              </a:ext>
            </a:extLst>
          </p:cNvPr>
          <p:cNvSpPr/>
          <p:nvPr/>
        </p:nvSpPr>
        <p:spPr>
          <a:xfrm>
            <a:off x="9733969" y="2068519"/>
            <a:ext cx="137631" cy="2056929"/>
          </a:xfrm>
          <a:prstGeom prst="roundRect">
            <a:avLst>
              <a:gd name="adj" fmla="val 2407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B1B4C4E-A233-4E51-8C08-9CDB0B894876}"/>
              </a:ext>
            </a:extLst>
          </p:cNvPr>
          <p:cNvSpPr/>
          <p:nvPr/>
        </p:nvSpPr>
        <p:spPr>
          <a:xfrm>
            <a:off x="2288812" y="1226780"/>
            <a:ext cx="7614375" cy="825922"/>
          </a:xfrm>
          <a:custGeom>
            <a:avLst/>
            <a:gdLst>
              <a:gd name="connsiteX0" fmla="*/ 912326 w 7614375"/>
              <a:gd name="connsiteY0" fmla="*/ 0 h 825922"/>
              <a:gd name="connsiteX1" fmla="*/ 2453290 w 7614375"/>
              <a:gd name="connsiteY1" fmla="*/ 0 h 825922"/>
              <a:gd name="connsiteX2" fmla="*/ 2527151 w 7614375"/>
              <a:gd name="connsiteY2" fmla="*/ 73861 h 825922"/>
              <a:gd name="connsiteX3" fmla="*/ 2527151 w 7614375"/>
              <a:gd name="connsiteY3" fmla="*/ 126624 h 825922"/>
              <a:gd name="connsiteX4" fmla="*/ 2530962 w 7614375"/>
              <a:gd name="connsiteY4" fmla="*/ 145501 h 825922"/>
              <a:gd name="connsiteX5" fmla="*/ 2530962 w 7614375"/>
              <a:gd name="connsiteY5" fmla="*/ 320683 h 825922"/>
              <a:gd name="connsiteX6" fmla="*/ 7614375 w 7614375"/>
              <a:gd name="connsiteY6" fmla="*/ 320683 h 825922"/>
              <a:gd name="connsiteX7" fmla="*/ 7614375 w 7614375"/>
              <a:gd name="connsiteY7" fmla="*/ 825922 h 825922"/>
              <a:gd name="connsiteX8" fmla="*/ 0 w 7614375"/>
              <a:gd name="connsiteY8" fmla="*/ 825922 h 825922"/>
              <a:gd name="connsiteX9" fmla="*/ 0 w 7614375"/>
              <a:gd name="connsiteY9" fmla="*/ 320683 h 825922"/>
              <a:gd name="connsiteX10" fmla="*/ 838465 w 7614375"/>
              <a:gd name="connsiteY10" fmla="*/ 320683 h 825922"/>
              <a:gd name="connsiteX11" fmla="*/ 838465 w 7614375"/>
              <a:gd name="connsiteY11" fmla="*/ 73861 h 825922"/>
              <a:gd name="connsiteX12" fmla="*/ 912326 w 7614375"/>
              <a:gd name="connsiteY12" fmla="*/ 0 h 8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14375" h="825922">
                <a:moveTo>
                  <a:pt x="912326" y="0"/>
                </a:moveTo>
                <a:lnTo>
                  <a:pt x="2453290" y="0"/>
                </a:lnTo>
                <a:cubicBezTo>
                  <a:pt x="2494082" y="0"/>
                  <a:pt x="2527151" y="33069"/>
                  <a:pt x="2527151" y="73861"/>
                </a:cubicBezTo>
                <a:lnTo>
                  <a:pt x="2527151" y="126624"/>
                </a:lnTo>
                <a:lnTo>
                  <a:pt x="2530962" y="145501"/>
                </a:lnTo>
                <a:lnTo>
                  <a:pt x="2530962" y="320683"/>
                </a:lnTo>
                <a:lnTo>
                  <a:pt x="7614375" y="320683"/>
                </a:lnTo>
                <a:lnTo>
                  <a:pt x="7614375" y="825922"/>
                </a:lnTo>
                <a:lnTo>
                  <a:pt x="0" y="825922"/>
                </a:lnTo>
                <a:lnTo>
                  <a:pt x="0" y="320683"/>
                </a:lnTo>
                <a:lnTo>
                  <a:pt x="838465" y="320683"/>
                </a:lnTo>
                <a:lnTo>
                  <a:pt x="838465" y="73861"/>
                </a:lnTo>
                <a:cubicBezTo>
                  <a:pt x="838465" y="33069"/>
                  <a:pt x="871534" y="0"/>
                  <a:pt x="91232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98DB0D-467F-256E-675A-64A68D8E001F}"/>
              </a:ext>
            </a:extLst>
          </p:cNvPr>
          <p:cNvSpPr/>
          <p:nvPr/>
        </p:nvSpPr>
        <p:spPr>
          <a:xfrm>
            <a:off x="2763977" y="1637597"/>
            <a:ext cx="5859605" cy="333055"/>
          </a:xfrm>
          <a:prstGeom prst="roundRect">
            <a:avLst>
              <a:gd name="adj" fmla="val 278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40C427F-FBDF-98ED-8006-FEC854732165}"/>
              </a:ext>
            </a:extLst>
          </p:cNvPr>
          <p:cNvSpPr/>
          <p:nvPr/>
        </p:nvSpPr>
        <p:spPr>
          <a:xfrm rot="10800000">
            <a:off x="2425404" y="1678154"/>
            <a:ext cx="214534" cy="249457"/>
          </a:xfrm>
          <a:prstGeom prst="chevron">
            <a:avLst>
              <a:gd name="adj" fmla="val 654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07D01F-21B0-2E6F-7191-A85F41F1ADE6}"/>
              </a:ext>
            </a:extLst>
          </p:cNvPr>
          <p:cNvCxnSpPr>
            <a:cxnSpLocks/>
          </p:cNvCxnSpPr>
          <p:nvPr/>
        </p:nvCxnSpPr>
        <p:spPr>
          <a:xfrm>
            <a:off x="2985296" y="1825957"/>
            <a:ext cx="357852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ross 43">
            <a:extLst>
              <a:ext uri="{FF2B5EF4-FFF2-40B4-BE49-F238E27FC236}">
                <a16:creationId xmlns:a16="http://schemas.microsoft.com/office/drawing/2014/main" id="{C80511B1-7741-5595-0CD6-6A10D01A3F74}"/>
              </a:ext>
            </a:extLst>
          </p:cNvPr>
          <p:cNvSpPr/>
          <p:nvPr/>
        </p:nvSpPr>
        <p:spPr>
          <a:xfrm rot="2700000">
            <a:off x="9608388" y="1304190"/>
            <a:ext cx="161043" cy="161043"/>
          </a:xfrm>
          <a:prstGeom prst="plus">
            <a:avLst>
              <a:gd name="adj" fmla="val 44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616BB7A-AE6A-86DE-6C27-E551FAF2957F}"/>
              </a:ext>
            </a:extLst>
          </p:cNvPr>
          <p:cNvGraphicFramePr>
            <a:graphicFrameLocks noGrp="1"/>
          </p:cNvGraphicFramePr>
          <p:nvPr/>
        </p:nvGraphicFramePr>
        <p:xfrm>
          <a:off x="2425403" y="2800953"/>
          <a:ext cx="7190075" cy="334804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05901">
                  <a:extLst>
                    <a:ext uri="{9D8B030D-6E8A-4147-A177-3AD203B41FA5}">
                      <a16:colId xmlns:a16="http://schemas.microsoft.com/office/drawing/2014/main" val="692624864"/>
                    </a:ext>
                  </a:extLst>
                </a:gridCol>
                <a:gridCol w="921779">
                  <a:extLst>
                    <a:ext uri="{9D8B030D-6E8A-4147-A177-3AD203B41FA5}">
                      <a16:colId xmlns:a16="http://schemas.microsoft.com/office/drawing/2014/main" val="2541867227"/>
                    </a:ext>
                  </a:extLst>
                </a:gridCol>
                <a:gridCol w="896150">
                  <a:extLst>
                    <a:ext uri="{9D8B030D-6E8A-4147-A177-3AD203B41FA5}">
                      <a16:colId xmlns:a16="http://schemas.microsoft.com/office/drawing/2014/main" val="942226036"/>
                    </a:ext>
                  </a:extLst>
                </a:gridCol>
                <a:gridCol w="3386454">
                  <a:extLst>
                    <a:ext uri="{9D8B030D-6E8A-4147-A177-3AD203B41FA5}">
                      <a16:colId xmlns:a16="http://schemas.microsoft.com/office/drawing/2014/main" val="3396142061"/>
                    </a:ext>
                  </a:extLst>
                </a:gridCol>
                <a:gridCol w="1079791">
                  <a:extLst>
                    <a:ext uri="{9D8B030D-6E8A-4147-A177-3AD203B41FA5}">
                      <a16:colId xmlns:a16="http://schemas.microsoft.com/office/drawing/2014/main" val="235626586"/>
                    </a:ext>
                  </a:extLst>
                </a:gridCol>
              </a:tblGrid>
              <a:tr h="30321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#</a:t>
                      </a:r>
                      <a:endParaRPr lang="en-GB" sz="1200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Date</a:t>
                      </a:r>
                      <a:endParaRPr lang="en-GB" sz="1200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Type</a:t>
                      </a:r>
                      <a:endParaRPr lang="en-GB" sz="1200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Title</a:t>
                      </a:r>
                      <a:endParaRPr lang="en-GB" sz="1200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Satisfaction</a:t>
                      </a:r>
                      <a:endParaRPr lang="en-GB" sz="1200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473732"/>
                  </a:ext>
                </a:extLst>
              </a:tr>
              <a:tr h="3032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23433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Today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Returns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Return of </a:t>
                      </a:r>
                      <a:r>
                        <a:rPr lang="en-US" sz="1200" dirty="0" err="1">
                          <a:latin typeface="Franklin Gothic Book" panose="020B0503020102020204" pitchFamily="34" charset="0"/>
                        </a:rPr>
                        <a:t>Bäevolk</a:t>
                      </a:r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 4-person 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3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12034"/>
                  </a:ext>
                </a:extLst>
              </a:tr>
              <a:tr h="3032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23419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Today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Question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Asks how to update kayak firmware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3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86350"/>
                  </a:ext>
                </a:extLst>
              </a:tr>
              <a:tr h="3041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23414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Yesterday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Question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Asks what other colors are available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49661"/>
                  </a:ext>
                </a:extLst>
              </a:tr>
              <a:tr h="3041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23413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Yesterday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Complaint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T-Shirt printing inadequate quality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96415"/>
                  </a:ext>
                </a:extLst>
              </a:tr>
              <a:tr h="3041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23407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Yesterday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Returns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Delivery late; return initiated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3920"/>
                  </a:ext>
                </a:extLst>
              </a:tr>
              <a:tr h="3041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23399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01117"/>
                  </a:ext>
                </a:extLst>
              </a:tr>
              <a:tr h="3041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23287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1378"/>
                  </a:ext>
                </a:extLst>
              </a:tr>
              <a:tr h="3041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23244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97827"/>
                  </a:ext>
                </a:extLst>
              </a:tr>
              <a:tr h="3041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23243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80811"/>
                  </a:ext>
                </a:extLst>
              </a:tr>
              <a:tr h="3041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23190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…</a:t>
                      </a:r>
                      <a:endParaRPr lang="en-GB" sz="12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58228"/>
                  </a:ext>
                </a:extLst>
              </a:tr>
            </a:tbl>
          </a:graphicData>
        </a:graphic>
      </p:graphicFrame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A095D4-752B-B562-923A-22B07D9BB5E7}"/>
              </a:ext>
            </a:extLst>
          </p:cNvPr>
          <p:cNvSpPr/>
          <p:nvPr/>
        </p:nvSpPr>
        <p:spPr>
          <a:xfrm rot="914620">
            <a:off x="9815404" y="4382308"/>
            <a:ext cx="232210" cy="242149"/>
          </a:xfrm>
          <a:custGeom>
            <a:avLst/>
            <a:gdLst>
              <a:gd name="connsiteX0" fmla="*/ 37148 w 123825"/>
              <a:gd name="connsiteY0" fmla="*/ 119063 h 124777"/>
              <a:gd name="connsiteX1" fmla="*/ 41910 w 123825"/>
              <a:gd name="connsiteY1" fmla="*/ 121920 h 124777"/>
              <a:gd name="connsiteX2" fmla="*/ 44768 w 123825"/>
              <a:gd name="connsiteY2" fmla="*/ 119063 h 124777"/>
              <a:gd name="connsiteX3" fmla="*/ 59055 w 123825"/>
              <a:gd name="connsiteY3" fmla="*/ 80010 h 124777"/>
              <a:gd name="connsiteX4" fmla="*/ 103823 w 123825"/>
              <a:gd name="connsiteY4" fmla="*/ 124777 h 124777"/>
              <a:gd name="connsiteX5" fmla="*/ 123825 w 123825"/>
              <a:gd name="connsiteY5" fmla="*/ 104775 h 124777"/>
              <a:gd name="connsiteX6" fmla="*/ 79058 w 123825"/>
              <a:gd name="connsiteY6" fmla="*/ 60007 h 124777"/>
              <a:gd name="connsiteX7" fmla="*/ 118110 w 123825"/>
              <a:gd name="connsiteY7" fmla="*/ 45720 h 124777"/>
              <a:gd name="connsiteX8" fmla="*/ 120968 w 123825"/>
              <a:gd name="connsiteY8" fmla="*/ 40957 h 124777"/>
              <a:gd name="connsiteX9" fmla="*/ 118110 w 123825"/>
              <a:gd name="connsiteY9" fmla="*/ 38100 h 124777"/>
              <a:gd name="connsiteX10" fmla="*/ 4763 w 123825"/>
              <a:gd name="connsiteY10" fmla="*/ 0 h 124777"/>
              <a:gd name="connsiteX11" fmla="*/ 3810 w 123825"/>
              <a:gd name="connsiteY11" fmla="*/ 0 h 124777"/>
              <a:gd name="connsiteX12" fmla="*/ 3810 w 123825"/>
              <a:gd name="connsiteY12" fmla="*/ 0 h 124777"/>
              <a:gd name="connsiteX13" fmla="*/ 0 w 123825"/>
              <a:gd name="connsiteY13" fmla="*/ 3810 h 124777"/>
              <a:gd name="connsiteX14" fmla="*/ 0 w 123825"/>
              <a:gd name="connsiteY14" fmla="*/ 4763 h 124777"/>
              <a:gd name="connsiteX15" fmla="*/ 37148 w 123825"/>
              <a:gd name="connsiteY15" fmla="*/ 119063 h 12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3825" h="124777">
                <a:moveTo>
                  <a:pt x="37148" y="119063"/>
                </a:moveTo>
                <a:cubicBezTo>
                  <a:pt x="38100" y="120968"/>
                  <a:pt x="40005" y="121920"/>
                  <a:pt x="41910" y="121920"/>
                </a:cubicBezTo>
                <a:cubicBezTo>
                  <a:pt x="42863" y="121920"/>
                  <a:pt x="43815" y="120968"/>
                  <a:pt x="44768" y="119063"/>
                </a:cubicBezTo>
                <a:lnTo>
                  <a:pt x="59055" y="80010"/>
                </a:lnTo>
                <a:lnTo>
                  <a:pt x="103823" y="124777"/>
                </a:lnTo>
                <a:lnTo>
                  <a:pt x="123825" y="104775"/>
                </a:lnTo>
                <a:lnTo>
                  <a:pt x="79058" y="60007"/>
                </a:lnTo>
                <a:lnTo>
                  <a:pt x="118110" y="45720"/>
                </a:lnTo>
                <a:cubicBezTo>
                  <a:pt x="120015" y="44768"/>
                  <a:pt x="120968" y="42863"/>
                  <a:pt x="120968" y="40957"/>
                </a:cubicBezTo>
                <a:cubicBezTo>
                  <a:pt x="120968" y="40005"/>
                  <a:pt x="120015" y="39052"/>
                  <a:pt x="118110" y="38100"/>
                </a:cubicBezTo>
                <a:lnTo>
                  <a:pt x="4763" y="0"/>
                </a:lnTo>
                <a:cubicBezTo>
                  <a:pt x="4763" y="0"/>
                  <a:pt x="3810" y="0"/>
                  <a:pt x="3810" y="0"/>
                </a:cubicBezTo>
                <a:lnTo>
                  <a:pt x="3810" y="0"/>
                </a:lnTo>
                <a:cubicBezTo>
                  <a:pt x="1905" y="0"/>
                  <a:pt x="0" y="1905"/>
                  <a:pt x="0" y="3810"/>
                </a:cubicBezTo>
                <a:cubicBezTo>
                  <a:pt x="0" y="3810"/>
                  <a:pt x="0" y="4763"/>
                  <a:pt x="0" y="4763"/>
                </a:cubicBezTo>
                <a:lnTo>
                  <a:pt x="37148" y="11906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>
                <a:lumMod val="65000"/>
              </a:schemeClr>
            </a:solidFill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953C99-4CD5-4741-D82C-EBE9042964CA}"/>
              </a:ext>
            </a:extLst>
          </p:cNvPr>
          <p:cNvGrpSpPr/>
          <p:nvPr/>
        </p:nvGrpSpPr>
        <p:grpSpPr>
          <a:xfrm>
            <a:off x="2288811" y="2052702"/>
            <a:ext cx="7417688" cy="369324"/>
            <a:chOff x="2288811" y="2052702"/>
            <a:chExt cx="7417688" cy="3693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F8A546-1AEB-A63F-4BDA-F60EF98C11E5}"/>
                </a:ext>
              </a:extLst>
            </p:cNvPr>
            <p:cNvSpPr/>
            <p:nvPr/>
          </p:nvSpPr>
          <p:spPr>
            <a:xfrm>
              <a:off x="2288811" y="2052702"/>
              <a:ext cx="7413571" cy="369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000" rtlCol="0" anchor="ctr"/>
            <a:lstStyle/>
            <a:p>
              <a:r>
                <a:rPr lang="en-US" sz="1400" dirty="0">
                  <a:latin typeface="Franklin Gothic Book" panose="020B0503020102020204" pitchFamily="34" charset="0"/>
                </a:rPr>
                <a:t>Tickets</a:t>
              </a:r>
              <a:endParaRPr lang="en-GB" sz="1400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81FD36-0C5A-F35D-95F8-86473507630F}"/>
                </a:ext>
              </a:extLst>
            </p:cNvPr>
            <p:cNvSpPr txBox="1"/>
            <p:nvPr/>
          </p:nvSpPr>
          <p:spPr>
            <a:xfrm>
              <a:off x="9061171" y="2118151"/>
              <a:ext cx="645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Staff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329AEC9-B309-36FF-59D6-986FC70C6B6C}"/>
                </a:ext>
              </a:extLst>
            </p:cNvPr>
            <p:cNvSpPr/>
            <p:nvPr/>
          </p:nvSpPr>
          <p:spPr>
            <a:xfrm>
              <a:off x="8834993" y="2150572"/>
              <a:ext cx="203242" cy="203242"/>
            </a:xfrm>
            <a:custGeom>
              <a:avLst/>
              <a:gdLst>
                <a:gd name="connsiteX0" fmla="*/ 0 w 276225"/>
                <a:gd name="connsiteY0" fmla="*/ 138113 h 276225"/>
                <a:gd name="connsiteX1" fmla="*/ 138113 w 276225"/>
                <a:gd name="connsiteY1" fmla="*/ 276225 h 276225"/>
                <a:gd name="connsiteX2" fmla="*/ 276225 w 276225"/>
                <a:gd name="connsiteY2" fmla="*/ 138113 h 276225"/>
                <a:gd name="connsiteX3" fmla="*/ 138113 w 276225"/>
                <a:gd name="connsiteY3" fmla="*/ 0 h 276225"/>
                <a:gd name="connsiteX4" fmla="*/ 0 w 276225"/>
                <a:gd name="connsiteY4" fmla="*/ 138113 h 276225"/>
                <a:gd name="connsiteX5" fmla="*/ 215265 w 276225"/>
                <a:gd name="connsiteY5" fmla="*/ 179070 h 276225"/>
                <a:gd name="connsiteX6" fmla="*/ 215265 w 276225"/>
                <a:gd name="connsiteY6" fmla="*/ 208598 h 276225"/>
                <a:gd name="connsiteX7" fmla="*/ 60007 w 276225"/>
                <a:gd name="connsiteY7" fmla="*/ 208598 h 276225"/>
                <a:gd name="connsiteX8" fmla="*/ 60007 w 276225"/>
                <a:gd name="connsiteY8" fmla="*/ 179070 h 276225"/>
                <a:gd name="connsiteX9" fmla="*/ 67627 w 276225"/>
                <a:gd name="connsiteY9" fmla="*/ 163830 h 276225"/>
                <a:gd name="connsiteX10" fmla="*/ 105727 w 276225"/>
                <a:gd name="connsiteY10" fmla="*/ 145733 h 276225"/>
                <a:gd name="connsiteX11" fmla="*/ 138113 w 276225"/>
                <a:gd name="connsiteY11" fmla="*/ 140970 h 276225"/>
                <a:gd name="connsiteX12" fmla="*/ 170498 w 276225"/>
                <a:gd name="connsiteY12" fmla="*/ 145733 h 276225"/>
                <a:gd name="connsiteX13" fmla="*/ 208598 w 276225"/>
                <a:gd name="connsiteY13" fmla="*/ 163830 h 276225"/>
                <a:gd name="connsiteX14" fmla="*/ 215265 w 276225"/>
                <a:gd name="connsiteY14" fmla="*/ 179070 h 276225"/>
                <a:gd name="connsiteX15" fmla="*/ 138113 w 276225"/>
                <a:gd name="connsiteY15" fmla="*/ 53340 h 276225"/>
                <a:gd name="connsiteX16" fmla="*/ 177165 w 276225"/>
                <a:gd name="connsiteY16" fmla="*/ 92393 h 276225"/>
                <a:gd name="connsiteX17" fmla="*/ 177165 w 276225"/>
                <a:gd name="connsiteY17" fmla="*/ 92393 h 276225"/>
                <a:gd name="connsiteX18" fmla="*/ 138113 w 276225"/>
                <a:gd name="connsiteY18" fmla="*/ 131445 h 276225"/>
                <a:gd name="connsiteX19" fmla="*/ 99060 w 276225"/>
                <a:gd name="connsiteY19" fmla="*/ 92393 h 276225"/>
                <a:gd name="connsiteX20" fmla="*/ 138113 w 276225"/>
                <a:gd name="connsiteY20" fmla="*/ 5334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276225">
                  <a:moveTo>
                    <a:pt x="0" y="138113"/>
                  </a:moveTo>
                  <a:cubicBezTo>
                    <a:pt x="0" y="214313"/>
                    <a:pt x="61913" y="276225"/>
                    <a:pt x="138113" y="276225"/>
                  </a:cubicBezTo>
                  <a:cubicBezTo>
                    <a:pt x="214313" y="276225"/>
                    <a:pt x="276225" y="214313"/>
                    <a:pt x="276225" y="138113"/>
                  </a:cubicBezTo>
                  <a:cubicBezTo>
                    <a:pt x="276225" y="61913"/>
                    <a:pt x="214313" y="0"/>
                    <a:pt x="138113" y="0"/>
                  </a:cubicBezTo>
                  <a:cubicBezTo>
                    <a:pt x="61913" y="0"/>
                    <a:pt x="0" y="61913"/>
                    <a:pt x="0" y="138113"/>
                  </a:cubicBezTo>
                  <a:close/>
                  <a:moveTo>
                    <a:pt x="215265" y="179070"/>
                  </a:moveTo>
                  <a:lnTo>
                    <a:pt x="215265" y="208598"/>
                  </a:lnTo>
                  <a:lnTo>
                    <a:pt x="60007" y="208598"/>
                  </a:lnTo>
                  <a:lnTo>
                    <a:pt x="60007" y="179070"/>
                  </a:lnTo>
                  <a:cubicBezTo>
                    <a:pt x="60007" y="173355"/>
                    <a:pt x="62865" y="167640"/>
                    <a:pt x="67627" y="163830"/>
                  </a:cubicBezTo>
                  <a:cubicBezTo>
                    <a:pt x="79057" y="155258"/>
                    <a:pt x="91440" y="149543"/>
                    <a:pt x="105727" y="145733"/>
                  </a:cubicBezTo>
                  <a:cubicBezTo>
                    <a:pt x="116205" y="142875"/>
                    <a:pt x="126682" y="140970"/>
                    <a:pt x="138113" y="140970"/>
                  </a:cubicBezTo>
                  <a:cubicBezTo>
                    <a:pt x="148590" y="140970"/>
                    <a:pt x="160020" y="142875"/>
                    <a:pt x="170498" y="145733"/>
                  </a:cubicBezTo>
                  <a:cubicBezTo>
                    <a:pt x="183833" y="149543"/>
                    <a:pt x="197168" y="155258"/>
                    <a:pt x="208598" y="163830"/>
                  </a:cubicBezTo>
                  <a:cubicBezTo>
                    <a:pt x="212408" y="167640"/>
                    <a:pt x="215265" y="173355"/>
                    <a:pt x="215265" y="179070"/>
                  </a:cubicBezTo>
                  <a:close/>
                  <a:moveTo>
                    <a:pt x="138113" y="53340"/>
                  </a:moveTo>
                  <a:cubicBezTo>
                    <a:pt x="159068" y="53340"/>
                    <a:pt x="177165" y="70485"/>
                    <a:pt x="177165" y="92393"/>
                  </a:cubicBezTo>
                  <a:lnTo>
                    <a:pt x="177165" y="92393"/>
                  </a:lnTo>
                  <a:cubicBezTo>
                    <a:pt x="177165" y="113348"/>
                    <a:pt x="160020" y="131445"/>
                    <a:pt x="138113" y="131445"/>
                  </a:cubicBezTo>
                  <a:cubicBezTo>
                    <a:pt x="117157" y="131445"/>
                    <a:pt x="99060" y="114300"/>
                    <a:pt x="99060" y="92393"/>
                  </a:cubicBezTo>
                  <a:cubicBezTo>
                    <a:pt x="99060" y="70485"/>
                    <a:pt x="116205" y="53340"/>
                    <a:pt x="138113" y="5334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B3064C-AAE8-A53F-3E48-F57D64F34C5C}"/>
                </a:ext>
              </a:extLst>
            </p:cNvPr>
            <p:cNvCxnSpPr/>
            <p:nvPr/>
          </p:nvCxnSpPr>
          <p:spPr>
            <a:xfrm>
              <a:off x="2288811" y="2422026"/>
              <a:ext cx="7400098" cy="0"/>
            </a:xfrm>
            <a:prstGeom prst="line">
              <a:avLst/>
            </a:prstGeom>
            <a:ln>
              <a:solidFill>
                <a:srgbClr val="D59ED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CA9D46-B8EF-E85E-444C-4ECEA8847E24}"/>
              </a:ext>
            </a:extLst>
          </p:cNvPr>
          <p:cNvGrpSpPr/>
          <p:nvPr/>
        </p:nvGrpSpPr>
        <p:grpSpPr>
          <a:xfrm>
            <a:off x="2463782" y="2486276"/>
            <a:ext cx="1921697" cy="254908"/>
            <a:chOff x="2463782" y="2486276"/>
            <a:chExt cx="1921697" cy="2549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C6764C-5A59-A534-031A-8C207A2BD66A}"/>
                </a:ext>
              </a:extLst>
            </p:cNvPr>
            <p:cNvSpPr/>
            <p:nvPr/>
          </p:nvSpPr>
          <p:spPr>
            <a:xfrm>
              <a:off x="2463782" y="2499774"/>
              <a:ext cx="824320" cy="24141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05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9E49C4-309D-DEA1-8971-8C92AB9E7040}"/>
                </a:ext>
              </a:extLst>
            </p:cNvPr>
            <p:cNvSpPr txBox="1"/>
            <p:nvPr/>
          </p:nvSpPr>
          <p:spPr>
            <a:xfrm>
              <a:off x="2545411" y="2486276"/>
              <a:ext cx="184006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272 open         15923 closed</a:t>
              </a:r>
              <a:endParaRPr lang="en-GB" sz="10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BEDBBE4-243E-9054-6760-D5E7A15CDAEB}"/>
                </a:ext>
              </a:extLst>
            </p:cNvPr>
            <p:cNvCxnSpPr>
              <a:cxnSpLocks/>
            </p:cNvCxnSpPr>
            <p:nvPr/>
          </p:nvCxnSpPr>
          <p:spPr>
            <a:xfrm>
              <a:off x="2463782" y="2727088"/>
              <a:ext cx="824320" cy="0"/>
            </a:xfrm>
            <a:prstGeom prst="line">
              <a:avLst/>
            </a:prstGeom>
            <a:ln>
              <a:solidFill>
                <a:srgbClr val="D59ED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89B97D-B34E-AD26-B7A9-CE2DD20F453A}"/>
              </a:ext>
            </a:extLst>
          </p:cNvPr>
          <p:cNvGrpSpPr/>
          <p:nvPr/>
        </p:nvGrpSpPr>
        <p:grpSpPr>
          <a:xfrm>
            <a:off x="8795013" y="3138280"/>
            <a:ext cx="626727" cy="2961658"/>
            <a:chOff x="8795013" y="3138280"/>
            <a:chExt cx="626727" cy="296165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3E5CDFE-7DE3-C30D-5FB5-70A4EFCCFA49}"/>
                </a:ext>
              </a:extLst>
            </p:cNvPr>
            <p:cNvSpPr/>
            <p:nvPr/>
          </p:nvSpPr>
          <p:spPr>
            <a:xfrm>
              <a:off x="8795013" y="3138280"/>
              <a:ext cx="619898" cy="246436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OK</a:t>
              </a:r>
              <a:endParaRPr lang="en-GB" sz="13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E48DFBE-BDDD-297A-001B-26E9BEBDF83C}"/>
                </a:ext>
              </a:extLst>
            </p:cNvPr>
            <p:cNvSpPr/>
            <p:nvPr/>
          </p:nvSpPr>
          <p:spPr>
            <a:xfrm>
              <a:off x="8795013" y="3434025"/>
              <a:ext cx="619898" cy="24643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Great</a:t>
              </a:r>
              <a:endParaRPr lang="en-GB" sz="13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16B4C1-65AC-B85A-121A-358429A771AB}"/>
                </a:ext>
              </a:extLst>
            </p:cNvPr>
            <p:cNvSpPr/>
            <p:nvPr/>
          </p:nvSpPr>
          <p:spPr>
            <a:xfrm>
              <a:off x="8795013" y="3743150"/>
              <a:ext cx="619898" cy="246436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OK</a:t>
              </a:r>
              <a:endParaRPr lang="en-GB" sz="13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C005535-4F49-8CF8-5D12-FCE34CAECECE}"/>
                </a:ext>
              </a:extLst>
            </p:cNvPr>
            <p:cNvSpPr/>
            <p:nvPr/>
          </p:nvSpPr>
          <p:spPr>
            <a:xfrm>
              <a:off x="8795013" y="4047815"/>
              <a:ext cx="619898" cy="24643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Bad</a:t>
              </a:r>
              <a:endParaRPr lang="en-GB" sz="13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38598C5-1F08-14C0-CA97-FB655EB91F03}"/>
                </a:ext>
              </a:extLst>
            </p:cNvPr>
            <p:cNvSpPr/>
            <p:nvPr/>
          </p:nvSpPr>
          <p:spPr>
            <a:xfrm>
              <a:off x="8795013" y="4352480"/>
              <a:ext cx="619898" cy="246436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OK</a:t>
              </a:r>
              <a:endParaRPr lang="en-GB" sz="13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B16D3E4-EBFE-81D4-5CE4-1BAA928A3877}"/>
                </a:ext>
              </a:extLst>
            </p:cNvPr>
            <p:cNvSpPr/>
            <p:nvPr/>
          </p:nvSpPr>
          <p:spPr>
            <a:xfrm>
              <a:off x="8795013" y="4652685"/>
              <a:ext cx="619898" cy="246436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OK</a:t>
              </a:r>
              <a:endParaRPr lang="en-GB" sz="13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6F86C8-314A-95B6-A8B7-46842D130AE0}"/>
                </a:ext>
              </a:extLst>
            </p:cNvPr>
            <p:cNvSpPr/>
            <p:nvPr/>
          </p:nvSpPr>
          <p:spPr>
            <a:xfrm>
              <a:off x="8795013" y="4952890"/>
              <a:ext cx="619898" cy="24643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Bad</a:t>
              </a:r>
              <a:endParaRPr lang="en-GB" sz="13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E4D67CC-F88A-1DCC-999A-32A73725DD59}"/>
                </a:ext>
              </a:extLst>
            </p:cNvPr>
            <p:cNvSpPr/>
            <p:nvPr/>
          </p:nvSpPr>
          <p:spPr>
            <a:xfrm>
              <a:off x="8795013" y="5253095"/>
              <a:ext cx="619898" cy="246436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OK</a:t>
              </a:r>
              <a:endParaRPr lang="en-GB" sz="13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8A61EC4-E9E2-8E6E-F0B1-3C93ACDA92B3}"/>
                </a:ext>
              </a:extLst>
            </p:cNvPr>
            <p:cNvSpPr/>
            <p:nvPr/>
          </p:nvSpPr>
          <p:spPr>
            <a:xfrm>
              <a:off x="8795013" y="5553300"/>
              <a:ext cx="619898" cy="246436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…</a:t>
              </a:r>
              <a:endParaRPr lang="en-GB" sz="13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F5F7D68-6C9D-51F9-4F00-3B0E20B7EA44}"/>
                </a:ext>
              </a:extLst>
            </p:cNvPr>
            <p:cNvSpPr/>
            <p:nvPr/>
          </p:nvSpPr>
          <p:spPr>
            <a:xfrm>
              <a:off x="8801842" y="5853502"/>
              <a:ext cx="619898" cy="246436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…</a:t>
              </a:r>
              <a:endParaRPr lang="en-GB" sz="13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E9B843-259F-7670-E9A8-96AED7553044}"/>
              </a:ext>
            </a:extLst>
          </p:cNvPr>
          <p:cNvGrpSpPr/>
          <p:nvPr/>
        </p:nvGrpSpPr>
        <p:grpSpPr>
          <a:xfrm>
            <a:off x="8427365" y="2485678"/>
            <a:ext cx="1187355" cy="241410"/>
            <a:chOff x="8427365" y="2485678"/>
            <a:chExt cx="1187355" cy="2414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CA966C-DF22-0832-D89C-93400DAF473C}"/>
                </a:ext>
              </a:extLst>
            </p:cNvPr>
            <p:cNvSpPr/>
            <p:nvPr/>
          </p:nvSpPr>
          <p:spPr>
            <a:xfrm>
              <a:off x="8427365" y="2485678"/>
              <a:ext cx="1187355" cy="2414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Search…</a:t>
              </a:r>
              <a:endParaRPr lang="en-GB" sz="1050" dirty="0"/>
            </a:p>
          </p:txBody>
        </p:sp>
        <p:pic>
          <p:nvPicPr>
            <p:cNvPr id="24" name="Graphic 23" descr="Magnifying glass with solid fill">
              <a:extLst>
                <a:ext uri="{FF2B5EF4-FFF2-40B4-BE49-F238E27FC236}">
                  <a16:creationId xmlns:a16="http://schemas.microsoft.com/office/drawing/2014/main" id="{0B993CE3-AE60-8620-A32E-76608D165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9365" y="2524767"/>
              <a:ext cx="160643" cy="160643"/>
            </a:xfrm>
            <a:prstGeom prst="rect">
              <a:avLst/>
            </a:prstGeom>
          </p:spPr>
        </p:pic>
      </p:grp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B15A8E7-1B95-E1B6-189C-2BC029B1F554}"/>
              </a:ext>
            </a:extLst>
          </p:cNvPr>
          <p:cNvSpPr/>
          <p:nvPr/>
        </p:nvSpPr>
        <p:spPr>
          <a:xfrm>
            <a:off x="8694861" y="508332"/>
            <a:ext cx="2215845" cy="616326"/>
          </a:xfrm>
          <a:prstGeom prst="wedgeRoundRectCallout">
            <a:avLst>
              <a:gd name="adj1" fmla="val -43329"/>
              <a:gd name="adj2" fmla="val 290656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Semantic search</a:t>
            </a:r>
            <a:endParaRPr lang="en-GB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15DE267-35D2-C2C0-3C0A-2AF32B24376D}"/>
              </a:ext>
            </a:extLst>
          </p:cNvPr>
          <p:cNvSpPr/>
          <p:nvPr/>
        </p:nvSpPr>
        <p:spPr>
          <a:xfrm>
            <a:off x="1599586" y="5128897"/>
            <a:ext cx="2215845" cy="616326"/>
          </a:xfrm>
          <a:prstGeom prst="wedgeRoundRectCallout">
            <a:avLst>
              <a:gd name="adj1" fmla="val 79047"/>
              <a:gd name="adj2" fmla="val -139085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  <a:endParaRPr lang="en-GB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A0AAE1F4-5642-BDBD-A037-4133E546450E}"/>
              </a:ext>
            </a:extLst>
          </p:cNvPr>
          <p:cNvSpPr/>
          <p:nvPr/>
        </p:nvSpPr>
        <p:spPr>
          <a:xfrm>
            <a:off x="3288102" y="705051"/>
            <a:ext cx="2215845" cy="616326"/>
          </a:xfrm>
          <a:prstGeom prst="wedgeRoundRectCallout">
            <a:avLst>
              <a:gd name="adj1" fmla="val 65986"/>
              <a:gd name="adj2" fmla="val 347812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Summarization</a:t>
            </a:r>
            <a:endParaRPr lang="en-GB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9DA4200A-1EF3-EE48-78AA-FF60782090A0}"/>
              </a:ext>
            </a:extLst>
          </p:cNvPr>
          <p:cNvSpPr/>
          <p:nvPr/>
        </p:nvSpPr>
        <p:spPr>
          <a:xfrm>
            <a:off x="9383835" y="5457732"/>
            <a:ext cx="2215845" cy="616326"/>
          </a:xfrm>
          <a:prstGeom prst="wedgeRoundRectCallout">
            <a:avLst>
              <a:gd name="adj1" fmla="val -63454"/>
              <a:gd name="adj2" fmla="val -231904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 score</a:t>
            </a:r>
            <a:endParaRPr lang="en-GB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51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8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07B9ED7-65D1-4371-0ADA-04BEEB4164BE}"/>
              </a:ext>
            </a:extLst>
          </p:cNvPr>
          <p:cNvGrpSpPr/>
          <p:nvPr/>
        </p:nvGrpSpPr>
        <p:grpSpPr>
          <a:xfrm>
            <a:off x="2288811" y="1222528"/>
            <a:ext cx="7614376" cy="4943868"/>
            <a:chOff x="2288811" y="1222528"/>
            <a:chExt cx="7614376" cy="4943868"/>
          </a:xfrm>
          <a:effectLst>
            <a:outerShdw blurRad="38100" dir="8100000" sy="-23000" kx="800400" algn="br" rotWithShape="0">
              <a:prstClr val="black">
                <a:alpha val="21000"/>
              </a:prstClr>
            </a:outerShdw>
          </a:effectLst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7771303-D10B-FFFA-CADE-4593023FF2AA}"/>
                </a:ext>
              </a:extLst>
            </p:cNvPr>
            <p:cNvSpPr/>
            <p:nvPr/>
          </p:nvSpPr>
          <p:spPr>
            <a:xfrm>
              <a:off x="2288811" y="2052702"/>
              <a:ext cx="7614375" cy="4113694"/>
            </a:xfrm>
            <a:custGeom>
              <a:avLst/>
              <a:gdLst>
                <a:gd name="connsiteX0" fmla="*/ 0 w 7614375"/>
                <a:gd name="connsiteY0" fmla="*/ 0 h 4113694"/>
                <a:gd name="connsiteX1" fmla="*/ 7614375 w 7614375"/>
                <a:gd name="connsiteY1" fmla="*/ 0 h 4113694"/>
                <a:gd name="connsiteX2" fmla="*/ 7614375 w 7614375"/>
                <a:gd name="connsiteY2" fmla="*/ 3991580 h 4113694"/>
                <a:gd name="connsiteX3" fmla="*/ 7492261 w 7614375"/>
                <a:gd name="connsiteY3" fmla="*/ 4113694 h 4113694"/>
                <a:gd name="connsiteX4" fmla="*/ 122114 w 7614375"/>
                <a:gd name="connsiteY4" fmla="*/ 4113694 h 4113694"/>
                <a:gd name="connsiteX5" fmla="*/ 0 w 7614375"/>
                <a:gd name="connsiteY5" fmla="*/ 3991580 h 4113694"/>
                <a:gd name="connsiteX6" fmla="*/ 0 w 7614375"/>
                <a:gd name="connsiteY6" fmla="*/ 0 h 411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4375" h="4113694">
                  <a:moveTo>
                    <a:pt x="0" y="0"/>
                  </a:moveTo>
                  <a:lnTo>
                    <a:pt x="7614375" y="0"/>
                  </a:lnTo>
                  <a:lnTo>
                    <a:pt x="7614375" y="3991580"/>
                  </a:lnTo>
                  <a:cubicBezTo>
                    <a:pt x="7614375" y="4059022"/>
                    <a:pt x="7559703" y="4113694"/>
                    <a:pt x="7492261" y="4113694"/>
                  </a:cubicBezTo>
                  <a:lnTo>
                    <a:pt x="122114" y="4113694"/>
                  </a:lnTo>
                  <a:cubicBezTo>
                    <a:pt x="54672" y="4113694"/>
                    <a:pt x="0" y="4059022"/>
                    <a:pt x="0" y="3991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9BA00-573E-E36F-02B8-4AF069E976AB}"/>
                </a:ext>
              </a:extLst>
            </p:cNvPr>
            <p:cNvSpPr/>
            <p:nvPr/>
          </p:nvSpPr>
          <p:spPr>
            <a:xfrm>
              <a:off x="2288812" y="1222528"/>
              <a:ext cx="7614375" cy="830174"/>
            </a:xfrm>
            <a:custGeom>
              <a:avLst/>
              <a:gdLst>
                <a:gd name="connsiteX0" fmla="*/ 122114 w 7614375"/>
                <a:gd name="connsiteY0" fmla="*/ 0 h 830174"/>
                <a:gd name="connsiteX1" fmla="*/ 7492261 w 7614375"/>
                <a:gd name="connsiteY1" fmla="*/ 0 h 830174"/>
                <a:gd name="connsiteX2" fmla="*/ 7614375 w 7614375"/>
                <a:gd name="connsiteY2" fmla="*/ 122114 h 830174"/>
                <a:gd name="connsiteX3" fmla="*/ 7614375 w 7614375"/>
                <a:gd name="connsiteY3" fmla="*/ 830174 h 830174"/>
                <a:gd name="connsiteX4" fmla="*/ 0 w 7614375"/>
                <a:gd name="connsiteY4" fmla="*/ 830174 h 830174"/>
                <a:gd name="connsiteX5" fmla="*/ 0 w 7614375"/>
                <a:gd name="connsiteY5" fmla="*/ 122114 h 830174"/>
                <a:gd name="connsiteX6" fmla="*/ 122114 w 7614375"/>
                <a:gd name="connsiteY6" fmla="*/ 0 h 83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4375" h="830174">
                  <a:moveTo>
                    <a:pt x="122114" y="0"/>
                  </a:moveTo>
                  <a:lnTo>
                    <a:pt x="7492261" y="0"/>
                  </a:lnTo>
                  <a:cubicBezTo>
                    <a:pt x="7559703" y="0"/>
                    <a:pt x="7614375" y="54672"/>
                    <a:pt x="7614375" y="122114"/>
                  </a:cubicBezTo>
                  <a:lnTo>
                    <a:pt x="7614375" y="830174"/>
                  </a:lnTo>
                  <a:lnTo>
                    <a:pt x="0" y="830174"/>
                  </a:lnTo>
                  <a:lnTo>
                    <a:pt x="0" y="122114"/>
                  </a:lnTo>
                  <a:cubicBezTo>
                    <a:pt x="0" y="54672"/>
                    <a:pt x="54672" y="0"/>
                    <a:pt x="12211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A1FA2470-E37B-BBDB-6BB2-BC5EB1B7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45" y="427300"/>
            <a:ext cx="4609985" cy="5811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Staff web UI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B1B4C4E-A233-4E51-8C08-9CDB0B894876}"/>
              </a:ext>
            </a:extLst>
          </p:cNvPr>
          <p:cNvSpPr/>
          <p:nvPr/>
        </p:nvSpPr>
        <p:spPr>
          <a:xfrm>
            <a:off x="2288812" y="1226780"/>
            <a:ext cx="7614375" cy="825922"/>
          </a:xfrm>
          <a:custGeom>
            <a:avLst/>
            <a:gdLst>
              <a:gd name="connsiteX0" fmla="*/ 912326 w 7614375"/>
              <a:gd name="connsiteY0" fmla="*/ 0 h 825922"/>
              <a:gd name="connsiteX1" fmla="*/ 2453290 w 7614375"/>
              <a:gd name="connsiteY1" fmla="*/ 0 h 825922"/>
              <a:gd name="connsiteX2" fmla="*/ 2527151 w 7614375"/>
              <a:gd name="connsiteY2" fmla="*/ 73861 h 825922"/>
              <a:gd name="connsiteX3" fmla="*/ 2527151 w 7614375"/>
              <a:gd name="connsiteY3" fmla="*/ 126624 h 825922"/>
              <a:gd name="connsiteX4" fmla="*/ 2530962 w 7614375"/>
              <a:gd name="connsiteY4" fmla="*/ 145501 h 825922"/>
              <a:gd name="connsiteX5" fmla="*/ 2530962 w 7614375"/>
              <a:gd name="connsiteY5" fmla="*/ 320683 h 825922"/>
              <a:gd name="connsiteX6" fmla="*/ 7614375 w 7614375"/>
              <a:gd name="connsiteY6" fmla="*/ 320683 h 825922"/>
              <a:gd name="connsiteX7" fmla="*/ 7614375 w 7614375"/>
              <a:gd name="connsiteY7" fmla="*/ 825922 h 825922"/>
              <a:gd name="connsiteX8" fmla="*/ 0 w 7614375"/>
              <a:gd name="connsiteY8" fmla="*/ 825922 h 825922"/>
              <a:gd name="connsiteX9" fmla="*/ 0 w 7614375"/>
              <a:gd name="connsiteY9" fmla="*/ 320683 h 825922"/>
              <a:gd name="connsiteX10" fmla="*/ 838465 w 7614375"/>
              <a:gd name="connsiteY10" fmla="*/ 320683 h 825922"/>
              <a:gd name="connsiteX11" fmla="*/ 838465 w 7614375"/>
              <a:gd name="connsiteY11" fmla="*/ 73861 h 825922"/>
              <a:gd name="connsiteX12" fmla="*/ 912326 w 7614375"/>
              <a:gd name="connsiteY12" fmla="*/ 0 h 8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14375" h="825922">
                <a:moveTo>
                  <a:pt x="912326" y="0"/>
                </a:moveTo>
                <a:lnTo>
                  <a:pt x="2453290" y="0"/>
                </a:lnTo>
                <a:cubicBezTo>
                  <a:pt x="2494082" y="0"/>
                  <a:pt x="2527151" y="33069"/>
                  <a:pt x="2527151" y="73861"/>
                </a:cubicBezTo>
                <a:lnTo>
                  <a:pt x="2527151" y="126624"/>
                </a:lnTo>
                <a:lnTo>
                  <a:pt x="2530962" y="145501"/>
                </a:lnTo>
                <a:lnTo>
                  <a:pt x="2530962" y="320683"/>
                </a:lnTo>
                <a:lnTo>
                  <a:pt x="7614375" y="320683"/>
                </a:lnTo>
                <a:lnTo>
                  <a:pt x="7614375" y="825922"/>
                </a:lnTo>
                <a:lnTo>
                  <a:pt x="0" y="825922"/>
                </a:lnTo>
                <a:lnTo>
                  <a:pt x="0" y="320683"/>
                </a:lnTo>
                <a:lnTo>
                  <a:pt x="838465" y="320683"/>
                </a:lnTo>
                <a:lnTo>
                  <a:pt x="838465" y="73861"/>
                </a:lnTo>
                <a:cubicBezTo>
                  <a:pt x="838465" y="33069"/>
                  <a:pt x="871534" y="0"/>
                  <a:pt x="91232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98DB0D-467F-256E-675A-64A68D8E001F}"/>
              </a:ext>
            </a:extLst>
          </p:cNvPr>
          <p:cNvSpPr/>
          <p:nvPr/>
        </p:nvSpPr>
        <p:spPr>
          <a:xfrm>
            <a:off x="2763977" y="1637597"/>
            <a:ext cx="5859605" cy="333055"/>
          </a:xfrm>
          <a:prstGeom prst="roundRect">
            <a:avLst>
              <a:gd name="adj" fmla="val 278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40C427F-FBDF-98ED-8006-FEC854732165}"/>
              </a:ext>
            </a:extLst>
          </p:cNvPr>
          <p:cNvSpPr/>
          <p:nvPr/>
        </p:nvSpPr>
        <p:spPr>
          <a:xfrm rot="10800000">
            <a:off x="2425404" y="1678154"/>
            <a:ext cx="214534" cy="249457"/>
          </a:xfrm>
          <a:prstGeom prst="chevron">
            <a:avLst>
              <a:gd name="adj" fmla="val 654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07D01F-21B0-2E6F-7191-A85F41F1ADE6}"/>
              </a:ext>
            </a:extLst>
          </p:cNvPr>
          <p:cNvCxnSpPr>
            <a:cxnSpLocks/>
          </p:cNvCxnSpPr>
          <p:nvPr/>
        </p:nvCxnSpPr>
        <p:spPr>
          <a:xfrm>
            <a:off x="2985296" y="1825957"/>
            <a:ext cx="357852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ross 43">
            <a:extLst>
              <a:ext uri="{FF2B5EF4-FFF2-40B4-BE49-F238E27FC236}">
                <a16:creationId xmlns:a16="http://schemas.microsoft.com/office/drawing/2014/main" id="{C80511B1-7741-5595-0CD6-6A10D01A3F74}"/>
              </a:ext>
            </a:extLst>
          </p:cNvPr>
          <p:cNvSpPr/>
          <p:nvPr/>
        </p:nvSpPr>
        <p:spPr>
          <a:xfrm rot="2700000">
            <a:off x="9608388" y="1304190"/>
            <a:ext cx="161043" cy="161043"/>
          </a:xfrm>
          <a:prstGeom prst="plus">
            <a:avLst>
              <a:gd name="adj" fmla="val 44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F8A546-1AEB-A63F-4BDA-F60EF98C11E5}"/>
              </a:ext>
            </a:extLst>
          </p:cNvPr>
          <p:cNvSpPr/>
          <p:nvPr/>
        </p:nvSpPr>
        <p:spPr>
          <a:xfrm>
            <a:off x="2288811" y="2052702"/>
            <a:ext cx="7614375" cy="369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000" rtlCol="0" anchor="ctr"/>
          <a:lstStyle/>
          <a:p>
            <a:r>
              <a:rPr lang="en-US" sz="1400" dirty="0">
                <a:latin typeface="Franklin Gothic Book" panose="020B0503020102020204" pitchFamily="34" charset="0"/>
              </a:rPr>
              <a:t>Ticket 23419</a:t>
            </a:r>
            <a:endParaRPr lang="en-GB" sz="1400" dirty="0">
              <a:latin typeface="Franklin Gothic Book" panose="020B05030201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81FD36-0C5A-F35D-95F8-86473507630F}"/>
              </a:ext>
            </a:extLst>
          </p:cNvPr>
          <p:cNvSpPr txBox="1"/>
          <p:nvPr/>
        </p:nvSpPr>
        <p:spPr>
          <a:xfrm>
            <a:off x="9257858" y="2113691"/>
            <a:ext cx="645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Staff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29AEC9-B309-36FF-59D6-986FC70C6B6C}"/>
              </a:ext>
            </a:extLst>
          </p:cNvPr>
          <p:cNvSpPr/>
          <p:nvPr/>
        </p:nvSpPr>
        <p:spPr>
          <a:xfrm>
            <a:off x="9031680" y="2150572"/>
            <a:ext cx="203242" cy="203242"/>
          </a:xfrm>
          <a:custGeom>
            <a:avLst/>
            <a:gdLst>
              <a:gd name="connsiteX0" fmla="*/ 0 w 276225"/>
              <a:gd name="connsiteY0" fmla="*/ 138113 h 276225"/>
              <a:gd name="connsiteX1" fmla="*/ 138113 w 276225"/>
              <a:gd name="connsiteY1" fmla="*/ 276225 h 276225"/>
              <a:gd name="connsiteX2" fmla="*/ 276225 w 276225"/>
              <a:gd name="connsiteY2" fmla="*/ 138113 h 276225"/>
              <a:gd name="connsiteX3" fmla="*/ 138113 w 276225"/>
              <a:gd name="connsiteY3" fmla="*/ 0 h 276225"/>
              <a:gd name="connsiteX4" fmla="*/ 0 w 276225"/>
              <a:gd name="connsiteY4" fmla="*/ 138113 h 276225"/>
              <a:gd name="connsiteX5" fmla="*/ 215265 w 276225"/>
              <a:gd name="connsiteY5" fmla="*/ 179070 h 276225"/>
              <a:gd name="connsiteX6" fmla="*/ 215265 w 276225"/>
              <a:gd name="connsiteY6" fmla="*/ 208598 h 276225"/>
              <a:gd name="connsiteX7" fmla="*/ 60007 w 276225"/>
              <a:gd name="connsiteY7" fmla="*/ 208598 h 276225"/>
              <a:gd name="connsiteX8" fmla="*/ 60007 w 276225"/>
              <a:gd name="connsiteY8" fmla="*/ 179070 h 276225"/>
              <a:gd name="connsiteX9" fmla="*/ 67627 w 276225"/>
              <a:gd name="connsiteY9" fmla="*/ 163830 h 276225"/>
              <a:gd name="connsiteX10" fmla="*/ 105727 w 276225"/>
              <a:gd name="connsiteY10" fmla="*/ 145733 h 276225"/>
              <a:gd name="connsiteX11" fmla="*/ 138113 w 276225"/>
              <a:gd name="connsiteY11" fmla="*/ 140970 h 276225"/>
              <a:gd name="connsiteX12" fmla="*/ 170498 w 276225"/>
              <a:gd name="connsiteY12" fmla="*/ 145733 h 276225"/>
              <a:gd name="connsiteX13" fmla="*/ 208598 w 276225"/>
              <a:gd name="connsiteY13" fmla="*/ 163830 h 276225"/>
              <a:gd name="connsiteX14" fmla="*/ 215265 w 276225"/>
              <a:gd name="connsiteY14" fmla="*/ 179070 h 276225"/>
              <a:gd name="connsiteX15" fmla="*/ 138113 w 276225"/>
              <a:gd name="connsiteY15" fmla="*/ 53340 h 276225"/>
              <a:gd name="connsiteX16" fmla="*/ 177165 w 276225"/>
              <a:gd name="connsiteY16" fmla="*/ 92393 h 276225"/>
              <a:gd name="connsiteX17" fmla="*/ 177165 w 276225"/>
              <a:gd name="connsiteY17" fmla="*/ 92393 h 276225"/>
              <a:gd name="connsiteX18" fmla="*/ 138113 w 276225"/>
              <a:gd name="connsiteY18" fmla="*/ 131445 h 276225"/>
              <a:gd name="connsiteX19" fmla="*/ 99060 w 276225"/>
              <a:gd name="connsiteY19" fmla="*/ 92393 h 276225"/>
              <a:gd name="connsiteX20" fmla="*/ 138113 w 276225"/>
              <a:gd name="connsiteY20" fmla="*/ 5334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6225" h="276225">
                <a:moveTo>
                  <a:pt x="0" y="138113"/>
                </a:moveTo>
                <a:cubicBezTo>
                  <a:pt x="0" y="214313"/>
                  <a:pt x="61913" y="276225"/>
                  <a:pt x="138113" y="276225"/>
                </a:cubicBezTo>
                <a:cubicBezTo>
                  <a:pt x="214313" y="276225"/>
                  <a:pt x="276225" y="214313"/>
                  <a:pt x="276225" y="138113"/>
                </a:cubicBezTo>
                <a:cubicBezTo>
                  <a:pt x="276225" y="61913"/>
                  <a:pt x="214313" y="0"/>
                  <a:pt x="138113" y="0"/>
                </a:cubicBezTo>
                <a:cubicBezTo>
                  <a:pt x="61913" y="0"/>
                  <a:pt x="0" y="61913"/>
                  <a:pt x="0" y="138113"/>
                </a:cubicBezTo>
                <a:close/>
                <a:moveTo>
                  <a:pt x="215265" y="179070"/>
                </a:moveTo>
                <a:lnTo>
                  <a:pt x="215265" y="208598"/>
                </a:lnTo>
                <a:lnTo>
                  <a:pt x="60007" y="208598"/>
                </a:lnTo>
                <a:lnTo>
                  <a:pt x="60007" y="179070"/>
                </a:lnTo>
                <a:cubicBezTo>
                  <a:pt x="60007" y="173355"/>
                  <a:pt x="62865" y="167640"/>
                  <a:pt x="67627" y="163830"/>
                </a:cubicBezTo>
                <a:cubicBezTo>
                  <a:pt x="79057" y="155258"/>
                  <a:pt x="91440" y="149543"/>
                  <a:pt x="105727" y="145733"/>
                </a:cubicBezTo>
                <a:cubicBezTo>
                  <a:pt x="116205" y="142875"/>
                  <a:pt x="126682" y="140970"/>
                  <a:pt x="138113" y="140970"/>
                </a:cubicBezTo>
                <a:cubicBezTo>
                  <a:pt x="148590" y="140970"/>
                  <a:pt x="160020" y="142875"/>
                  <a:pt x="170498" y="145733"/>
                </a:cubicBezTo>
                <a:cubicBezTo>
                  <a:pt x="183833" y="149543"/>
                  <a:pt x="197168" y="155258"/>
                  <a:pt x="208598" y="163830"/>
                </a:cubicBezTo>
                <a:cubicBezTo>
                  <a:pt x="212408" y="167640"/>
                  <a:pt x="215265" y="173355"/>
                  <a:pt x="215265" y="179070"/>
                </a:cubicBezTo>
                <a:close/>
                <a:moveTo>
                  <a:pt x="138113" y="53340"/>
                </a:moveTo>
                <a:cubicBezTo>
                  <a:pt x="159068" y="53340"/>
                  <a:pt x="177165" y="70485"/>
                  <a:pt x="177165" y="92393"/>
                </a:cubicBezTo>
                <a:lnTo>
                  <a:pt x="177165" y="92393"/>
                </a:lnTo>
                <a:cubicBezTo>
                  <a:pt x="177165" y="113348"/>
                  <a:pt x="160020" y="131445"/>
                  <a:pt x="138113" y="131445"/>
                </a:cubicBezTo>
                <a:cubicBezTo>
                  <a:pt x="117157" y="131445"/>
                  <a:pt x="99060" y="114300"/>
                  <a:pt x="99060" y="92393"/>
                </a:cubicBezTo>
                <a:cubicBezTo>
                  <a:pt x="99060" y="70485"/>
                  <a:pt x="116205" y="53340"/>
                  <a:pt x="138113" y="5334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3064C-AAE8-A53F-3E48-F57D64F34C5C}"/>
              </a:ext>
            </a:extLst>
          </p:cNvPr>
          <p:cNvCxnSpPr>
            <a:cxnSpLocks/>
          </p:cNvCxnSpPr>
          <p:nvPr/>
        </p:nvCxnSpPr>
        <p:spPr>
          <a:xfrm>
            <a:off x="2288811" y="2422026"/>
            <a:ext cx="7614375" cy="0"/>
          </a:xfrm>
          <a:prstGeom prst="line">
            <a:avLst/>
          </a:prstGeom>
          <a:ln>
            <a:solidFill>
              <a:srgbClr val="D59E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443502-996F-22D9-E03E-FFC0F7173F2F}"/>
              </a:ext>
            </a:extLst>
          </p:cNvPr>
          <p:cNvGraphicFramePr>
            <a:graphicFrameLocks noGrp="1"/>
          </p:cNvGraphicFramePr>
          <p:nvPr/>
        </p:nvGraphicFramePr>
        <p:xfrm>
          <a:off x="2425403" y="2501405"/>
          <a:ext cx="5508496" cy="691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70">
                  <a:extLst>
                    <a:ext uri="{9D8B030D-6E8A-4147-A177-3AD203B41FA5}">
                      <a16:colId xmlns:a16="http://schemas.microsoft.com/office/drawing/2014/main" val="940001452"/>
                    </a:ext>
                  </a:extLst>
                </a:gridCol>
                <a:gridCol w="1653078">
                  <a:extLst>
                    <a:ext uri="{9D8B030D-6E8A-4147-A177-3AD203B41FA5}">
                      <a16:colId xmlns:a16="http://schemas.microsoft.com/office/drawing/2014/main" val="2693532217"/>
                    </a:ext>
                  </a:extLst>
                </a:gridCol>
                <a:gridCol w="902431">
                  <a:extLst>
                    <a:ext uri="{9D8B030D-6E8A-4147-A177-3AD203B41FA5}">
                      <a16:colId xmlns:a16="http://schemas.microsoft.com/office/drawing/2014/main" val="3108425606"/>
                    </a:ext>
                  </a:extLst>
                </a:gridCol>
                <a:gridCol w="1851817">
                  <a:extLst>
                    <a:ext uri="{9D8B030D-6E8A-4147-A177-3AD203B41FA5}">
                      <a16:colId xmlns:a16="http://schemas.microsoft.com/office/drawing/2014/main" val="1414487947"/>
                    </a:ext>
                  </a:extLst>
                </a:gridCol>
              </a:tblGrid>
              <a:tr h="34553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Case type:</a:t>
                      </a: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Status:</a:t>
                      </a: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979759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Customer:</a:t>
                      </a: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Product:</a:t>
                      </a: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44120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B4F438D3-CCD2-F239-D821-29B960B47739}"/>
              </a:ext>
            </a:extLst>
          </p:cNvPr>
          <p:cNvGrpSpPr/>
          <p:nvPr/>
        </p:nvGrpSpPr>
        <p:grpSpPr>
          <a:xfrm>
            <a:off x="3441382" y="2518339"/>
            <a:ext cx="4098813" cy="655407"/>
            <a:chOff x="3441382" y="2518339"/>
            <a:chExt cx="4098813" cy="65540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639E9E-8BE7-16B1-82C9-ABC8E8DED077}"/>
                </a:ext>
              </a:extLst>
            </p:cNvPr>
            <p:cNvSpPr/>
            <p:nvPr/>
          </p:nvSpPr>
          <p:spPr>
            <a:xfrm>
              <a:off x="3441383" y="2518867"/>
              <a:ext cx="1644547" cy="2718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/>
                <a:t>Question</a:t>
              </a:r>
              <a:endParaRPr lang="en-GB" sz="1100" dirty="0"/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E15C35B1-E8AB-7E36-7FAE-9DF39A52FA72}"/>
                </a:ext>
              </a:extLst>
            </p:cNvPr>
            <p:cNvSpPr/>
            <p:nvPr/>
          </p:nvSpPr>
          <p:spPr>
            <a:xfrm rot="5400000">
              <a:off x="4879511" y="2577599"/>
              <a:ext cx="104155" cy="154342"/>
            </a:xfrm>
            <a:prstGeom prst="chevron">
              <a:avLst>
                <a:gd name="adj" fmla="val 724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63A4751-325B-C91A-2906-AC2B720A4B1E}"/>
                </a:ext>
              </a:extLst>
            </p:cNvPr>
            <p:cNvSpPr/>
            <p:nvPr/>
          </p:nvSpPr>
          <p:spPr>
            <a:xfrm>
              <a:off x="5995596" y="2518339"/>
              <a:ext cx="1544599" cy="2718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/>
                <a:t>Open</a:t>
              </a:r>
              <a:endParaRPr lang="en-GB" sz="1100" dirty="0"/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FF7525E8-3B2F-0E52-215A-88DF65B01CFC}"/>
                </a:ext>
              </a:extLst>
            </p:cNvPr>
            <p:cNvSpPr/>
            <p:nvPr/>
          </p:nvSpPr>
          <p:spPr>
            <a:xfrm rot="5400000">
              <a:off x="7343156" y="2581761"/>
              <a:ext cx="104155" cy="144962"/>
            </a:xfrm>
            <a:prstGeom prst="chevron">
              <a:avLst>
                <a:gd name="adj" fmla="val 724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CEAEA5F-4A4C-66CE-5487-E2977694C468}"/>
                </a:ext>
              </a:extLst>
            </p:cNvPr>
            <p:cNvSpPr/>
            <p:nvPr/>
          </p:nvSpPr>
          <p:spPr>
            <a:xfrm>
              <a:off x="3441382" y="2901939"/>
              <a:ext cx="1644548" cy="2718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100" dirty="0"/>
                <a:t>Customer </a:t>
              </a:r>
              <a:r>
                <a:rPr lang="en-US" sz="1100" dirty="0" err="1"/>
                <a:t>McCustomer</a:t>
              </a:r>
              <a:endParaRPr lang="en-GB" sz="11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2793E3E-EF30-702A-C1FC-FD6A06CFF4DA}"/>
                </a:ext>
              </a:extLst>
            </p:cNvPr>
            <p:cNvSpPr/>
            <p:nvPr/>
          </p:nvSpPr>
          <p:spPr>
            <a:xfrm>
              <a:off x="5995596" y="2901939"/>
              <a:ext cx="1544599" cy="2718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100" dirty="0"/>
                <a:t>TCX Kayak 2000</a:t>
              </a:r>
              <a:endParaRPr lang="en-GB" sz="1100" dirty="0"/>
            </a:p>
          </p:txBody>
        </p:sp>
        <p:sp>
          <p:nvSpPr>
            <p:cNvPr id="73" name="Graphic 30" descr="Magnifying glass with solid fill">
              <a:extLst>
                <a:ext uri="{FF2B5EF4-FFF2-40B4-BE49-F238E27FC236}">
                  <a16:creationId xmlns:a16="http://schemas.microsoft.com/office/drawing/2014/main" id="{3B78C643-E188-C4B4-E04D-12C765A090C7}"/>
                </a:ext>
              </a:extLst>
            </p:cNvPr>
            <p:cNvSpPr/>
            <p:nvPr/>
          </p:nvSpPr>
          <p:spPr>
            <a:xfrm>
              <a:off x="7322107" y="2960111"/>
              <a:ext cx="155735" cy="155858"/>
            </a:xfrm>
            <a:custGeom>
              <a:avLst/>
              <a:gdLst>
                <a:gd name="connsiteX0" fmla="*/ 151716 w 155735"/>
                <a:gd name="connsiteY0" fmla="*/ 132184 h 155858"/>
                <a:gd name="connsiteX1" fmla="*/ 127054 w 155735"/>
                <a:gd name="connsiteY1" fmla="*/ 107523 h 155858"/>
                <a:gd name="connsiteX2" fmla="*/ 114823 w 155735"/>
                <a:gd name="connsiteY2" fmla="*/ 103774 h 155858"/>
                <a:gd name="connsiteX3" fmla="*/ 106142 w 155735"/>
                <a:gd name="connsiteY3" fmla="*/ 95094 h 155858"/>
                <a:gd name="connsiteX4" fmla="*/ 118374 w 155735"/>
                <a:gd name="connsiteY4" fmla="*/ 59187 h 155858"/>
                <a:gd name="connsiteX5" fmla="*/ 59187 w 155735"/>
                <a:gd name="connsiteY5" fmla="*/ 0 h 155858"/>
                <a:gd name="connsiteX6" fmla="*/ 0 w 155735"/>
                <a:gd name="connsiteY6" fmla="*/ 59187 h 155858"/>
                <a:gd name="connsiteX7" fmla="*/ 59187 w 155735"/>
                <a:gd name="connsiteY7" fmla="*/ 118374 h 155858"/>
                <a:gd name="connsiteX8" fmla="*/ 95094 w 155735"/>
                <a:gd name="connsiteY8" fmla="*/ 106142 h 155858"/>
                <a:gd name="connsiteX9" fmla="*/ 103774 w 155735"/>
                <a:gd name="connsiteY9" fmla="*/ 114823 h 155858"/>
                <a:gd name="connsiteX10" fmla="*/ 107523 w 155735"/>
                <a:gd name="connsiteY10" fmla="*/ 127054 h 155858"/>
                <a:gd name="connsiteX11" fmla="*/ 132184 w 155735"/>
                <a:gd name="connsiteY11" fmla="*/ 151716 h 155858"/>
                <a:gd name="connsiteX12" fmla="*/ 142049 w 155735"/>
                <a:gd name="connsiteY12" fmla="*/ 155859 h 155858"/>
                <a:gd name="connsiteX13" fmla="*/ 151913 w 155735"/>
                <a:gd name="connsiteY13" fmla="*/ 151716 h 155858"/>
                <a:gd name="connsiteX14" fmla="*/ 151716 w 155735"/>
                <a:gd name="connsiteY14" fmla="*/ 132184 h 155858"/>
                <a:gd name="connsiteX15" fmla="*/ 58990 w 155735"/>
                <a:gd name="connsiteY15" fmla="*/ 106339 h 155858"/>
                <a:gd name="connsiteX16" fmla="*/ 11640 w 155735"/>
                <a:gd name="connsiteY16" fmla="*/ 58990 h 155858"/>
                <a:gd name="connsiteX17" fmla="*/ 58990 w 155735"/>
                <a:gd name="connsiteY17" fmla="*/ 11640 h 155858"/>
                <a:gd name="connsiteX18" fmla="*/ 106339 w 155735"/>
                <a:gd name="connsiteY18" fmla="*/ 58990 h 155858"/>
                <a:gd name="connsiteX19" fmla="*/ 58990 w 155735"/>
                <a:gd name="connsiteY19" fmla="*/ 106339 h 15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735" h="155858">
                  <a:moveTo>
                    <a:pt x="151716" y="132184"/>
                  </a:moveTo>
                  <a:lnTo>
                    <a:pt x="127054" y="107523"/>
                  </a:lnTo>
                  <a:cubicBezTo>
                    <a:pt x="123701" y="104169"/>
                    <a:pt x="119163" y="102985"/>
                    <a:pt x="114823" y="103774"/>
                  </a:cubicBezTo>
                  <a:lnTo>
                    <a:pt x="106142" y="95094"/>
                  </a:lnTo>
                  <a:cubicBezTo>
                    <a:pt x="113836" y="85229"/>
                    <a:pt x="118374" y="72603"/>
                    <a:pt x="118374" y="59187"/>
                  </a:cubicBezTo>
                  <a:cubicBezTo>
                    <a:pt x="118374" y="26634"/>
                    <a:pt x="91740" y="0"/>
                    <a:pt x="59187" y="0"/>
                  </a:cubicBezTo>
                  <a:cubicBezTo>
                    <a:pt x="26634" y="0"/>
                    <a:pt x="0" y="26634"/>
                    <a:pt x="0" y="59187"/>
                  </a:cubicBezTo>
                  <a:cubicBezTo>
                    <a:pt x="0" y="91740"/>
                    <a:pt x="26634" y="118374"/>
                    <a:pt x="59187" y="118374"/>
                  </a:cubicBezTo>
                  <a:cubicBezTo>
                    <a:pt x="72603" y="118374"/>
                    <a:pt x="85032" y="113836"/>
                    <a:pt x="95094" y="106142"/>
                  </a:cubicBezTo>
                  <a:lnTo>
                    <a:pt x="103774" y="114823"/>
                  </a:lnTo>
                  <a:cubicBezTo>
                    <a:pt x="102985" y="119163"/>
                    <a:pt x="104169" y="123701"/>
                    <a:pt x="107523" y="127054"/>
                  </a:cubicBezTo>
                  <a:lnTo>
                    <a:pt x="132184" y="151716"/>
                  </a:lnTo>
                  <a:cubicBezTo>
                    <a:pt x="134946" y="154478"/>
                    <a:pt x="138497" y="155859"/>
                    <a:pt x="142049" y="155859"/>
                  </a:cubicBezTo>
                  <a:cubicBezTo>
                    <a:pt x="145600" y="155859"/>
                    <a:pt x="149151" y="154478"/>
                    <a:pt x="151913" y="151716"/>
                  </a:cubicBezTo>
                  <a:cubicBezTo>
                    <a:pt x="157043" y="146192"/>
                    <a:pt x="157043" y="137511"/>
                    <a:pt x="151716" y="132184"/>
                  </a:cubicBezTo>
                  <a:close/>
                  <a:moveTo>
                    <a:pt x="58990" y="106339"/>
                  </a:moveTo>
                  <a:cubicBezTo>
                    <a:pt x="32947" y="106339"/>
                    <a:pt x="11640" y="85032"/>
                    <a:pt x="11640" y="58990"/>
                  </a:cubicBezTo>
                  <a:cubicBezTo>
                    <a:pt x="11640" y="32947"/>
                    <a:pt x="32947" y="11640"/>
                    <a:pt x="58990" y="11640"/>
                  </a:cubicBezTo>
                  <a:cubicBezTo>
                    <a:pt x="85032" y="11640"/>
                    <a:pt x="106339" y="32947"/>
                    <a:pt x="106339" y="58990"/>
                  </a:cubicBezTo>
                  <a:cubicBezTo>
                    <a:pt x="106339" y="85032"/>
                    <a:pt x="85032" y="106339"/>
                    <a:pt x="58990" y="106339"/>
                  </a:cubicBezTo>
                  <a:close/>
                </a:path>
              </a:pathLst>
            </a:custGeom>
            <a:solidFill>
              <a:schemeClr val="bg1"/>
            </a:solidFill>
            <a:ln w="1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66FD35E-54B3-8C34-E865-416E44E0C4DC}"/>
              </a:ext>
            </a:extLst>
          </p:cNvPr>
          <p:cNvGrpSpPr/>
          <p:nvPr/>
        </p:nvGrpSpPr>
        <p:grpSpPr>
          <a:xfrm>
            <a:off x="2497540" y="3174269"/>
            <a:ext cx="5042655" cy="2284836"/>
            <a:chOff x="2497540" y="3174269"/>
            <a:chExt cx="5042655" cy="228483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F29468-0A12-447C-4313-86D77CEC1784}"/>
                </a:ext>
              </a:extLst>
            </p:cNvPr>
            <p:cNvSpPr/>
            <p:nvPr/>
          </p:nvSpPr>
          <p:spPr>
            <a:xfrm>
              <a:off x="2497540" y="3243085"/>
              <a:ext cx="5042655" cy="22160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A8A0DA-7567-99DF-8257-6AD8F4FBED7A}"/>
                </a:ext>
              </a:extLst>
            </p:cNvPr>
            <p:cNvSpPr/>
            <p:nvPr/>
          </p:nvSpPr>
          <p:spPr>
            <a:xfrm>
              <a:off x="2759625" y="3248281"/>
              <a:ext cx="2522256" cy="485300"/>
            </a:xfrm>
            <a:custGeom>
              <a:avLst/>
              <a:gdLst>
                <a:gd name="connsiteX0" fmla="*/ 4753 w 2522256"/>
                <a:gd name="connsiteY0" fmla="*/ 0 h 485300"/>
                <a:gd name="connsiteX1" fmla="*/ 2517504 w 2522256"/>
                <a:gd name="connsiteY1" fmla="*/ 0 h 485300"/>
                <a:gd name="connsiteX2" fmla="*/ 2522256 w 2522256"/>
                <a:gd name="connsiteY2" fmla="*/ 23539 h 485300"/>
                <a:gd name="connsiteX3" fmla="*/ 2522256 w 2522256"/>
                <a:gd name="connsiteY3" fmla="*/ 392945 h 485300"/>
                <a:gd name="connsiteX4" fmla="*/ 2429901 w 2522256"/>
                <a:gd name="connsiteY4" fmla="*/ 485300 h 485300"/>
                <a:gd name="connsiteX5" fmla="*/ 92355 w 2522256"/>
                <a:gd name="connsiteY5" fmla="*/ 485300 h 485300"/>
                <a:gd name="connsiteX6" fmla="*/ 0 w 2522256"/>
                <a:gd name="connsiteY6" fmla="*/ 392945 h 485300"/>
                <a:gd name="connsiteX7" fmla="*/ 0 w 2522256"/>
                <a:gd name="connsiteY7" fmla="*/ 23539 h 485300"/>
                <a:gd name="connsiteX8" fmla="*/ 4753 w 2522256"/>
                <a:gd name="connsiteY8" fmla="*/ 0 h 48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2256" h="485300">
                  <a:moveTo>
                    <a:pt x="4753" y="0"/>
                  </a:moveTo>
                  <a:lnTo>
                    <a:pt x="2517504" y="0"/>
                  </a:lnTo>
                  <a:lnTo>
                    <a:pt x="2522256" y="23539"/>
                  </a:lnTo>
                  <a:lnTo>
                    <a:pt x="2522256" y="392945"/>
                  </a:lnTo>
                  <a:cubicBezTo>
                    <a:pt x="2522256" y="443951"/>
                    <a:pt x="2480907" y="485300"/>
                    <a:pt x="2429901" y="485300"/>
                  </a:cubicBezTo>
                  <a:lnTo>
                    <a:pt x="92355" y="485300"/>
                  </a:lnTo>
                  <a:cubicBezTo>
                    <a:pt x="41349" y="485300"/>
                    <a:pt x="0" y="443951"/>
                    <a:pt x="0" y="392945"/>
                  </a:cubicBezTo>
                  <a:lnTo>
                    <a:pt x="0" y="23539"/>
                  </a:lnTo>
                  <a:lnTo>
                    <a:pt x="475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endParaRPr lang="en-GB" sz="140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2EF789E-6B16-F001-BE2F-3098597640B3}"/>
                </a:ext>
              </a:extLst>
            </p:cNvPr>
            <p:cNvSpPr/>
            <p:nvPr/>
          </p:nvSpPr>
          <p:spPr>
            <a:xfrm>
              <a:off x="2759625" y="4621165"/>
              <a:ext cx="3195348" cy="73785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OK yeah but what about blah blah blah because my nan says blah blah and my friend Dave says you can but blah blah</a:t>
              </a:r>
              <a:endParaRPr lang="en-GB" sz="13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BCADFE3-5524-EAD7-DE52-E897412DA1DF}"/>
                </a:ext>
              </a:extLst>
            </p:cNvPr>
            <p:cNvSpPr/>
            <p:nvPr/>
          </p:nvSpPr>
          <p:spPr>
            <a:xfrm>
              <a:off x="4800496" y="3876766"/>
              <a:ext cx="2522256" cy="60392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r>
                <a:rPr lang="en-US" sz="13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Thanks for your enquiry! The TCX kayak supports blah blah blah.</a:t>
              </a:r>
              <a:endParaRPr lang="en-GB" sz="13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2B8234-8319-9314-3225-E7242431680B}"/>
                </a:ext>
              </a:extLst>
            </p:cNvPr>
            <p:cNvSpPr txBox="1"/>
            <p:nvPr/>
          </p:nvSpPr>
          <p:spPr>
            <a:xfrm>
              <a:off x="2759624" y="4360278"/>
              <a:ext cx="14239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Customer</a:t>
              </a:r>
              <a:endParaRPr lang="en-GB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19169A-E9E1-4655-369F-1045B2DCF514}"/>
                </a:ext>
              </a:extLst>
            </p:cNvPr>
            <p:cNvSpPr txBox="1"/>
            <p:nvPr/>
          </p:nvSpPr>
          <p:spPr>
            <a:xfrm>
              <a:off x="5898108" y="3618310"/>
              <a:ext cx="14239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Support agent</a:t>
              </a:r>
              <a:endParaRPr lang="en-GB" sz="12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F911F93-D0F1-588D-2694-88185A41F602}"/>
                </a:ext>
              </a:extLst>
            </p:cNvPr>
            <p:cNvSpPr/>
            <p:nvPr/>
          </p:nvSpPr>
          <p:spPr>
            <a:xfrm>
              <a:off x="2763977" y="3174269"/>
              <a:ext cx="2522256" cy="554116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My question my question answer my question blah blah</a:t>
              </a:r>
              <a:endParaRPr lang="en-GB" sz="13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E3E54BD-D3B6-3C25-5DF7-EC38B1A98ABC}"/>
                </a:ext>
              </a:extLst>
            </p:cNvPr>
            <p:cNvSpPr/>
            <p:nvPr/>
          </p:nvSpPr>
          <p:spPr>
            <a:xfrm>
              <a:off x="7432422" y="4439377"/>
              <a:ext cx="91989" cy="1001649"/>
            </a:xfrm>
            <a:prstGeom prst="roundRect">
              <a:avLst>
                <a:gd name="adj" fmla="val 2407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58B0A11-D2AB-BEDB-6B99-D16783C6B1E8}"/>
              </a:ext>
            </a:extLst>
          </p:cNvPr>
          <p:cNvSpPr/>
          <p:nvPr/>
        </p:nvSpPr>
        <p:spPr>
          <a:xfrm>
            <a:off x="2490027" y="5459105"/>
            <a:ext cx="5042655" cy="611635"/>
          </a:xfrm>
          <a:prstGeom prst="roundRect">
            <a:avLst>
              <a:gd name="adj" fmla="val 1294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We have looked into this, and found that the TCX Kayak model 2000 does support backflips as of v3.17. To upgrade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please see http://...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134CF1-DE19-F078-9647-B3D811424482}"/>
              </a:ext>
            </a:extLst>
          </p:cNvPr>
          <p:cNvGrpSpPr/>
          <p:nvPr/>
        </p:nvGrpSpPr>
        <p:grpSpPr>
          <a:xfrm>
            <a:off x="2497540" y="3216836"/>
            <a:ext cx="5042655" cy="611635"/>
            <a:chOff x="2490027" y="3222793"/>
            <a:chExt cx="5042655" cy="61163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DC099E5-FD63-9D3F-73D4-03D1CB134B51}"/>
                </a:ext>
              </a:extLst>
            </p:cNvPr>
            <p:cNvSpPr/>
            <p:nvPr/>
          </p:nvSpPr>
          <p:spPr>
            <a:xfrm>
              <a:off x="2490027" y="3222793"/>
              <a:ext cx="5042655" cy="611635"/>
            </a:xfrm>
            <a:prstGeom prst="roundRect">
              <a:avLst>
                <a:gd name="adj" fmla="val 4022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72000" rtlCol="0" anchor="t" anchorCtr="0"/>
            <a:lstStyle/>
            <a:p>
              <a:r>
                <a:rPr lang="en-US" sz="1300" dirty="0">
                  <a:solidFill>
                    <a:schemeClr val="tx1"/>
                  </a:solidFill>
                </a:rPr>
                <a:t>Summary: Customer wishes to perform backflips and asks how to update kayak firmware.</a:t>
              </a:r>
              <a:endParaRPr lang="en-GB"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B4F4854-EE50-D4F4-22C4-C899B2C7C948}"/>
                </a:ext>
              </a:extLst>
            </p:cNvPr>
            <p:cNvCxnSpPr>
              <a:cxnSpLocks/>
            </p:cNvCxnSpPr>
            <p:nvPr/>
          </p:nvCxnSpPr>
          <p:spPr>
            <a:xfrm>
              <a:off x="2490027" y="3834428"/>
              <a:ext cx="5042655" cy="0"/>
            </a:xfrm>
            <a:prstGeom prst="line">
              <a:avLst/>
            </a:prstGeom>
            <a:ln>
              <a:solidFill>
                <a:srgbClr val="D59ED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0E87DA0-0E9A-D757-4FC0-3D8B1F9AA0BA}"/>
              </a:ext>
            </a:extLst>
          </p:cNvPr>
          <p:cNvGrpSpPr/>
          <p:nvPr/>
        </p:nvGrpSpPr>
        <p:grpSpPr>
          <a:xfrm>
            <a:off x="7592707" y="2485679"/>
            <a:ext cx="2264989" cy="3633068"/>
            <a:chOff x="7592707" y="2485679"/>
            <a:chExt cx="2264989" cy="36330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2D2181A-779E-B85C-DAEA-F5F4B5F1BC9D}"/>
                </a:ext>
              </a:extLst>
            </p:cNvPr>
            <p:cNvSpPr/>
            <p:nvPr/>
          </p:nvSpPr>
          <p:spPr>
            <a:xfrm>
              <a:off x="7592707" y="2485679"/>
              <a:ext cx="2264989" cy="3633068"/>
            </a:xfrm>
            <a:prstGeom prst="roundRect">
              <a:avLst>
                <a:gd name="adj" fmla="val 36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284929-3A44-207C-E252-DCA1901160FD}"/>
                </a:ext>
              </a:extLst>
            </p:cNvPr>
            <p:cNvSpPr txBox="1"/>
            <p:nvPr/>
          </p:nvSpPr>
          <p:spPr>
            <a:xfrm>
              <a:off x="7697324" y="2575232"/>
              <a:ext cx="9139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Assistant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69F7ACD-6AA2-90EB-C17C-95076F9761EC}"/>
                </a:ext>
              </a:extLst>
            </p:cNvPr>
            <p:cNvSpPr/>
            <p:nvPr/>
          </p:nvSpPr>
          <p:spPr>
            <a:xfrm>
              <a:off x="7653776" y="5459105"/>
              <a:ext cx="2158108" cy="611635"/>
            </a:xfrm>
            <a:prstGeom prst="roundRect">
              <a:avLst>
                <a:gd name="adj" fmla="val 1294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Ask the AI assistant…</a:t>
              </a:r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CD59DAF-E48F-4DB7-556D-44A57A3CFF07}"/>
              </a:ext>
            </a:extLst>
          </p:cNvPr>
          <p:cNvSpPr/>
          <p:nvPr/>
        </p:nvSpPr>
        <p:spPr>
          <a:xfrm>
            <a:off x="7871256" y="2938610"/>
            <a:ext cx="1909260" cy="552321"/>
          </a:xfrm>
          <a:prstGeom prst="roundRect">
            <a:avLst/>
          </a:prstGeom>
          <a:solidFill>
            <a:srgbClr val="0078D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sz="1100" dirty="0">
                <a:solidFill>
                  <a:schemeClr val="bg1"/>
                </a:solidFill>
                <a:latin typeface="Franklin Gothic Book" panose="020B0503020102020204" pitchFamily="34" charset="0"/>
              </a:rPr>
              <a:t>What does the manual say about this?</a:t>
            </a:r>
            <a:endParaRPr lang="en-GB" sz="11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37495D4-A294-D49D-9425-BBCBA5CD588A}"/>
              </a:ext>
            </a:extLst>
          </p:cNvPr>
          <p:cNvGrpSpPr/>
          <p:nvPr/>
        </p:nvGrpSpPr>
        <p:grpSpPr>
          <a:xfrm>
            <a:off x="7716448" y="3600605"/>
            <a:ext cx="1978012" cy="1053008"/>
            <a:chOff x="7716448" y="3600605"/>
            <a:chExt cx="1978012" cy="105300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C6C38EE-7157-931D-6905-B0571A89FD94}"/>
                </a:ext>
              </a:extLst>
            </p:cNvPr>
            <p:cNvSpPr/>
            <p:nvPr/>
          </p:nvSpPr>
          <p:spPr>
            <a:xfrm>
              <a:off x="7716448" y="3600605"/>
              <a:ext cx="1978012" cy="1053008"/>
            </a:xfrm>
            <a:prstGeom prst="roundRect">
              <a:avLst>
                <a:gd name="adj" fmla="val 46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Page 44 of the manual states that backflips are supported as of firmware version 3.17.</a:t>
              </a:r>
              <a:endParaRPr lang="en-GB" sz="11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043F81-83CE-FB4A-5D20-F94061DE04FD}"/>
                </a:ext>
              </a:extLst>
            </p:cNvPr>
            <p:cNvSpPr txBox="1"/>
            <p:nvPr/>
          </p:nvSpPr>
          <p:spPr>
            <a:xfrm>
              <a:off x="7792552" y="4276872"/>
              <a:ext cx="1782482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100" u="sng" dirty="0">
                  <a:solidFill>
                    <a:srgbClr val="21619B"/>
                  </a:solidFill>
                  <a:latin typeface="Franklin Gothic Book" panose="020B0503020102020204" pitchFamily="34" charset="0"/>
                </a:rPr>
                <a:t>Link: Manual.pdf page 44</a:t>
              </a:r>
              <a:endParaRPr lang="en-GB" sz="1100" u="sng" dirty="0">
                <a:solidFill>
                  <a:srgbClr val="21619B"/>
                </a:solidFill>
              </a:endParaRPr>
            </a:p>
          </p:txBody>
        </p:sp>
      </p:grp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921871EA-D80F-A0F5-892F-AF7601B1A47B}"/>
              </a:ext>
            </a:extLst>
          </p:cNvPr>
          <p:cNvSpPr/>
          <p:nvPr/>
        </p:nvSpPr>
        <p:spPr>
          <a:xfrm>
            <a:off x="1225537" y="1652112"/>
            <a:ext cx="2215845" cy="616326"/>
          </a:xfrm>
          <a:prstGeom prst="wedgeRoundRectCallout">
            <a:avLst>
              <a:gd name="adj1" fmla="val 54997"/>
              <a:gd name="adj2" fmla="val 105427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Classification</a:t>
            </a:r>
            <a:endParaRPr lang="en-GB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D7413AC1-E402-520E-DD44-D4963496058E}"/>
              </a:ext>
            </a:extLst>
          </p:cNvPr>
          <p:cNvSpPr/>
          <p:nvPr/>
        </p:nvSpPr>
        <p:spPr>
          <a:xfrm>
            <a:off x="6095068" y="1530418"/>
            <a:ext cx="2215845" cy="616326"/>
          </a:xfrm>
          <a:prstGeom prst="wedgeRoundRectCallout">
            <a:avLst>
              <a:gd name="adj1" fmla="val -40546"/>
              <a:gd name="adj2" fmla="val 185090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Semantic search</a:t>
            </a:r>
            <a:endParaRPr lang="en-GB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0AB21043-01CB-1FF5-E5F9-CEEE82854DAA}"/>
              </a:ext>
            </a:extLst>
          </p:cNvPr>
          <p:cNvSpPr/>
          <p:nvPr/>
        </p:nvSpPr>
        <p:spPr>
          <a:xfrm>
            <a:off x="377413" y="2605929"/>
            <a:ext cx="2215845" cy="616326"/>
          </a:xfrm>
          <a:prstGeom prst="wedgeRoundRectCallout">
            <a:avLst>
              <a:gd name="adj1" fmla="val 75732"/>
              <a:gd name="adj2" fmla="val 65961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Summarization</a:t>
            </a:r>
            <a:endParaRPr lang="en-GB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6" name="Speech Bubble: Rectangle with Corners Rounded 85">
            <a:extLst>
              <a:ext uri="{FF2B5EF4-FFF2-40B4-BE49-F238E27FC236}">
                <a16:creationId xmlns:a16="http://schemas.microsoft.com/office/drawing/2014/main" id="{B3AA4839-EA93-AD76-D070-D7F2F85D09FC}"/>
              </a:ext>
            </a:extLst>
          </p:cNvPr>
          <p:cNvSpPr/>
          <p:nvPr/>
        </p:nvSpPr>
        <p:spPr>
          <a:xfrm>
            <a:off x="426406" y="5062507"/>
            <a:ext cx="2215845" cy="616326"/>
          </a:xfrm>
          <a:prstGeom prst="wedgeRoundRectCallout">
            <a:avLst>
              <a:gd name="adj1" fmla="val 137327"/>
              <a:gd name="adj2" fmla="val 67423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Typeahead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(content generation)</a:t>
            </a:r>
            <a:endParaRPr lang="en-GB" sz="1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F5D45B76-ABD2-CC7E-78C9-44B24D02B8C0}"/>
              </a:ext>
            </a:extLst>
          </p:cNvPr>
          <p:cNvSpPr/>
          <p:nvPr/>
        </p:nvSpPr>
        <p:spPr>
          <a:xfrm>
            <a:off x="9802785" y="1505060"/>
            <a:ext cx="1242352" cy="616326"/>
          </a:xfrm>
          <a:prstGeom prst="wedgeRoundRectCallout">
            <a:avLst>
              <a:gd name="adj1" fmla="val -72250"/>
              <a:gd name="adj2" fmla="val 147816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Q&amp;A</a:t>
            </a:r>
            <a:br>
              <a:rPr lang="en-US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(RAG)</a:t>
            </a:r>
            <a:endParaRPr lang="en-GB" sz="1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Speech Bubble: Rectangle with Corners Rounded 87">
            <a:extLst>
              <a:ext uri="{FF2B5EF4-FFF2-40B4-BE49-F238E27FC236}">
                <a16:creationId xmlns:a16="http://schemas.microsoft.com/office/drawing/2014/main" id="{2298A48B-94C7-9DAE-90CB-EE99D237D4D3}"/>
              </a:ext>
            </a:extLst>
          </p:cNvPr>
          <p:cNvSpPr/>
          <p:nvPr/>
        </p:nvSpPr>
        <p:spPr>
          <a:xfrm>
            <a:off x="9133301" y="5026128"/>
            <a:ext cx="2215845" cy="616326"/>
          </a:xfrm>
          <a:prstGeom prst="wedgeRoundRectCallout">
            <a:avLst>
              <a:gd name="adj1" fmla="val -66159"/>
              <a:gd name="adj2" fmla="val -131369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Citation</a:t>
            </a:r>
            <a:endParaRPr lang="en-GB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851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4" y="2827024"/>
            <a:ext cx="7020145" cy="838435"/>
          </a:xfrm>
        </p:spPr>
        <p:txBody>
          <a:bodyPr/>
          <a:lstStyle/>
          <a:p>
            <a:r>
              <a:rPr lang="en-US" sz="3200" dirty="0"/>
              <a:t>Demo: Aspire + Semantic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959" y="3799220"/>
            <a:ext cx="5452803" cy="2154436"/>
          </a:xfrm>
        </p:spPr>
        <p:txBody>
          <a:bodyPr/>
          <a:lstStyle/>
          <a:p>
            <a:r>
              <a:rPr lang="en-US" sz="2000" dirty="0"/>
              <a:t>Summarization</a:t>
            </a:r>
          </a:p>
          <a:p>
            <a:endParaRPr lang="en-US" sz="2000" dirty="0"/>
          </a:p>
          <a:p>
            <a:r>
              <a:rPr lang="en-US" sz="2000" dirty="0"/>
              <a:t>Q &amp; A (Retrieval-augmented generation)</a:t>
            </a:r>
          </a:p>
          <a:p>
            <a:endParaRPr lang="en-US" sz="2000" dirty="0"/>
          </a:p>
          <a:p>
            <a:r>
              <a:rPr lang="en-US" sz="2000" dirty="0"/>
              <a:t>Classification</a:t>
            </a:r>
          </a:p>
          <a:p>
            <a:endParaRPr lang="en-US" sz="2000" dirty="0"/>
          </a:p>
          <a:p>
            <a:r>
              <a:rPr lang="en-US" sz="2000" dirty="0"/>
              <a:t>Evaluation</a:t>
            </a:r>
          </a:p>
        </p:txBody>
      </p:sp>
      <p:pic>
        <p:nvPicPr>
          <p:cNvPr id="6" name="Picture Placeholder 5" descr="A person in a green shirt&#10;&#10;Description automatically generated">
            <a:extLst>
              <a:ext uri="{FF2B5EF4-FFF2-40B4-BE49-F238E27FC236}">
                <a16:creationId xmlns:a16="http://schemas.microsoft.com/office/drawing/2014/main" id="{84828B70-1856-7B89-9B15-92C6ED872D0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E8BF4-70C4-50E2-916A-E20CCBC2CF2A}"/>
              </a:ext>
            </a:extLst>
          </p:cNvPr>
          <p:cNvSpPr/>
          <p:nvPr/>
        </p:nvSpPr>
        <p:spPr bwMode="auto">
          <a:xfrm>
            <a:off x="799090" y="3745748"/>
            <a:ext cx="383602" cy="383602"/>
          </a:xfrm>
          <a:prstGeom prst="rect">
            <a:avLst/>
          </a:prstGeom>
          <a:noFill/>
          <a:ln w="19050">
            <a:solidFill>
              <a:srgbClr val="E566C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F3A63-5C10-D55B-1D67-5CD846F4D360}"/>
              </a:ext>
            </a:extLst>
          </p:cNvPr>
          <p:cNvSpPr/>
          <p:nvPr/>
        </p:nvSpPr>
        <p:spPr bwMode="auto">
          <a:xfrm>
            <a:off x="799090" y="4357983"/>
            <a:ext cx="383602" cy="383602"/>
          </a:xfrm>
          <a:prstGeom prst="rect">
            <a:avLst/>
          </a:prstGeom>
          <a:noFill/>
          <a:ln w="19050">
            <a:solidFill>
              <a:srgbClr val="E566C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8D8E4-B97E-6A4F-EF09-79E89BD09F34}"/>
              </a:ext>
            </a:extLst>
          </p:cNvPr>
          <p:cNvSpPr/>
          <p:nvPr/>
        </p:nvSpPr>
        <p:spPr bwMode="auto">
          <a:xfrm>
            <a:off x="799090" y="4970218"/>
            <a:ext cx="383602" cy="383602"/>
          </a:xfrm>
          <a:prstGeom prst="rect">
            <a:avLst/>
          </a:prstGeom>
          <a:noFill/>
          <a:ln w="19050">
            <a:solidFill>
              <a:srgbClr val="E566C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A697D-4D02-19EA-B411-522B1407E3F3}"/>
              </a:ext>
            </a:extLst>
          </p:cNvPr>
          <p:cNvSpPr/>
          <p:nvPr/>
        </p:nvSpPr>
        <p:spPr bwMode="auto">
          <a:xfrm>
            <a:off x="799090" y="5582452"/>
            <a:ext cx="383602" cy="383602"/>
          </a:xfrm>
          <a:prstGeom prst="rect">
            <a:avLst/>
          </a:prstGeom>
          <a:noFill/>
          <a:ln w="19050">
            <a:solidFill>
              <a:srgbClr val="E566C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CB837C6-153E-06F7-E755-FEB94520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557" y="3727039"/>
            <a:ext cx="421020" cy="42102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D684AB54-0E47-0A2E-BA18-F3A16152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557" y="5569072"/>
            <a:ext cx="421020" cy="42102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397FE4B0-104C-9AE8-3CCD-A4A6A1EFD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557" y="4955061"/>
            <a:ext cx="421020" cy="42102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96547305-2F6C-3A3F-1446-D9733C203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557" y="4341050"/>
            <a:ext cx="421020" cy="4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967DD-C9CF-E030-0E20-1934B3DD9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83543" y="1829625"/>
            <a:ext cx="3192272" cy="553998"/>
          </a:xfrm>
        </p:spPr>
        <p:txBody>
          <a:bodyPr/>
          <a:lstStyle/>
          <a:p>
            <a:r>
              <a:rPr lang="en-US" dirty="0"/>
              <a:t>There are many ways to make your app intelligent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518ED-810E-3E0E-9D76-EE22A6E2D3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3543" y="3013501"/>
            <a:ext cx="3192272" cy="830997"/>
          </a:xfrm>
        </p:spPr>
        <p:txBody>
          <a:bodyPr/>
          <a:lstStyle/>
          <a:p>
            <a:r>
              <a:rPr lang="en-US" dirty="0"/>
              <a:t>Benefit from Aspire and Semantic Kernel, but use others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A8ACD6-CD71-C855-E282-92990DF81A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11481" y="1829625"/>
            <a:ext cx="3192272" cy="553998"/>
          </a:xfrm>
        </p:spPr>
        <p:txBody>
          <a:bodyPr/>
          <a:lstStyle/>
          <a:p>
            <a:r>
              <a:rPr lang="en-US" dirty="0"/>
              <a:t>Focus on evaluation from the start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684BAD-38DA-F379-781D-247D2B3D00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11481" y="3013501"/>
            <a:ext cx="3192272" cy="276999"/>
          </a:xfrm>
        </p:spPr>
        <p:txBody>
          <a:bodyPr/>
          <a:lstStyle/>
          <a:p>
            <a:r>
              <a:rPr lang="en-US" dirty="0"/>
              <a:t>It’s all still emerging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EE6931-CA2B-6085-DA04-290227F19117}"/>
              </a:ext>
            </a:extLst>
          </p:cNvPr>
          <p:cNvGrpSpPr/>
          <p:nvPr/>
        </p:nvGrpSpPr>
        <p:grpSpPr>
          <a:xfrm>
            <a:off x="4500548" y="4490718"/>
            <a:ext cx="6687190" cy="1224122"/>
            <a:chOff x="4500548" y="4490718"/>
            <a:chExt cx="6687190" cy="122412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64CE2B3-5CBB-4A46-B0F0-244F4CCA02A8}"/>
                </a:ext>
              </a:extLst>
            </p:cNvPr>
            <p:cNvSpPr/>
            <p:nvPr/>
          </p:nvSpPr>
          <p:spPr bwMode="auto">
            <a:xfrm>
              <a:off x="4573656" y="4910016"/>
              <a:ext cx="6109643" cy="441118"/>
            </a:xfrm>
            <a:prstGeom prst="roundRect">
              <a:avLst/>
            </a:prstGeom>
            <a:solidFill>
              <a:srgbClr val="000000">
                <a:alpha val="4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BF0B8B-4F9A-CA23-7683-6F373FB1E454}"/>
                </a:ext>
              </a:extLst>
            </p:cNvPr>
            <p:cNvSpPr txBox="1"/>
            <p:nvPr/>
          </p:nvSpPr>
          <p:spPr>
            <a:xfrm>
              <a:off x="4763076" y="4976686"/>
              <a:ext cx="536044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</a:t>
              </a:r>
              <a:r>
                <a:rPr lang="en-US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github.com/dotnet/eShopSupport</a:t>
              </a:r>
              <a:endParaRPr lang="en-GB" sz="2000" dirty="0" err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4615D-F468-69E8-327F-EAE6AAC13284}"/>
                </a:ext>
              </a:extLst>
            </p:cNvPr>
            <p:cNvSpPr txBox="1"/>
            <p:nvPr/>
          </p:nvSpPr>
          <p:spPr>
            <a:xfrm rot="21273495">
              <a:off x="8580206" y="5253175"/>
              <a:ext cx="2607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FFCC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- Coming soon!</a:t>
              </a:r>
              <a:endParaRPr lang="en-GB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360D6E-91FE-D8AD-0385-03BCDE027E50}"/>
                </a:ext>
              </a:extLst>
            </p:cNvPr>
            <p:cNvSpPr txBox="1"/>
            <p:nvPr/>
          </p:nvSpPr>
          <p:spPr>
            <a:xfrm>
              <a:off x="4500548" y="4490718"/>
              <a:ext cx="6353906" cy="363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Sample code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679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41716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24" ma:contentTypeDescription="Create a new document." ma:contentTypeScope="" ma:versionID="42d65f33bf2ab003497c6cc5b4152f9a">
  <xsd:schema xmlns:xsd="http://www.w3.org/2001/XMLSchema" xmlns:xs="http://www.w3.org/2001/XMLSchema" xmlns:p="http://schemas.microsoft.com/office/2006/metadata/properties" xmlns:ns1="http://schemas.microsoft.com/sharepoint/v3" xmlns:ns2="ed971524-76e7-40a8-a01a-f99956bd178c" xmlns:ns3="b0e4521d-181b-4aee-b4a8-952b2bc14729" xmlns:ns4="230e9df3-be65-4c73-a93b-d1236ebd677e" targetNamespace="http://schemas.microsoft.com/office/2006/metadata/properties" ma:root="true" ma:fieldsID="a6d2c99abd0e0206120103feb4454f95" ns1:_="" ns2:_="" ns3:_="" ns4:_="">
    <xsd:import namespace="http://schemas.microsoft.com/sharepoint/v3"/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4878c228-8058-4046-9772-52152af8f71f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SharedWithUsers xmlns="b0e4521d-181b-4aee-b4a8-952b2bc14729">
      <UserInfo>
        <DisplayName>Brand Central Administrators</DisplayName>
        <AccountId>2570</AccountId>
        <AccountType/>
      </UserInfo>
      <UserInfo>
        <DisplayName>Teresa Conte</DisplayName>
        <AccountId>563</AccountId>
        <AccountType/>
      </UserInfo>
      <UserInfo>
        <DisplayName>Nannette Sperling (Synaxis Corporation)</DisplayName>
        <AccountId>565</AccountId>
        <AccountType/>
      </UserInfo>
    </SharedWithUsers>
    <MediaLengthInSeconds xmlns="ed971524-76e7-40a8-a01a-f99956bd178c" xsi:nil="true"/>
    <_Flow_SignoffStatus xmlns="ed971524-76e7-40a8-a01a-f99956bd178c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6FC8D4-26F9-4893-9C83-748D57B5FFB0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b0e4521d-181b-4aee-b4a8-952b2bc14729"/>
    <ds:schemaRef ds:uri="ed971524-76e7-40a8-a01a-f99956bd17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108</TotalTime>
  <Words>490</Words>
  <Application>Microsoft Office PowerPoint</Application>
  <PresentationFormat>Widescreen</PresentationFormat>
  <Paragraphs>147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Consolas</vt:lpstr>
      <vt:lpstr>Franklin Gothic Book</vt:lpstr>
      <vt:lpstr>Franklin Gothic Medium</vt:lpstr>
      <vt:lpstr>Franklin Gothic Medium Cond</vt:lpstr>
      <vt:lpstr>MV Boli</vt:lpstr>
      <vt:lpstr>Open Sans</vt:lpstr>
      <vt:lpstr>Segoe Sans Text</vt:lpstr>
      <vt:lpstr>Segoe UI</vt:lpstr>
      <vt:lpstr>Wingdings</vt:lpstr>
      <vt:lpstr>Azure 2023 Template</vt:lpstr>
      <vt:lpstr>Enhance your business  processes with .NET Aspire and GenAI</vt:lpstr>
      <vt:lpstr>Just… throw a chatbot on it?</vt:lpstr>
      <vt:lpstr>Sample: eShopSupport</vt:lpstr>
      <vt:lpstr>Public site</vt:lpstr>
      <vt:lpstr>Staff web UI</vt:lpstr>
      <vt:lpstr>Staff web UI</vt:lpstr>
      <vt:lpstr>Demo: Aspire + Semantic Kernel</vt:lpstr>
      <vt:lpstr>PowerPoint Presentation</vt:lpstr>
      <vt:lpstr>.NET Aspire Developers Day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Andres Pacheco</dc:creator>
  <cp:keywords/>
  <dc:description/>
  <cp:lastModifiedBy>Luke Reardon (Spur Reply LLC)</cp:lastModifiedBy>
  <cp:revision>15</cp:revision>
  <cp:lastPrinted>2023-02-15T20:48:24Z</cp:lastPrinted>
  <dcterms:created xsi:type="dcterms:W3CDTF">2024-03-20T21:44:03Z</dcterms:created>
  <dcterms:modified xsi:type="dcterms:W3CDTF">2024-07-16T22:23:30Z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">
    <vt:lpwstr/>
  </property>
  <property fmtid="{D5CDD505-2E9C-101B-9397-08002B2CF9AE}" pid="3" name="Event1">
    <vt:lpwstr>622;#Unassigned|2c8af875-f38a-40b8-a0a9-056aed3fc8c0</vt:lpwstr>
  </property>
  <property fmtid="{D5CDD505-2E9C-101B-9397-08002B2CF9AE}" pid="4" name="Audience">
    <vt:lpwstr/>
  </property>
  <property fmtid="{D5CDD505-2E9C-101B-9397-08002B2CF9AE}" pid="5" name="Event Venue">
    <vt:lpwstr/>
  </property>
  <property fmtid="{D5CDD505-2E9C-101B-9397-08002B2CF9AE}" pid="6" name="Track">
    <vt:lpwstr/>
  </property>
  <property fmtid="{D5CDD505-2E9C-101B-9397-08002B2CF9AE}" pid="7" name="Event Location">
    <vt:lpwstr/>
  </property>
  <property fmtid="{D5CDD505-2E9C-101B-9397-08002B2CF9AE}" pid="8" name="Campaign">
    <vt:lpwstr/>
  </property>
  <property fmtid="{D5CDD505-2E9C-101B-9397-08002B2CF9AE}" pid="9" name="IsMyDocuments">
    <vt:bool>true</vt:bool>
  </property>
  <property fmtid="{D5CDD505-2E9C-101B-9397-08002B2CF9AE}" pid="10" name="MSIP_Label_f42aa342-8706-4288-bd11-ebb85995028c_Enabled">
    <vt:lpwstr>True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MSIP_Label_f42aa342-8706-4288-bd11-ebb85995028c_Ref">
    <vt:lpwstr>https://api.informationprotection.azure.com/api/72f988bf-86f1-41af-91ab-2d7cd011db47</vt:lpwstr>
  </property>
  <property fmtid="{D5CDD505-2E9C-101B-9397-08002B2CF9AE}" pid="13" name="MSIP_Label_f42aa342-8706-4288-bd11-ebb85995028c_SetDate">
    <vt:lpwstr>2017-08-29T14:27:20.8568347-07:00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  <property fmtid="{D5CDD505-2E9C-101B-9397-08002B2CF9AE}" pid="17" name="MediaServiceImageTags">
    <vt:lpwstr/>
  </property>
  <property fmtid="{D5CDD505-2E9C-101B-9397-08002B2CF9AE}" pid="18" name="ComplianceAssetId">
    <vt:lpwstr/>
  </property>
  <property fmtid="{D5CDD505-2E9C-101B-9397-08002B2CF9AE}" pid="19" name="TriggerFlowInfo">
    <vt:lpwstr/>
  </property>
  <property fmtid="{D5CDD505-2E9C-101B-9397-08002B2CF9AE}" pid="20" name="_activity">
    <vt:lpwstr>{"FileActivityType":"9","FileActivityTimeStamp":"2024-03-20T22:56:18.820Z","FileActivityUsersOnPage":[{"DisplayName":"Andres Pacheco","Id":"anpacheco@microsoft.com"}],"FileActivityNavigationId":null}</vt:lpwstr>
  </property>
  <property fmtid="{D5CDD505-2E9C-101B-9397-08002B2CF9AE}" pid="21" name="_ExtendedDescription">
    <vt:lpwstr/>
  </property>
  <property fmtid="{D5CDD505-2E9C-101B-9397-08002B2CF9AE}" pid="22" name="ContentTypeId">
    <vt:lpwstr>0x010100D38D393254D930438EAEFA57144E97A1</vt:lpwstr>
  </property>
  <property fmtid="{D5CDD505-2E9C-101B-9397-08002B2CF9AE}" pid="23" name="Order">
    <vt:lpwstr>2610800.00000000</vt:lpwstr>
  </property>
</Properties>
</file>