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16"/>
  </p:notesMasterIdLst>
  <p:sldIdLst>
    <p:sldId id="256" r:id="rId5"/>
    <p:sldId id="257" r:id="rId6"/>
    <p:sldId id="315" r:id="rId7"/>
    <p:sldId id="318" r:id="rId8"/>
    <p:sldId id="316" r:id="rId9"/>
    <p:sldId id="317" r:id="rId10"/>
    <p:sldId id="319" r:id="rId11"/>
    <p:sldId id="320" r:id="rId12"/>
    <p:sldId id="314" r:id="rId13"/>
    <p:sldId id="322" r:id="rId14"/>
    <p:sldId id="3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B4A14-7F6D-4728-80C5-61C7FF281B6F}">
          <p14:sldIdLst>
            <p14:sldId id="256"/>
            <p14:sldId id="257"/>
            <p14:sldId id="315"/>
            <p14:sldId id="318"/>
            <p14:sldId id="316"/>
            <p14:sldId id="317"/>
            <p14:sldId id="319"/>
            <p14:sldId id="320"/>
            <p14:sldId id="314"/>
            <p14:sldId id="322"/>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9D6"/>
    <a:srgbClr val="0063B1"/>
    <a:srgbClr val="00ABEC"/>
    <a:srgbClr val="F7FAFF"/>
    <a:srgbClr val="EAEAEA"/>
    <a:srgbClr val="F8F8F8"/>
    <a:srgbClr val="7030A0"/>
    <a:srgbClr val="FFFFFF"/>
    <a:srgbClr val="7FCC27"/>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C2116-42BA-4820-ACCA-C0DDB72F497F}" v="4197" dt="2018-10-09T17:26:34.6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662" autoAdjust="0"/>
    <p:restoredTop sz="76642" autoAdjust="0"/>
  </p:normalViewPr>
  <p:slideViewPr>
    <p:cSldViewPr snapToGrid="0">
      <p:cViewPr varScale="1">
        <p:scale>
          <a:sx n="56" d="100"/>
          <a:sy n="56" d="100"/>
        </p:scale>
        <p:origin x="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38622-0837-4E9E-A16C-0B0206CE676E}"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E778D-2A57-4226-B72B-26EA3CA60131}" type="slidenum">
              <a:rPr lang="en-US" smtClean="0"/>
              <a:t>‹#›</a:t>
            </a:fld>
            <a:endParaRPr lang="en-US"/>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1</a:t>
            </a:fld>
            <a:endParaRPr lang="en-US"/>
          </a:p>
        </p:txBody>
      </p:sp>
    </p:spTree>
    <p:extLst>
      <p:ext uri="{BB962C8B-B14F-4D97-AF65-F5344CB8AC3E}">
        <p14:creationId xmlns:p14="http://schemas.microsoft.com/office/powerpoint/2010/main" val="2610550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42848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Quiero</a:t>
            </a:r>
            <a:r>
              <a:rPr lang="en-US" dirty="0"/>
              <a:t> saber </a:t>
            </a:r>
            <a:r>
              <a:rPr lang="en-US" dirty="0" err="1"/>
              <a:t>dónde</a:t>
            </a:r>
            <a:r>
              <a:rPr lang="en-US" dirty="0"/>
              <a:t> </a:t>
            </a:r>
            <a:r>
              <a:rPr lang="en-US" dirty="0" err="1"/>
              <a:t>ir</a:t>
            </a:r>
            <a:endParaRPr lang="en-US" dirty="0"/>
          </a:p>
          <a:p>
            <a:pPr marL="171450" indent="-171450">
              <a:buFontTx/>
              <a:buChar char="-"/>
            </a:pPr>
            <a:r>
              <a:rPr lang="en-US" dirty="0"/>
              <a:t>El </a:t>
            </a:r>
            <a:r>
              <a:rPr lang="en-US" dirty="0" err="1"/>
              <a:t>alcance</a:t>
            </a:r>
            <a:r>
              <a:rPr lang="en-US" dirty="0"/>
              <a:t> que </a:t>
            </a:r>
            <a:r>
              <a:rPr lang="en-US" dirty="0" err="1"/>
              <a:t>puedo</a:t>
            </a:r>
            <a:r>
              <a:rPr lang="en-US" dirty="0"/>
              <a:t> </a:t>
            </a:r>
            <a:r>
              <a:rPr lang="en-US" dirty="0" err="1"/>
              <a:t>tener</a:t>
            </a:r>
            <a:endParaRPr lang="en-US" dirty="0"/>
          </a:p>
          <a:p>
            <a:pPr marL="171450" indent="-171450">
              <a:buFontTx/>
              <a:buChar char="-"/>
            </a:pPr>
            <a:r>
              <a:rPr lang="en-US" dirty="0" err="1"/>
              <a:t>Planificar</a:t>
            </a:r>
            <a:r>
              <a:rPr lang="en-US" dirty="0"/>
              <a:t> </a:t>
            </a:r>
            <a:r>
              <a:rPr lang="en-US" dirty="0" err="1"/>
              <a:t>te</a:t>
            </a:r>
            <a:r>
              <a:rPr lang="en-US" dirty="0"/>
              <a:t> </a:t>
            </a:r>
            <a:r>
              <a:rPr lang="en-US" dirty="0" err="1"/>
              <a:t>permite</a:t>
            </a:r>
            <a:r>
              <a:rPr lang="en-US" dirty="0"/>
              <a:t> </a:t>
            </a:r>
            <a:r>
              <a:rPr lang="en-US" dirty="0" err="1"/>
              <a:t>enfocarte</a:t>
            </a:r>
            <a:r>
              <a:rPr lang="en-US" dirty="0"/>
              <a:t> </a:t>
            </a:r>
            <a:r>
              <a:rPr lang="en-US" dirty="0" err="1"/>
              <a:t>en</a:t>
            </a:r>
            <a:r>
              <a:rPr lang="en-US" dirty="0"/>
              <a:t> </a:t>
            </a:r>
            <a:r>
              <a:rPr lang="en-US" dirty="0" err="1"/>
              <a:t>oras</a:t>
            </a:r>
            <a:r>
              <a:rPr lang="en-US" dirty="0"/>
              <a:t> </a:t>
            </a:r>
            <a:r>
              <a:rPr lang="en-US" dirty="0" err="1"/>
              <a:t>cosas</a:t>
            </a:r>
            <a:endParaRPr lang="en-US" dirty="0"/>
          </a:p>
          <a:p>
            <a:pPr marL="171450" indent="-171450">
              <a:buFontTx/>
              <a:buChar char="-"/>
            </a:pPr>
            <a:r>
              <a:rPr lang="en-US" dirty="0" err="1"/>
              <a:t>Procura</a:t>
            </a:r>
            <a:r>
              <a:rPr lang="en-US" dirty="0"/>
              <a:t> </a:t>
            </a:r>
            <a:r>
              <a:rPr lang="en-US" dirty="0" err="1"/>
              <a:t>hacerlo</a:t>
            </a:r>
            <a:r>
              <a:rPr lang="en-US" dirty="0"/>
              <a:t> con </a:t>
            </a:r>
            <a:r>
              <a:rPr lang="en-US" dirty="0" err="1"/>
              <a:t>todo</a:t>
            </a:r>
            <a:r>
              <a:rPr lang="en-US" dirty="0"/>
              <a:t> con lo que </a:t>
            </a:r>
            <a:r>
              <a:rPr lang="en-US" dirty="0" err="1"/>
              <a:t>te</a:t>
            </a:r>
            <a:r>
              <a:rPr lang="en-US" dirty="0"/>
              <a:t> propones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170734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.NET Foundation is our center of gravity for open development and collaboration around the .NET ecosystem. The .NET</a:t>
            </a:r>
            <a:r>
              <a:rPr lang="en-US" b="0" baseline="0" dirty="0"/>
              <a:t> </a:t>
            </a:r>
            <a:r>
              <a:rPr lang="en-US" baseline="0" dirty="0"/>
              <a:t>Foundation has over 50 projects and hundreds of repos under its stewardship. Open Source Software foundations provide protection, support, services and best practices for helping each project be successful and to grow the ecosystem of people and software. </a:t>
            </a:r>
            <a:endParaRPr lang="en-US" dirty="0"/>
          </a:p>
          <a:p>
            <a:endParaRPr lang="en-US" dirty="0"/>
          </a:p>
          <a:p>
            <a:endParaRPr lang="en-US" dirty="0"/>
          </a:p>
          <a:p>
            <a:endParaRPr lang="en-US" dirty="0"/>
          </a:p>
        </p:txBody>
      </p:sp>
      <p:sp>
        <p:nvSpPr>
          <p:cNvPr id="7" name="Slide Number Placeholder 6"/>
          <p:cNvSpPr>
            <a:spLocks noGrp="1"/>
          </p:cNvSpPr>
          <p:nvPr>
            <p:ph type="sldNum" sz="quarter" idx="13"/>
          </p:nvPr>
        </p:nvSpPr>
        <p:spPr/>
        <p:txBody>
          <a:bodyPr/>
          <a:lstStyle/>
          <a:p>
            <a:pPr defTabSz="1004619">
              <a:defRPr/>
            </a:pPr>
            <a:fld id="{B4008EB6-D09E-4580-8CD6-DDB14511944F}" type="slidenum">
              <a:rPr lang="en-US">
                <a:solidFill>
                  <a:prstClr val="black"/>
                </a:solidFill>
                <a:latin typeface="Calibri" panose="020F0502020204030204"/>
              </a:rPr>
              <a:pPr defTabSz="1004619">
                <a:defRPr/>
              </a:pPr>
              <a:t>9</a:t>
            </a:fld>
            <a:endParaRPr lang="en-US">
              <a:solidFill>
                <a:prstClr val="black"/>
              </a:solidFill>
              <a:latin typeface="Calibri" panose="020F0502020204030204"/>
            </a:endParaRPr>
          </a:p>
        </p:txBody>
      </p:sp>
      <p:sp>
        <p:nvSpPr>
          <p:cNvPr id="8" name="Header Placeholder 10">
            <a:extLst>
              <a:ext uri="{FF2B5EF4-FFF2-40B4-BE49-F238E27FC236}">
                <a16:creationId xmlns:a16="http://schemas.microsoft.com/office/drawing/2014/main" id="{BA0A9682-9551-48BB-9E1E-C3AFDBD64EEA}"/>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a:t>https://github.com/dotnet-presentations/home</a:t>
            </a:r>
          </a:p>
          <a:p>
            <a:endParaRPr lang="en-US"/>
          </a:p>
        </p:txBody>
      </p:sp>
    </p:spTree>
    <p:extLst>
      <p:ext uri="{BB962C8B-B14F-4D97-AF65-F5344CB8AC3E}">
        <p14:creationId xmlns:p14="http://schemas.microsoft.com/office/powerpoint/2010/main" val="3406728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a:solidFill>
                  <a:schemeClr val="bg1"/>
                </a:solidFill>
              </a:rPr>
              <a:t>Free. Cross-platform. </a:t>
            </a:r>
            <a:r>
              <a:rPr lang="en-US" sz="2400" i="1">
                <a:solidFill>
                  <a:schemeClr val="bg2"/>
                </a:solidFill>
              </a:rPr>
              <a:t>Open source. </a:t>
            </a:r>
          </a:p>
          <a:p>
            <a:pPr algn="ctr">
              <a:lnSpc>
                <a:spcPct val="90000"/>
              </a:lnSpc>
              <a:spcAft>
                <a:spcPts val="600"/>
              </a:spcAft>
            </a:pPr>
            <a:r>
              <a:rPr lang="en-US" sz="2400" i="1">
                <a:solidFill>
                  <a:schemeClr val="bg1"/>
                </a:solidFill>
              </a:rPr>
              <a:t>A developer platform for building all your apps. </a:t>
            </a:r>
          </a:p>
          <a:p>
            <a:pPr algn="ctr">
              <a:lnSpc>
                <a:spcPct val="90000"/>
              </a:lnSpc>
              <a:spcAft>
                <a:spcPts val="600"/>
              </a:spcAft>
            </a:pPr>
            <a:endParaRPr lang="en-US" sz="2400" i="1">
              <a:solidFill>
                <a:schemeClr val="bg1"/>
              </a:solidFill>
            </a:endParaRPr>
          </a:p>
          <a:p>
            <a:pPr algn="ctr">
              <a:lnSpc>
                <a:spcPct val="90000"/>
              </a:lnSpc>
              <a:spcAft>
                <a:spcPts val="600"/>
              </a:spcAft>
            </a:pPr>
            <a:r>
              <a:rPr lang="en-US" sz="3200" i="0">
                <a:solidFill>
                  <a:schemeClr val="bg1"/>
                </a:solidFill>
              </a:rPr>
              <a:t>www.dot.net</a:t>
            </a:r>
          </a:p>
        </p:txBody>
      </p:sp>
    </p:spTree>
    <p:extLst>
      <p:ext uri="{BB962C8B-B14F-4D97-AF65-F5344CB8AC3E}">
        <p14:creationId xmlns:p14="http://schemas.microsoft.com/office/powerpoint/2010/main" val="6620934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1521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34129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DC461A05-AEE5-4F03-AB59-08DE18E68BAE}"/>
              </a:ext>
            </a:extLst>
          </p:cNvPr>
          <p:cNvSpPr>
            <a:spLocks noGrp="1"/>
          </p:cNvSpPr>
          <p:nvPr>
            <p:ph type="body" sz="quarter" idx="10" hasCustomPrompt="1"/>
          </p:nvPr>
        </p:nvSpPr>
        <p:spPr>
          <a:xfrm>
            <a:off x="269239" y="1544877"/>
            <a:ext cx="11655839" cy="517065"/>
          </a:xfrm>
        </p:spPr>
        <p:txBody>
          <a:bodyPr/>
          <a:lstStyle>
            <a:lvl1pPr marL="0" indent="0">
              <a:buNone/>
              <a:defRPr sz="2400">
                <a:latin typeface="Consolas" panose="020B0609020204030204" pitchFamily="49" charset="0"/>
              </a:defRPr>
            </a:lvl1pPr>
            <a:lvl2pPr marL="336145" indent="0">
              <a:buNone/>
              <a:defRPr>
                <a:latin typeface="Consolas" panose="020B0609020204030204" pitchFamily="49" charset="0"/>
              </a:defRPr>
            </a:lvl2pPr>
            <a:lvl3pPr marL="560241" indent="0">
              <a:buNone/>
              <a:defRPr>
                <a:latin typeface="Consolas" panose="020B0609020204030204" pitchFamily="49" charset="0"/>
              </a:defRPr>
            </a:lvl3pPr>
            <a:lvl4pPr marL="784338" indent="0">
              <a:buNone/>
              <a:defRPr>
                <a:latin typeface="Consolas" panose="020B0609020204030204" pitchFamily="49" charset="0"/>
              </a:defRPr>
            </a:lvl4pPr>
            <a:lvl5pPr marL="1008434" indent="0">
              <a:buNone/>
              <a:defRPr>
                <a:latin typeface="Consolas" panose="020B0609020204030204" pitchFamily="49" charset="0"/>
              </a:defRPr>
            </a:lvl5pPr>
          </a:lstStyle>
          <a:p>
            <a:pPr lvl="0"/>
            <a:r>
              <a:rPr lang="en-US" dirty="0"/>
              <a:t>Code Samples</a:t>
            </a:r>
          </a:p>
        </p:txBody>
      </p:sp>
    </p:spTree>
    <p:extLst>
      <p:ext uri="{BB962C8B-B14F-4D97-AF65-F5344CB8AC3E}">
        <p14:creationId xmlns:p14="http://schemas.microsoft.com/office/powerpoint/2010/main" val="41496482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89607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41002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One Column Subhead White">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7">
                <a:solidFill>
                  <a:schemeClr val="tx2"/>
                </a:solidFill>
                <a:latin typeface="Segoe UI Light"/>
                <a:cs typeface="Segoe UI Light"/>
              </a:defRPr>
            </a:lvl1pPr>
          </a:lstStyle>
          <a:p>
            <a:r>
              <a:rPr lang="en-US"/>
              <a:t>Click to edit Master title style</a:t>
            </a:r>
          </a:p>
        </p:txBody>
      </p:sp>
      <p:sp>
        <p:nvSpPr>
          <p:cNvPr id="10" name="Text Placeholder 2"/>
          <p:cNvSpPr>
            <a:spLocks noGrp="1"/>
          </p:cNvSpPr>
          <p:nvPr>
            <p:ph type="body" idx="11"/>
          </p:nvPr>
        </p:nvSpPr>
        <p:spPr>
          <a:xfrm>
            <a:off x="304799" y="1286338"/>
            <a:ext cx="11582400" cy="554421"/>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5" name="TextBox 4"/>
          <p:cNvSpPr txBox="1"/>
          <p:nvPr userDrawn="1"/>
        </p:nvSpPr>
        <p:spPr>
          <a:xfrm>
            <a:off x="297677"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
        <p:nvSpPr>
          <p:cNvPr id="7" name="Content Placeholder 2"/>
          <p:cNvSpPr>
            <a:spLocks noGrp="1"/>
          </p:cNvSpPr>
          <p:nvPr>
            <p:ph idx="1" hasCustomPrompt="1"/>
          </p:nvPr>
        </p:nvSpPr>
        <p:spPr>
          <a:xfrm>
            <a:off x="304800" y="1852429"/>
            <a:ext cx="11582400" cy="4220351"/>
          </a:xfrm>
          <a:prstGeom prst="rect">
            <a:avLst/>
          </a:prstGeom>
        </p:spPr>
        <p:txBody>
          <a:bodyPr lIns="0" tIns="0" rIns="0" bIns="0"/>
          <a:lstStyle>
            <a:lvl1pPr marL="243834" indent="-243834">
              <a:lnSpc>
                <a:spcPct val="100000"/>
              </a:lnSpc>
              <a:spcBef>
                <a:spcPts val="667"/>
              </a:spcBef>
              <a:buFont typeface="Arial" charset="0"/>
              <a:buChar char="•"/>
              <a:defRPr sz="3200" baseline="0">
                <a:solidFill>
                  <a:schemeClr val="tx1"/>
                </a:solidFill>
                <a:latin typeface="Segoe UI Light"/>
                <a:cs typeface="Segoe UI Light"/>
              </a:defRPr>
            </a:lvl1pPr>
            <a:lvl2pPr marL="609585" indent="-243834">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377" indent="-243834">
              <a:lnSpc>
                <a:spcPct val="100000"/>
              </a:lnSpc>
              <a:spcBef>
                <a:spcPts val="667"/>
              </a:spcBef>
              <a:buFont typeface="Arial"/>
              <a:buChar char="•"/>
              <a:defRPr sz="2667">
                <a:solidFill>
                  <a:schemeClr val="tx1"/>
                </a:solidFill>
                <a:latin typeface="Segoe UI Light"/>
                <a:cs typeface="Segoe UI Light"/>
              </a:defRPr>
            </a:lvl3pPr>
            <a:lvl4pPr marL="1219170" marR="0" indent="-243834" algn="l" defTabSz="1219170"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588" indent="243834">
              <a:spcBef>
                <a:spcPts val="1333"/>
              </a:spcBef>
              <a:buFont typeface="Arial"/>
              <a:buChar char="•"/>
              <a:tabLst>
                <a:tab pos="2135664" algn="l"/>
              </a:tabLst>
              <a:defRPr sz="2667" baseline="0">
                <a:solidFill>
                  <a:schemeClr val="bg1"/>
                </a:solidFill>
                <a:latin typeface="Segoe UI Light"/>
                <a:cs typeface="Segoe UI Light"/>
              </a:defRPr>
            </a:lvl5pPr>
          </a:lstStyle>
          <a:p>
            <a:pPr lvl="0"/>
            <a:r>
              <a:rPr lang="en-US"/>
              <a:t>Bullet first level</a:t>
            </a:r>
          </a:p>
          <a:p>
            <a:pPr lvl="1"/>
            <a:r>
              <a:rPr lang="en-US"/>
              <a:t>Bullet second level</a:t>
            </a:r>
          </a:p>
          <a:p>
            <a:pPr lvl="2"/>
            <a:r>
              <a:rPr lang="en-US"/>
              <a:t>Bullet third level</a:t>
            </a:r>
          </a:p>
          <a:p>
            <a:pPr lvl="3"/>
            <a:r>
              <a:rPr lang="en-US"/>
              <a:t>Bullet fourth level</a:t>
            </a:r>
          </a:p>
        </p:txBody>
      </p:sp>
    </p:spTree>
    <p:extLst>
      <p:ext uri="{BB962C8B-B14F-4D97-AF65-F5344CB8AC3E}">
        <p14:creationId xmlns:p14="http://schemas.microsoft.com/office/powerpoint/2010/main" val="158280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alphaModFix amt="69000"/>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a:solidFill>
                    <a:schemeClr val="tx2">
                      <a:alpha val="25000"/>
                    </a:schemeClr>
                  </a:solidFill>
                </a:rPr>
                <a:t>.NET</a:t>
              </a:r>
            </a:p>
          </p:txBody>
        </p:sp>
      </p:grpSp>
    </p:spTree>
    <p:extLst>
      <p:ext uri="{BB962C8B-B14F-4D97-AF65-F5344CB8AC3E}">
        <p14:creationId xmlns:p14="http://schemas.microsoft.com/office/powerpoint/2010/main" val="2853996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097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363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a:solidFill>
                    <a:schemeClr val="tx2">
                      <a:alpha val="49000"/>
                    </a:schemeClr>
                  </a:solidFill>
                </a:rPr>
                <a:t>.NET</a:t>
              </a:r>
            </a:p>
          </p:txBody>
        </p:sp>
      </p:grpSp>
    </p:spTree>
    <p:extLst>
      <p:ext uri="{BB962C8B-B14F-4D97-AF65-F5344CB8AC3E}">
        <p14:creationId xmlns:p14="http://schemas.microsoft.com/office/powerpoint/2010/main" val="319995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a:solidFill>
                    <a:schemeClr val="tx2">
                      <a:alpha val="49000"/>
                    </a:schemeClr>
                  </a:solidFill>
                </a:rPr>
                <a:t>.NET</a:t>
              </a:r>
            </a:p>
          </p:txBody>
        </p:sp>
      </p:grpSp>
    </p:spTree>
    <p:extLst>
      <p:ext uri="{BB962C8B-B14F-4D97-AF65-F5344CB8AC3E}">
        <p14:creationId xmlns:p14="http://schemas.microsoft.com/office/powerpoint/2010/main" val="630453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rPr>
              <a:t>.NET</a:t>
            </a:r>
          </a:p>
        </p:txBody>
      </p:sp>
    </p:spTree>
    <p:extLst>
      <p:ext uri="{BB962C8B-B14F-4D97-AF65-F5344CB8AC3E}">
        <p14:creationId xmlns:p14="http://schemas.microsoft.com/office/powerpoint/2010/main" val="9573217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296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2" r:id="rId6"/>
    <p:sldLayoutId id="2147483723" r:id="rId7"/>
    <p:sldLayoutId id="2147483725" r:id="rId8"/>
    <p:sldLayoutId id="2147483711" r:id="rId9"/>
    <p:sldLayoutId id="2147483714" r:id="rId10"/>
    <p:sldLayoutId id="2147483752" r:id="rId11"/>
    <p:sldLayoutId id="2147483753" r:id="rId12"/>
    <p:sldLayoutId id="2147483728" r:id="rId13"/>
    <p:sldLayoutId id="2147483726" r:id="rId14"/>
    <p:sldLayoutId id="2147483754" r:id="rId15"/>
    <p:sldLayoutId id="2147483757"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26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5CC4-95E3-4D5D-A984-FF2EB11E00B1}"/>
              </a:ext>
            </a:extLst>
          </p:cNvPr>
          <p:cNvSpPr>
            <a:spLocks noGrp="1"/>
          </p:cNvSpPr>
          <p:nvPr>
            <p:ph type="title"/>
          </p:nvPr>
        </p:nvSpPr>
        <p:spPr/>
        <p:txBody>
          <a:bodyPr/>
          <a:lstStyle/>
          <a:p>
            <a:r>
              <a:rPr lang="en-US" dirty="0"/>
              <a:t>Thanks</a:t>
            </a:r>
          </a:p>
        </p:txBody>
      </p:sp>
    </p:spTree>
    <p:extLst>
      <p:ext uri="{BB962C8B-B14F-4D97-AF65-F5344CB8AC3E}">
        <p14:creationId xmlns:p14="http://schemas.microsoft.com/office/powerpoint/2010/main" val="1071894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33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7298-752B-48BD-843F-683A22D59A7E}"/>
              </a:ext>
            </a:extLst>
          </p:cNvPr>
          <p:cNvSpPr>
            <a:spLocks noGrp="1"/>
          </p:cNvSpPr>
          <p:nvPr>
            <p:ph type="title"/>
          </p:nvPr>
        </p:nvSpPr>
        <p:spPr/>
        <p:txBody>
          <a:bodyPr/>
          <a:lstStyle/>
          <a:p>
            <a:r>
              <a:rPr lang="en-US" dirty="0"/>
              <a:t>.NET Roadmap</a:t>
            </a:r>
          </a:p>
        </p:txBody>
      </p:sp>
      <p:sp>
        <p:nvSpPr>
          <p:cNvPr id="3" name="Text Placeholder 2">
            <a:extLst>
              <a:ext uri="{FF2B5EF4-FFF2-40B4-BE49-F238E27FC236}">
                <a16:creationId xmlns:a16="http://schemas.microsoft.com/office/drawing/2014/main" id="{2BA8E374-5793-40F2-A7B7-2D8AB053A278}"/>
              </a:ext>
            </a:extLst>
          </p:cNvPr>
          <p:cNvSpPr>
            <a:spLocks noGrp="1"/>
          </p:cNvSpPr>
          <p:nvPr>
            <p:ph type="body" sz="quarter" idx="12"/>
          </p:nvPr>
        </p:nvSpPr>
        <p:spPr>
          <a:xfrm>
            <a:off x="543146" y="3878574"/>
            <a:ext cx="10429654" cy="1792326"/>
          </a:xfrm>
        </p:spPr>
        <p:txBody>
          <a:bodyPr/>
          <a:lstStyle/>
          <a:p>
            <a:r>
              <a:rPr lang="en-US" dirty="0">
                <a:latin typeface="+mn-lt"/>
              </a:rPr>
              <a:t>C. Javier G. Saldana – Developer</a:t>
            </a:r>
          </a:p>
          <a:p>
            <a:r>
              <a:rPr lang="en-US" sz="2400" b="1" dirty="0">
                <a:latin typeface="+mn-lt"/>
              </a:rPr>
              <a:t>@</a:t>
            </a:r>
            <a:r>
              <a:rPr lang="en-US" sz="2400" b="1" dirty="0" err="1">
                <a:latin typeface="+mn-lt"/>
              </a:rPr>
              <a:t>CJavierSaldana</a:t>
            </a:r>
            <a:endParaRPr lang="en-US" sz="2400" b="1" dirty="0">
              <a:latin typeface="+mn-lt"/>
            </a:endParaRPr>
          </a:p>
        </p:txBody>
      </p:sp>
    </p:spTree>
    <p:extLst>
      <p:ext uri="{BB962C8B-B14F-4D97-AF65-F5344CB8AC3E}">
        <p14:creationId xmlns:p14="http://schemas.microsoft.com/office/powerpoint/2010/main" val="47750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777A-A805-492F-A081-C47DDE65629D}"/>
              </a:ext>
            </a:extLst>
          </p:cNvPr>
          <p:cNvSpPr>
            <a:spLocks noGrp="1"/>
          </p:cNvSpPr>
          <p:nvPr>
            <p:ph type="title"/>
          </p:nvPr>
        </p:nvSpPr>
        <p:spPr>
          <a:xfrm>
            <a:off x="257497" y="2359156"/>
            <a:ext cx="11354714" cy="2139688"/>
          </a:xfrm>
        </p:spPr>
        <p:txBody>
          <a:bodyPr/>
          <a:lstStyle/>
          <a:p>
            <a:r>
              <a:rPr lang="en-US" dirty="0"/>
              <a:t>Why do I need </a:t>
            </a:r>
            <a:br>
              <a:rPr lang="en-US" dirty="0"/>
            </a:br>
            <a:r>
              <a:rPr lang="en-US" dirty="0"/>
              <a:t>a Roadmap?</a:t>
            </a:r>
          </a:p>
        </p:txBody>
      </p:sp>
    </p:spTree>
    <p:extLst>
      <p:ext uri="{BB962C8B-B14F-4D97-AF65-F5344CB8AC3E}">
        <p14:creationId xmlns:p14="http://schemas.microsoft.com/office/powerpoint/2010/main" val="7214470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mindmup-export.s3.amazonaws.com/map.png/out/ead6db30202c11e9a7803b89cda1cbca.map.png?AWSAccessKeyId=ASIASNCK5ADR2VUQF3PA&amp;Expires=1548464890&amp;Signature=2z1S%2BCF3XyfMuvrplXDNu6mFOMo%3D&amp;x-amz-security-token=FQoGZXIvYXdzEKf%2F%2F%2F%2F%2F%2F%2F%2F%2F%2FwEaDK9xGx7m%2B6SMq95PrCLpAW2aWvIdaZNOo3kcJEuemG1nlUK9clM3Nq555hJit6CeBdhS%2B6BI5vye8mhATErQ83ZF%2Bw7mAAAFalRrQHvzwb85dnEpqTCiBEpYAnxX4vIK0jGXyc%2FSiar9M92TqKjl%2FpHwgZa4YG%2F9Qn1NurV4LP1QlDcJLo0pJOALZSU59XOuFbAkebfPcnu6HZ3JdFN41GYDx1AA4wmdEMeJ76Xm%2Fk3roBPdMYjh7ASIQKqqMFxvvvZI0pFWBOC3gyQF50miHke9aIUZnl5YVkfl4NVn%2Fl40EmL3%2FUHto7f0vcuh8sLeplLUnQVb5J3ZKPzdqOIF">
            <a:extLst>
              <a:ext uri="{FF2B5EF4-FFF2-40B4-BE49-F238E27FC236}">
                <a16:creationId xmlns:a16="http://schemas.microsoft.com/office/drawing/2014/main" id="{682185F0-FBD2-4DA8-85AD-097A00995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65" y="1144573"/>
            <a:ext cx="6975226" cy="4568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7627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ndmup-export.s3.amazonaws.com/map.png/out/ce595950202d11e9a7803b89cda1cbca.map.png?AWSAccessKeyId=ASIASNCK5ADR2VUQF3PA&amp;Expires=1548465271&amp;Signature=61HxzQQWI7nXAaCLt7G649y%2FlXA%3D&amp;x-amz-security-token=FQoGZXIvYXdzEKf%2F%2F%2F%2F%2F%2F%2F%2F%2F%2FwEaDK9xGx7m%2B6SMq95PrCLpAW2aWvIdaZNOo3kcJEuemG1nlUK9clM3Nq555hJit6CeBdhS%2B6BI5vye8mhATErQ83ZF%2Bw7mAAAFalRrQHvzwb85dnEpqTCiBEpYAnxX4vIK0jGXyc%2FSiar9M92TqKjl%2FpHwgZa4YG%2F9Qn1NurV4LP1QlDcJLo0pJOALZSU59XOuFbAkebfPcnu6HZ3JdFN41GYDx1AA4wmdEMeJ76Xm%2Fk3roBPdMYjh7ASIQKqqMFxvvvZI0pFWBOC3gyQF50miHke9aIUZnl5YVkfl4NVn%2Fl40EmL3%2FUHto7f0vcuh8sLeplLUnQVb5J3ZKPzdqOIF">
            <a:extLst>
              <a:ext uri="{FF2B5EF4-FFF2-40B4-BE49-F238E27FC236}">
                <a16:creationId xmlns:a16="http://schemas.microsoft.com/office/drawing/2014/main" id="{BD98CA1F-24FB-4F0A-AA22-4EA07E88E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97" y="439851"/>
            <a:ext cx="9124770" cy="5978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0590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ndmup-export.s3.amazonaws.com/map.png/out/634be220202f11e98977d7ab02314098.map.png?AWSAccessKeyId=ASIASNCK5ADR2VUQF3PA&amp;Expires=1548465951&amp;Signature=n%2FhBDCEfh6Y3SezcfR8NoJj%2BoZg%3D&amp;x-amz-security-token=FQoGZXIvYXdzEKf%2F%2F%2F%2F%2F%2F%2F%2F%2F%2FwEaDK9xGx7m%2B6SMq95PrCLpAW2aWvIdaZNOo3kcJEuemG1nlUK9clM3Nq555hJit6CeBdhS%2B6BI5vye8mhATErQ83ZF%2Bw7mAAAFalRrQHvzwb85dnEpqTCiBEpYAnxX4vIK0jGXyc%2FSiar9M92TqKjl%2FpHwgZa4YG%2F9Qn1NurV4LP1QlDcJLo0pJOALZSU59XOuFbAkebfPcnu6HZ3JdFN41GYDx1AA4wmdEMeJ76Xm%2Fk3roBPdMYjh7ASIQKqqMFxvvvZI0pFWBOC3gyQF50miHke9aIUZnl5YVkfl4NVn%2Fl40EmL3%2FUHto7f0vcuh8sLeplLUnQVb5J3ZKPzdqOIF">
            <a:extLst>
              <a:ext uri="{FF2B5EF4-FFF2-40B4-BE49-F238E27FC236}">
                <a16:creationId xmlns:a16="http://schemas.microsoft.com/office/drawing/2014/main" id="{268610AC-10E1-4517-A273-2833265FB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72" y="720755"/>
            <a:ext cx="8559902" cy="5800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2109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indmup-export.s3.amazonaws.com/map.png/out/fff22890203011e9a7803b89cda1cbca.map.png?AWSAccessKeyId=ASIASNCK5ADR2VUQF3PA&amp;Expires=1548466643&amp;Signature=PsKzdAgj2nLq9keGz0D0lU1e1Mo%3D&amp;x-amz-security-token=FQoGZXIvYXdzEKf%2F%2F%2F%2F%2F%2F%2F%2F%2F%2FwEaDK9xGx7m%2B6SMq95PrCLpAW2aWvIdaZNOo3kcJEuemG1nlUK9clM3Nq555hJit6CeBdhS%2B6BI5vye8mhATErQ83ZF%2Bw7mAAAFalRrQHvzwb85dnEpqTCiBEpYAnxX4vIK0jGXyc%2FSiar9M92TqKjl%2FpHwgZa4YG%2F9Qn1NurV4LP1QlDcJLo0pJOALZSU59XOuFbAkebfPcnu6HZ3JdFN41GYDx1AA4wmdEMeJ76Xm%2Fk3roBPdMYjh7ASIQKqqMFxvvvZI0pFWBOC3gyQF50miHke9aIUZnl5YVkfl4NVn%2Fl40EmL3%2FUHto7f0vcuh8sLeplLUnQVb5J3ZKPzdqOIF">
            <a:extLst>
              <a:ext uri="{FF2B5EF4-FFF2-40B4-BE49-F238E27FC236}">
                <a16:creationId xmlns:a16="http://schemas.microsoft.com/office/drawing/2014/main" id="{394B4D76-6646-40D1-A35C-F3E126A37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123" y="620608"/>
            <a:ext cx="7835949" cy="561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2992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Related image">
            <a:extLst>
              <a:ext uri="{FF2B5EF4-FFF2-40B4-BE49-F238E27FC236}">
                <a16:creationId xmlns:a16="http://schemas.microsoft.com/office/drawing/2014/main" id="{757B485F-05DD-4C1D-9EF7-CDA9BF0C2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377" y="1335312"/>
            <a:ext cx="6604809" cy="418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8661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325467" y="3118016"/>
            <a:ext cx="3441480" cy="621968"/>
          </a:xfrm>
          <a:prstGeom prst="rect">
            <a:avLst/>
          </a:prstGeom>
          <a:noFill/>
        </p:spPr>
        <p:txBody>
          <a:bodyPr wrap="square" lIns="179259" tIns="143407" rIns="179259" bIns="143407" rtlCol="0" anchor="ctr" anchorCtr="0">
            <a:spAutoFit/>
          </a:bodyPr>
          <a:lstStyle/>
          <a:p>
            <a:pPr marL="0" marR="0" lvl="0" indent="0" algn="ctr" defTabSz="914192" rtl="0" eaLnBrk="1" fontAlgn="auto" latinLnBrk="0" hangingPunct="1">
              <a:lnSpc>
                <a:spcPct val="90000"/>
              </a:lnSpc>
              <a:spcBef>
                <a:spcPts val="0"/>
              </a:spcBef>
              <a:spcAft>
                <a:spcPts val="588"/>
              </a:spcAft>
              <a:buClrTx/>
              <a:buSzTx/>
              <a:buFontTx/>
              <a:buNone/>
              <a:tabLst/>
              <a:defRPr/>
            </a:pPr>
            <a:r>
              <a:rPr kumimoji="0" lang="en-US" sz="2353" b="1" i="0" u="none" strike="noStrike" kern="1200" cap="none" spc="0" normalizeH="0" baseline="0" noProof="0">
                <a:ln>
                  <a:noFill/>
                </a:ln>
                <a:gradFill>
                  <a:gsLst>
                    <a:gs pos="1333">
                      <a:prstClr val="white"/>
                    </a:gs>
                    <a:gs pos="8000">
                      <a:prstClr val="white"/>
                    </a:gs>
                  </a:gsLst>
                  <a:lin ang="5400000" scaled="0"/>
                </a:gradFill>
                <a:effectLst/>
                <a:uLnTx/>
                <a:uFillTx/>
                <a:latin typeface="Segoe UI"/>
                <a:ea typeface="+mn-ea"/>
                <a:cs typeface="+mn-cs"/>
              </a:rPr>
              <a:t>.NET ECOSYSTEM</a:t>
            </a:r>
            <a:endParaRPr kumimoji="0" lang="en-US" sz="1175" b="0" i="0" u="none" strike="noStrike" kern="1200" cap="none" spc="0" normalizeH="0" baseline="0" noProof="0">
              <a:ln>
                <a:noFill/>
              </a:ln>
              <a:gradFill>
                <a:gsLst>
                  <a:gs pos="1333">
                    <a:prstClr val="white"/>
                  </a:gs>
                  <a:gs pos="8000">
                    <a:prstClr val="white"/>
                  </a:gs>
                </a:gsLst>
                <a:lin ang="5400000" scaled="0"/>
              </a:gradFill>
              <a:effectLst/>
              <a:uLnTx/>
              <a:uFillTx/>
              <a:latin typeface="Segoe UI"/>
              <a:ea typeface="+mn-ea"/>
              <a:cs typeface="+mn-cs"/>
            </a:endParaRPr>
          </a:p>
        </p:txBody>
      </p:sp>
      <p:pic>
        <p:nvPicPr>
          <p:cNvPr id="22" name="Picture 21"/>
          <p:cNvPicPr>
            <a:picLocks noChangeAspect="1"/>
          </p:cNvPicPr>
          <p:nvPr/>
        </p:nvPicPr>
        <p:blipFill>
          <a:blip r:embed="rId3"/>
          <a:stretch>
            <a:fillRect/>
          </a:stretch>
        </p:blipFill>
        <p:spPr>
          <a:xfrm>
            <a:off x="5064324" y="2481353"/>
            <a:ext cx="1932642" cy="1932642"/>
          </a:xfrm>
          <a:prstGeom prst="rect">
            <a:avLst/>
          </a:prstGeom>
        </p:spPr>
      </p:pic>
      <p:sp>
        <p:nvSpPr>
          <p:cNvPr id="10" name="Oval 9"/>
          <p:cNvSpPr/>
          <p:nvPr/>
        </p:nvSpPr>
        <p:spPr bwMode="auto">
          <a:xfrm>
            <a:off x="4068437" y="1401439"/>
            <a:ext cx="4055125" cy="4055126"/>
          </a:xfrm>
          <a:prstGeom prst="ellipse">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3" name="Oval 142"/>
          <p:cNvSpPr/>
          <p:nvPr/>
        </p:nvSpPr>
        <p:spPr bwMode="auto">
          <a:xfrm>
            <a:off x="4005886" y="1843361"/>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1" name="Oval 140"/>
          <p:cNvSpPr/>
          <p:nvPr/>
        </p:nvSpPr>
        <p:spPr bwMode="auto">
          <a:xfrm>
            <a:off x="4714605" y="4811958"/>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75" name="Freeform 10"/>
          <p:cNvSpPr>
            <a:spLocks noEditPoints="1"/>
          </p:cNvSpPr>
          <p:nvPr/>
        </p:nvSpPr>
        <p:spPr bwMode="auto">
          <a:xfrm>
            <a:off x="4900937" y="4938432"/>
            <a:ext cx="598324" cy="613854"/>
          </a:xfrm>
          <a:custGeom>
            <a:avLst/>
            <a:gdLst>
              <a:gd name="T0" fmla="*/ 809 w 809"/>
              <a:gd name="T1" fmla="*/ 330 h 830"/>
              <a:gd name="T2" fmla="*/ 721 w 809"/>
              <a:gd name="T3" fmla="*/ 0 h 830"/>
              <a:gd name="T4" fmla="*/ 390 w 809"/>
              <a:gd name="T5" fmla="*/ 89 h 830"/>
              <a:gd name="T6" fmla="*/ 341 w 809"/>
              <a:gd name="T7" fmla="*/ 175 h 830"/>
              <a:gd name="T8" fmla="*/ 242 w 809"/>
              <a:gd name="T9" fmla="*/ 174 h 830"/>
              <a:gd name="T10" fmla="*/ 0 w 809"/>
              <a:gd name="T11" fmla="*/ 415 h 830"/>
              <a:gd name="T12" fmla="*/ 242 w 809"/>
              <a:gd name="T13" fmla="*/ 656 h 830"/>
              <a:gd name="T14" fmla="*/ 242 w 809"/>
              <a:gd name="T15" fmla="*/ 656 h 830"/>
              <a:gd name="T16" fmla="*/ 341 w 809"/>
              <a:gd name="T17" fmla="*/ 655 h 830"/>
              <a:gd name="T18" fmla="*/ 390 w 809"/>
              <a:gd name="T19" fmla="*/ 741 h 830"/>
              <a:gd name="T20" fmla="*/ 721 w 809"/>
              <a:gd name="T21" fmla="*/ 830 h 830"/>
              <a:gd name="T22" fmla="*/ 809 w 809"/>
              <a:gd name="T23" fmla="*/ 500 h 830"/>
              <a:gd name="T24" fmla="*/ 759 w 809"/>
              <a:gd name="T25" fmla="*/ 415 h 830"/>
              <a:gd name="T26" fmla="*/ 809 w 809"/>
              <a:gd name="T27" fmla="*/ 330 h 830"/>
              <a:gd name="T28" fmla="*/ 602 w 809"/>
              <a:gd name="T29" fmla="*/ 123 h 830"/>
              <a:gd name="T30" fmla="*/ 457 w 809"/>
              <a:gd name="T31" fmla="*/ 374 h 830"/>
              <a:gd name="T32" fmla="*/ 167 w 809"/>
              <a:gd name="T33" fmla="*/ 374 h 830"/>
              <a:gd name="T34" fmla="*/ 349 w 809"/>
              <a:gd name="T35" fmla="*/ 188 h 830"/>
              <a:gd name="T36" fmla="*/ 602 w 809"/>
              <a:gd name="T37" fmla="*/ 123 h 830"/>
              <a:gd name="T38" fmla="*/ 457 w 809"/>
              <a:gd name="T39" fmla="*/ 455 h 830"/>
              <a:gd name="T40" fmla="*/ 602 w 809"/>
              <a:gd name="T41" fmla="*/ 706 h 830"/>
              <a:gd name="T42" fmla="*/ 349 w 809"/>
              <a:gd name="T43" fmla="*/ 642 h 830"/>
              <a:gd name="T44" fmla="*/ 167 w 809"/>
              <a:gd name="T45" fmla="*/ 455 h 830"/>
              <a:gd name="T46" fmla="*/ 457 w 809"/>
              <a:gd name="T47" fmla="*/ 455 h 830"/>
              <a:gd name="T48" fmla="*/ 528 w 809"/>
              <a:gd name="T49" fmla="*/ 415 h 830"/>
              <a:gd name="T50" fmla="*/ 673 w 809"/>
              <a:gd name="T51" fmla="*/ 164 h 830"/>
              <a:gd name="T52" fmla="*/ 743 w 809"/>
              <a:gd name="T53" fmla="*/ 415 h 830"/>
              <a:gd name="T54" fmla="*/ 673 w 809"/>
              <a:gd name="T55" fmla="*/ 665 h 830"/>
              <a:gd name="T56" fmla="*/ 528 w 809"/>
              <a:gd name="T57" fmla="*/ 415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9" h="830">
                <a:moveTo>
                  <a:pt x="809" y="330"/>
                </a:moveTo>
                <a:lnTo>
                  <a:pt x="721" y="0"/>
                </a:lnTo>
                <a:lnTo>
                  <a:pt x="390" y="89"/>
                </a:lnTo>
                <a:lnTo>
                  <a:pt x="341" y="175"/>
                </a:lnTo>
                <a:lnTo>
                  <a:pt x="242" y="174"/>
                </a:lnTo>
                <a:lnTo>
                  <a:pt x="0" y="415"/>
                </a:lnTo>
                <a:lnTo>
                  <a:pt x="242" y="656"/>
                </a:lnTo>
                <a:lnTo>
                  <a:pt x="242" y="656"/>
                </a:lnTo>
                <a:lnTo>
                  <a:pt x="341" y="655"/>
                </a:lnTo>
                <a:lnTo>
                  <a:pt x="390" y="741"/>
                </a:lnTo>
                <a:lnTo>
                  <a:pt x="721" y="830"/>
                </a:lnTo>
                <a:lnTo>
                  <a:pt x="809" y="500"/>
                </a:lnTo>
                <a:lnTo>
                  <a:pt x="759" y="415"/>
                </a:lnTo>
                <a:lnTo>
                  <a:pt x="809" y="330"/>
                </a:lnTo>
                <a:close/>
                <a:moveTo>
                  <a:pt x="602" y="123"/>
                </a:moveTo>
                <a:lnTo>
                  <a:pt x="457" y="374"/>
                </a:lnTo>
                <a:lnTo>
                  <a:pt x="167" y="374"/>
                </a:lnTo>
                <a:lnTo>
                  <a:pt x="349" y="188"/>
                </a:lnTo>
                <a:lnTo>
                  <a:pt x="602" y="123"/>
                </a:lnTo>
                <a:close/>
                <a:moveTo>
                  <a:pt x="457" y="455"/>
                </a:moveTo>
                <a:lnTo>
                  <a:pt x="602" y="706"/>
                </a:lnTo>
                <a:lnTo>
                  <a:pt x="349" y="642"/>
                </a:lnTo>
                <a:lnTo>
                  <a:pt x="167" y="455"/>
                </a:lnTo>
                <a:lnTo>
                  <a:pt x="457" y="455"/>
                </a:lnTo>
                <a:close/>
                <a:moveTo>
                  <a:pt x="528" y="415"/>
                </a:moveTo>
                <a:lnTo>
                  <a:pt x="673" y="164"/>
                </a:lnTo>
                <a:lnTo>
                  <a:pt x="743" y="415"/>
                </a:lnTo>
                <a:lnTo>
                  <a:pt x="673" y="665"/>
                </a:lnTo>
                <a:lnTo>
                  <a:pt x="528" y="4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42" name="Oval 141"/>
          <p:cNvSpPr/>
          <p:nvPr/>
        </p:nvSpPr>
        <p:spPr bwMode="auto">
          <a:xfrm>
            <a:off x="3877920" y="3782694"/>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0" name="Oval 139"/>
          <p:cNvSpPr/>
          <p:nvPr/>
        </p:nvSpPr>
        <p:spPr bwMode="auto">
          <a:xfrm>
            <a:off x="6484765" y="4775392"/>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84" name="Freeform 18"/>
          <p:cNvSpPr>
            <a:spLocks noEditPoints="1"/>
          </p:cNvSpPr>
          <p:nvPr/>
        </p:nvSpPr>
        <p:spPr bwMode="auto">
          <a:xfrm>
            <a:off x="6618840" y="4938434"/>
            <a:ext cx="702839" cy="619751"/>
          </a:xfrm>
          <a:custGeom>
            <a:avLst/>
            <a:gdLst>
              <a:gd name="T0" fmla="*/ 149 w 512"/>
              <a:gd name="T1" fmla="*/ 0 h 452"/>
              <a:gd name="T2" fmla="*/ 115 w 512"/>
              <a:gd name="T3" fmla="*/ 20 h 452"/>
              <a:gd name="T4" fmla="*/ 7 w 512"/>
              <a:gd name="T5" fmla="*/ 206 h 452"/>
              <a:gd name="T6" fmla="*/ 7 w 512"/>
              <a:gd name="T7" fmla="*/ 246 h 452"/>
              <a:gd name="T8" fmla="*/ 115 w 512"/>
              <a:gd name="T9" fmla="*/ 432 h 452"/>
              <a:gd name="T10" fmla="*/ 149 w 512"/>
              <a:gd name="T11" fmla="*/ 452 h 452"/>
              <a:gd name="T12" fmla="*/ 363 w 512"/>
              <a:gd name="T13" fmla="*/ 452 h 452"/>
              <a:gd name="T14" fmla="*/ 397 w 512"/>
              <a:gd name="T15" fmla="*/ 432 h 452"/>
              <a:gd name="T16" fmla="*/ 505 w 512"/>
              <a:gd name="T17" fmla="*/ 246 h 452"/>
              <a:gd name="T18" fmla="*/ 505 w 512"/>
              <a:gd name="T19" fmla="*/ 206 h 452"/>
              <a:gd name="T20" fmla="*/ 397 w 512"/>
              <a:gd name="T21" fmla="*/ 20 h 452"/>
              <a:gd name="T22" fmla="*/ 363 w 512"/>
              <a:gd name="T23" fmla="*/ 0 h 452"/>
              <a:gd name="T24" fmla="*/ 149 w 512"/>
              <a:gd name="T25" fmla="*/ 0 h 452"/>
              <a:gd name="T26" fmla="*/ 151 w 512"/>
              <a:gd name="T27" fmla="*/ 109 h 452"/>
              <a:gd name="T28" fmla="*/ 151 w 512"/>
              <a:gd name="T29" fmla="*/ 109 h 452"/>
              <a:gd name="T30" fmla="*/ 188 w 512"/>
              <a:gd name="T31" fmla="*/ 109 h 452"/>
              <a:gd name="T32" fmla="*/ 193 w 512"/>
              <a:gd name="T33" fmla="*/ 112 h 452"/>
              <a:gd name="T34" fmla="*/ 255 w 512"/>
              <a:gd name="T35" fmla="*/ 224 h 452"/>
              <a:gd name="T36" fmla="*/ 256 w 512"/>
              <a:gd name="T37" fmla="*/ 225 h 452"/>
              <a:gd name="T38" fmla="*/ 257 w 512"/>
              <a:gd name="T39" fmla="*/ 224 h 452"/>
              <a:gd name="T40" fmla="*/ 319 w 512"/>
              <a:gd name="T41" fmla="*/ 112 h 452"/>
              <a:gd name="T42" fmla="*/ 324 w 512"/>
              <a:gd name="T43" fmla="*/ 109 h 452"/>
              <a:gd name="T44" fmla="*/ 361 w 512"/>
              <a:gd name="T45" fmla="*/ 109 h 452"/>
              <a:gd name="T46" fmla="*/ 365 w 512"/>
              <a:gd name="T47" fmla="*/ 116 h 452"/>
              <a:gd name="T48" fmla="*/ 303 w 512"/>
              <a:gd name="T49" fmla="*/ 226 h 452"/>
              <a:gd name="T50" fmla="*/ 365 w 512"/>
              <a:gd name="T51" fmla="*/ 336 h 452"/>
              <a:gd name="T52" fmla="*/ 361 w 512"/>
              <a:gd name="T53" fmla="*/ 343 h 452"/>
              <a:gd name="T54" fmla="*/ 324 w 512"/>
              <a:gd name="T55" fmla="*/ 343 h 452"/>
              <a:gd name="T56" fmla="*/ 319 w 512"/>
              <a:gd name="T57" fmla="*/ 340 h 452"/>
              <a:gd name="T58" fmla="*/ 257 w 512"/>
              <a:gd name="T59" fmla="*/ 228 h 452"/>
              <a:gd name="T60" fmla="*/ 256 w 512"/>
              <a:gd name="T61" fmla="*/ 226 h 452"/>
              <a:gd name="T62" fmla="*/ 255 w 512"/>
              <a:gd name="T63" fmla="*/ 228 h 452"/>
              <a:gd name="T64" fmla="*/ 193 w 512"/>
              <a:gd name="T65" fmla="*/ 340 h 452"/>
              <a:gd name="T66" fmla="*/ 188 w 512"/>
              <a:gd name="T67" fmla="*/ 343 h 452"/>
              <a:gd name="T68" fmla="*/ 151 w 512"/>
              <a:gd name="T69" fmla="*/ 343 h 452"/>
              <a:gd name="T70" fmla="*/ 147 w 512"/>
              <a:gd name="T71" fmla="*/ 336 h 452"/>
              <a:gd name="T72" fmla="*/ 209 w 512"/>
              <a:gd name="T73" fmla="*/ 226 h 452"/>
              <a:gd name="T74" fmla="*/ 147 w 512"/>
              <a:gd name="T75" fmla="*/ 116 h 452"/>
              <a:gd name="T76" fmla="*/ 151 w 512"/>
              <a:gd name="T77" fmla="*/ 109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2" h="452">
                <a:moveTo>
                  <a:pt x="149" y="0"/>
                </a:moveTo>
                <a:cubicBezTo>
                  <a:pt x="135" y="0"/>
                  <a:pt x="121" y="8"/>
                  <a:pt x="115" y="20"/>
                </a:cubicBezTo>
                <a:cubicBezTo>
                  <a:pt x="7" y="206"/>
                  <a:pt x="7" y="206"/>
                  <a:pt x="7" y="206"/>
                </a:cubicBezTo>
                <a:cubicBezTo>
                  <a:pt x="0" y="218"/>
                  <a:pt x="0" y="234"/>
                  <a:pt x="7" y="246"/>
                </a:cubicBezTo>
                <a:cubicBezTo>
                  <a:pt x="115" y="432"/>
                  <a:pt x="115" y="432"/>
                  <a:pt x="115" y="432"/>
                </a:cubicBezTo>
                <a:cubicBezTo>
                  <a:pt x="121" y="444"/>
                  <a:pt x="135" y="452"/>
                  <a:pt x="149" y="452"/>
                </a:cubicBezTo>
                <a:cubicBezTo>
                  <a:pt x="363" y="452"/>
                  <a:pt x="363" y="452"/>
                  <a:pt x="363" y="452"/>
                </a:cubicBezTo>
                <a:cubicBezTo>
                  <a:pt x="377" y="452"/>
                  <a:pt x="391" y="444"/>
                  <a:pt x="397" y="432"/>
                </a:cubicBezTo>
                <a:cubicBezTo>
                  <a:pt x="505" y="246"/>
                  <a:pt x="505" y="246"/>
                  <a:pt x="505" y="246"/>
                </a:cubicBezTo>
                <a:cubicBezTo>
                  <a:pt x="512" y="234"/>
                  <a:pt x="512" y="218"/>
                  <a:pt x="505" y="206"/>
                </a:cubicBezTo>
                <a:cubicBezTo>
                  <a:pt x="397" y="20"/>
                  <a:pt x="397" y="20"/>
                  <a:pt x="397" y="20"/>
                </a:cubicBezTo>
                <a:cubicBezTo>
                  <a:pt x="391" y="8"/>
                  <a:pt x="377" y="0"/>
                  <a:pt x="363" y="0"/>
                </a:cubicBezTo>
                <a:cubicBezTo>
                  <a:pt x="149" y="0"/>
                  <a:pt x="149" y="0"/>
                  <a:pt x="149" y="0"/>
                </a:cubicBezTo>
                <a:close/>
                <a:moveTo>
                  <a:pt x="151" y="109"/>
                </a:moveTo>
                <a:cubicBezTo>
                  <a:pt x="151" y="109"/>
                  <a:pt x="151" y="109"/>
                  <a:pt x="151" y="109"/>
                </a:cubicBezTo>
                <a:cubicBezTo>
                  <a:pt x="188" y="109"/>
                  <a:pt x="188" y="109"/>
                  <a:pt x="188" y="109"/>
                </a:cubicBezTo>
                <a:cubicBezTo>
                  <a:pt x="190" y="109"/>
                  <a:pt x="192" y="110"/>
                  <a:pt x="193" y="112"/>
                </a:cubicBezTo>
                <a:cubicBezTo>
                  <a:pt x="255" y="224"/>
                  <a:pt x="255" y="224"/>
                  <a:pt x="255" y="224"/>
                </a:cubicBezTo>
                <a:cubicBezTo>
                  <a:pt x="256" y="224"/>
                  <a:pt x="256" y="225"/>
                  <a:pt x="256" y="225"/>
                </a:cubicBezTo>
                <a:cubicBezTo>
                  <a:pt x="256" y="225"/>
                  <a:pt x="256" y="224"/>
                  <a:pt x="257" y="224"/>
                </a:cubicBezTo>
                <a:cubicBezTo>
                  <a:pt x="319" y="112"/>
                  <a:pt x="319" y="112"/>
                  <a:pt x="319" y="112"/>
                </a:cubicBezTo>
                <a:cubicBezTo>
                  <a:pt x="320" y="110"/>
                  <a:pt x="322" y="109"/>
                  <a:pt x="324" y="109"/>
                </a:cubicBezTo>
                <a:cubicBezTo>
                  <a:pt x="361" y="109"/>
                  <a:pt x="361" y="109"/>
                  <a:pt x="361" y="109"/>
                </a:cubicBezTo>
                <a:cubicBezTo>
                  <a:pt x="364" y="109"/>
                  <a:pt x="366" y="113"/>
                  <a:pt x="365" y="116"/>
                </a:cubicBezTo>
                <a:cubicBezTo>
                  <a:pt x="303" y="226"/>
                  <a:pt x="303" y="226"/>
                  <a:pt x="303" y="226"/>
                </a:cubicBezTo>
                <a:cubicBezTo>
                  <a:pt x="365" y="336"/>
                  <a:pt x="365" y="336"/>
                  <a:pt x="365" y="336"/>
                </a:cubicBezTo>
                <a:cubicBezTo>
                  <a:pt x="366" y="339"/>
                  <a:pt x="364" y="343"/>
                  <a:pt x="361" y="343"/>
                </a:cubicBezTo>
                <a:cubicBezTo>
                  <a:pt x="324" y="343"/>
                  <a:pt x="324" y="343"/>
                  <a:pt x="324" y="343"/>
                </a:cubicBezTo>
                <a:cubicBezTo>
                  <a:pt x="322" y="343"/>
                  <a:pt x="320" y="342"/>
                  <a:pt x="319" y="340"/>
                </a:cubicBezTo>
                <a:cubicBezTo>
                  <a:pt x="257" y="228"/>
                  <a:pt x="257" y="228"/>
                  <a:pt x="257" y="228"/>
                </a:cubicBezTo>
                <a:cubicBezTo>
                  <a:pt x="256" y="228"/>
                  <a:pt x="256" y="227"/>
                  <a:pt x="256" y="226"/>
                </a:cubicBezTo>
                <a:cubicBezTo>
                  <a:pt x="256" y="227"/>
                  <a:pt x="256" y="228"/>
                  <a:pt x="255" y="228"/>
                </a:cubicBezTo>
                <a:cubicBezTo>
                  <a:pt x="193" y="340"/>
                  <a:pt x="193" y="340"/>
                  <a:pt x="193" y="340"/>
                </a:cubicBezTo>
                <a:cubicBezTo>
                  <a:pt x="192" y="342"/>
                  <a:pt x="190" y="343"/>
                  <a:pt x="188" y="343"/>
                </a:cubicBezTo>
                <a:cubicBezTo>
                  <a:pt x="151" y="343"/>
                  <a:pt x="151" y="343"/>
                  <a:pt x="151" y="343"/>
                </a:cubicBezTo>
                <a:cubicBezTo>
                  <a:pt x="148" y="343"/>
                  <a:pt x="146" y="339"/>
                  <a:pt x="147" y="336"/>
                </a:cubicBezTo>
                <a:cubicBezTo>
                  <a:pt x="209" y="226"/>
                  <a:pt x="209" y="226"/>
                  <a:pt x="209" y="226"/>
                </a:cubicBezTo>
                <a:cubicBezTo>
                  <a:pt x="147" y="116"/>
                  <a:pt x="147" y="116"/>
                  <a:pt x="147" y="116"/>
                </a:cubicBezTo>
                <a:cubicBezTo>
                  <a:pt x="146" y="114"/>
                  <a:pt x="148" y="110"/>
                  <a:pt x="151" y="109"/>
                </a:cubicBez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37" name="Oval 136"/>
          <p:cNvSpPr/>
          <p:nvPr/>
        </p:nvSpPr>
        <p:spPr bwMode="auto">
          <a:xfrm>
            <a:off x="5616679" y="948580"/>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80" name="Freeform 14"/>
          <p:cNvSpPr>
            <a:spLocks noEditPoints="1"/>
          </p:cNvSpPr>
          <p:nvPr/>
        </p:nvSpPr>
        <p:spPr bwMode="auto">
          <a:xfrm>
            <a:off x="5820831" y="1177724"/>
            <a:ext cx="547280" cy="554387"/>
          </a:xfrm>
          <a:custGeom>
            <a:avLst/>
            <a:gdLst>
              <a:gd name="T0" fmla="*/ 171 w 228"/>
              <a:gd name="T1" fmla="*/ 0 h 231"/>
              <a:gd name="T2" fmla="*/ 80 w 228"/>
              <a:gd name="T3" fmla="*/ 91 h 231"/>
              <a:gd name="T4" fmla="*/ 23 w 228"/>
              <a:gd name="T5" fmla="*/ 46 h 231"/>
              <a:gd name="T6" fmla="*/ 0 w 228"/>
              <a:gd name="T7" fmla="*/ 57 h 231"/>
              <a:gd name="T8" fmla="*/ 0 w 228"/>
              <a:gd name="T9" fmla="*/ 173 h 231"/>
              <a:gd name="T10" fmla="*/ 23 w 228"/>
              <a:gd name="T11" fmla="*/ 185 h 231"/>
              <a:gd name="T12" fmla="*/ 80 w 228"/>
              <a:gd name="T13" fmla="*/ 139 h 231"/>
              <a:gd name="T14" fmla="*/ 171 w 228"/>
              <a:gd name="T15" fmla="*/ 231 h 231"/>
              <a:gd name="T16" fmla="*/ 228 w 228"/>
              <a:gd name="T17" fmla="*/ 208 h 231"/>
              <a:gd name="T18" fmla="*/ 228 w 228"/>
              <a:gd name="T19" fmla="*/ 22 h 231"/>
              <a:gd name="T20" fmla="*/ 171 w 228"/>
              <a:gd name="T21" fmla="*/ 0 h 231"/>
              <a:gd name="T22" fmla="*/ 171 w 228"/>
              <a:gd name="T23" fmla="*/ 0 h 231"/>
              <a:gd name="T24" fmla="*/ 23 w 228"/>
              <a:gd name="T25" fmla="*/ 150 h 231"/>
              <a:gd name="T26" fmla="*/ 23 w 228"/>
              <a:gd name="T27" fmla="*/ 81 h 231"/>
              <a:gd name="T28" fmla="*/ 57 w 228"/>
              <a:gd name="T29" fmla="*/ 115 h 231"/>
              <a:gd name="T30" fmla="*/ 23 w 228"/>
              <a:gd name="T31" fmla="*/ 150 h 231"/>
              <a:gd name="T32" fmla="*/ 23 w 228"/>
              <a:gd name="T33" fmla="*/ 150 h 231"/>
              <a:gd name="T34" fmla="*/ 110 w 228"/>
              <a:gd name="T35" fmla="*/ 115 h 231"/>
              <a:gd name="T36" fmla="*/ 171 w 228"/>
              <a:gd name="T37" fmla="*/ 68 h 231"/>
              <a:gd name="T38" fmla="*/ 171 w 228"/>
              <a:gd name="T39" fmla="*/ 163 h 231"/>
              <a:gd name="T40" fmla="*/ 110 w 228"/>
              <a:gd name="T41" fmla="*/ 115 h 231"/>
              <a:gd name="T42" fmla="*/ 110 w 228"/>
              <a:gd name="T43" fmla="*/ 1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231">
                <a:moveTo>
                  <a:pt x="171" y="0"/>
                </a:moveTo>
                <a:cubicBezTo>
                  <a:pt x="80" y="91"/>
                  <a:pt x="80" y="91"/>
                  <a:pt x="80" y="91"/>
                </a:cubicBezTo>
                <a:cubicBezTo>
                  <a:pt x="23" y="46"/>
                  <a:pt x="23" y="46"/>
                  <a:pt x="23" y="46"/>
                </a:cubicBezTo>
                <a:cubicBezTo>
                  <a:pt x="0" y="57"/>
                  <a:pt x="0" y="57"/>
                  <a:pt x="0" y="57"/>
                </a:cubicBezTo>
                <a:cubicBezTo>
                  <a:pt x="0" y="173"/>
                  <a:pt x="0" y="173"/>
                  <a:pt x="0" y="173"/>
                </a:cubicBezTo>
                <a:cubicBezTo>
                  <a:pt x="23" y="185"/>
                  <a:pt x="23" y="185"/>
                  <a:pt x="23" y="185"/>
                </a:cubicBezTo>
                <a:cubicBezTo>
                  <a:pt x="80" y="139"/>
                  <a:pt x="80" y="139"/>
                  <a:pt x="80" y="139"/>
                </a:cubicBezTo>
                <a:cubicBezTo>
                  <a:pt x="171" y="231"/>
                  <a:pt x="171" y="231"/>
                  <a:pt x="171" y="231"/>
                </a:cubicBezTo>
                <a:cubicBezTo>
                  <a:pt x="228" y="208"/>
                  <a:pt x="228" y="208"/>
                  <a:pt x="228" y="208"/>
                </a:cubicBezTo>
                <a:cubicBezTo>
                  <a:pt x="228" y="22"/>
                  <a:pt x="228" y="22"/>
                  <a:pt x="228" y="22"/>
                </a:cubicBezTo>
                <a:cubicBezTo>
                  <a:pt x="171" y="0"/>
                  <a:pt x="171" y="0"/>
                  <a:pt x="171" y="0"/>
                </a:cubicBezTo>
                <a:cubicBezTo>
                  <a:pt x="171" y="0"/>
                  <a:pt x="171" y="0"/>
                  <a:pt x="171" y="0"/>
                </a:cubicBezTo>
                <a:close/>
                <a:moveTo>
                  <a:pt x="23" y="150"/>
                </a:moveTo>
                <a:cubicBezTo>
                  <a:pt x="23" y="81"/>
                  <a:pt x="23" y="81"/>
                  <a:pt x="23" y="81"/>
                </a:cubicBezTo>
                <a:cubicBezTo>
                  <a:pt x="57" y="115"/>
                  <a:pt x="57" y="115"/>
                  <a:pt x="57" y="115"/>
                </a:cubicBezTo>
                <a:cubicBezTo>
                  <a:pt x="23" y="150"/>
                  <a:pt x="23" y="150"/>
                  <a:pt x="23" y="150"/>
                </a:cubicBezTo>
                <a:cubicBezTo>
                  <a:pt x="23" y="150"/>
                  <a:pt x="23" y="150"/>
                  <a:pt x="23" y="150"/>
                </a:cubicBezTo>
                <a:close/>
                <a:moveTo>
                  <a:pt x="110" y="115"/>
                </a:moveTo>
                <a:cubicBezTo>
                  <a:pt x="171" y="68"/>
                  <a:pt x="171" y="68"/>
                  <a:pt x="171" y="68"/>
                </a:cubicBezTo>
                <a:cubicBezTo>
                  <a:pt x="171" y="163"/>
                  <a:pt x="171" y="163"/>
                  <a:pt x="171" y="163"/>
                </a:cubicBezTo>
                <a:cubicBezTo>
                  <a:pt x="110" y="115"/>
                  <a:pt x="110" y="115"/>
                  <a:pt x="110" y="115"/>
                </a:cubicBezTo>
                <a:cubicBezTo>
                  <a:pt x="110" y="115"/>
                  <a:pt x="110" y="115"/>
                  <a:pt x="11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nvGrpSpPr>
          <p:cNvPr id="100" name="Group 35"/>
          <p:cNvGrpSpPr>
            <a:grpSpLocks noChangeAspect="1"/>
          </p:cNvGrpSpPr>
          <p:nvPr/>
        </p:nvGrpSpPr>
        <p:grpSpPr bwMode="auto">
          <a:xfrm>
            <a:off x="4169989" y="1903133"/>
            <a:ext cx="563458" cy="679748"/>
            <a:chOff x="-8618" y="5470"/>
            <a:chExt cx="3663" cy="4419"/>
          </a:xfrm>
          <a:solidFill>
            <a:schemeClr val="bg1"/>
          </a:solidFill>
        </p:grpSpPr>
        <p:sp>
          <p:nvSpPr>
            <p:cNvPr id="102" name="Freeform 36"/>
            <p:cNvSpPr>
              <a:spLocks/>
            </p:cNvSpPr>
            <p:nvPr/>
          </p:nvSpPr>
          <p:spPr bwMode="auto">
            <a:xfrm>
              <a:off x="-7250" y="6661"/>
              <a:ext cx="787" cy="241"/>
            </a:xfrm>
            <a:custGeom>
              <a:avLst/>
              <a:gdLst>
                <a:gd name="T0" fmla="*/ 474 w 612"/>
                <a:gd name="T1" fmla="*/ 116 h 188"/>
                <a:gd name="T2" fmla="*/ 260 w 612"/>
                <a:gd name="T3" fmla="*/ 188 h 188"/>
                <a:gd name="T4" fmla="*/ 77 w 612"/>
                <a:gd name="T5" fmla="*/ 117 h 188"/>
                <a:gd name="T6" fmla="*/ 23 w 612"/>
                <a:gd name="T7" fmla="*/ 70 h 188"/>
                <a:gd name="T8" fmla="*/ 12 w 612"/>
                <a:gd name="T9" fmla="*/ 26 h 188"/>
                <a:gd name="T10" fmla="*/ 41 w 612"/>
                <a:gd name="T11" fmla="*/ 59 h 188"/>
                <a:gd name="T12" fmla="*/ 93 w 612"/>
                <a:gd name="T13" fmla="*/ 105 h 188"/>
                <a:gd name="T14" fmla="*/ 260 w 612"/>
                <a:gd name="T15" fmla="*/ 170 h 188"/>
                <a:gd name="T16" fmla="*/ 461 w 612"/>
                <a:gd name="T17" fmla="*/ 101 h 188"/>
                <a:gd name="T18" fmla="*/ 554 w 612"/>
                <a:gd name="T19" fmla="*/ 36 h 188"/>
                <a:gd name="T20" fmla="*/ 594 w 612"/>
                <a:gd name="T21" fmla="*/ 2 h 188"/>
                <a:gd name="T22" fmla="*/ 573 w 612"/>
                <a:gd name="T23" fmla="*/ 46 h 188"/>
                <a:gd name="T24" fmla="*/ 474 w 612"/>
                <a:gd name="T25" fmla="*/ 11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2" h="188">
                  <a:moveTo>
                    <a:pt x="474" y="116"/>
                  </a:moveTo>
                  <a:cubicBezTo>
                    <a:pt x="411" y="148"/>
                    <a:pt x="338" y="188"/>
                    <a:pt x="260" y="188"/>
                  </a:cubicBezTo>
                  <a:cubicBezTo>
                    <a:pt x="182" y="188"/>
                    <a:pt x="121" y="152"/>
                    <a:pt x="77" y="117"/>
                  </a:cubicBezTo>
                  <a:cubicBezTo>
                    <a:pt x="55" y="100"/>
                    <a:pt x="37" y="82"/>
                    <a:pt x="23" y="70"/>
                  </a:cubicBezTo>
                  <a:cubicBezTo>
                    <a:pt x="0" y="51"/>
                    <a:pt x="3" y="25"/>
                    <a:pt x="12" y="26"/>
                  </a:cubicBezTo>
                  <a:cubicBezTo>
                    <a:pt x="29" y="28"/>
                    <a:pt x="31" y="49"/>
                    <a:pt x="41" y="59"/>
                  </a:cubicBezTo>
                  <a:cubicBezTo>
                    <a:pt x="55" y="72"/>
                    <a:pt x="72" y="88"/>
                    <a:pt x="93" y="105"/>
                  </a:cubicBezTo>
                  <a:cubicBezTo>
                    <a:pt x="135" y="138"/>
                    <a:pt x="190" y="170"/>
                    <a:pt x="260" y="170"/>
                  </a:cubicBezTo>
                  <a:cubicBezTo>
                    <a:pt x="330" y="170"/>
                    <a:pt x="411" y="129"/>
                    <a:pt x="461" y="101"/>
                  </a:cubicBezTo>
                  <a:cubicBezTo>
                    <a:pt x="489" y="86"/>
                    <a:pt x="524" y="57"/>
                    <a:pt x="554" y="36"/>
                  </a:cubicBezTo>
                  <a:cubicBezTo>
                    <a:pt x="576" y="20"/>
                    <a:pt x="575" y="0"/>
                    <a:pt x="594" y="2"/>
                  </a:cubicBezTo>
                  <a:cubicBezTo>
                    <a:pt x="612" y="4"/>
                    <a:pt x="598" y="24"/>
                    <a:pt x="573" y="46"/>
                  </a:cubicBezTo>
                  <a:cubicBezTo>
                    <a:pt x="547" y="69"/>
                    <a:pt x="506" y="99"/>
                    <a:pt x="474"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3" name="Freeform 37"/>
            <p:cNvSpPr>
              <a:spLocks noEditPoints="1"/>
            </p:cNvSpPr>
            <p:nvPr/>
          </p:nvSpPr>
          <p:spPr bwMode="auto">
            <a:xfrm>
              <a:off x="-8618" y="5470"/>
              <a:ext cx="3663" cy="4419"/>
            </a:xfrm>
            <a:custGeom>
              <a:avLst/>
              <a:gdLst>
                <a:gd name="T0" fmla="*/ 2622 w 2847"/>
                <a:gd name="T1" fmla="*/ 2424 h 3439"/>
                <a:gd name="T2" fmla="*/ 2542 w 2847"/>
                <a:gd name="T3" fmla="*/ 1861 h 3439"/>
                <a:gd name="T4" fmla="*/ 1429 w 2847"/>
                <a:gd name="T5" fmla="*/ 3 h 3439"/>
                <a:gd name="T6" fmla="*/ 394 w 2847"/>
                <a:gd name="T7" fmla="*/ 2345 h 3439"/>
                <a:gd name="T8" fmla="*/ 45 w 2847"/>
                <a:gd name="T9" fmla="*/ 2633 h 3439"/>
                <a:gd name="T10" fmla="*/ 34 w 2847"/>
                <a:gd name="T11" fmla="*/ 2795 h 3439"/>
                <a:gd name="T12" fmla="*/ 557 w 2847"/>
                <a:gd name="T13" fmla="*/ 3313 h 3439"/>
                <a:gd name="T14" fmla="*/ 1106 w 2847"/>
                <a:gd name="T15" fmla="*/ 3248 h 3439"/>
                <a:gd name="T16" fmla="*/ 1816 w 2847"/>
                <a:gd name="T17" fmla="*/ 3276 h 3439"/>
                <a:gd name="T18" fmla="*/ 2409 w 2847"/>
                <a:gd name="T19" fmla="*/ 3243 h 3439"/>
                <a:gd name="T20" fmla="*/ 1402 w 2847"/>
                <a:gd name="T21" fmla="*/ 695 h 3439"/>
                <a:gd name="T22" fmla="*/ 1572 w 2847"/>
                <a:gd name="T23" fmla="*/ 475 h 3439"/>
                <a:gd name="T24" fmla="*/ 1743 w 2847"/>
                <a:gd name="T25" fmla="*/ 692 h 3439"/>
                <a:gd name="T26" fmla="*/ 1678 w 2847"/>
                <a:gd name="T27" fmla="*/ 848 h 3439"/>
                <a:gd name="T28" fmla="*/ 1644 w 2847"/>
                <a:gd name="T29" fmla="*/ 729 h 3439"/>
                <a:gd name="T30" fmla="*/ 1571 w 2847"/>
                <a:gd name="T31" fmla="*/ 606 h 3439"/>
                <a:gd name="T32" fmla="*/ 1489 w 2847"/>
                <a:gd name="T33" fmla="*/ 724 h 3439"/>
                <a:gd name="T34" fmla="*/ 1402 w 2847"/>
                <a:gd name="T35" fmla="*/ 698 h 3439"/>
                <a:gd name="T36" fmla="*/ 1146 w 2847"/>
                <a:gd name="T37" fmla="*/ 508 h 3439"/>
                <a:gd name="T38" fmla="*/ 1279 w 2847"/>
                <a:gd name="T39" fmla="*/ 690 h 3439"/>
                <a:gd name="T40" fmla="*/ 1267 w 2847"/>
                <a:gd name="T41" fmla="*/ 736 h 3439"/>
                <a:gd name="T42" fmla="*/ 1199 w 2847"/>
                <a:gd name="T43" fmla="*/ 677 h 3439"/>
                <a:gd name="T44" fmla="*/ 1119 w 2847"/>
                <a:gd name="T45" fmla="*/ 647 h 3439"/>
                <a:gd name="T46" fmla="*/ 1111 w 2847"/>
                <a:gd name="T47" fmla="*/ 785 h 3439"/>
                <a:gd name="T48" fmla="*/ 1095 w 2847"/>
                <a:gd name="T49" fmla="*/ 857 h 3439"/>
                <a:gd name="T50" fmla="*/ 1045 w 2847"/>
                <a:gd name="T51" fmla="*/ 609 h 3439"/>
                <a:gd name="T52" fmla="*/ 1155 w 2847"/>
                <a:gd name="T53" fmla="*/ 845 h 3439"/>
                <a:gd name="T54" fmla="*/ 1516 w 2847"/>
                <a:gd name="T55" fmla="*/ 809 h 3439"/>
                <a:gd name="T56" fmla="*/ 1736 w 2847"/>
                <a:gd name="T57" fmla="*/ 927 h 3439"/>
                <a:gd name="T58" fmla="*/ 1586 w 2847"/>
                <a:gd name="T59" fmla="*/ 1114 h 3439"/>
                <a:gd name="T60" fmla="*/ 1219 w 2847"/>
                <a:gd name="T61" fmla="*/ 1171 h 3439"/>
                <a:gd name="T62" fmla="*/ 1033 w 2847"/>
                <a:gd name="T63" fmla="*/ 997 h 3439"/>
                <a:gd name="T64" fmla="*/ 1083 w 2847"/>
                <a:gd name="T65" fmla="*/ 3152 h 3439"/>
                <a:gd name="T66" fmla="*/ 169 w 2847"/>
                <a:gd name="T67" fmla="*/ 3185 h 3439"/>
                <a:gd name="T68" fmla="*/ 83 w 2847"/>
                <a:gd name="T69" fmla="*/ 2949 h 3439"/>
                <a:gd name="T70" fmla="*/ 184 w 2847"/>
                <a:gd name="T71" fmla="*/ 2578 h 3439"/>
                <a:gd name="T72" fmla="*/ 412 w 2847"/>
                <a:gd name="T73" fmla="*/ 2391 h 3439"/>
                <a:gd name="T74" fmla="*/ 677 w 2847"/>
                <a:gd name="T75" fmla="*/ 2452 h 3439"/>
                <a:gd name="T76" fmla="*/ 979 w 2847"/>
                <a:gd name="T77" fmla="*/ 2926 h 3439"/>
                <a:gd name="T78" fmla="*/ 975 w 2847"/>
                <a:gd name="T79" fmla="*/ 2847 h 3439"/>
                <a:gd name="T80" fmla="*/ 781 w 2847"/>
                <a:gd name="T81" fmla="*/ 2403 h 3439"/>
                <a:gd name="T82" fmla="*/ 797 w 2847"/>
                <a:gd name="T83" fmla="*/ 1570 h 3439"/>
                <a:gd name="T84" fmla="*/ 1077 w 2847"/>
                <a:gd name="T85" fmla="*/ 1095 h 3439"/>
                <a:gd name="T86" fmla="*/ 1328 w 2847"/>
                <a:gd name="T87" fmla="*/ 1240 h 3439"/>
                <a:gd name="T88" fmla="*/ 1594 w 2847"/>
                <a:gd name="T89" fmla="*/ 1139 h 3439"/>
                <a:gd name="T90" fmla="*/ 2224 w 2847"/>
                <a:gd name="T91" fmla="*/ 2122 h 3439"/>
                <a:gd name="T92" fmla="*/ 2289 w 2847"/>
                <a:gd name="T93" fmla="*/ 2144 h 3439"/>
                <a:gd name="T94" fmla="*/ 2467 w 2847"/>
                <a:gd name="T95" fmla="*/ 2378 h 3439"/>
                <a:gd name="T96" fmla="*/ 2028 w 2847"/>
                <a:gd name="T97" fmla="*/ 2300 h 3439"/>
                <a:gd name="T98" fmla="*/ 1839 w 2847"/>
                <a:gd name="T99" fmla="*/ 2932 h 3439"/>
                <a:gd name="T100" fmla="*/ 2374 w 2847"/>
                <a:gd name="T101" fmla="*/ 3214 h 3439"/>
                <a:gd name="T102" fmla="*/ 1856 w 2847"/>
                <a:gd name="T103" fmla="*/ 3255 h 3439"/>
                <a:gd name="T104" fmla="*/ 1958 w 2847"/>
                <a:gd name="T105" fmla="*/ 2481 h 3439"/>
                <a:gd name="T106" fmla="*/ 2440 w 2847"/>
                <a:gd name="T107" fmla="*/ 2424 h 3439"/>
                <a:gd name="T108" fmla="*/ 2592 w 2847"/>
                <a:gd name="T109" fmla="*/ 2459 h 3439"/>
                <a:gd name="T110" fmla="*/ 2707 w 2847"/>
                <a:gd name="T111" fmla="*/ 2737 h 3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7" h="3439">
                  <a:moveTo>
                    <a:pt x="2741" y="2707"/>
                  </a:moveTo>
                  <a:cubicBezTo>
                    <a:pt x="2741" y="2707"/>
                    <a:pt x="2741" y="2707"/>
                    <a:pt x="2741" y="2707"/>
                  </a:cubicBezTo>
                  <a:cubicBezTo>
                    <a:pt x="2716" y="2679"/>
                    <a:pt x="2705" y="2629"/>
                    <a:pt x="2692" y="2575"/>
                  </a:cubicBezTo>
                  <a:cubicBezTo>
                    <a:pt x="2680" y="2520"/>
                    <a:pt x="2666" y="2462"/>
                    <a:pt x="2622" y="2424"/>
                  </a:cubicBezTo>
                  <a:cubicBezTo>
                    <a:pt x="2622" y="2424"/>
                    <a:pt x="2621" y="2424"/>
                    <a:pt x="2621" y="2424"/>
                  </a:cubicBezTo>
                  <a:cubicBezTo>
                    <a:pt x="2613" y="2416"/>
                    <a:pt x="2603" y="2410"/>
                    <a:pt x="2594" y="2405"/>
                  </a:cubicBezTo>
                  <a:cubicBezTo>
                    <a:pt x="2585" y="2399"/>
                    <a:pt x="2576" y="2395"/>
                    <a:pt x="2567" y="2391"/>
                  </a:cubicBezTo>
                  <a:cubicBezTo>
                    <a:pt x="2629" y="2208"/>
                    <a:pt x="2604" y="2026"/>
                    <a:pt x="2542" y="1861"/>
                  </a:cubicBezTo>
                  <a:cubicBezTo>
                    <a:pt x="2466" y="1659"/>
                    <a:pt x="2332" y="1483"/>
                    <a:pt x="2230" y="1362"/>
                  </a:cubicBezTo>
                  <a:cubicBezTo>
                    <a:pt x="2116" y="1219"/>
                    <a:pt x="2004" y="1082"/>
                    <a:pt x="2007" y="880"/>
                  </a:cubicBezTo>
                  <a:cubicBezTo>
                    <a:pt x="2010" y="572"/>
                    <a:pt x="2040" y="1"/>
                    <a:pt x="1498" y="0"/>
                  </a:cubicBezTo>
                  <a:cubicBezTo>
                    <a:pt x="1476" y="0"/>
                    <a:pt x="1453" y="1"/>
                    <a:pt x="1429" y="3"/>
                  </a:cubicBezTo>
                  <a:cubicBezTo>
                    <a:pt x="824" y="52"/>
                    <a:pt x="984" y="692"/>
                    <a:pt x="975" y="906"/>
                  </a:cubicBezTo>
                  <a:cubicBezTo>
                    <a:pt x="964" y="1063"/>
                    <a:pt x="932" y="1186"/>
                    <a:pt x="825" y="1339"/>
                  </a:cubicBezTo>
                  <a:cubicBezTo>
                    <a:pt x="698" y="1490"/>
                    <a:pt x="520" y="1734"/>
                    <a:pt x="435" y="1987"/>
                  </a:cubicBezTo>
                  <a:cubicBezTo>
                    <a:pt x="395" y="2107"/>
                    <a:pt x="377" y="2229"/>
                    <a:pt x="394" y="2345"/>
                  </a:cubicBezTo>
                  <a:cubicBezTo>
                    <a:pt x="389" y="2349"/>
                    <a:pt x="383" y="2355"/>
                    <a:pt x="378" y="2360"/>
                  </a:cubicBezTo>
                  <a:cubicBezTo>
                    <a:pt x="341" y="2400"/>
                    <a:pt x="314" y="2448"/>
                    <a:pt x="283" y="2480"/>
                  </a:cubicBezTo>
                  <a:cubicBezTo>
                    <a:pt x="254" y="2509"/>
                    <a:pt x="214" y="2519"/>
                    <a:pt x="169" y="2536"/>
                  </a:cubicBezTo>
                  <a:cubicBezTo>
                    <a:pt x="124" y="2552"/>
                    <a:pt x="75" y="2575"/>
                    <a:pt x="45" y="2633"/>
                  </a:cubicBezTo>
                  <a:cubicBezTo>
                    <a:pt x="45" y="2633"/>
                    <a:pt x="45" y="2633"/>
                    <a:pt x="45" y="2633"/>
                  </a:cubicBezTo>
                  <a:cubicBezTo>
                    <a:pt x="45" y="2633"/>
                    <a:pt x="45" y="2633"/>
                    <a:pt x="45" y="2633"/>
                  </a:cubicBezTo>
                  <a:cubicBezTo>
                    <a:pt x="31" y="2659"/>
                    <a:pt x="26" y="2687"/>
                    <a:pt x="26" y="2716"/>
                  </a:cubicBezTo>
                  <a:cubicBezTo>
                    <a:pt x="26" y="2743"/>
                    <a:pt x="30" y="2769"/>
                    <a:pt x="34" y="2795"/>
                  </a:cubicBezTo>
                  <a:cubicBezTo>
                    <a:pt x="42" y="2849"/>
                    <a:pt x="51" y="2900"/>
                    <a:pt x="40" y="2935"/>
                  </a:cubicBezTo>
                  <a:cubicBezTo>
                    <a:pt x="4" y="3031"/>
                    <a:pt x="0" y="3098"/>
                    <a:pt x="25" y="3147"/>
                  </a:cubicBezTo>
                  <a:cubicBezTo>
                    <a:pt x="50" y="3196"/>
                    <a:pt x="101" y="3217"/>
                    <a:pt x="159" y="3229"/>
                  </a:cubicBezTo>
                  <a:cubicBezTo>
                    <a:pt x="276" y="3254"/>
                    <a:pt x="433" y="3248"/>
                    <a:pt x="557" y="3313"/>
                  </a:cubicBezTo>
                  <a:cubicBezTo>
                    <a:pt x="568" y="3293"/>
                    <a:pt x="568" y="3293"/>
                    <a:pt x="568" y="3293"/>
                  </a:cubicBezTo>
                  <a:cubicBezTo>
                    <a:pt x="557" y="3314"/>
                    <a:pt x="557" y="3314"/>
                    <a:pt x="557" y="3314"/>
                  </a:cubicBezTo>
                  <a:cubicBezTo>
                    <a:pt x="690" y="3383"/>
                    <a:pt x="825" y="3408"/>
                    <a:pt x="932" y="3383"/>
                  </a:cubicBezTo>
                  <a:cubicBezTo>
                    <a:pt x="1010" y="3365"/>
                    <a:pt x="1073" y="3319"/>
                    <a:pt x="1106" y="3248"/>
                  </a:cubicBezTo>
                  <a:cubicBezTo>
                    <a:pt x="1190" y="3247"/>
                    <a:pt x="1282" y="3212"/>
                    <a:pt x="1429" y="3203"/>
                  </a:cubicBezTo>
                  <a:cubicBezTo>
                    <a:pt x="1530" y="3195"/>
                    <a:pt x="1655" y="3239"/>
                    <a:pt x="1799" y="3231"/>
                  </a:cubicBezTo>
                  <a:cubicBezTo>
                    <a:pt x="1802" y="3247"/>
                    <a:pt x="1808" y="3262"/>
                    <a:pt x="1815" y="3276"/>
                  </a:cubicBezTo>
                  <a:cubicBezTo>
                    <a:pt x="1815" y="3276"/>
                    <a:pt x="1816" y="3276"/>
                    <a:pt x="1816" y="3276"/>
                  </a:cubicBezTo>
                  <a:cubicBezTo>
                    <a:pt x="1871" y="3388"/>
                    <a:pt x="1975" y="3439"/>
                    <a:pt x="2086" y="3430"/>
                  </a:cubicBezTo>
                  <a:cubicBezTo>
                    <a:pt x="2196" y="3422"/>
                    <a:pt x="2314" y="3356"/>
                    <a:pt x="2409" y="3243"/>
                  </a:cubicBezTo>
                  <a:cubicBezTo>
                    <a:pt x="2392" y="3229"/>
                    <a:pt x="2392" y="3229"/>
                    <a:pt x="2392" y="3229"/>
                  </a:cubicBezTo>
                  <a:cubicBezTo>
                    <a:pt x="2409" y="3243"/>
                    <a:pt x="2409" y="3243"/>
                    <a:pt x="2409" y="3243"/>
                  </a:cubicBezTo>
                  <a:cubicBezTo>
                    <a:pt x="2500" y="3133"/>
                    <a:pt x="2650" y="3088"/>
                    <a:pt x="2750" y="3027"/>
                  </a:cubicBezTo>
                  <a:cubicBezTo>
                    <a:pt x="2800" y="2997"/>
                    <a:pt x="2840" y="2960"/>
                    <a:pt x="2843" y="2905"/>
                  </a:cubicBezTo>
                  <a:cubicBezTo>
                    <a:pt x="2847" y="2850"/>
                    <a:pt x="2814" y="2789"/>
                    <a:pt x="2741" y="2707"/>
                  </a:cubicBezTo>
                  <a:close/>
                  <a:moveTo>
                    <a:pt x="1402" y="695"/>
                  </a:moveTo>
                  <a:cubicBezTo>
                    <a:pt x="1402" y="655"/>
                    <a:pt x="1408" y="621"/>
                    <a:pt x="1424" y="586"/>
                  </a:cubicBezTo>
                  <a:cubicBezTo>
                    <a:pt x="1439" y="550"/>
                    <a:pt x="1458" y="525"/>
                    <a:pt x="1485" y="505"/>
                  </a:cubicBezTo>
                  <a:cubicBezTo>
                    <a:pt x="1512" y="484"/>
                    <a:pt x="1539" y="475"/>
                    <a:pt x="1570" y="475"/>
                  </a:cubicBezTo>
                  <a:cubicBezTo>
                    <a:pt x="1572" y="475"/>
                    <a:pt x="1572" y="475"/>
                    <a:pt x="1572" y="475"/>
                  </a:cubicBezTo>
                  <a:cubicBezTo>
                    <a:pt x="1603" y="475"/>
                    <a:pt x="1629" y="484"/>
                    <a:pt x="1656" y="503"/>
                  </a:cubicBezTo>
                  <a:cubicBezTo>
                    <a:pt x="1683" y="523"/>
                    <a:pt x="1703" y="548"/>
                    <a:pt x="1719" y="583"/>
                  </a:cubicBezTo>
                  <a:cubicBezTo>
                    <a:pt x="1734" y="617"/>
                    <a:pt x="1742" y="650"/>
                    <a:pt x="1743" y="689"/>
                  </a:cubicBezTo>
                  <a:cubicBezTo>
                    <a:pt x="1743" y="690"/>
                    <a:pt x="1743" y="691"/>
                    <a:pt x="1743" y="692"/>
                  </a:cubicBezTo>
                  <a:cubicBezTo>
                    <a:pt x="1743" y="692"/>
                    <a:pt x="1743" y="692"/>
                    <a:pt x="1743" y="692"/>
                  </a:cubicBezTo>
                  <a:cubicBezTo>
                    <a:pt x="1743" y="732"/>
                    <a:pt x="1736" y="767"/>
                    <a:pt x="1721" y="802"/>
                  </a:cubicBezTo>
                  <a:cubicBezTo>
                    <a:pt x="1712" y="822"/>
                    <a:pt x="1702" y="839"/>
                    <a:pt x="1690" y="853"/>
                  </a:cubicBezTo>
                  <a:cubicBezTo>
                    <a:pt x="1686" y="851"/>
                    <a:pt x="1682" y="849"/>
                    <a:pt x="1678" y="848"/>
                  </a:cubicBezTo>
                  <a:cubicBezTo>
                    <a:pt x="1662" y="841"/>
                    <a:pt x="1649" y="836"/>
                    <a:pt x="1637" y="831"/>
                  </a:cubicBezTo>
                  <a:cubicBezTo>
                    <a:pt x="1625" y="827"/>
                    <a:pt x="1615" y="824"/>
                    <a:pt x="1606" y="820"/>
                  </a:cubicBezTo>
                  <a:cubicBezTo>
                    <a:pt x="1613" y="812"/>
                    <a:pt x="1626" y="802"/>
                    <a:pt x="1632" y="789"/>
                  </a:cubicBezTo>
                  <a:cubicBezTo>
                    <a:pt x="1639" y="770"/>
                    <a:pt x="1643" y="751"/>
                    <a:pt x="1644" y="729"/>
                  </a:cubicBezTo>
                  <a:cubicBezTo>
                    <a:pt x="1644" y="728"/>
                    <a:pt x="1644" y="728"/>
                    <a:pt x="1644" y="727"/>
                  </a:cubicBezTo>
                  <a:cubicBezTo>
                    <a:pt x="1645" y="705"/>
                    <a:pt x="1642" y="687"/>
                    <a:pt x="1636" y="669"/>
                  </a:cubicBezTo>
                  <a:cubicBezTo>
                    <a:pt x="1629" y="649"/>
                    <a:pt x="1621" y="635"/>
                    <a:pt x="1609" y="624"/>
                  </a:cubicBezTo>
                  <a:cubicBezTo>
                    <a:pt x="1597" y="612"/>
                    <a:pt x="1585" y="607"/>
                    <a:pt x="1571" y="606"/>
                  </a:cubicBezTo>
                  <a:cubicBezTo>
                    <a:pt x="1570" y="606"/>
                    <a:pt x="1570" y="606"/>
                    <a:pt x="1569" y="606"/>
                  </a:cubicBezTo>
                  <a:cubicBezTo>
                    <a:pt x="1555" y="606"/>
                    <a:pt x="1544" y="611"/>
                    <a:pt x="1532" y="621"/>
                  </a:cubicBezTo>
                  <a:cubicBezTo>
                    <a:pt x="1519" y="632"/>
                    <a:pt x="1510" y="645"/>
                    <a:pt x="1502" y="664"/>
                  </a:cubicBezTo>
                  <a:cubicBezTo>
                    <a:pt x="1494" y="683"/>
                    <a:pt x="1490" y="702"/>
                    <a:pt x="1489" y="724"/>
                  </a:cubicBezTo>
                  <a:cubicBezTo>
                    <a:pt x="1489" y="725"/>
                    <a:pt x="1489" y="725"/>
                    <a:pt x="1489" y="726"/>
                  </a:cubicBezTo>
                  <a:cubicBezTo>
                    <a:pt x="1489" y="739"/>
                    <a:pt x="1490" y="750"/>
                    <a:pt x="1492" y="761"/>
                  </a:cubicBezTo>
                  <a:cubicBezTo>
                    <a:pt x="1464" y="747"/>
                    <a:pt x="1429" y="737"/>
                    <a:pt x="1405" y="731"/>
                  </a:cubicBezTo>
                  <a:cubicBezTo>
                    <a:pt x="1403" y="721"/>
                    <a:pt x="1402" y="710"/>
                    <a:pt x="1402" y="698"/>
                  </a:cubicBezTo>
                  <a:lnTo>
                    <a:pt x="1402" y="695"/>
                  </a:lnTo>
                  <a:close/>
                  <a:moveTo>
                    <a:pt x="1045" y="609"/>
                  </a:moveTo>
                  <a:cubicBezTo>
                    <a:pt x="1054" y="578"/>
                    <a:pt x="1067" y="555"/>
                    <a:pt x="1086" y="537"/>
                  </a:cubicBezTo>
                  <a:cubicBezTo>
                    <a:pt x="1104" y="518"/>
                    <a:pt x="1123" y="509"/>
                    <a:pt x="1146" y="508"/>
                  </a:cubicBezTo>
                  <a:cubicBezTo>
                    <a:pt x="1147" y="508"/>
                    <a:pt x="1149" y="508"/>
                    <a:pt x="1151" y="508"/>
                  </a:cubicBezTo>
                  <a:cubicBezTo>
                    <a:pt x="1171" y="508"/>
                    <a:pt x="1189" y="515"/>
                    <a:pt x="1208" y="530"/>
                  </a:cubicBezTo>
                  <a:cubicBezTo>
                    <a:pt x="1229" y="546"/>
                    <a:pt x="1244" y="567"/>
                    <a:pt x="1257" y="597"/>
                  </a:cubicBezTo>
                  <a:cubicBezTo>
                    <a:pt x="1270" y="626"/>
                    <a:pt x="1277" y="656"/>
                    <a:pt x="1279" y="690"/>
                  </a:cubicBezTo>
                  <a:cubicBezTo>
                    <a:pt x="1279" y="691"/>
                    <a:pt x="1279" y="691"/>
                    <a:pt x="1279" y="691"/>
                  </a:cubicBezTo>
                  <a:cubicBezTo>
                    <a:pt x="1280" y="705"/>
                    <a:pt x="1280" y="719"/>
                    <a:pt x="1279" y="732"/>
                  </a:cubicBezTo>
                  <a:cubicBezTo>
                    <a:pt x="1279" y="732"/>
                    <a:pt x="1279" y="732"/>
                    <a:pt x="1279" y="732"/>
                  </a:cubicBezTo>
                  <a:cubicBezTo>
                    <a:pt x="1275" y="733"/>
                    <a:pt x="1271" y="735"/>
                    <a:pt x="1267" y="736"/>
                  </a:cubicBezTo>
                  <a:cubicBezTo>
                    <a:pt x="1245" y="744"/>
                    <a:pt x="1227" y="752"/>
                    <a:pt x="1211" y="763"/>
                  </a:cubicBezTo>
                  <a:cubicBezTo>
                    <a:pt x="1212" y="752"/>
                    <a:pt x="1212" y="740"/>
                    <a:pt x="1211" y="726"/>
                  </a:cubicBezTo>
                  <a:cubicBezTo>
                    <a:pt x="1211" y="726"/>
                    <a:pt x="1211" y="725"/>
                    <a:pt x="1211" y="724"/>
                  </a:cubicBezTo>
                  <a:cubicBezTo>
                    <a:pt x="1209" y="707"/>
                    <a:pt x="1206" y="692"/>
                    <a:pt x="1199" y="677"/>
                  </a:cubicBezTo>
                  <a:cubicBezTo>
                    <a:pt x="1193" y="662"/>
                    <a:pt x="1185" y="651"/>
                    <a:pt x="1176" y="642"/>
                  </a:cubicBezTo>
                  <a:cubicBezTo>
                    <a:pt x="1167" y="635"/>
                    <a:pt x="1158" y="631"/>
                    <a:pt x="1149" y="631"/>
                  </a:cubicBezTo>
                  <a:cubicBezTo>
                    <a:pt x="1148" y="631"/>
                    <a:pt x="1147" y="631"/>
                    <a:pt x="1146" y="632"/>
                  </a:cubicBezTo>
                  <a:cubicBezTo>
                    <a:pt x="1136" y="632"/>
                    <a:pt x="1128" y="637"/>
                    <a:pt x="1119" y="647"/>
                  </a:cubicBezTo>
                  <a:cubicBezTo>
                    <a:pt x="1111" y="657"/>
                    <a:pt x="1106" y="669"/>
                    <a:pt x="1102" y="686"/>
                  </a:cubicBezTo>
                  <a:cubicBezTo>
                    <a:pt x="1098" y="702"/>
                    <a:pt x="1097" y="718"/>
                    <a:pt x="1099" y="736"/>
                  </a:cubicBezTo>
                  <a:cubicBezTo>
                    <a:pt x="1099" y="737"/>
                    <a:pt x="1099" y="737"/>
                    <a:pt x="1099" y="738"/>
                  </a:cubicBezTo>
                  <a:cubicBezTo>
                    <a:pt x="1101" y="756"/>
                    <a:pt x="1104" y="771"/>
                    <a:pt x="1111" y="785"/>
                  </a:cubicBezTo>
                  <a:cubicBezTo>
                    <a:pt x="1117" y="801"/>
                    <a:pt x="1125" y="812"/>
                    <a:pt x="1134" y="820"/>
                  </a:cubicBezTo>
                  <a:cubicBezTo>
                    <a:pt x="1136" y="821"/>
                    <a:pt x="1138" y="823"/>
                    <a:pt x="1139" y="824"/>
                  </a:cubicBezTo>
                  <a:cubicBezTo>
                    <a:pt x="1129" y="832"/>
                    <a:pt x="1122" y="837"/>
                    <a:pt x="1114" y="843"/>
                  </a:cubicBezTo>
                  <a:cubicBezTo>
                    <a:pt x="1109" y="847"/>
                    <a:pt x="1103" y="852"/>
                    <a:pt x="1095" y="857"/>
                  </a:cubicBezTo>
                  <a:cubicBezTo>
                    <a:pt x="1079" y="842"/>
                    <a:pt x="1067" y="823"/>
                    <a:pt x="1056" y="798"/>
                  </a:cubicBezTo>
                  <a:cubicBezTo>
                    <a:pt x="1043" y="769"/>
                    <a:pt x="1036" y="739"/>
                    <a:pt x="1034" y="705"/>
                  </a:cubicBezTo>
                  <a:cubicBezTo>
                    <a:pt x="1034" y="704"/>
                    <a:pt x="1034" y="704"/>
                    <a:pt x="1034" y="704"/>
                  </a:cubicBezTo>
                  <a:cubicBezTo>
                    <a:pt x="1032" y="670"/>
                    <a:pt x="1035" y="640"/>
                    <a:pt x="1045" y="609"/>
                  </a:cubicBezTo>
                  <a:close/>
                  <a:moveTo>
                    <a:pt x="1060" y="915"/>
                  </a:moveTo>
                  <a:cubicBezTo>
                    <a:pt x="1092" y="891"/>
                    <a:pt x="1115" y="875"/>
                    <a:pt x="1130" y="864"/>
                  </a:cubicBezTo>
                  <a:cubicBezTo>
                    <a:pt x="1144" y="853"/>
                    <a:pt x="1150" y="849"/>
                    <a:pt x="1155" y="845"/>
                  </a:cubicBezTo>
                  <a:cubicBezTo>
                    <a:pt x="1155" y="845"/>
                    <a:pt x="1155" y="845"/>
                    <a:pt x="1155" y="845"/>
                  </a:cubicBezTo>
                  <a:cubicBezTo>
                    <a:pt x="1155" y="845"/>
                    <a:pt x="1155" y="845"/>
                    <a:pt x="1155" y="845"/>
                  </a:cubicBezTo>
                  <a:cubicBezTo>
                    <a:pt x="1179" y="822"/>
                    <a:pt x="1218" y="780"/>
                    <a:pt x="1275" y="761"/>
                  </a:cubicBezTo>
                  <a:cubicBezTo>
                    <a:pt x="1295" y="754"/>
                    <a:pt x="1317" y="749"/>
                    <a:pt x="1342" y="749"/>
                  </a:cubicBezTo>
                  <a:cubicBezTo>
                    <a:pt x="1390" y="749"/>
                    <a:pt x="1447" y="765"/>
                    <a:pt x="1516" y="809"/>
                  </a:cubicBezTo>
                  <a:cubicBezTo>
                    <a:pt x="1558" y="837"/>
                    <a:pt x="1591" y="839"/>
                    <a:pt x="1667" y="871"/>
                  </a:cubicBezTo>
                  <a:cubicBezTo>
                    <a:pt x="1667" y="872"/>
                    <a:pt x="1667" y="872"/>
                    <a:pt x="1667" y="872"/>
                  </a:cubicBezTo>
                  <a:cubicBezTo>
                    <a:pt x="1668" y="872"/>
                    <a:pt x="1668" y="872"/>
                    <a:pt x="1668" y="872"/>
                  </a:cubicBezTo>
                  <a:cubicBezTo>
                    <a:pt x="1704" y="887"/>
                    <a:pt x="1726" y="906"/>
                    <a:pt x="1736" y="927"/>
                  </a:cubicBezTo>
                  <a:cubicBezTo>
                    <a:pt x="1747" y="947"/>
                    <a:pt x="1747" y="970"/>
                    <a:pt x="1738" y="993"/>
                  </a:cubicBezTo>
                  <a:cubicBezTo>
                    <a:pt x="1720" y="1040"/>
                    <a:pt x="1664" y="1090"/>
                    <a:pt x="1586" y="1114"/>
                  </a:cubicBezTo>
                  <a:cubicBezTo>
                    <a:pt x="1586" y="1114"/>
                    <a:pt x="1586" y="1114"/>
                    <a:pt x="1586" y="1114"/>
                  </a:cubicBezTo>
                  <a:cubicBezTo>
                    <a:pt x="1586" y="1114"/>
                    <a:pt x="1586" y="1114"/>
                    <a:pt x="1586" y="1114"/>
                  </a:cubicBezTo>
                  <a:cubicBezTo>
                    <a:pt x="1547" y="1127"/>
                    <a:pt x="1514" y="1154"/>
                    <a:pt x="1474" y="1177"/>
                  </a:cubicBezTo>
                  <a:cubicBezTo>
                    <a:pt x="1435" y="1199"/>
                    <a:pt x="1390" y="1218"/>
                    <a:pt x="1330" y="1214"/>
                  </a:cubicBezTo>
                  <a:cubicBezTo>
                    <a:pt x="1304" y="1213"/>
                    <a:pt x="1283" y="1207"/>
                    <a:pt x="1265" y="1200"/>
                  </a:cubicBezTo>
                  <a:cubicBezTo>
                    <a:pt x="1248" y="1192"/>
                    <a:pt x="1233" y="1182"/>
                    <a:pt x="1219" y="1171"/>
                  </a:cubicBezTo>
                  <a:cubicBezTo>
                    <a:pt x="1191" y="1149"/>
                    <a:pt x="1167" y="1120"/>
                    <a:pt x="1131" y="1100"/>
                  </a:cubicBezTo>
                  <a:cubicBezTo>
                    <a:pt x="1131" y="1100"/>
                    <a:pt x="1131" y="1100"/>
                    <a:pt x="1131" y="1100"/>
                  </a:cubicBezTo>
                  <a:cubicBezTo>
                    <a:pt x="1131" y="1099"/>
                    <a:pt x="1131" y="1099"/>
                    <a:pt x="1131" y="1099"/>
                  </a:cubicBezTo>
                  <a:cubicBezTo>
                    <a:pt x="1074" y="1067"/>
                    <a:pt x="1042" y="1029"/>
                    <a:pt x="1033" y="997"/>
                  </a:cubicBezTo>
                  <a:cubicBezTo>
                    <a:pt x="1023" y="964"/>
                    <a:pt x="1032" y="937"/>
                    <a:pt x="1060" y="915"/>
                  </a:cubicBezTo>
                  <a:close/>
                  <a:moveTo>
                    <a:pt x="1083" y="3152"/>
                  </a:moveTo>
                  <a:cubicBezTo>
                    <a:pt x="1083" y="3152"/>
                    <a:pt x="1083" y="3152"/>
                    <a:pt x="1083" y="3152"/>
                  </a:cubicBezTo>
                  <a:cubicBezTo>
                    <a:pt x="1083" y="3152"/>
                    <a:pt x="1083" y="3152"/>
                    <a:pt x="1083" y="3152"/>
                  </a:cubicBezTo>
                  <a:cubicBezTo>
                    <a:pt x="1075" y="3259"/>
                    <a:pt x="1014" y="3318"/>
                    <a:pt x="922" y="3339"/>
                  </a:cubicBezTo>
                  <a:cubicBezTo>
                    <a:pt x="829" y="3360"/>
                    <a:pt x="704" y="3339"/>
                    <a:pt x="578" y="3273"/>
                  </a:cubicBezTo>
                  <a:cubicBezTo>
                    <a:pt x="578" y="3273"/>
                    <a:pt x="578" y="3273"/>
                    <a:pt x="578" y="3273"/>
                  </a:cubicBezTo>
                  <a:cubicBezTo>
                    <a:pt x="439" y="3200"/>
                    <a:pt x="274" y="3207"/>
                    <a:pt x="169" y="3185"/>
                  </a:cubicBezTo>
                  <a:cubicBezTo>
                    <a:pt x="116" y="3174"/>
                    <a:pt x="81" y="3157"/>
                    <a:pt x="65" y="3126"/>
                  </a:cubicBezTo>
                  <a:cubicBezTo>
                    <a:pt x="49" y="3095"/>
                    <a:pt x="49" y="3042"/>
                    <a:pt x="83" y="2950"/>
                  </a:cubicBezTo>
                  <a:cubicBezTo>
                    <a:pt x="83" y="2949"/>
                    <a:pt x="83" y="2949"/>
                    <a:pt x="83" y="2949"/>
                  </a:cubicBezTo>
                  <a:cubicBezTo>
                    <a:pt x="83" y="2949"/>
                    <a:pt x="83" y="2949"/>
                    <a:pt x="83" y="2949"/>
                  </a:cubicBezTo>
                  <a:cubicBezTo>
                    <a:pt x="100" y="2897"/>
                    <a:pt x="87" y="2841"/>
                    <a:pt x="79" y="2788"/>
                  </a:cubicBezTo>
                  <a:cubicBezTo>
                    <a:pt x="71" y="2736"/>
                    <a:pt x="67" y="2688"/>
                    <a:pt x="85" y="2654"/>
                  </a:cubicBezTo>
                  <a:cubicBezTo>
                    <a:pt x="85" y="2654"/>
                    <a:pt x="85" y="2654"/>
                    <a:pt x="85" y="2654"/>
                  </a:cubicBezTo>
                  <a:cubicBezTo>
                    <a:pt x="109" y="2609"/>
                    <a:pt x="142" y="2593"/>
                    <a:pt x="184" y="2578"/>
                  </a:cubicBezTo>
                  <a:cubicBezTo>
                    <a:pt x="226" y="2563"/>
                    <a:pt x="276" y="2551"/>
                    <a:pt x="316" y="2512"/>
                  </a:cubicBezTo>
                  <a:cubicBezTo>
                    <a:pt x="316" y="2512"/>
                    <a:pt x="316" y="2512"/>
                    <a:pt x="316" y="2512"/>
                  </a:cubicBezTo>
                  <a:cubicBezTo>
                    <a:pt x="316" y="2512"/>
                    <a:pt x="316" y="2512"/>
                    <a:pt x="316" y="2512"/>
                  </a:cubicBezTo>
                  <a:cubicBezTo>
                    <a:pt x="352" y="2473"/>
                    <a:pt x="380" y="2425"/>
                    <a:pt x="412" y="2391"/>
                  </a:cubicBezTo>
                  <a:cubicBezTo>
                    <a:pt x="439" y="2362"/>
                    <a:pt x="466" y="2343"/>
                    <a:pt x="506" y="2343"/>
                  </a:cubicBezTo>
                  <a:cubicBezTo>
                    <a:pt x="507" y="2343"/>
                    <a:pt x="507" y="2343"/>
                    <a:pt x="508" y="2343"/>
                  </a:cubicBezTo>
                  <a:cubicBezTo>
                    <a:pt x="515" y="2343"/>
                    <a:pt x="522" y="2344"/>
                    <a:pt x="530" y="2345"/>
                  </a:cubicBezTo>
                  <a:cubicBezTo>
                    <a:pt x="584" y="2353"/>
                    <a:pt x="631" y="2391"/>
                    <a:pt x="677" y="2452"/>
                  </a:cubicBezTo>
                  <a:cubicBezTo>
                    <a:pt x="808" y="2691"/>
                    <a:pt x="808" y="2691"/>
                    <a:pt x="808" y="2691"/>
                  </a:cubicBezTo>
                  <a:cubicBezTo>
                    <a:pt x="808" y="2691"/>
                    <a:pt x="808" y="2691"/>
                    <a:pt x="808" y="2691"/>
                  </a:cubicBezTo>
                  <a:cubicBezTo>
                    <a:pt x="808" y="2691"/>
                    <a:pt x="808" y="2691"/>
                    <a:pt x="808" y="2691"/>
                  </a:cubicBezTo>
                  <a:cubicBezTo>
                    <a:pt x="843" y="2764"/>
                    <a:pt x="916" y="2844"/>
                    <a:pt x="979" y="2926"/>
                  </a:cubicBezTo>
                  <a:cubicBezTo>
                    <a:pt x="1041" y="3007"/>
                    <a:pt x="1089" y="3089"/>
                    <a:pt x="1083" y="3152"/>
                  </a:cubicBezTo>
                  <a:close/>
                  <a:moveTo>
                    <a:pt x="1072" y="2979"/>
                  </a:moveTo>
                  <a:cubicBezTo>
                    <a:pt x="1055" y="2951"/>
                    <a:pt x="1035" y="2924"/>
                    <a:pt x="1015" y="2898"/>
                  </a:cubicBezTo>
                  <a:cubicBezTo>
                    <a:pt x="1002" y="2881"/>
                    <a:pt x="989" y="2864"/>
                    <a:pt x="975" y="2847"/>
                  </a:cubicBezTo>
                  <a:cubicBezTo>
                    <a:pt x="1001" y="2847"/>
                    <a:pt x="1023" y="2843"/>
                    <a:pt x="1041" y="2835"/>
                  </a:cubicBezTo>
                  <a:cubicBezTo>
                    <a:pt x="1064" y="2825"/>
                    <a:pt x="1079" y="2809"/>
                    <a:pt x="1087" y="2788"/>
                  </a:cubicBezTo>
                  <a:cubicBezTo>
                    <a:pt x="1102" y="2746"/>
                    <a:pt x="1087" y="2688"/>
                    <a:pt x="1037" y="2621"/>
                  </a:cubicBezTo>
                  <a:cubicBezTo>
                    <a:pt x="988" y="2554"/>
                    <a:pt x="904" y="2478"/>
                    <a:pt x="781" y="2403"/>
                  </a:cubicBezTo>
                  <a:cubicBezTo>
                    <a:pt x="781" y="2403"/>
                    <a:pt x="781" y="2403"/>
                    <a:pt x="781" y="2403"/>
                  </a:cubicBezTo>
                  <a:cubicBezTo>
                    <a:pt x="690" y="2346"/>
                    <a:pt x="640" y="2278"/>
                    <a:pt x="616" y="2203"/>
                  </a:cubicBezTo>
                  <a:cubicBezTo>
                    <a:pt x="593" y="2128"/>
                    <a:pt x="596" y="2047"/>
                    <a:pt x="614" y="1967"/>
                  </a:cubicBezTo>
                  <a:cubicBezTo>
                    <a:pt x="649" y="1813"/>
                    <a:pt x="739" y="1664"/>
                    <a:pt x="797" y="1570"/>
                  </a:cubicBezTo>
                  <a:cubicBezTo>
                    <a:pt x="812" y="1559"/>
                    <a:pt x="802" y="1591"/>
                    <a:pt x="738" y="1710"/>
                  </a:cubicBezTo>
                  <a:cubicBezTo>
                    <a:pt x="681" y="1818"/>
                    <a:pt x="575" y="2067"/>
                    <a:pt x="721" y="2262"/>
                  </a:cubicBezTo>
                  <a:cubicBezTo>
                    <a:pt x="725" y="2123"/>
                    <a:pt x="758" y="1982"/>
                    <a:pt x="813" y="1850"/>
                  </a:cubicBezTo>
                  <a:cubicBezTo>
                    <a:pt x="894" y="1666"/>
                    <a:pt x="1063" y="1348"/>
                    <a:pt x="1077" y="1095"/>
                  </a:cubicBezTo>
                  <a:cubicBezTo>
                    <a:pt x="1084" y="1100"/>
                    <a:pt x="1108" y="1116"/>
                    <a:pt x="1118" y="1122"/>
                  </a:cubicBezTo>
                  <a:cubicBezTo>
                    <a:pt x="1118" y="1122"/>
                    <a:pt x="1118" y="1122"/>
                    <a:pt x="1118" y="1122"/>
                  </a:cubicBezTo>
                  <a:cubicBezTo>
                    <a:pt x="1149" y="1140"/>
                    <a:pt x="1173" y="1167"/>
                    <a:pt x="1203" y="1191"/>
                  </a:cubicBezTo>
                  <a:cubicBezTo>
                    <a:pt x="1233" y="1216"/>
                    <a:pt x="1271" y="1237"/>
                    <a:pt x="1328" y="1240"/>
                  </a:cubicBezTo>
                  <a:cubicBezTo>
                    <a:pt x="1334" y="1240"/>
                    <a:pt x="1339" y="1240"/>
                    <a:pt x="1344" y="1240"/>
                  </a:cubicBezTo>
                  <a:cubicBezTo>
                    <a:pt x="1403" y="1240"/>
                    <a:pt x="1449" y="1221"/>
                    <a:pt x="1487" y="1199"/>
                  </a:cubicBezTo>
                  <a:cubicBezTo>
                    <a:pt x="1529" y="1176"/>
                    <a:pt x="1562" y="1149"/>
                    <a:pt x="1593" y="1139"/>
                  </a:cubicBezTo>
                  <a:cubicBezTo>
                    <a:pt x="1594" y="1139"/>
                    <a:pt x="1594" y="1139"/>
                    <a:pt x="1594" y="1139"/>
                  </a:cubicBezTo>
                  <a:cubicBezTo>
                    <a:pt x="1660" y="1118"/>
                    <a:pt x="1713" y="1081"/>
                    <a:pt x="1743" y="1038"/>
                  </a:cubicBezTo>
                  <a:cubicBezTo>
                    <a:pt x="1795" y="1242"/>
                    <a:pt x="1915" y="1536"/>
                    <a:pt x="1992" y="1680"/>
                  </a:cubicBezTo>
                  <a:cubicBezTo>
                    <a:pt x="2033" y="1756"/>
                    <a:pt x="2115" y="1918"/>
                    <a:pt x="2150" y="2113"/>
                  </a:cubicBezTo>
                  <a:cubicBezTo>
                    <a:pt x="2173" y="2112"/>
                    <a:pt x="2197" y="2115"/>
                    <a:pt x="2224" y="2122"/>
                  </a:cubicBezTo>
                  <a:cubicBezTo>
                    <a:pt x="2316" y="1883"/>
                    <a:pt x="2145" y="1625"/>
                    <a:pt x="2067" y="1554"/>
                  </a:cubicBezTo>
                  <a:cubicBezTo>
                    <a:pt x="2036" y="1523"/>
                    <a:pt x="2034" y="1509"/>
                    <a:pt x="2050" y="1510"/>
                  </a:cubicBezTo>
                  <a:cubicBezTo>
                    <a:pt x="2134" y="1585"/>
                    <a:pt x="2246" y="1735"/>
                    <a:pt x="2286" y="1905"/>
                  </a:cubicBezTo>
                  <a:cubicBezTo>
                    <a:pt x="2304" y="1983"/>
                    <a:pt x="2308" y="2064"/>
                    <a:pt x="2289" y="2144"/>
                  </a:cubicBezTo>
                  <a:cubicBezTo>
                    <a:pt x="2298" y="2148"/>
                    <a:pt x="2308" y="2153"/>
                    <a:pt x="2318" y="2157"/>
                  </a:cubicBezTo>
                  <a:cubicBezTo>
                    <a:pt x="2466" y="2230"/>
                    <a:pt x="2521" y="2292"/>
                    <a:pt x="2495" y="2378"/>
                  </a:cubicBezTo>
                  <a:cubicBezTo>
                    <a:pt x="2486" y="2378"/>
                    <a:pt x="2477" y="2378"/>
                    <a:pt x="2469" y="2378"/>
                  </a:cubicBezTo>
                  <a:cubicBezTo>
                    <a:pt x="2468" y="2378"/>
                    <a:pt x="2467" y="2378"/>
                    <a:pt x="2467" y="2378"/>
                  </a:cubicBezTo>
                  <a:cubicBezTo>
                    <a:pt x="2488" y="2310"/>
                    <a:pt x="2441" y="2260"/>
                    <a:pt x="2314" y="2203"/>
                  </a:cubicBezTo>
                  <a:cubicBezTo>
                    <a:pt x="2183" y="2145"/>
                    <a:pt x="2078" y="2151"/>
                    <a:pt x="2060" y="2268"/>
                  </a:cubicBezTo>
                  <a:cubicBezTo>
                    <a:pt x="2059" y="2274"/>
                    <a:pt x="2058" y="2280"/>
                    <a:pt x="2058" y="2287"/>
                  </a:cubicBezTo>
                  <a:cubicBezTo>
                    <a:pt x="2048" y="2290"/>
                    <a:pt x="2038" y="2294"/>
                    <a:pt x="2028" y="2300"/>
                  </a:cubicBezTo>
                  <a:cubicBezTo>
                    <a:pt x="1966" y="2333"/>
                    <a:pt x="1933" y="2395"/>
                    <a:pt x="1914" y="2470"/>
                  </a:cubicBezTo>
                  <a:cubicBezTo>
                    <a:pt x="1895" y="2545"/>
                    <a:pt x="1890" y="2636"/>
                    <a:pt x="1885" y="2737"/>
                  </a:cubicBezTo>
                  <a:cubicBezTo>
                    <a:pt x="1885" y="2738"/>
                    <a:pt x="1885" y="2738"/>
                    <a:pt x="1885" y="2738"/>
                  </a:cubicBezTo>
                  <a:cubicBezTo>
                    <a:pt x="1882" y="2789"/>
                    <a:pt x="1861" y="2858"/>
                    <a:pt x="1839" y="2932"/>
                  </a:cubicBezTo>
                  <a:cubicBezTo>
                    <a:pt x="1624" y="3085"/>
                    <a:pt x="1325" y="3152"/>
                    <a:pt x="1072" y="2979"/>
                  </a:cubicBezTo>
                  <a:close/>
                  <a:moveTo>
                    <a:pt x="2798" y="2902"/>
                  </a:moveTo>
                  <a:cubicBezTo>
                    <a:pt x="2796" y="2936"/>
                    <a:pt x="2772" y="2961"/>
                    <a:pt x="2726" y="2988"/>
                  </a:cubicBezTo>
                  <a:cubicBezTo>
                    <a:pt x="2636" y="3043"/>
                    <a:pt x="2476" y="3090"/>
                    <a:pt x="2374" y="3214"/>
                  </a:cubicBezTo>
                  <a:cubicBezTo>
                    <a:pt x="2285" y="3319"/>
                    <a:pt x="2177" y="3377"/>
                    <a:pt x="2082" y="3385"/>
                  </a:cubicBezTo>
                  <a:cubicBezTo>
                    <a:pt x="1987" y="3392"/>
                    <a:pt x="1905" y="3353"/>
                    <a:pt x="1856" y="3256"/>
                  </a:cubicBezTo>
                  <a:cubicBezTo>
                    <a:pt x="1856" y="3255"/>
                    <a:pt x="1856" y="3255"/>
                    <a:pt x="1856" y="3255"/>
                  </a:cubicBezTo>
                  <a:cubicBezTo>
                    <a:pt x="1856" y="3255"/>
                    <a:pt x="1856" y="3255"/>
                    <a:pt x="1856" y="3255"/>
                  </a:cubicBezTo>
                  <a:cubicBezTo>
                    <a:pt x="1826" y="3198"/>
                    <a:pt x="1838" y="3108"/>
                    <a:pt x="1864" y="3013"/>
                  </a:cubicBezTo>
                  <a:cubicBezTo>
                    <a:pt x="1889" y="2917"/>
                    <a:pt x="1925" y="2820"/>
                    <a:pt x="1930" y="2740"/>
                  </a:cubicBezTo>
                  <a:cubicBezTo>
                    <a:pt x="1930" y="2740"/>
                    <a:pt x="1930" y="2740"/>
                    <a:pt x="1930" y="2740"/>
                  </a:cubicBezTo>
                  <a:cubicBezTo>
                    <a:pt x="1935" y="2638"/>
                    <a:pt x="1941" y="2549"/>
                    <a:pt x="1958" y="2481"/>
                  </a:cubicBezTo>
                  <a:cubicBezTo>
                    <a:pt x="1975" y="2412"/>
                    <a:pt x="2002" y="2366"/>
                    <a:pt x="2050" y="2340"/>
                  </a:cubicBezTo>
                  <a:cubicBezTo>
                    <a:pt x="2052" y="2338"/>
                    <a:pt x="2054" y="2337"/>
                    <a:pt x="2057" y="2336"/>
                  </a:cubicBezTo>
                  <a:cubicBezTo>
                    <a:pt x="2062" y="2424"/>
                    <a:pt x="2106" y="2514"/>
                    <a:pt x="2183" y="2534"/>
                  </a:cubicBezTo>
                  <a:cubicBezTo>
                    <a:pt x="2267" y="2556"/>
                    <a:pt x="2389" y="2484"/>
                    <a:pt x="2440" y="2424"/>
                  </a:cubicBezTo>
                  <a:cubicBezTo>
                    <a:pt x="2450" y="2424"/>
                    <a:pt x="2460" y="2424"/>
                    <a:pt x="2470" y="2423"/>
                  </a:cubicBezTo>
                  <a:cubicBezTo>
                    <a:pt x="2515" y="2422"/>
                    <a:pt x="2553" y="2425"/>
                    <a:pt x="2592" y="2459"/>
                  </a:cubicBezTo>
                  <a:cubicBezTo>
                    <a:pt x="2592" y="2459"/>
                    <a:pt x="2592" y="2459"/>
                    <a:pt x="2592" y="2459"/>
                  </a:cubicBezTo>
                  <a:cubicBezTo>
                    <a:pt x="2592" y="2459"/>
                    <a:pt x="2592" y="2459"/>
                    <a:pt x="2592" y="2459"/>
                  </a:cubicBezTo>
                  <a:cubicBezTo>
                    <a:pt x="2622" y="2484"/>
                    <a:pt x="2636" y="2531"/>
                    <a:pt x="2648" y="2585"/>
                  </a:cubicBezTo>
                  <a:cubicBezTo>
                    <a:pt x="2660" y="2638"/>
                    <a:pt x="2670" y="2696"/>
                    <a:pt x="2707" y="2737"/>
                  </a:cubicBezTo>
                  <a:cubicBezTo>
                    <a:pt x="2707" y="2737"/>
                    <a:pt x="2707" y="2737"/>
                    <a:pt x="2707" y="2737"/>
                  </a:cubicBezTo>
                  <a:cubicBezTo>
                    <a:pt x="2707" y="2737"/>
                    <a:pt x="2707" y="2737"/>
                    <a:pt x="2707" y="2737"/>
                  </a:cubicBezTo>
                  <a:cubicBezTo>
                    <a:pt x="2777" y="2816"/>
                    <a:pt x="2800" y="2868"/>
                    <a:pt x="2798" y="29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4" name="Freeform 38"/>
            <p:cNvSpPr>
              <a:spLocks/>
            </p:cNvSpPr>
            <p:nvPr/>
          </p:nvSpPr>
          <p:spPr bwMode="auto">
            <a:xfrm>
              <a:off x="-6841" y="6500"/>
              <a:ext cx="83" cy="47"/>
            </a:xfrm>
            <a:custGeom>
              <a:avLst/>
              <a:gdLst>
                <a:gd name="T0" fmla="*/ 0 w 65"/>
                <a:gd name="T1" fmla="*/ 14 h 36"/>
                <a:gd name="T2" fmla="*/ 24 w 65"/>
                <a:gd name="T3" fmla="*/ 24 h 36"/>
                <a:gd name="T4" fmla="*/ 44 w 65"/>
                <a:gd name="T5" fmla="*/ 36 h 36"/>
                <a:gd name="T6" fmla="*/ 63 w 65"/>
                <a:gd name="T7" fmla="*/ 26 h 36"/>
                <a:gd name="T8" fmla="*/ 42 w 65"/>
                <a:gd name="T9" fmla="*/ 7 h 36"/>
                <a:gd name="T10" fmla="*/ 5 w 65"/>
                <a:gd name="T11" fmla="*/ 6 h 36"/>
                <a:gd name="T12" fmla="*/ 0 w 65"/>
                <a:gd name="T13" fmla="*/ 14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4"/>
                  </a:moveTo>
                  <a:cubicBezTo>
                    <a:pt x="3" y="22"/>
                    <a:pt x="16" y="20"/>
                    <a:pt x="24" y="24"/>
                  </a:cubicBezTo>
                  <a:cubicBezTo>
                    <a:pt x="31" y="28"/>
                    <a:pt x="36" y="36"/>
                    <a:pt x="44" y="36"/>
                  </a:cubicBezTo>
                  <a:cubicBezTo>
                    <a:pt x="51" y="36"/>
                    <a:pt x="63" y="33"/>
                    <a:pt x="63" y="26"/>
                  </a:cubicBezTo>
                  <a:cubicBezTo>
                    <a:pt x="65" y="17"/>
                    <a:pt x="51" y="10"/>
                    <a:pt x="42" y="7"/>
                  </a:cubicBezTo>
                  <a:cubicBezTo>
                    <a:pt x="30" y="3"/>
                    <a:pt x="16" y="0"/>
                    <a:pt x="5" y="6"/>
                  </a:cubicBezTo>
                  <a:cubicBezTo>
                    <a:pt x="2" y="8"/>
                    <a:pt x="0" y="11"/>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5" name="Freeform 39"/>
            <p:cNvSpPr>
              <a:spLocks/>
            </p:cNvSpPr>
            <p:nvPr/>
          </p:nvSpPr>
          <p:spPr bwMode="auto">
            <a:xfrm>
              <a:off x="-7025" y="6500"/>
              <a:ext cx="83" cy="47"/>
            </a:xfrm>
            <a:custGeom>
              <a:avLst/>
              <a:gdLst>
                <a:gd name="T0" fmla="*/ 64 w 65"/>
                <a:gd name="T1" fmla="*/ 14 h 36"/>
                <a:gd name="T2" fmla="*/ 41 w 65"/>
                <a:gd name="T3" fmla="*/ 24 h 36"/>
                <a:gd name="T4" fmla="*/ 21 w 65"/>
                <a:gd name="T5" fmla="*/ 36 h 36"/>
                <a:gd name="T6" fmla="*/ 1 w 65"/>
                <a:gd name="T7" fmla="*/ 26 h 36"/>
                <a:gd name="T8" fmla="*/ 23 w 65"/>
                <a:gd name="T9" fmla="*/ 7 h 36"/>
                <a:gd name="T10" fmla="*/ 60 w 65"/>
                <a:gd name="T11" fmla="*/ 6 h 36"/>
                <a:gd name="T12" fmla="*/ 64 w 65"/>
                <a:gd name="T13" fmla="*/ 14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64" y="14"/>
                  </a:moveTo>
                  <a:cubicBezTo>
                    <a:pt x="62" y="22"/>
                    <a:pt x="48" y="20"/>
                    <a:pt x="41" y="24"/>
                  </a:cubicBezTo>
                  <a:cubicBezTo>
                    <a:pt x="34" y="28"/>
                    <a:pt x="28" y="36"/>
                    <a:pt x="21" y="36"/>
                  </a:cubicBezTo>
                  <a:cubicBezTo>
                    <a:pt x="13" y="36"/>
                    <a:pt x="2" y="33"/>
                    <a:pt x="1" y="26"/>
                  </a:cubicBezTo>
                  <a:cubicBezTo>
                    <a:pt x="0" y="17"/>
                    <a:pt x="14" y="10"/>
                    <a:pt x="23" y="7"/>
                  </a:cubicBezTo>
                  <a:cubicBezTo>
                    <a:pt x="34" y="3"/>
                    <a:pt x="49" y="0"/>
                    <a:pt x="60" y="6"/>
                  </a:cubicBezTo>
                  <a:cubicBezTo>
                    <a:pt x="62" y="8"/>
                    <a:pt x="65" y="11"/>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sp>
        <p:nvSpPr>
          <p:cNvPr id="138" name="Oval 137"/>
          <p:cNvSpPr/>
          <p:nvPr/>
        </p:nvSpPr>
        <p:spPr bwMode="auto">
          <a:xfrm>
            <a:off x="7214712" y="1860482"/>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grpSp>
        <p:nvGrpSpPr>
          <p:cNvPr id="107" name="Group 42"/>
          <p:cNvGrpSpPr>
            <a:grpSpLocks noChangeAspect="1"/>
          </p:cNvGrpSpPr>
          <p:nvPr/>
        </p:nvGrpSpPr>
        <p:grpSpPr bwMode="auto">
          <a:xfrm>
            <a:off x="7381358" y="1951496"/>
            <a:ext cx="632699" cy="640109"/>
            <a:chOff x="3492" y="1769"/>
            <a:chExt cx="854" cy="864"/>
          </a:xfrm>
          <a:solidFill>
            <a:schemeClr val="bg1"/>
          </a:solidFill>
        </p:grpSpPr>
        <p:sp>
          <p:nvSpPr>
            <p:cNvPr id="109" name="Freeform 43"/>
            <p:cNvSpPr>
              <a:spLocks/>
            </p:cNvSpPr>
            <p:nvPr/>
          </p:nvSpPr>
          <p:spPr bwMode="auto">
            <a:xfrm>
              <a:off x="3872" y="1769"/>
              <a:ext cx="474" cy="413"/>
            </a:xfrm>
            <a:custGeom>
              <a:avLst/>
              <a:gdLst>
                <a:gd name="T0" fmla="*/ 0 w 474"/>
                <a:gd name="T1" fmla="*/ 413 h 413"/>
                <a:gd name="T2" fmla="*/ 474 w 474"/>
                <a:gd name="T3" fmla="*/ 413 h 413"/>
                <a:gd name="T4" fmla="*/ 474 w 474"/>
                <a:gd name="T5" fmla="*/ 0 h 413"/>
                <a:gd name="T6" fmla="*/ 0 w 474"/>
                <a:gd name="T7" fmla="*/ 69 h 413"/>
                <a:gd name="T8" fmla="*/ 0 w 474"/>
                <a:gd name="T9" fmla="*/ 413 h 413"/>
              </a:gdLst>
              <a:ahLst/>
              <a:cxnLst>
                <a:cxn ang="0">
                  <a:pos x="T0" y="T1"/>
                </a:cxn>
                <a:cxn ang="0">
                  <a:pos x="T2" y="T3"/>
                </a:cxn>
                <a:cxn ang="0">
                  <a:pos x="T4" y="T5"/>
                </a:cxn>
                <a:cxn ang="0">
                  <a:pos x="T6" y="T7"/>
                </a:cxn>
                <a:cxn ang="0">
                  <a:pos x="T8" y="T9"/>
                </a:cxn>
              </a:cxnLst>
              <a:rect l="0" t="0" r="r" b="b"/>
              <a:pathLst>
                <a:path w="474" h="413">
                  <a:moveTo>
                    <a:pt x="0" y="413"/>
                  </a:moveTo>
                  <a:lnTo>
                    <a:pt x="474" y="413"/>
                  </a:lnTo>
                  <a:lnTo>
                    <a:pt x="474" y="0"/>
                  </a:lnTo>
                  <a:lnTo>
                    <a:pt x="0" y="69"/>
                  </a:lnTo>
                  <a:lnTo>
                    <a:pt x="0" y="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0" name="Freeform 44"/>
            <p:cNvSpPr>
              <a:spLocks/>
            </p:cNvSpPr>
            <p:nvPr/>
          </p:nvSpPr>
          <p:spPr bwMode="auto">
            <a:xfrm>
              <a:off x="3492" y="1844"/>
              <a:ext cx="345" cy="338"/>
            </a:xfrm>
            <a:custGeom>
              <a:avLst/>
              <a:gdLst>
                <a:gd name="T0" fmla="*/ 345 w 345"/>
                <a:gd name="T1" fmla="*/ 338 h 338"/>
                <a:gd name="T2" fmla="*/ 345 w 345"/>
                <a:gd name="T3" fmla="*/ 0 h 338"/>
                <a:gd name="T4" fmla="*/ 0 w 345"/>
                <a:gd name="T5" fmla="*/ 50 h 338"/>
                <a:gd name="T6" fmla="*/ 0 w 345"/>
                <a:gd name="T7" fmla="*/ 338 h 338"/>
                <a:gd name="T8" fmla="*/ 345 w 345"/>
                <a:gd name="T9" fmla="*/ 338 h 338"/>
              </a:gdLst>
              <a:ahLst/>
              <a:cxnLst>
                <a:cxn ang="0">
                  <a:pos x="T0" y="T1"/>
                </a:cxn>
                <a:cxn ang="0">
                  <a:pos x="T2" y="T3"/>
                </a:cxn>
                <a:cxn ang="0">
                  <a:pos x="T4" y="T5"/>
                </a:cxn>
                <a:cxn ang="0">
                  <a:pos x="T6" y="T7"/>
                </a:cxn>
                <a:cxn ang="0">
                  <a:pos x="T8" y="T9"/>
                </a:cxn>
              </a:cxnLst>
              <a:rect l="0" t="0" r="r" b="b"/>
              <a:pathLst>
                <a:path w="345" h="338">
                  <a:moveTo>
                    <a:pt x="345" y="338"/>
                  </a:moveTo>
                  <a:lnTo>
                    <a:pt x="345" y="0"/>
                  </a:lnTo>
                  <a:lnTo>
                    <a:pt x="0" y="50"/>
                  </a:lnTo>
                  <a:lnTo>
                    <a:pt x="0" y="338"/>
                  </a:lnTo>
                  <a:lnTo>
                    <a:pt x="345" y="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1" name="Freeform 45"/>
            <p:cNvSpPr>
              <a:spLocks/>
            </p:cNvSpPr>
            <p:nvPr/>
          </p:nvSpPr>
          <p:spPr bwMode="auto">
            <a:xfrm>
              <a:off x="3492" y="2214"/>
              <a:ext cx="345" cy="345"/>
            </a:xfrm>
            <a:custGeom>
              <a:avLst/>
              <a:gdLst>
                <a:gd name="T0" fmla="*/ 345 w 345"/>
                <a:gd name="T1" fmla="*/ 0 h 345"/>
                <a:gd name="T2" fmla="*/ 0 w 345"/>
                <a:gd name="T3" fmla="*/ 0 h 345"/>
                <a:gd name="T4" fmla="*/ 0 w 345"/>
                <a:gd name="T5" fmla="*/ 294 h 345"/>
                <a:gd name="T6" fmla="*/ 345 w 345"/>
                <a:gd name="T7" fmla="*/ 345 h 345"/>
                <a:gd name="T8" fmla="*/ 345 w 345"/>
                <a:gd name="T9" fmla="*/ 0 h 345"/>
              </a:gdLst>
              <a:ahLst/>
              <a:cxnLst>
                <a:cxn ang="0">
                  <a:pos x="T0" y="T1"/>
                </a:cxn>
                <a:cxn ang="0">
                  <a:pos x="T2" y="T3"/>
                </a:cxn>
                <a:cxn ang="0">
                  <a:pos x="T4" y="T5"/>
                </a:cxn>
                <a:cxn ang="0">
                  <a:pos x="T6" y="T7"/>
                </a:cxn>
                <a:cxn ang="0">
                  <a:pos x="T8" y="T9"/>
                </a:cxn>
              </a:cxnLst>
              <a:rect l="0" t="0" r="r" b="b"/>
              <a:pathLst>
                <a:path w="345" h="345">
                  <a:moveTo>
                    <a:pt x="345" y="0"/>
                  </a:moveTo>
                  <a:lnTo>
                    <a:pt x="0" y="0"/>
                  </a:lnTo>
                  <a:lnTo>
                    <a:pt x="0" y="294"/>
                  </a:lnTo>
                  <a:lnTo>
                    <a:pt x="345" y="345"/>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2" name="Freeform 46"/>
            <p:cNvSpPr>
              <a:spLocks/>
            </p:cNvSpPr>
            <p:nvPr/>
          </p:nvSpPr>
          <p:spPr bwMode="auto">
            <a:xfrm>
              <a:off x="3872" y="2214"/>
              <a:ext cx="474" cy="419"/>
            </a:xfrm>
            <a:custGeom>
              <a:avLst/>
              <a:gdLst>
                <a:gd name="T0" fmla="*/ 0 w 474"/>
                <a:gd name="T1" fmla="*/ 0 h 419"/>
                <a:gd name="T2" fmla="*/ 0 w 474"/>
                <a:gd name="T3" fmla="*/ 349 h 419"/>
                <a:gd name="T4" fmla="*/ 474 w 474"/>
                <a:gd name="T5" fmla="*/ 419 h 419"/>
                <a:gd name="T6" fmla="*/ 474 w 474"/>
                <a:gd name="T7" fmla="*/ 0 h 419"/>
                <a:gd name="T8" fmla="*/ 0 w 474"/>
                <a:gd name="T9" fmla="*/ 0 h 419"/>
              </a:gdLst>
              <a:ahLst/>
              <a:cxnLst>
                <a:cxn ang="0">
                  <a:pos x="T0" y="T1"/>
                </a:cxn>
                <a:cxn ang="0">
                  <a:pos x="T2" y="T3"/>
                </a:cxn>
                <a:cxn ang="0">
                  <a:pos x="T4" y="T5"/>
                </a:cxn>
                <a:cxn ang="0">
                  <a:pos x="T6" y="T7"/>
                </a:cxn>
                <a:cxn ang="0">
                  <a:pos x="T8" y="T9"/>
                </a:cxn>
              </a:cxnLst>
              <a:rect l="0" t="0" r="r" b="b"/>
              <a:pathLst>
                <a:path w="474" h="419">
                  <a:moveTo>
                    <a:pt x="0" y="0"/>
                  </a:moveTo>
                  <a:lnTo>
                    <a:pt x="0" y="349"/>
                  </a:lnTo>
                  <a:lnTo>
                    <a:pt x="474" y="419"/>
                  </a:lnTo>
                  <a:lnTo>
                    <a:pt x="47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sp>
        <p:nvSpPr>
          <p:cNvPr id="139" name="Oval 138"/>
          <p:cNvSpPr/>
          <p:nvPr/>
        </p:nvSpPr>
        <p:spPr bwMode="auto">
          <a:xfrm>
            <a:off x="7404699" y="3789253"/>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grpSp>
        <p:nvGrpSpPr>
          <p:cNvPr id="86" name="Group 21"/>
          <p:cNvGrpSpPr>
            <a:grpSpLocks noChangeAspect="1"/>
          </p:cNvGrpSpPr>
          <p:nvPr/>
        </p:nvGrpSpPr>
        <p:grpSpPr bwMode="auto">
          <a:xfrm>
            <a:off x="7638882" y="3949808"/>
            <a:ext cx="535895" cy="642564"/>
            <a:chOff x="2860" y="939"/>
            <a:chExt cx="2110" cy="2530"/>
          </a:xfrm>
          <a:solidFill>
            <a:schemeClr val="bg1"/>
          </a:solidFill>
        </p:grpSpPr>
        <p:sp>
          <p:nvSpPr>
            <p:cNvPr id="88" name="Freeform 22"/>
            <p:cNvSpPr>
              <a:spLocks/>
            </p:cNvSpPr>
            <p:nvPr/>
          </p:nvSpPr>
          <p:spPr bwMode="auto">
            <a:xfrm>
              <a:off x="2860" y="939"/>
              <a:ext cx="1979" cy="1976"/>
            </a:xfrm>
            <a:custGeom>
              <a:avLst/>
              <a:gdLst>
                <a:gd name="T0" fmla="*/ 924 w 985"/>
                <a:gd name="T1" fmla="*/ 0 h 985"/>
                <a:gd name="T2" fmla="*/ 61 w 985"/>
                <a:gd name="T3" fmla="*/ 0 h 985"/>
                <a:gd name="T4" fmla="*/ 0 w 985"/>
                <a:gd name="T5" fmla="*/ 61 h 985"/>
                <a:gd name="T6" fmla="*/ 0 w 985"/>
                <a:gd name="T7" fmla="*/ 387 h 985"/>
                <a:gd name="T8" fmla="*/ 194 w 985"/>
                <a:gd name="T9" fmla="*/ 333 h 985"/>
                <a:gd name="T10" fmla="*/ 323 w 985"/>
                <a:gd name="T11" fmla="*/ 386 h 985"/>
                <a:gd name="T12" fmla="*/ 217 w 985"/>
                <a:gd name="T13" fmla="*/ 333 h 985"/>
                <a:gd name="T14" fmla="*/ 130 w 985"/>
                <a:gd name="T15" fmla="*/ 239 h 985"/>
                <a:gd name="T16" fmla="*/ 183 w 985"/>
                <a:gd name="T17" fmla="*/ 125 h 985"/>
                <a:gd name="T18" fmla="*/ 423 w 985"/>
                <a:gd name="T19" fmla="*/ 156 h 985"/>
                <a:gd name="T20" fmla="*/ 292 w 985"/>
                <a:gd name="T21" fmla="*/ 131 h 985"/>
                <a:gd name="T22" fmla="*/ 441 w 985"/>
                <a:gd name="T23" fmla="*/ 104 h 985"/>
                <a:gd name="T24" fmla="*/ 739 w 985"/>
                <a:gd name="T25" fmla="*/ 162 h 985"/>
                <a:gd name="T26" fmla="*/ 786 w 985"/>
                <a:gd name="T27" fmla="*/ 394 h 985"/>
                <a:gd name="T28" fmla="*/ 604 w 985"/>
                <a:gd name="T29" fmla="*/ 366 h 985"/>
                <a:gd name="T30" fmla="*/ 745 w 985"/>
                <a:gd name="T31" fmla="*/ 410 h 985"/>
                <a:gd name="T32" fmla="*/ 774 w 985"/>
                <a:gd name="T33" fmla="*/ 744 h 985"/>
                <a:gd name="T34" fmla="*/ 581 w 985"/>
                <a:gd name="T35" fmla="*/ 570 h 985"/>
                <a:gd name="T36" fmla="*/ 767 w 985"/>
                <a:gd name="T37" fmla="*/ 765 h 985"/>
                <a:gd name="T38" fmla="*/ 699 w 985"/>
                <a:gd name="T39" fmla="*/ 907 h 985"/>
                <a:gd name="T40" fmla="*/ 289 w 985"/>
                <a:gd name="T41" fmla="*/ 731 h 985"/>
                <a:gd name="T42" fmla="*/ 81 w 985"/>
                <a:gd name="T43" fmla="*/ 985 h 985"/>
                <a:gd name="T44" fmla="*/ 924 w 985"/>
                <a:gd name="T45" fmla="*/ 985 h 985"/>
                <a:gd name="T46" fmla="*/ 985 w 985"/>
                <a:gd name="T47" fmla="*/ 924 h 985"/>
                <a:gd name="T48" fmla="*/ 985 w 985"/>
                <a:gd name="T49" fmla="*/ 61 h 985"/>
                <a:gd name="T50" fmla="*/ 924 w 985"/>
                <a:gd name="T51"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5" h="985">
                  <a:moveTo>
                    <a:pt x="924" y="0"/>
                  </a:moveTo>
                  <a:cubicBezTo>
                    <a:pt x="61" y="0"/>
                    <a:pt x="61" y="0"/>
                    <a:pt x="61" y="0"/>
                  </a:cubicBezTo>
                  <a:cubicBezTo>
                    <a:pt x="27" y="0"/>
                    <a:pt x="0" y="27"/>
                    <a:pt x="0" y="61"/>
                  </a:cubicBezTo>
                  <a:cubicBezTo>
                    <a:pt x="0" y="387"/>
                    <a:pt x="0" y="387"/>
                    <a:pt x="0" y="387"/>
                  </a:cubicBezTo>
                  <a:cubicBezTo>
                    <a:pt x="194" y="333"/>
                    <a:pt x="194" y="333"/>
                    <a:pt x="194" y="333"/>
                  </a:cubicBezTo>
                  <a:cubicBezTo>
                    <a:pt x="323" y="386"/>
                    <a:pt x="323" y="386"/>
                    <a:pt x="323" y="386"/>
                  </a:cubicBezTo>
                  <a:cubicBezTo>
                    <a:pt x="217" y="333"/>
                    <a:pt x="217" y="333"/>
                    <a:pt x="217" y="333"/>
                  </a:cubicBezTo>
                  <a:cubicBezTo>
                    <a:pt x="217" y="333"/>
                    <a:pt x="143" y="292"/>
                    <a:pt x="130" y="239"/>
                  </a:cubicBezTo>
                  <a:cubicBezTo>
                    <a:pt x="117" y="186"/>
                    <a:pt x="183" y="125"/>
                    <a:pt x="183" y="125"/>
                  </a:cubicBezTo>
                  <a:cubicBezTo>
                    <a:pt x="423" y="156"/>
                    <a:pt x="423" y="156"/>
                    <a:pt x="423" y="156"/>
                  </a:cubicBezTo>
                  <a:cubicBezTo>
                    <a:pt x="292" y="131"/>
                    <a:pt x="292" y="131"/>
                    <a:pt x="292" y="131"/>
                  </a:cubicBezTo>
                  <a:cubicBezTo>
                    <a:pt x="292" y="131"/>
                    <a:pt x="338" y="101"/>
                    <a:pt x="441" y="104"/>
                  </a:cubicBezTo>
                  <a:cubicBezTo>
                    <a:pt x="554" y="108"/>
                    <a:pt x="713" y="136"/>
                    <a:pt x="739" y="162"/>
                  </a:cubicBezTo>
                  <a:cubicBezTo>
                    <a:pt x="765" y="189"/>
                    <a:pt x="814" y="366"/>
                    <a:pt x="786" y="394"/>
                  </a:cubicBezTo>
                  <a:cubicBezTo>
                    <a:pt x="773" y="407"/>
                    <a:pt x="604" y="366"/>
                    <a:pt x="604" y="366"/>
                  </a:cubicBezTo>
                  <a:cubicBezTo>
                    <a:pt x="745" y="410"/>
                    <a:pt x="745" y="410"/>
                    <a:pt x="745" y="410"/>
                  </a:cubicBezTo>
                  <a:cubicBezTo>
                    <a:pt x="745" y="410"/>
                    <a:pt x="823" y="590"/>
                    <a:pt x="774" y="744"/>
                  </a:cubicBezTo>
                  <a:cubicBezTo>
                    <a:pt x="774" y="744"/>
                    <a:pt x="666" y="685"/>
                    <a:pt x="581" y="570"/>
                  </a:cubicBezTo>
                  <a:cubicBezTo>
                    <a:pt x="652" y="718"/>
                    <a:pt x="767" y="765"/>
                    <a:pt x="767" y="765"/>
                  </a:cubicBezTo>
                  <a:cubicBezTo>
                    <a:pt x="767" y="765"/>
                    <a:pt x="724" y="882"/>
                    <a:pt x="699" y="907"/>
                  </a:cubicBezTo>
                  <a:cubicBezTo>
                    <a:pt x="289" y="731"/>
                    <a:pt x="289" y="731"/>
                    <a:pt x="289" y="731"/>
                  </a:cubicBezTo>
                  <a:cubicBezTo>
                    <a:pt x="81" y="985"/>
                    <a:pt x="81" y="985"/>
                    <a:pt x="81" y="985"/>
                  </a:cubicBezTo>
                  <a:cubicBezTo>
                    <a:pt x="924" y="985"/>
                    <a:pt x="924" y="985"/>
                    <a:pt x="924" y="985"/>
                  </a:cubicBezTo>
                  <a:cubicBezTo>
                    <a:pt x="958" y="985"/>
                    <a:pt x="985" y="958"/>
                    <a:pt x="985" y="924"/>
                  </a:cubicBezTo>
                  <a:cubicBezTo>
                    <a:pt x="985" y="61"/>
                    <a:pt x="985" y="61"/>
                    <a:pt x="985" y="61"/>
                  </a:cubicBezTo>
                  <a:cubicBezTo>
                    <a:pt x="985" y="27"/>
                    <a:pt x="958" y="0"/>
                    <a:pt x="9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89" name="Freeform 23"/>
            <p:cNvSpPr>
              <a:spLocks/>
            </p:cNvSpPr>
            <p:nvPr/>
          </p:nvSpPr>
          <p:spPr bwMode="auto">
            <a:xfrm>
              <a:off x="2890" y="3064"/>
              <a:ext cx="575" cy="405"/>
            </a:xfrm>
            <a:custGeom>
              <a:avLst/>
              <a:gdLst>
                <a:gd name="T0" fmla="*/ 169 w 286"/>
                <a:gd name="T1" fmla="*/ 105 h 202"/>
                <a:gd name="T2" fmla="*/ 169 w 286"/>
                <a:gd name="T3" fmla="*/ 171 h 202"/>
                <a:gd name="T4" fmla="*/ 162 w 286"/>
                <a:gd name="T5" fmla="*/ 194 h 202"/>
                <a:gd name="T6" fmla="*/ 143 w 286"/>
                <a:gd name="T7" fmla="*/ 202 h 202"/>
                <a:gd name="T8" fmla="*/ 125 w 286"/>
                <a:gd name="T9" fmla="*/ 194 h 202"/>
                <a:gd name="T10" fmla="*/ 118 w 286"/>
                <a:gd name="T11" fmla="*/ 171 h 202"/>
                <a:gd name="T12" fmla="*/ 118 w 286"/>
                <a:gd name="T13" fmla="*/ 92 h 202"/>
                <a:gd name="T14" fmla="*/ 117 w 286"/>
                <a:gd name="T15" fmla="*/ 62 h 202"/>
                <a:gd name="T16" fmla="*/ 110 w 286"/>
                <a:gd name="T17" fmla="*/ 45 h 202"/>
                <a:gd name="T18" fmla="*/ 92 w 286"/>
                <a:gd name="T19" fmla="*/ 39 h 202"/>
                <a:gd name="T20" fmla="*/ 60 w 286"/>
                <a:gd name="T21" fmla="*/ 56 h 202"/>
                <a:gd name="T22" fmla="*/ 52 w 286"/>
                <a:gd name="T23" fmla="*/ 104 h 202"/>
                <a:gd name="T24" fmla="*/ 52 w 286"/>
                <a:gd name="T25" fmla="*/ 171 h 202"/>
                <a:gd name="T26" fmla="*/ 45 w 286"/>
                <a:gd name="T27" fmla="*/ 194 h 202"/>
                <a:gd name="T28" fmla="*/ 26 w 286"/>
                <a:gd name="T29" fmla="*/ 202 h 202"/>
                <a:gd name="T30" fmla="*/ 8 w 286"/>
                <a:gd name="T31" fmla="*/ 194 h 202"/>
                <a:gd name="T32" fmla="*/ 0 w 286"/>
                <a:gd name="T33" fmla="*/ 171 h 202"/>
                <a:gd name="T34" fmla="*/ 0 w 286"/>
                <a:gd name="T35" fmla="*/ 29 h 202"/>
                <a:gd name="T36" fmla="*/ 7 w 286"/>
                <a:gd name="T37" fmla="*/ 7 h 202"/>
                <a:gd name="T38" fmla="*/ 24 w 286"/>
                <a:gd name="T39" fmla="*/ 0 h 202"/>
                <a:gd name="T40" fmla="*/ 41 w 286"/>
                <a:gd name="T41" fmla="*/ 7 h 202"/>
                <a:gd name="T42" fmla="*/ 48 w 286"/>
                <a:gd name="T43" fmla="*/ 26 h 202"/>
                <a:gd name="T44" fmla="*/ 48 w 286"/>
                <a:gd name="T45" fmla="*/ 30 h 202"/>
                <a:gd name="T46" fmla="*/ 76 w 286"/>
                <a:gd name="T47" fmla="*/ 8 h 202"/>
                <a:gd name="T48" fmla="*/ 109 w 286"/>
                <a:gd name="T49" fmla="*/ 0 h 202"/>
                <a:gd name="T50" fmla="*/ 141 w 286"/>
                <a:gd name="T51" fmla="*/ 8 h 202"/>
                <a:gd name="T52" fmla="*/ 163 w 286"/>
                <a:gd name="T53" fmla="*/ 30 h 202"/>
                <a:gd name="T54" fmla="*/ 190 w 286"/>
                <a:gd name="T55" fmla="*/ 8 h 202"/>
                <a:gd name="T56" fmla="*/ 222 w 286"/>
                <a:gd name="T57" fmla="*/ 0 h 202"/>
                <a:gd name="T58" fmla="*/ 257 w 286"/>
                <a:gd name="T59" fmla="*/ 8 h 202"/>
                <a:gd name="T60" fmla="*/ 279 w 286"/>
                <a:gd name="T61" fmla="*/ 31 h 202"/>
                <a:gd name="T62" fmla="*/ 286 w 286"/>
                <a:gd name="T63" fmla="*/ 74 h 202"/>
                <a:gd name="T64" fmla="*/ 286 w 286"/>
                <a:gd name="T65" fmla="*/ 171 h 202"/>
                <a:gd name="T66" fmla="*/ 279 w 286"/>
                <a:gd name="T67" fmla="*/ 194 h 202"/>
                <a:gd name="T68" fmla="*/ 260 w 286"/>
                <a:gd name="T69" fmla="*/ 202 h 202"/>
                <a:gd name="T70" fmla="*/ 242 w 286"/>
                <a:gd name="T71" fmla="*/ 194 h 202"/>
                <a:gd name="T72" fmla="*/ 234 w 286"/>
                <a:gd name="T73" fmla="*/ 171 h 202"/>
                <a:gd name="T74" fmla="*/ 234 w 286"/>
                <a:gd name="T75" fmla="*/ 87 h 202"/>
                <a:gd name="T76" fmla="*/ 233 w 286"/>
                <a:gd name="T77" fmla="*/ 62 h 202"/>
                <a:gd name="T78" fmla="*/ 226 w 286"/>
                <a:gd name="T79" fmla="*/ 45 h 202"/>
                <a:gd name="T80" fmla="*/ 207 w 286"/>
                <a:gd name="T81" fmla="*/ 39 h 202"/>
                <a:gd name="T82" fmla="*/ 189 w 286"/>
                <a:gd name="T83" fmla="*/ 45 h 202"/>
                <a:gd name="T84" fmla="*/ 175 w 286"/>
                <a:gd name="T85" fmla="*/ 60 h 202"/>
                <a:gd name="T86" fmla="*/ 169 w 286"/>
                <a:gd name="T87" fmla="*/ 10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202">
                  <a:moveTo>
                    <a:pt x="169" y="105"/>
                  </a:moveTo>
                  <a:cubicBezTo>
                    <a:pt x="169" y="171"/>
                    <a:pt x="169" y="171"/>
                    <a:pt x="169" y="171"/>
                  </a:cubicBezTo>
                  <a:cubicBezTo>
                    <a:pt x="169" y="181"/>
                    <a:pt x="167" y="189"/>
                    <a:pt x="162" y="194"/>
                  </a:cubicBezTo>
                  <a:cubicBezTo>
                    <a:pt x="157" y="200"/>
                    <a:pt x="151" y="202"/>
                    <a:pt x="143" y="202"/>
                  </a:cubicBezTo>
                  <a:cubicBezTo>
                    <a:pt x="136" y="202"/>
                    <a:pt x="130" y="200"/>
                    <a:pt x="125" y="194"/>
                  </a:cubicBezTo>
                  <a:cubicBezTo>
                    <a:pt x="120" y="189"/>
                    <a:pt x="118" y="181"/>
                    <a:pt x="118" y="171"/>
                  </a:cubicBezTo>
                  <a:cubicBezTo>
                    <a:pt x="118" y="92"/>
                    <a:pt x="118" y="92"/>
                    <a:pt x="118" y="92"/>
                  </a:cubicBezTo>
                  <a:cubicBezTo>
                    <a:pt x="118" y="79"/>
                    <a:pt x="117" y="69"/>
                    <a:pt x="117" y="62"/>
                  </a:cubicBezTo>
                  <a:cubicBezTo>
                    <a:pt x="116" y="56"/>
                    <a:pt x="113" y="50"/>
                    <a:pt x="110" y="45"/>
                  </a:cubicBezTo>
                  <a:cubicBezTo>
                    <a:pt x="106" y="41"/>
                    <a:pt x="100" y="39"/>
                    <a:pt x="92" y="39"/>
                  </a:cubicBezTo>
                  <a:cubicBezTo>
                    <a:pt x="75" y="39"/>
                    <a:pt x="65" y="44"/>
                    <a:pt x="60" y="56"/>
                  </a:cubicBezTo>
                  <a:cubicBezTo>
                    <a:pt x="54" y="67"/>
                    <a:pt x="52" y="83"/>
                    <a:pt x="52" y="104"/>
                  </a:cubicBezTo>
                  <a:cubicBezTo>
                    <a:pt x="52" y="171"/>
                    <a:pt x="52" y="171"/>
                    <a:pt x="52" y="171"/>
                  </a:cubicBezTo>
                  <a:cubicBezTo>
                    <a:pt x="52" y="181"/>
                    <a:pt x="49" y="189"/>
                    <a:pt x="45" y="194"/>
                  </a:cubicBezTo>
                  <a:cubicBezTo>
                    <a:pt x="40" y="200"/>
                    <a:pt x="34" y="202"/>
                    <a:pt x="26" y="202"/>
                  </a:cubicBezTo>
                  <a:cubicBezTo>
                    <a:pt x="19" y="202"/>
                    <a:pt x="12" y="200"/>
                    <a:pt x="8" y="194"/>
                  </a:cubicBezTo>
                  <a:cubicBezTo>
                    <a:pt x="3" y="189"/>
                    <a:pt x="0" y="181"/>
                    <a:pt x="0" y="171"/>
                  </a:cubicBezTo>
                  <a:cubicBezTo>
                    <a:pt x="0" y="29"/>
                    <a:pt x="0" y="29"/>
                    <a:pt x="0" y="29"/>
                  </a:cubicBezTo>
                  <a:cubicBezTo>
                    <a:pt x="0" y="19"/>
                    <a:pt x="2" y="12"/>
                    <a:pt x="7" y="7"/>
                  </a:cubicBezTo>
                  <a:cubicBezTo>
                    <a:pt x="11" y="2"/>
                    <a:pt x="17" y="0"/>
                    <a:pt x="24" y="0"/>
                  </a:cubicBezTo>
                  <a:cubicBezTo>
                    <a:pt x="31" y="0"/>
                    <a:pt x="37" y="2"/>
                    <a:pt x="41" y="7"/>
                  </a:cubicBezTo>
                  <a:cubicBezTo>
                    <a:pt x="46" y="11"/>
                    <a:pt x="48" y="18"/>
                    <a:pt x="48" y="26"/>
                  </a:cubicBezTo>
                  <a:cubicBezTo>
                    <a:pt x="48" y="30"/>
                    <a:pt x="48" y="30"/>
                    <a:pt x="48" y="30"/>
                  </a:cubicBezTo>
                  <a:cubicBezTo>
                    <a:pt x="57" y="20"/>
                    <a:pt x="66" y="12"/>
                    <a:pt x="76" y="8"/>
                  </a:cubicBezTo>
                  <a:cubicBezTo>
                    <a:pt x="86" y="3"/>
                    <a:pt x="97" y="0"/>
                    <a:pt x="109" y="0"/>
                  </a:cubicBezTo>
                  <a:cubicBezTo>
                    <a:pt x="121" y="0"/>
                    <a:pt x="132" y="3"/>
                    <a:pt x="141" y="8"/>
                  </a:cubicBezTo>
                  <a:cubicBezTo>
                    <a:pt x="150" y="13"/>
                    <a:pt x="157" y="20"/>
                    <a:pt x="163" y="30"/>
                  </a:cubicBezTo>
                  <a:cubicBezTo>
                    <a:pt x="172" y="20"/>
                    <a:pt x="181" y="13"/>
                    <a:pt x="190" y="8"/>
                  </a:cubicBezTo>
                  <a:cubicBezTo>
                    <a:pt x="200" y="3"/>
                    <a:pt x="211" y="0"/>
                    <a:pt x="222" y="0"/>
                  </a:cubicBezTo>
                  <a:cubicBezTo>
                    <a:pt x="236" y="0"/>
                    <a:pt x="248" y="3"/>
                    <a:pt x="257" y="8"/>
                  </a:cubicBezTo>
                  <a:cubicBezTo>
                    <a:pt x="267" y="14"/>
                    <a:pt x="275" y="21"/>
                    <a:pt x="279" y="31"/>
                  </a:cubicBezTo>
                  <a:cubicBezTo>
                    <a:pt x="284" y="40"/>
                    <a:pt x="286" y="54"/>
                    <a:pt x="286" y="74"/>
                  </a:cubicBezTo>
                  <a:cubicBezTo>
                    <a:pt x="286" y="171"/>
                    <a:pt x="286" y="171"/>
                    <a:pt x="286" y="171"/>
                  </a:cubicBezTo>
                  <a:cubicBezTo>
                    <a:pt x="286" y="181"/>
                    <a:pt x="283" y="189"/>
                    <a:pt x="279" y="194"/>
                  </a:cubicBezTo>
                  <a:cubicBezTo>
                    <a:pt x="274" y="200"/>
                    <a:pt x="268" y="202"/>
                    <a:pt x="260" y="202"/>
                  </a:cubicBezTo>
                  <a:cubicBezTo>
                    <a:pt x="252" y="202"/>
                    <a:pt x="246" y="200"/>
                    <a:pt x="242" y="194"/>
                  </a:cubicBezTo>
                  <a:cubicBezTo>
                    <a:pt x="237" y="189"/>
                    <a:pt x="234" y="181"/>
                    <a:pt x="234" y="171"/>
                  </a:cubicBezTo>
                  <a:cubicBezTo>
                    <a:pt x="234" y="87"/>
                    <a:pt x="234" y="87"/>
                    <a:pt x="234" y="87"/>
                  </a:cubicBezTo>
                  <a:cubicBezTo>
                    <a:pt x="234" y="77"/>
                    <a:pt x="234" y="68"/>
                    <a:pt x="233" y="62"/>
                  </a:cubicBezTo>
                  <a:cubicBezTo>
                    <a:pt x="232" y="55"/>
                    <a:pt x="230" y="50"/>
                    <a:pt x="226" y="45"/>
                  </a:cubicBezTo>
                  <a:cubicBezTo>
                    <a:pt x="222" y="41"/>
                    <a:pt x="215" y="39"/>
                    <a:pt x="207" y="39"/>
                  </a:cubicBezTo>
                  <a:cubicBezTo>
                    <a:pt x="201" y="39"/>
                    <a:pt x="194" y="41"/>
                    <a:pt x="189" y="45"/>
                  </a:cubicBezTo>
                  <a:cubicBezTo>
                    <a:pt x="183" y="48"/>
                    <a:pt x="178" y="54"/>
                    <a:pt x="175" y="60"/>
                  </a:cubicBezTo>
                  <a:cubicBezTo>
                    <a:pt x="171" y="69"/>
                    <a:pt x="169" y="83"/>
                    <a:pt x="16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0" name="Freeform 24"/>
            <p:cNvSpPr>
              <a:spLocks noEditPoints="1"/>
            </p:cNvSpPr>
            <p:nvPr/>
          </p:nvSpPr>
          <p:spPr bwMode="auto">
            <a:xfrm>
              <a:off x="3537" y="3064"/>
              <a:ext cx="398" cy="405"/>
            </a:xfrm>
            <a:custGeom>
              <a:avLst/>
              <a:gdLst>
                <a:gd name="T0" fmla="*/ 198 w 198"/>
                <a:gd name="T1" fmla="*/ 101 h 202"/>
                <a:gd name="T2" fmla="*/ 191 w 198"/>
                <a:gd name="T3" fmla="*/ 142 h 202"/>
                <a:gd name="T4" fmla="*/ 171 w 198"/>
                <a:gd name="T5" fmla="*/ 175 h 202"/>
                <a:gd name="T6" fmla="*/ 140 w 198"/>
                <a:gd name="T7" fmla="*/ 195 h 202"/>
                <a:gd name="T8" fmla="*/ 99 w 198"/>
                <a:gd name="T9" fmla="*/ 202 h 202"/>
                <a:gd name="T10" fmla="*/ 59 w 198"/>
                <a:gd name="T11" fmla="*/ 195 h 202"/>
                <a:gd name="T12" fmla="*/ 27 w 198"/>
                <a:gd name="T13" fmla="*/ 174 h 202"/>
                <a:gd name="T14" fmla="*/ 7 w 198"/>
                <a:gd name="T15" fmla="*/ 142 h 202"/>
                <a:gd name="T16" fmla="*/ 0 w 198"/>
                <a:gd name="T17" fmla="*/ 101 h 202"/>
                <a:gd name="T18" fmla="*/ 7 w 198"/>
                <a:gd name="T19" fmla="*/ 60 h 202"/>
                <a:gd name="T20" fmla="*/ 27 w 198"/>
                <a:gd name="T21" fmla="*/ 28 h 202"/>
                <a:gd name="T22" fmla="*/ 59 w 198"/>
                <a:gd name="T23" fmla="*/ 7 h 202"/>
                <a:gd name="T24" fmla="*/ 99 w 198"/>
                <a:gd name="T25" fmla="*/ 0 h 202"/>
                <a:gd name="T26" fmla="*/ 140 w 198"/>
                <a:gd name="T27" fmla="*/ 7 h 202"/>
                <a:gd name="T28" fmla="*/ 172 w 198"/>
                <a:gd name="T29" fmla="*/ 28 h 202"/>
                <a:gd name="T30" fmla="*/ 192 w 198"/>
                <a:gd name="T31" fmla="*/ 60 h 202"/>
                <a:gd name="T32" fmla="*/ 198 w 198"/>
                <a:gd name="T33" fmla="*/ 101 h 202"/>
                <a:gd name="T34" fmla="*/ 148 w 198"/>
                <a:gd name="T35" fmla="*/ 101 h 202"/>
                <a:gd name="T36" fmla="*/ 135 w 198"/>
                <a:gd name="T37" fmla="*/ 54 h 202"/>
                <a:gd name="T38" fmla="*/ 99 w 198"/>
                <a:gd name="T39" fmla="*/ 37 h 202"/>
                <a:gd name="T40" fmla="*/ 73 w 198"/>
                <a:gd name="T41" fmla="*/ 44 h 202"/>
                <a:gd name="T42" fmla="*/ 56 w 198"/>
                <a:gd name="T43" fmla="*/ 67 h 202"/>
                <a:gd name="T44" fmla="*/ 50 w 198"/>
                <a:gd name="T45" fmla="*/ 101 h 202"/>
                <a:gd name="T46" fmla="*/ 56 w 198"/>
                <a:gd name="T47" fmla="*/ 135 h 202"/>
                <a:gd name="T48" fmla="*/ 73 w 198"/>
                <a:gd name="T49" fmla="*/ 158 h 202"/>
                <a:gd name="T50" fmla="*/ 99 w 198"/>
                <a:gd name="T51" fmla="*/ 165 h 202"/>
                <a:gd name="T52" fmla="*/ 135 w 198"/>
                <a:gd name="T53" fmla="*/ 148 h 202"/>
                <a:gd name="T54" fmla="*/ 148 w 198"/>
                <a:gd name="T55" fmla="*/ 10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202">
                  <a:moveTo>
                    <a:pt x="198" y="101"/>
                  </a:moveTo>
                  <a:cubicBezTo>
                    <a:pt x="198" y="116"/>
                    <a:pt x="196" y="130"/>
                    <a:pt x="191" y="142"/>
                  </a:cubicBezTo>
                  <a:cubicBezTo>
                    <a:pt x="187" y="155"/>
                    <a:pt x="180" y="166"/>
                    <a:pt x="171" y="175"/>
                  </a:cubicBezTo>
                  <a:cubicBezTo>
                    <a:pt x="163" y="183"/>
                    <a:pt x="152" y="190"/>
                    <a:pt x="140" y="195"/>
                  </a:cubicBezTo>
                  <a:cubicBezTo>
                    <a:pt x="128" y="200"/>
                    <a:pt x="114" y="202"/>
                    <a:pt x="99" y="202"/>
                  </a:cubicBezTo>
                  <a:cubicBezTo>
                    <a:pt x="84" y="202"/>
                    <a:pt x="71" y="200"/>
                    <a:pt x="59" y="195"/>
                  </a:cubicBezTo>
                  <a:cubicBezTo>
                    <a:pt x="46" y="190"/>
                    <a:pt x="36" y="183"/>
                    <a:pt x="27" y="174"/>
                  </a:cubicBezTo>
                  <a:cubicBezTo>
                    <a:pt x="18" y="165"/>
                    <a:pt x="12" y="154"/>
                    <a:pt x="7" y="142"/>
                  </a:cubicBezTo>
                  <a:cubicBezTo>
                    <a:pt x="3" y="130"/>
                    <a:pt x="0" y="116"/>
                    <a:pt x="0" y="101"/>
                  </a:cubicBezTo>
                  <a:cubicBezTo>
                    <a:pt x="0" y="86"/>
                    <a:pt x="3" y="72"/>
                    <a:pt x="7" y="60"/>
                  </a:cubicBezTo>
                  <a:cubicBezTo>
                    <a:pt x="12" y="47"/>
                    <a:pt x="19" y="36"/>
                    <a:pt x="27" y="28"/>
                  </a:cubicBezTo>
                  <a:cubicBezTo>
                    <a:pt x="36" y="19"/>
                    <a:pt x="46" y="12"/>
                    <a:pt x="59" y="7"/>
                  </a:cubicBezTo>
                  <a:cubicBezTo>
                    <a:pt x="71" y="2"/>
                    <a:pt x="84" y="0"/>
                    <a:pt x="99" y="0"/>
                  </a:cubicBezTo>
                  <a:cubicBezTo>
                    <a:pt x="114" y="0"/>
                    <a:pt x="128" y="2"/>
                    <a:pt x="140" y="7"/>
                  </a:cubicBezTo>
                  <a:cubicBezTo>
                    <a:pt x="152" y="12"/>
                    <a:pt x="163" y="19"/>
                    <a:pt x="172" y="28"/>
                  </a:cubicBezTo>
                  <a:cubicBezTo>
                    <a:pt x="180" y="37"/>
                    <a:pt x="187" y="48"/>
                    <a:pt x="192" y="60"/>
                  </a:cubicBezTo>
                  <a:cubicBezTo>
                    <a:pt x="196" y="73"/>
                    <a:pt x="198" y="86"/>
                    <a:pt x="198" y="101"/>
                  </a:cubicBezTo>
                  <a:close/>
                  <a:moveTo>
                    <a:pt x="148" y="101"/>
                  </a:moveTo>
                  <a:cubicBezTo>
                    <a:pt x="148" y="81"/>
                    <a:pt x="144" y="65"/>
                    <a:pt x="135" y="54"/>
                  </a:cubicBezTo>
                  <a:cubicBezTo>
                    <a:pt x="126" y="43"/>
                    <a:pt x="114" y="37"/>
                    <a:pt x="99" y="37"/>
                  </a:cubicBezTo>
                  <a:cubicBezTo>
                    <a:pt x="89" y="37"/>
                    <a:pt x="81" y="39"/>
                    <a:pt x="73" y="44"/>
                  </a:cubicBezTo>
                  <a:cubicBezTo>
                    <a:pt x="66" y="49"/>
                    <a:pt x="60" y="57"/>
                    <a:pt x="56" y="67"/>
                  </a:cubicBezTo>
                  <a:cubicBezTo>
                    <a:pt x="52" y="77"/>
                    <a:pt x="50" y="88"/>
                    <a:pt x="50" y="101"/>
                  </a:cubicBezTo>
                  <a:cubicBezTo>
                    <a:pt x="50" y="114"/>
                    <a:pt x="52" y="126"/>
                    <a:pt x="56" y="135"/>
                  </a:cubicBezTo>
                  <a:cubicBezTo>
                    <a:pt x="60" y="145"/>
                    <a:pt x="66" y="152"/>
                    <a:pt x="73" y="158"/>
                  </a:cubicBezTo>
                  <a:cubicBezTo>
                    <a:pt x="81" y="163"/>
                    <a:pt x="89" y="165"/>
                    <a:pt x="99" y="165"/>
                  </a:cubicBezTo>
                  <a:cubicBezTo>
                    <a:pt x="114" y="165"/>
                    <a:pt x="126" y="160"/>
                    <a:pt x="135" y="148"/>
                  </a:cubicBezTo>
                  <a:cubicBezTo>
                    <a:pt x="144" y="137"/>
                    <a:pt x="148" y="121"/>
                    <a:pt x="14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1" name="Freeform 25"/>
            <p:cNvSpPr>
              <a:spLocks/>
            </p:cNvSpPr>
            <p:nvPr/>
          </p:nvSpPr>
          <p:spPr bwMode="auto">
            <a:xfrm>
              <a:off x="4013" y="3064"/>
              <a:ext cx="356" cy="405"/>
            </a:xfrm>
            <a:custGeom>
              <a:avLst/>
              <a:gdLst>
                <a:gd name="T0" fmla="*/ 46 w 177"/>
                <a:gd name="T1" fmla="*/ 27 h 202"/>
                <a:gd name="T2" fmla="*/ 46 w 177"/>
                <a:gd name="T3" fmla="*/ 33 h 202"/>
                <a:gd name="T4" fmla="*/ 75 w 177"/>
                <a:gd name="T5" fmla="*/ 8 h 202"/>
                <a:gd name="T6" fmla="*/ 110 w 177"/>
                <a:gd name="T7" fmla="*/ 0 h 202"/>
                <a:gd name="T8" fmla="*/ 146 w 177"/>
                <a:gd name="T9" fmla="*/ 8 h 202"/>
                <a:gd name="T10" fmla="*/ 169 w 177"/>
                <a:gd name="T11" fmla="*/ 33 h 202"/>
                <a:gd name="T12" fmla="*/ 175 w 177"/>
                <a:gd name="T13" fmla="*/ 52 h 202"/>
                <a:gd name="T14" fmla="*/ 177 w 177"/>
                <a:gd name="T15" fmla="*/ 79 h 202"/>
                <a:gd name="T16" fmla="*/ 177 w 177"/>
                <a:gd name="T17" fmla="*/ 172 h 202"/>
                <a:gd name="T18" fmla="*/ 170 w 177"/>
                <a:gd name="T19" fmla="*/ 195 h 202"/>
                <a:gd name="T20" fmla="*/ 152 w 177"/>
                <a:gd name="T21" fmla="*/ 202 h 202"/>
                <a:gd name="T22" fmla="*/ 134 w 177"/>
                <a:gd name="T23" fmla="*/ 195 h 202"/>
                <a:gd name="T24" fmla="*/ 127 w 177"/>
                <a:gd name="T25" fmla="*/ 172 h 202"/>
                <a:gd name="T26" fmla="*/ 127 w 177"/>
                <a:gd name="T27" fmla="*/ 89 h 202"/>
                <a:gd name="T28" fmla="*/ 120 w 177"/>
                <a:gd name="T29" fmla="*/ 51 h 202"/>
                <a:gd name="T30" fmla="*/ 93 w 177"/>
                <a:gd name="T31" fmla="*/ 38 h 202"/>
                <a:gd name="T32" fmla="*/ 69 w 177"/>
                <a:gd name="T33" fmla="*/ 46 h 202"/>
                <a:gd name="T34" fmla="*/ 53 w 177"/>
                <a:gd name="T35" fmla="*/ 68 h 202"/>
                <a:gd name="T36" fmla="*/ 49 w 177"/>
                <a:gd name="T37" fmla="*/ 110 h 202"/>
                <a:gd name="T38" fmla="*/ 49 w 177"/>
                <a:gd name="T39" fmla="*/ 172 h 202"/>
                <a:gd name="T40" fmla="*/ 42 w 177"/>
                <a:gd name="T41" fmla="*/ 195 h 202"/>
                <a:gd name="T42" fmla="*/ 24 w 177"/>
                <a:gd name="T43" fmla="*/ 202 h 202"/>
                <a:gd name="T44" fmla="*/ 6 w 177"/>
                <a:gd name="T45" fmla="*/ 195 h 202"/>
                <a:gd name="T46" fmla="*/ 0 w 177"/>
                <a:gd name="T47" fmla="*/ 172 h 202"/>
                <a:gd name="T48" fmla="*/ 0 w 177"/>
                <a:gd name="T49" fmla="*/ 28 h 202"/>
                <a:gd name="T50" fmla="*/ 6 w 177"/>
                <a:gd name="T51" fmla="*/ 7 h 202"/>
                <a:gd name="T52" fmla="*/ 23 w 177"/>
                <a:gd name="T53" fmla="*/ 0 h 202"/>
                <a:gd name="T54" fmla="*/ 34 w 177"/>
                <a:gd name="T55" fmla="*/ 3 h 202"/>
                <a:gd name="T56" fmla="*/ 43 w 177"/>
                <a:gd name="T57" fmla="*/ 12 h 202"/>
                <a:gd name="T58" fmla="*/ 46 w 177"/>
                <a:gd name="T59" fmla="*/ 2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7" h="202">
                  <a:moveTo>
                    <a:pt x="46" y="27"/>
                  </a:moveTo>
                  <a:cubicBezTo>
                    <a:pt x="46" y="33"/>
                    <a:pt x="46" y="33"/>
                    <a:pt x="46" y="33"/>
                  </a:cubicBezTo>
                  <a:cubicBezTo>
                    <a:pt x="55" y="22"/>
                    <a:pt x="64" y="13"/>
                    <a:pt x="75" y="8"/>
                  </a:cubicBezTo>
                  <a:cubicBezTo>
                    <a:pt x="85" y="3"/>
                    <a:pt x="97" y="0"/>
                    <a:pt x="110" y="0"/>
                  </a:cubicBezTo>
                  <a:cubicBezTo>
                    <a:pt x="124" y="0"/>
                    <a:pt x="135" y="3"/>
                    <a:pt x="146" y="8"/>
                  </a:cubicBezTo>
                  <a:cubicBezTo>
                    <a:pt x="156" y="14"/>
                    <a:pt x="164" y="22"/>
                    <a:pt x="169" y="33"/>
                  </a:cubicBezTo>
                  <a:cubicBezTo>
                    <a:pt x="172" y="39"/>
                    <a:pt x="174" y="45"/>
                    <a:pt x="175" y="52"/>
                  </a:cubicBezTo>
                  <a:cubicBezTo>
                    <a:pt x="176" y="59"/>
                    <a:pt x="177" y="68"/>
                    <a:pt x="177" y="79"/>
                  </a:cubicBezTo>
                  <a:cubicBezTo>
                    <a:pt x="177" y="172"/>
                    <a:pt x="177" y="172"/>
                    <a:pt x="177" y="172"/>
                  </a:cubicBezTo>
                  <a:cubicBezTo>
                    <a:pt x="177" y="182"/>
                    <a:pt x="174" y="190"/>
                    <a:pt x="170" y="195"/>
                  </a:cubicBezTo>
                  <a:cubicBezTo>
                    <a:pt x="165" y="200"/>
                    <a:pt x="159" y="202"/>
                    <a:pt x="152" y="202"/>
                  </a:cubicBezTo>
                  <a:cubicBezTo>
                    <a:pt x="145" y="202"/>
                    <a:pt x="139" y="200"/>
                    <a:pt x="134" y="195"/>
                  </a:cubicBezTo>
                  <a:cubicBezTo>
                    <a:pt x="129" y="189"/>
                    <a:pt x="127" y="182"/>
                    <a:pt x="127" y="172"/>
                  </a:cubicBezTo>
                  <a:cubicBezTo>
                    <a:pt x="127" y="89"/>
                    <a:pt x="127" y="89"/>
                    <a:pt x="127" y="89"/>
                  </a:cubicBezTo>
                  <a:cubicBezTo>
                    <a:pt x="127" y="73"/>
                    <a:pt x="125" y="60"/>
                    <a:pt x="120" y="51"/>
                  </a:cubicBezTo>
                  <a:cubicBezTo>
                    <a:pt x="116" y="43"/>
                    <a:pt x="107" y="38"/>
                    <a:pt x="93" y="38"/>
                  </a:cubicBezTo>
                  <a:cubicBezTo>
                    <a:pt x="84" y="38"/>
                    <a:pt x="76" y="41"/>
                    <a:pt x="69" y="46"/>
                  </a:cubicBezTo>
                  <a:cubicBezTo>
                    <a:pt x="61" y="52"/>
                    <a:pt x="56" y="59"/>
                    <a:pt x="53" y="68"/>
                  </a:cubicBezTo>
                  <a:cubicBezTo>
                    <a:pt x="50" y="76"/>
                    <a:pt x="49" y="89"/>
                    <a:pt x="49" y="110"/>
                  </a:cubicBezTo>
                  <a:cubicBezTo>
                    <a:pt x="49" y="172"/>
                    <a:pt x="49" y="172"/>
                    <a:pt x="49" y="172"/>
                  </a:cubicBezTo>
                  <a:cubicBezTo>
                    <a:pt x="49" y="182"/>
                    <a:pt x="47" y="190"/>
                    <a:pt x="42" y="195"/>
                  </a:cubicBezTo>
                  <a:cubicBezTo>
                    <a:pt x="37" y="200"/>
                    <a:pt x="31" y="202"/>
                    <a:pt x="24" y="202"/>
                  </a:cubicBezTo>
                  <a:cubicBezTo>
                    <a:pt x="17" y="202"/>
                    <a:pt x="11" y="200"/>
                    <a:pt x="6" y="195"/>
                  </a:cubicBezTo>
                  <a:cubicBezTo>
                    <a:pt x="2" y="189"/>
                    <a:pt x="0" y="182"/>
                    <a:pt x="0" y="172"/>
                  </a:cubicBezTo>
                  <a:cubicBezTo>
                    <a:pt x="0" y="28"/>
                    <a:pt x="0" y="28"/>
                    <a:pt x="0" y="28"/>
                  </a:cubicBezTo>
                  <a:cubicBezTo>
                    <a:pt x="0" y="19"/>
                    <a:pt x="2" y="12"/>
                    <a:pt x="6" y="7"/>
                  </a:cubicBezTo>
                  <a:cubicBezTo>
                    <a:pt x="10" y="2"/>
                    <a:pt x="15" y="0"/>
                    <a:pt x="23" y="0"/>
                  </a:cubicBezTo>
                  <a:cubicBezTo>
                    <a:pt x="27" y="0"/>
                    <a:pt x="31" y="1"/>
                    <a:pt x="34" y="3"/>
                  </a:cubicBezTo>
                  <a:cubicBezTo>
                    <a:pt x="38" y="5"/>
                    <a:pt x="41" y="8"/>
                    <a:pt x="43" y="12"/>
                  </a:cubicBezTo>
                  <a:cubicBezTo>
                    <a:pt x="45" y="16"/>
                    <a:pt x="46" y="21"/>
                    <a:pt x="46"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2" name="Freeform 26"/>
            <p:cNvSpPr>
              <a:spLocks noEditPoints="1"/>
            </p:cNvSpPr>
            <p:nvPr/>
          </p:nvSpPr>
          <p:spPr bwMode="auto">
            <a:xfrm>
              <a:off x="4445" y="3064"/>
              <a:ext cx="398" cy="405"/>
            </a:xfrm>
            <a:custGeom>
              <a:avLst/>
              <a:gdLst>
                <a:gd name="T0" fmla="*/ 198 w 198"/>
                <a:gd name="T1" fmla="*/ 101 h 202"/>
                <a:gd name="T2" fmla="*/ 191 w 198"/>
                <a:gd name="T3" fmla="*/ 142 h 202"/>
                <a:gd name="T4" fmla="*/ 171 w 198"/>
                <a:gd name="T5" fmla="*/ 175 h 202"/>
                <a:gd name="T6" fmla="*/ 139 w 198"/>
                <a:gd name="T7" fmla="*/ 195 h 202"/>
                <a:gd name="T8" fmla="*/ 99 w 198"/>
                <a:gd name="T9" fmla="*/ 202 h 202"/>
                <a:gd name="T10" fmla="*/ 58 w 198"/>
                <a:gd name="T11" fmla="*/ 195 h 202"/>
                <a:gd name="T12" fmla="*/ 27 w 198"/>
                <a:gd name="T13" fmla="*/ 174 h 202"/>
                <a:gd name="T14" fmla="*/ 7 w 198"/>
                <a:gd name="T15" fmla="*/ 142 h 202"/>
                <a:gd name="T16" fmla="*/ 0 w 198"/>
                <a:gd name="T17" fmla="*/ 101 h 202"/>
                <a:gd name="T18" fmla="*/ 7 w 198"/>
                <a:gd name="T19" fmla="*/ 60 h 202"/>
                <a:gd name="T20" fmla="*/ 27 w 198"/>
                <a:gd name="T21" fmla="*/ 28 h 202"/>
                <a:gd name="T22" fmla="*/ 58 w 198"/>
                <a:gd name="T23" fmla="*/ 7 h 202"/>
                <a:gd name="T24" fmla="*/ 99 w 198"/>
                <a:gd name="T25" fmla="*/ 0 h 202"/>
                <a:gd name="T26" fmla="*/ 139 w 198"/>
                <a:gd name="T27" fmla="*/ 7 h 202"/>
                <a:gd name="T28" fmla="*/ 171 w 198"/>
                <a:gd name="T29" fmla="*/ 28 h 202"/>
                <a:gd name="T30" fmla="*/ 191 w 198"/>
                <a:gd name="T31" fmla="*/ 60 h 202"/>
                <a:gd name="T32" fmla="*/ 198 w 198"/>
                <a:gd name="T33" fmla="*/ 101 h 202"/>
                <a:gd name="T34" fmla="*/ 148 w 198"/>
                <a:gd name="T35" fmla="*/ 101 h 202"/>
                <a:gd name="T36" fmla="*/ 134 w 198"/>
                <a:gd name="T37" fmla="*/ 54 h 202"/>
                <a:gd name="T38" fmla="*/ 99 w 198"/>
                <a:gd name="T39" fmla="*/ 37 h 202"/>
                <a:gd name="T40" fmla="*/ 73 w 198"/>
                <a:gd name="T41" fmla="*/ 44 h 202"/>
                <a:gd name="T42" fmla="*/ 56 w 198"/>
                <a:gd name="T43" fmla="*/ 67 h 202"/>
                <a:gd name="T44" fmla="*/ 50 w 198"/>
                <a:gd name="T45" fmla="*/ 101 h 202"/>
                <a:gd name="T46" fmla="*/ 56 w 198"/>
                <a:gd name="T47" fmla="*/ 135 h 202"/>
                <a:gd name="T48" fmla="*/ 73 w 198"/>
                <a:gd name="T49" fmla="*/ 158 h 202"/>
                <a:gd name="T50" fmla="*/ 99 w 198"/>
                <a:gd name="T51" fmla="*/ 165 h 202"/>
                <a:gd name="T52" fmla="*/ 134 w 198"/>
                <a:gd name="T53" fmla="*/ 148 h 202"/>
                <a:gd name="T54" fmla="*/ 148 w 198"/>
                <a:gd name="T55" fmla="*/ 10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202">
                  <a:moveTo>
                    <a:pt x="198" y="101"/>
                  </a:moveTo>
                  <a:cubicBezTo>
                    <a:pt x="198" y="116"/>
                    <a:pt x="195" y="130"/>
                    <a:pt x="191" y="142"/>
                  </a:cubicBezTo>
                  <a:cubicBezTo>
                    <a:pt x="186" y="155"/>
                    <a:pt x="180" y="166"/>
                    <a:pt x="171" y="175"/>
                  </a:cubicBezTo>
                  <a:cubicBezTo>
                    <a:pt x="162" y="183"/>
                    <a:pt x="152" y="190"/>
                    <a:pt x="139" y="195"/>
                  </a:cubicBezTo>
                  <a:cubicBezTo>
                    <a:pt x="127" y="200"/>
                    <a:pt x="114" y="202"/>
                    <a:pt x="99" y="202"/>
                  </a:cubicBezTo>
                  <a:cubicBezTo>
                    <a:pt x="83" y="202"/>
                    <a:pt x="70" y="200"/>
                    <a:pt x="58" y="195"/>
                  </a:cubicBezTo>
                  <a:cubicBezTo>
                    <a:pt x="46" y="190"/>
                    <a:pt x="35" y="183"/>
                    <a:pt x="27" y="174"/>
                  </a:cubicBezTo>
                  <a:cubicBezTo>
                    <a:pt x="18" y="165"/>
                    <a:pt x="11" y="154"/>
                    <a:pt x="7" y="142"/>
                  </a:cubicBezTo>
                  <a:cubicBezTo>
                    <a:pt x="2" y="130"/>
                    <a:pt x="0" y="116"/>
                    <a:pt x="0" y="101"/>
                  </a:cubicBezTo>
                  <a:cubicBezTo>
                    <a:pt x="0" y="86"/>
                    <a:pt x="2" y="72"/>
                    <a:pt x="7" y="60"/>
                  </a:cubicBezTo>
                  <a:cubicBezTo>
                    <a:pt x="11" y="47"/>
                    <a:pt x="18" y="36"/>
                    <a:pt x="27" y="28"/>
                  </a:cubicBezTo>
                  <a:cubicBezTo>
                    <a:pt x="35" y="19"/>
                    <a:pt x="46" y="12"/>
                    <a:pt x="58" y="7"/>
                  </a:cubicBezTo>
                  <a:cubicBezTo>
                    <a:pt x="70" y="2"/>
                    <a:pt x="84" y="0"/>
                    <a:pt x="99" y="0"/>
                  </a:cubicBezTo>
                  <a:cubicBezTo>
                    <a:pt x="114" y="0"/>
                    <a:pt x="127" y="2"/>
                    <a:pt x="139" y="7"/>
                  </a:cubicBezTo>
                  <a:cubicBezTo>
                    <a:pt x="152" y="12"/>
                    <a:pt x="162" y="19"/>
                    <a:pt x="171" y="28"/>
                  </a:cubicBezTo>
                  <a:cubicBezTo>
                    <a:pt x="180" y="37"/>
                    <a:pt x="186" y="48"/>
                    <a:pt x="191" y="60"/>
                  </a:cubicBezTo>
                  <a:cubicBezTo>
                    <a:pt x="196" y="73"/>
                    <a:pt x="198" y="86"/>
                    <a:pt x="198" y="101"/>
                  </a:cubicBezTo>
                  <a:close/>
                  <a:moveTo>
                    <a:pt x="148" y="101"/>
                  </a:moveTo>
                  <a:cubicBezTo>
                    <a:pt x="148" y="81"/>
                    <a:pt x="143" y="65"/>
                    <a:pt x="134" y="54"/>
                  </a:cubicBezTo>
                  <a:cubicBezTo>
                    <a:pt x="126" y="43"/>
                    <a:pt x="114" y="37"/>
                    <a:pt x="99" y="37"/>
                  </a:cubicBezTo>
                  <a:cubicBezTo>
                    <a:pt x="89" y="37"/>
                    <a:pt x="80" y="39"/>
                    <a:pt x="73" y="44"/>
                  </a:cubicBezTo>
                  <a:cubicBezTo>
                    <a:pt x="65" y="49"/>
                    <a:pt x="60" y="57"/>
                    <a:pt x="56" y="67"/>
                  </a:cubicBezTo>
                  <a:cubicBezTo>
                    <a:pt x="52" y="77"/>
                    <a:pt x="50" y="88"/>
                    <a:pt x="50" y="101"/>
                  </a:cubicBezTo>
                  <a:cubicBezTo>
                    <a:pt x="50" y="114"/>
                    <a:pt x="52" y="126"/>
                    <a:pt x="56" y="135"/>
                  </a:cubicBezTo>
                  <a:cubicBezTo>
                    <a:pt x="60" y="145"/>
                    <a:pt x="65" y="152"/>
                    <a:pt x="73" y="158"/>
                  </a:cubicBezTo>
                  <a:cubicBezTo>
                    <a:pt x="80" y="163"/>
                    <a:pt x="89" y="165"/>
                    <a:pt x="99" y="165"/>
                  </a:cubicBezTo>
                  <a:cubicBezTo>
                    <a:pt x="114" y="165"/>
                    <a:pt x="126" y="160"/>
                    <a:pt x="134" y="148"/>
                  </a:cubicBezTo>
                  <a:cubicBezTo>
                    <a:pt x="143" y="137"/>
                    <a:pt x="148" y="121"/>
                    <a:pt x="14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3" name="Freeform 27"/>
            <p:cNvSpPr>
              <a:spLocks/>
            </p:cNvSpPr>
            <p:nvPr/>
          </p:nvSpPr>
          <p:spPr bwMode="auto">
            <a:xfrm>
              <a:off x="4827" y="2996"/>
              <a:ext cx="56" cy="78"/>
            </a:xfrm>
            <a:custGeom>
              <a:avLst/>
              <a:gdLst>
                <a:gd name="T0" fmla="*/ 24 w 56"/>
                <a:gd name="T1" fmla="*/ 10 h 78"/>
                <a:gd name="T2" fmla="*/ 0 w 56"/>
                <a:gd name="T3" fmla="*/ 10 h 78"/>
                <a:gd name="T4" fmla="*/ 0 w 56"/>
                <a:gd name="T5" fmla="*/ 0 h 78"/>
                <a:gd name="T6" fmla="*/ 56 w 56"/>
                <a:gd name="T7" fmla="*/ 0 h 78"/>
                <a:gd name="T8" fmla="*/ 56 w 56"/>
                <a:gd name="T9" fmla="*/ 10 h 78"/>
                <a:gd name="T10" fmla="*/ 34 w 56"/>
                <a:gd name="T11" fmla="*/ 10 h 78"/>
                <a:gd name="T12" fmla="*/ 34 w 56"/>
                <a:gd name="T13" fmla="*/ 78 h 78"/>
                <a:gd name="T14" fmla="*/ 24 w 56"/>
                <a:gd name="T15" fmla="*/ 78 h 78"/>
                <a:gd name="T16" fmla="*/ 24 w 56"/>
                <a:gd name="T17"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8">
                  <a:moveTo>
                    <a:pt x="24" y="10"/>
                  </a:moveTo>
                  <a:lnTo>
                    <a:pt x="0" y="10"/>
                  </a:lnTo>
                  <a:lnTo>
                    <a:pt x="0" y="0"/>
                  </a:lnTo>
                  <a:lnTo>
                    <a:pt x="56" y="0"/>
                  </a:lnTo>
                  <a:lnTo>
                    <a:pt x="56" y="10"/>
                  </a:lnTo>
                  <a:lnTo>
                    <a:pt x="34" y="10"/>
                  </a:lnTo>
                  <a:lnTo>
                    <a:pt x="34" y="78"/>
                  </a:lnTo>
                  <a:lnTo>
                    <a:pt x="24" y="78"/>
                  </a:lnTo>
                  <a:lnTo>
                    <a:pt x="2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4" name="Freeform 28"/>
            <p:cNvSpPr>
              <a:spLocks/>
            </p:cNvSpPr>
            <p:nvPr/>
          </p:nvSpPr>
          <p:spPr bwMode="auto">
            <a:xfrm>
              <a:off x="4892" y="2996"/>
              <a:ext cx="78" cy="78"/>
            </a:xfrm>
            <a:custGeom>
              <a:avLst/>
              <a:gdLst>
                <a:gd name="T0" fmla="*/ 33 w 39"/>
                <a:gd name="T1" fmla="*/ 22 h 39"/>
                <a:gd name="T2" fmla="*/ 33 w 39"/>
                <a:gd name="T3" fmla="*/ 5 h 39"/>
                <a:gd name="T4" fmla="*/ 32 w 39"/>
                <a:gd name="T5" fmla="*/ 5 h 39"/>
                <a:gd name="T6" fmla="*/ 28 w 39"/>
                <a:gd name="T7" fmla="*/ 20 h 39"/>
                <a:gd name="T8" fmla="*/ 21 w 39"/>
                <a:gd name="T9" fmla="*/ 39 h 39"/>
                <a:gd name="T10" fmla="*/ 17 w 39"/>
                <a:gd name="T11" fmla="*/ 39 h 39"/>
                <a:gd name="T12" fmla="*/ 11 w 39"/>
                <a:gd name="T13" fmla="*/ 20 h 39"/>
                <a:gd name="T14" fmla="*/ 6 w 39"/>
                <a:gd name="T15" fmla="*/ 5 h 39"/>
                <a:gd name="T16" fmla="*/ 6 w 39"/>
                <a:gd name="T17" fmla="*/ 5 h 39"/>
                <a:gd name="T18" fmla="*/ 5 w 39"/>
                <a:gd name="T19" fmla="*/ 22 h 39"/>
                <a:gd name="T20" fmla="*/ 4 w 39"/>
                <a:gd name="T21" fmla="*/ 39 h 39"/>
                <a:gd name="T22" fmla="*/ 0 w 39"/>
                <a:gd name="T23" fmla="*/ 39 h 39"/>
                <a:gd name="T24" fmla="*/ 2 w 39"/>
                <a:gd name="T25" fmla="*/ 0 h 39"/>
                <a:gd name="T26" fmla="*/ 9 w 39"/>
                <a:gd name="T27" fmla="*/ 0 h 39"/>
                <a:gd name="T28" fmla="*/ 15 w 39"/>
                <a:gd name="T29" fmla="*/ 19 h 39"/>
                <a:gd name="T30" fmla="*/ 19 w 39"/>
                <a:gd name="T31" fmla="*/ 32 h 39"/>
                <a:gd name="T32" fmla="*/ 19 w 39"/>
                <a:gd name="T33" fmla="*/ 32 h 39"/>
                <a:gd name="T34" fmla="*/ 23 w 39"/>
                <a:gd name="T35" fmla="*/ 19 h 39"/>
                <a:gd name="T36" fmla="*/ 30 w 39"/>
                <a:gd name="T37" fmla="*/ 0 h 39"/>
                <a:gd name="T38" fmla="*/ 37 w 39"/>
                <a:gd name="T39" fmla="*/ 0 h 39"/>
                <a:gd name="T40" fmla="*/ 39 w 39"/>
                <a:gd name="T41" fmla="*/ 39 h 39"/>
                <a:gd name="T42" fmla="*/ 34 w 39"/>
                <a:gd name="T43" fmla="*/ 39 h 39"/>
                <a:gd name="T44" fmla="*/ 33 w 39"/>
                <a:gd name="T45"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9">
                  <a:moveTo>
                    <a:pt x="33" y="22"/>
                  </a:moveTo>
                  <a:cubicBezTo>
                    <a:pt x="33" y="17"/>
                    <a:pt x="33" y="10"/>
                    <a:pt x="33" y="5"/>
                  </a:cubicBezTo>
                  <a:cubicBezTo>
                    <a:pt x="32" y="5"/>
                    <a:pt x="32" y="5"/>
                    <a:pt x="32" y="5"/>
                  </a:cubicBezTo>
                  <a:cubicBezTo>
                    <a:pt x="31" y="10"/>
                    <a:pt x="30" y="15"/>
                    <a:pt x="28" y="20"/>
                  </a:cubicBezTo>
                  <a:cubicBezTo>
                    <a:pt x="21" y="39"/>
                    <a:pt x="21" y="39"/>
                    <a:pt x="21" y="39"/>
                  </a:cubicBezTo>
                  <a:cubicBezTo>
                    <a:pt x="17" y="39"/>
                    <a:pt x="17" y="39"/>
                    <a:pt x="17" y="39"/>
                  </a:cubicBezTo>
                  <a:cubicBezTo>
                    <a:pt x="11" y="20"/>
                    <a:pt x="11" y="20"/>
                    <a:pt x="11" y="20"/>
                  </a:cubicBezTo>
                  <a:cubicBezTo>
                    <a:pt x="9" y="15"/>
                    <a:pt x="7" y="10"/>
                    <a:pt x="6" y="5"/>
                  </a:cubicBezTo>
                  <a:cubicBezTo>
                    <a:pt x="6" y="5"/>
                    <a:pt x="6" y="5"/>
                    <a:pt x="6" y="5"/>
                  </a:cubicBezTo>
                  <a:cubicBezTo>
                    <a:pt x="6" y="10"/>
                    <a:pt x="6" y="17"/>
                    <a:pt x="5" y="22"/>
                  </a:cubicBezTo>
                  <a:cubicBezTo>
                    <a:pt x="4" y="39"/>
                    <a:pt x="4" y="39"/>
                    <a:pt x="4" y="39"/>
                  </a:cubicBezTo>
                  <a:cubicBezTo>
                    <a:pt x="0" y="39"/>
                    <a:pt x="0" y="39"/>
                    <a:pt x="0" y="39"/>
                  </a:cubicBezTo>
                  <a:cubicBezTo>
                    <a:pt x="2" y="0"/>
                    <a:pt x="2" y="0"/>
                    <a:pt x="2" y="0"/>
                  </a:cubicBezTo>
                  <a:cubicBezTo>
                    <a:pt x="9" y="0"/>
                    <a:pt x="9" y="0"/>
                    <a:pt x="9" y="0"/>
                  </a:cubicBezTo>
                  <a:cubicBezTo>
                    <a:pt x="15" y="19"/>
                    <a:pt x="15" y="19"/>
                    <a:pt x="15" y="19"/>
                  </a:cubicBezTo>
                  <a:cubicBezTo>
                    <a:pt x="17" y="24"/>
                    <a:pt x="18" y="28"/>
                    <a:pt x="19" y="32"/>
                  </a:cubicBezTo>
                  <a:cubicBezTo>
                    <a:pt x="19" y="32"/>
                    <a:pt x="19" y="32"/>
                    <a:pt x="19" y="32"/>
                  </a:cubicBezTo>
                  <a:cubicBezTo>
                    <a:pt x="20" y="28"/>
                    <a:pt x="22" y="24"/>
                    <a:pt x="23" y="19"/>
                  </a:cubicBezTo>
                  <a:cubicBezTo>
                    <a:pt x="30" y="0"/>
                    <a:pt x="30" y="0"/>
                    <a:pt x="30" y="0"/>
                  </a:cubicBezTo>
                  <a:cubicBezTo>
                    <a:pt x="37" y="0"/>
                    <a:pt x="37" y="0"/>
                    <a:pt x="37" y="0"/>
                  </a:cubicBezTo>
                  <a:cubicBezTo>
                    <a:pt x="39" y="39"/>
                    <a:pt x="39" y="39"/>
                    <a:pt x="39" y="39"/>
                  </a:cubicBezTo>
                  <a:cubicBezTo>
                    <a:pt x="34" y="39"/>
                    <a:pt x="34" y="39"/>
                    <a:pt x="34" y="39"/>
                  </a:cubicBezTo>
                  <a:lnTo>
                    <a:pt x="3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grpSp>
        <p:nvGrpSpPr>
          <p:cNvPr id="158" name="Group 157"/>
          <p:cNvGrpSpPr/>
          <p:nvPr/>
        </p:nvGrpSpPr>
        <p:grpSpPr>
          <a:xfrm>
            <a:off x="7464792" y="2969123"/>
            <a:ext cx="1298042" cy="682729"/>
            <a:chOff x="7614673" y="3028093"/>
            <a:chExt cx="1324257" cy="696518"/>
          </a:xfrm>
        </p:grpSpPr>
        <p:sp>
          <p:nvSpPr>
            <p:cNvPr id="157" name="Oval 156"/>
            <p:cNvSpPr/>
            <p:nvPr/>
          </p:nvSpPr>
          <p:spPr bwMode="auto">
            <a:xfrm>
              <a:off x="7894637" y="3036083"/>
              <a:ext cx="688528" cy="688528"/>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56" name="TextBox 155"/>
            <p:cNvSpPr txBox="1"/>
            <p:nvPr/>
          </p:nvSpPr>
          <p:spPr>
            <a:xfrm>
              <a:off x="7614673" y="3028093"/>
              <a:ext cx="1324257" cy="634530"/>
            </a:xfrm>
            <a:prstGeom prst="rect">
              <a:avLst/>
            </a:prstGeom>
            <a:solidFill>
              <a:srgbClr val="7030A0"/>
            </a:solid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rPr>
                <a:t>macOS </a:t>
              </a:r>
            </a:p>
          </p:txBody>
        </p:sp>
      </p:grpSp>
      <p:pic>
        <p:nvPicPr>
          <p:cNvPr id="16" name="Picture 15"/>
          <p:cNvPicPr>
            <a:picLocks noChangeAspect="1"/>
          </p:cNvPicPr>
          <p:nvPr/>
        </p:nvPicPr>
        <p:blipFill>
          <a:blip r:embed="rId4"/>
          <a:stretch>
            <a:fillRect/>
          </a:stretch>
        </p:blipFill>
        <p:spPr>
          <a:xfrm>
            <a:off x="4047821" y="3980174"/>
            <a:ext cx="506081" cy="596449"/>
          </a:xfrm>
          <a:prstGeom prst="rect">
            <a:avLst/>
          </a:prstGeom>
        </p:spPr>
      </p:pic>
      <p:grpSp>
        <p:nvGrpSpPr>
          <p:cNvPr id="106" name="Group 105">
            <a:extLst>
              <a:ext uri="{FF2B5EF4-FFF2-40B4-BE49-F238E27FC236}">
                <a16:creationId xmlns:a16="http://schemas.microsoft.com/office/drawing/2014/main" id="{543F7783-FDB1-42B8-BCA6-3162226CC81F}"/>
              </a:ext>
            </a:extLst>
          </p:cNvPr>
          <p:cNvGrpSpPr/>
          <p:nvPr/>
        </p:nvGrpSpPr>
        <p:grpSpPr>
          <a:xfrm>
            <a:off x="3615004" y="2988107"/>
            <a:ext cx="838111" cy="682729"/>
            <a:chOff x="7849282" y="3028093"/>
            <a:chExt cx="855037" cy="696518"/>
          </a:xfrm>
        </p:grpSpPr>
        <p:sp>
          <p:nvSpPr>
            <p:cNvPr id="108" name="Oval 107">
              <a:extLst>
                <a:ext uri="{FF2B5EF4-FFF2-40B4-BE49-F238E27FC236}">
                  <a16:creationId xmlns:a16="http://schemas.microsoft.com/office/drawing/2014/main" id="{18E8023A-FF9E-460E-84AA-5274D47BFA14}"/>
                </a:ext>
              </a:extLst>
            </p:cNvPr>
            <p:cNvSpPr/>
            <p:nvPr/>
          </p:nvSpPr>
          <p:spPr bwMode="auto">
            <a:xfrm>
              <a:off x="7894637" y="3036083"/>
              <a:ext cx="688528" cy="688528"/>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13" name="TextBox 112">
              <a:extLst>
                <a:ext uri="{FF2B5EF4-FFF2-40B4-BE49-F238E27FC236}">
                  <a16:creationId xmlns:a16="http://schemas.microsoft.com/office/drawing/2014/main" id="{C1D29BF7-6D34-469D-9AC6-B84295D97096}"/>
                </a:ext>
              </a:extLst>
            </p:cNvPr>
            <p:cNvSpPr txBox="1"/>
            <p:nvPr/>
          </p:nvSpPr>
          <p:spPr>
            <a:xfrm>
              <a:off x="7849282" y="3028093"/>
              <a:ext cx="855037" cy="627904"/>
            </a:xfrm>
            <a:prstGeom prst="rect">
              <a:avLst/>
            </a:prstGeom>
            <a:solidFill>
              <a:srgbClr val="7030A0"/>
            </a:solid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rPr>
                <a:t>iOS </a:t>
              </a:r>
            </a:p>
          </p:txBody>
        </p:sp>
      </p:grpSp>
      <p:grpSp>
        <p:nvGrpSpPr>
          <p:cNvPr id="18" name="Group 17">
            <a:extLst>
              <a:ext uri="{FF2B5EF4-FFF2-40B4-BE49-F238E27FC236}">
                <a16:creationId xmlns:a16="http://schemas.microsoft.com/office/drawing/2014/main" id="{07B47143-55C1-415D-A634-40B51D84BC39}"/>
              </a:ext>
            </a:extLst>
          </p:cNvPr>
          <p:cNvGrpSpPr/>
          <p:nvPr/>
        </p:nvGrpSpPr>
        <p:grpSpPr>
          <a:xfrm>
            <a:off x="713546" y="25485"/>
            <a:ext cx="10665321" cy="6856055"/>
            <a:chOff x="713546" y="25485"/>
            <a:chExt cx="10665321" cy="6856055"/>
          </a:xfrm>
        </p:grpSpPr>
        <p:grpSp>
          <p:nvGrpSpPr>
            <p:cNvPr id="17" name="Group 16">
              <a:extLst>
                <a:ext uri="{FF2B5EF4-FFF2-40B4-BE49-F238E27FC236}">
                  <a16:creationId xmlns:a16="http://schemas.microsoft.com/office/drawing/2014/main" id="{E37CBB05-A8D2-4DCA-922D-E67623F77B01}"/>
                </a:ext>
              </a:extLst>
            </p:cNvPr>
            <p:cNvGrpSpPr/>
            <p:nvPr/>
          </p:nvGrpSpPr>
          <p:grpSpPr>
            <a:xfrm>
              <a:off x="713546" y="25485"/>
              <a:ext cx="10665321" cy="6856055"/>
              <a:chOff x="713546" y="25485"/>
              <a:chExt cx="10665321" cy="6856055"/>
            </a:xfrm>
          </p:grpSpPr>
          <p:grpSp>
            <p:nvGrpSpPr>
              <p:cNvPr id="15" name="Group 14">
                <a:extLst>
                  <a:ext uri="{FF2B5EF4-FFF2-40B4-BE49-F238E27FC236}">
                    <a16:creationId xmlns:a16="http://schemas.microsoft.com/office/drawing/2014/main" id="{9701F1FF-35CA-4CBB-B9A8-492ABF2336B3}"/>
                  </a:ext>
                </a:extLst>
              </p:cNvPr>
              <p:cNvGrpSpPr/>
              <p:nvPr/>
            </p:nvGrpSpPr>
            <p:grpSpPr>
              <a:xfrm>
                <a:off x="713546" y="25485"/>
                <a:ext cx="10665321" cy="6856055"/>
                <a:chOff x="713546" y="25485"/>
                <a:chExt cx="10665321" cy="6856055"/>
              </a:xfrm>
            </p:grpSpPr>
            <p:grpSp>
              <p:nvGrpSpPr>
                <p:cNvPr id="13" name="Group 12">
                  <a:extLst>
                    <a:ext uri="{FF2B5EF4-FFF2-40B4-BE49-F238E27FC236}">
                      <a16:creationId xmlns:a16="http://schemas.microsoft.com/office/drawing/2014/main" id="{C09D9545-E92F-43BE-8CD2-F51FD5756147}"/>
                    </a:ext>
                  </a:extLst>
                </p:cNvPr>
                <p:cNvGrpSpPr/>
                <p:nvPr/>
              </p:nvGrpSpPr>
              <p:grpSpPr>
                <a:xfrm>
                  <a:off x="713546" y="25485"/>
                  <a:ext cx="10665321" cy="6856055"/>
                  <a:chOff x="713546" y="25485"/>
                  <a:chExt cx="10665321" cy="6856055"/>
                </a:xfrm>
              </p:grpSpPr>
              <p:grpSp>
                <p:nvGrpSpPr>
                  <p:cNvPr id="4" name="Group 3">
                    <a:extLst>
                      <a:ext uri="{FF2B5EF4-FFF2-40B4-BE49-F238E27FC236}">
                        <a16:creationId xmlns:a16="http://schemas.microsoft.com/office/drawing/2014/main" id="{B6F34F45-3C45-4F4E-8535-5D90A5540E37}"/>
                      </a:ext>
                    </a:extLst>
                  </p:cNvPr>
                  <p:cNvGrpSpPr/>
                  <p:nvPr/>
                </p:nvGrpSpPr>
                <p:grpSpPr>
                  <a:xfrm>
                    <a:off x="713546" y="25485"/>
                    <a:ext cx="10665321" cy="6856055"/>
                    <a:chOff x="655233" y="23291"/>
                    <a:chExt cx="10879184" cy="6993533"/>
                  </a:xfrm>
                </p:grpSpPr>
                <p:grpSp>
                  <p:nvGrpSpPr>
                    <p:cNvPr id="3" name="Group 2">
                      <a:extLst>
                        <a:ext uri="{FF2B5EF4-FFF2-40B4-BE49-F238E27FC236}">
                          <a16:creationId xmlns:a16="http://schemas.microsoft.com/office/drawing/2014/main" id="{32C55B84-CC86-474D-994C-AB0FDFA84AAE}"/>
                        </a:ext>
                      </a:extLst>
                    </p:cNvPr>
                    <p:cNvGrpSpPr/>
                    <p:nvPr/>
                  </p:nvGrpSpPr>
                  <p:grpSpPr>
                    <a:xfrm>
                      <a:off x="655233" y="23291"/>
                      <a:ext cx="10879184" cy="6993533"/>
                      <a:chOff x="655233" y="23291"/>
                      <a:chExt cx="10879184" cy="6993533"/>
                    </a:xfrm>
                  </p:grpSpPr>
                  <p:grpSp>
                    <p:nvGrpSpPr>
                      <p:cNvPr id="147" name="Group 146"/>
                      <p:cNvGrpSpPr/>
                      <p:nvPr/>
                    </p:nvGrpSpPr>
                    <p:grpSpPr>
                      <a:xfrm>
                        <a:off x="655233" y="23291"/>
                        <a:ext cx="10879184" cy="6993533"/>
                        <a:chOff x="654443" y="22798"/>
                        <a:chExt cx="10880728" cy="6994525"/>
                      </a:xfrm>
                    </p:grpSpPr>
                    <p:sp>
                      <p:nvSpPr>
                        <p:cNvPr id="35" name="Rectangle 34"/>
                        <p:cNvSpPr/>
                        <p:nvPr/>
                      </p:nvSpPr>
                      <p:spPr>
                        <a:xfrm>
                          <a:off x="968906" y="3811194"/>
                          <a:ext cx="1554787"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a:t>
                          </a: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SignalR</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146" name="Group 145"/>
                        <p:cNvGrpSpPr/>
                        <p:nvPr/>
                      </p:nvGrpSpPr>
                      <p:grpSpPr>
                        <a:xfrm>
                          <a:off x="654443" y="22798"/>
                          <a:ext cx="10880728" cy="6994525"/>
                          <a:chOff x="654443" y="22798"/>
                          <a:chExt cx="10880728" cy="6994525"/>
                        </a:xfrm>
                      </p:grpSpPr>
                      <p:pic>
                        <p:nvPicPr>
                          <p:cNvPr id="145" name="Picture 144"/>
                          <p:cNvPicPr>
                            <a:picLocks noChangeAspect="1"/>
                          </p:cNvPicPr>
                          <p:nvPr/>
                        </p:nvPicPr>
                        <p:blipFill rotWithShape="1">
                          <a:blip r:embed="rId5"/>
                          <a:srcRect t="17842" b="17842"/>
                          <a:stretch/>
                        </p:blipFill>
                        <p:spPr>
                          <a:xfrm>
                            <a:off x="654443" y="22798"/>
                            <a:ext cx="10880728" cy="6994525"/>
                          </a:xfrm>
                          <a:prstGeom prst="rect">
                            <a:avLst/>
                          </a:prstGeom>
                        </p:spPr>
                      </p:pic>
                      <p:sp>
                        <p:nvSpPr>
                          <p:cNvPr id="23" name="Rectangle 22"/>
                          <p:cNvSpPr/>
                          <p:nvPr/>
                        </p:nvSpPr>
                        <p:spPr>
                          <a:xfrm>
                            <a:off x="2166791" y="1833043"/>
                            <a:ext cx="200078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SDK for Hadoop</a:t>
                            </a:r>
                          </a:p>
                        </p:txBody>
                      </p:sp>
                      <p:sp>
                        <p:nvSpPr>
                          <p:cNvPr id="24" name="Rectangle 23"/>
                          <p:cNvSpPr/>
                          <p:nvPr/>
                        </p:nvSpPr>
                        <p:spPr>
                          <a:xfrm>
                            <a:off x="1915156" y="5955917"/>
                            <a:ext cx="302682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Compiler Platform ("Roslyn")</a:t>
                            </a:r>
                          </a:p>
                        </p:txBody>
                      </p:sp>
                      <p:sp>
                        <p:nvSpPr>
                          <p:cNvPr id="28" name="Rectangle 27"/>
                          <p:cNvSpPr/>
                          <p:nvPr/>
                        </p:nvSpPr>
                        <p:spPr>
                          <a:xfrm>
                            <a:off x="8885614" y="3961584"/>
                            <a:ext cx="2097406"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Micro Framework</a:t>
                            </a:r>
                          </a:p>
                        </p:txBody>
                      </p:sp>
                      <p:sp>
                        <p:nvSpPr>
                          <p:cNvPr id="31" name="Rectangle 30"/>
                          <p:cNvSpPr/>
                          <p:nvPr/>
                        </p:nvSpPr>
                        <p:spPr>
                          <a:xfrm>
                            <a:off x="7084674" y="6584591"/>
                            <a:ext cx="135854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MVC</a:t>
                            </a:r>
                          </a:p>
                        </p:txBody>
                      </p:sp>
                      <p:sp>
                        <p:nvSpPr>
                          <p:cNvPr id="32" name="Rectangle 31"/>
                          <p:cNvSpPr/>
                          <p:nvPr/>
                        </p:nvSpPr>
                        <p:spPr>
                          <a:xfrm>
                            <a:off x="6999020" y="6084517"/>
                            <a:ext cx="168171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Web API</a:t>
                            </a:r>
                          </a:p>
                        </p:txBody>
                      </p:sp>
                      <p:sp>
                        <p:nvSpPr>
                          <p:cNvPr id="34" name="Rectangle 33"/>
                          <p:cNvSpPr/>
                          <p:nvPr/>
                        </p:nvSpPr>
                        <p:spPr>
                          <a:xfrm>
                            <a:off x="9336324" y="2220322"/>
                            <a:ext cx="1861257"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Web Pages</a:t>
                            </a:r>
                          </a:p>
                        </p:txBody>
                      </p:sp>
                      <p:sp>
                        <p:nvSpPr>
                          <p:cNvPr id="36" name="Rectangle 35"/>
                          <p:cNvSpPr/>
                          <p:nvPr/>
                        </p:nvSpPr>
                        <p:spPr>
                          <a:xfrm>
                            <a:off x="8287244" y="948647"/>
                            <a:ext cx="1896508"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MVVM Light Toolkit</a:t>
                            </a:r>
                          </a:p>
                        </p:txBody>
                      </p:sp>
                      <p:sp>
                        <p:nvSpPr>
                          <p:cNvPr id="37" name="Rectangle 36"/>
                          <p:cNvSpPr/>
                          <p:nvPr/>
                        </p:nvSpPr>
                        <p:spPr>
                          <a:xfrm>
                            <a:off x="7571186" y="110546"/>
                            <a:ext cx="1039691"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Core</a:t>
                            </a:r>
                          </a:p>
                        </p:txBody>
                      </p:sp>
                      <p:sp>
                        <p:nvSpPr>
                          <p:cNvPr id="38" name="Rectangle 37"/>
                          <p:cNvSpPr/>
                          <p:nvPr/>
                        </p:nvSpPr>
                        <p:spPr>
                          <a:xfrm>
                            <a:off x="4648620" y="6229462"/>
                            <a:ext cx="848968"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Orleans</a:t>
                            </a:r>
                          </a:p>
                        </p:txBody>
                      </p:sp>
                      <p:sp>
                        <p:nvSpPr>
                          <p:cNvPr id="39" name="Rectangle 38"/>
                          <p:cNvSpPr/>
                          <p:nvPr/>
                        </p:nvSpPr>
                        <p:spPr>
                          <a:xfrm>
                            <a:off x="10115971" y="1729753"/>
                            <a:ext cx="561183"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MEF</a:t>
                            </a:r>
                          </a:p>
                        </p:txBody>
                      </p:sp>
                      <p:sp>
                        <p:nvSpPr>
                          <p:cNvPr id="40" name="Rectangle 39"/>
                          <p:cNvSpPr/>
                          <p:nvPr/>
                        </p:nvSpPr>
                        <p:spPr>
                          <a:xfrm>
                            <a:off x="7922931" y="5141786"/>
                            <a:ext cx="305429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OWIN Authentication Middleware</a:t>
                            </a:r>
                          </a:p>
                        </p:txBody>
                      </p:sp>
                      <p:sp>
                        <p:nvSpPr>
                          <p:cNvPr id="41" name="Rectangle 40"/>
                          <p:cNvSpPr/>
                          <p:nvPr/>
                        </p:nvSpPr>
                        <p:spPr>
                          <a:xfrm>
                            <a:off x="2901943" y="4877224"/>
                            <a:ext cx="134082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Orchard CMS</a:t>
                            </a:r>
                          </a:p>
                        </p:txBody>
                      </p:sp>
                      <p:sp>
                        <p:nvSpPr>
                          <p:cNvPr id="42" name="Rectangle 41"/>
                          <p:cNvSpPr/>
                          <p:nvPr/>
                        </p:nvSpPr>
                        <p:spPr>
                          <a:xfrm>
                            <a:off x="8197991" y="5650370"/>
                            <a:ext cx="265801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Azure SDK for .NET</a:t>
                            </a:r>
                          </a:p>
                        </p:txBody>
                      </p:sp>
                      <p:sp>
                        <p:nvSpPr>
                          <p:cNvPr id="43" name="Rectangle 42"/>
                          <p:cNvSpPr/>
                          <p:nvPr/>
                        </p:nvSpPr>
                        <p:spPr>
                          <a:xfrm>
                            <a:off x="1414037" y="2680213"/>
                            <a:ext cx="158991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IdentityManager</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1485084" y="2204898"/>
                            <a:ext cx="87852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Mimekit</a:t>
                            </a:r>
                          </a:p>
                        </p:txBody>
                      </p:sp>
                      <p:sp>
                        <p:nvSpPr>
                          <p:cNvPr id="45" name="Rectangle 44"/>
                          <p:cNvSpPr/>
                          <p:nvPr/>
                        </p:nvSpPr>
                        <p:spPr>
                          <a:xfrm>
                            <a:off x="1534154" y="4635906"/>
                            <a:ext cx="135750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Xamarin.Auth</a:t>
                            </a:r>
                          </a:p>
                        </p:txBody>
                      </p:sp>
                      <p:sp>
                        <p:nvSpPr>
                          <p:cNvPr id="46" name="Rectangle 45"/>
                          <p:cNvSpPr/>
                          <p:nvPr/>
                        </p:nvSpPr>
                        <p:spPr>
                          <a:xfrm>
                            <a:off x="8970108" y="2693782"/>
                            <a:ext cx="2197883"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Couchbase Lite for .NET</a:t>
                            </a:r>
                          </a:p>
                        </p:txBody>
                      </p:sp>
                      <p:sp>
                        <p:nvSpPr>
                          <p:cNvPr id="47" name="Rectangle 46"/>
                          <p:cNvSpPr/>
                          <p:nvPr/>
                        </p:nvSpPr>
                        <p:spPr>
                          <a:xfrm>
                            <a:off x="9937159" y="1155702"/>
                            <a:ext cx="772116"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Mailkit</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8" name="Rectangle 47"/>
                          <p:cNvSpPr/>
                          <p:nvPr/>
                        </p:nvSpPr>
                        <p:spPr>
                          <a:xfrm>
                            <a:off x="4869673" y="653330"/>
                            <a:ext cx="1348604"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Core</a:t>
                            </a:r>
                          </a:p>
                        </p:txBody>
                      </p:sp>
                      <p:sp>
                        <p:nvSpPr>
                          <p:cNvPr id="49" name="Rectangle 48"/>
                          <p:cNvSpPr/>
                          <p:nvPr/>
                        </p:nvSpPr>
                        <p:spPr>
                          <a:xfrm>
                            <a:off x="3055916" y="1079117"/>
                            <a:ext cx="246248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Salesforce Toolkits for .NET</a:t>
                            </a:r>
                          </a:p>
                        </p:txBody>
                      </p:sp>
                      <p:sp>
                        <p:nvSpPr>
                          <p:cNvPr id="50" name="Rectangle 49"/>
                          <p:cNvSpPr/>
                          <p:nvPr/>
                        </p:nvSpPr>
                        <p:spPr>
                          <a:xfrm>
                            <a:off x="3198259" y="2481897"/>
                            <a:ext cx="750859"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NuGet</a:t>
                            </a:r>
                          </a:p>
                        </p:txBody>
                      </p:sp>
                      <p:sp>
                        <p:nvSpPr>
                          <p:cNvPr id="51" name="Rectangle 50"/>
                          <p:cNvSpPr/>
                          <p:nvPr/>
                        </p:nvSpPr>
                        <p:spPr>
                          <a:xfrm>
                            <a:off x="8868588" y="6312464"/>
                            <a:ext cx="1110749" cy="55550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Kudu</a:t>
                            </a:r>
                          </a:p>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Cecil</a:t>
                            </a:r>
                          </a:p>
                        </p:txBody>
                      </p:sp>
                      <p:sp>
                        <p:nvSpPr>
                          <p:cNvPr id="52" name="Rectangle 51"/>
                          <p:cNvSpPr/>
                          <p:nvPr/>
                        </p:nvSpPr>
                        <p:spPr>
                          <a:xfrm>
                            <a:off x="8599770" y="173035"/>
                            <a:ext cx="886703"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MSBuild</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53" name="Rectangle 52"/>
                          <p:cNvSpPr/>
                          <p:nvPr/>
                        </p:nvSpPr>
                        <p:spPr>
                          <a:xfrm>
                            <a:off x="2479900" y="6379060"/>
                            <a:ext cx="630056"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LLILC</a:t>
                            </a:r>
                          </a:p>
                        </p:txBody>
                      </p:sp>
                      <p:sp>
                        <p:nvSpPr>
                          <p:cNvPr id="54" name="Rectangle 53"/>
                          <p:cNvSpPr/>
                          <p:nvPr/>
                        </p:nvSpPr>
                        <p:spPr>
                          <a:xfrm>
                            <a:off x="5882132" y="5960546"/>
                            <a:ext cx="665832"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Prism</a:t>
                            </a:r>
                          </a:p>
                        </p:txBody>
                      </p:sp>
                      <p:sp>
                        <p:nvSpPr>
                          <p:cNvPr id="55" name="Rectangle 54"/>
                          <p:cNvSpPr/>
                          <p:nvPr/>
                        </p:nvSpPr>
                        <p:spPr>
                          <a:xfrm>
                            <a:off x="1352180" y="1421059"/>
                            <a:ext cx="201524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WorldWide</a:t>
                            </a: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Telescope</a:t>
                            </a:r>
                          </a:p>
                        </p:txBody>
                      </p:sp>
                      <p:sp>
                        <p:nvSpPr>
                          <p:cNvPr id="56" name="Rectangle 55"/>
                          <p:cNvSpPr/>
                          <p:nvPr/>
                        </p:nvSpPr>
                        <p:spPr>
                          <a:xfrm>
                            <a:off x="1984636" y="636032"/>
                            <a:ext cx="265637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AJAX Control Toolkit</a:t>
                            </a:r>
                          </a:p>
                        </p:txBody>
                      </p:sp>
                      <p:sp>
                        <p:nvSpPr>
                          <p:cNvPr id="57" name="Rectangle 56"/>
                          <p:cNvSpPr/>
                          <p:nvPr/>
                        </p:nvSpPr>
                        <p:spPr>
                          <a:xfrm>
                            <a:off x="1300868" y="3287673"/>
                            <a:ext cx="1653106"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Entity Framework</a:t>
                            </a:r>
                          </a:p>
                        </p:txBody>
                      </p:sp>
                      <p:sp>
                        <p:nvSpPr>
                          <p:cNvPr id="58" name="Rectangle 57"/>
                          <p:cNvSpPr/>
                          <p:nvPr/>
                        </p:nvSpPr>
                        <p:spPr>
                          <a:xfrm>
                            <a:off x="7909447" y="590426"/>
                            <a:ext cx="274625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Azure </a:t>
                            </a: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WebJobs</a:t>
                            </a: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SDK</a:t>
                            </a:r>
                          </a:p>
                        </p:txBody>
                      </p:sp>
                      <p:sp>
                        <p:nvSpPr>
                          <p:cNvPr id="59" name="Rectangle 58"/>
                          <p:cNvSpPr/>
                          <p:nvPr/>
                        </p:nvSpPr>
                        <p:spPr>
                          <a:xfrm>
                            <a:off x="2107812" y="178774"/>
                            <a:ext cx="299123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Web Protection Library</a:t>
                            </a:r>
                          </a:p>
                        </p:txBody>
                      </p:sp>
                      <p:sp>
                        <p:nvSpPr>
                          <p:cNvPr id="60" name="Rectangle 59"/>
                          <p:cNvSpPr/>
                          <p:nvPr/>
                        </p:nvSpPr>
                        <p:spPr>
                          <a:xfrm>
                            <a:off x="2280499" y="4172134"/>
                            <a:ext cx="161019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Open Live Writer</a:t>
                            </a:r>
                          </a:p>
                        </p:txBody>
                      </p:sp>
                      <p:sp>
                        <p:nvSpPr>
                          <p:cNvPr id="61" name="Rectangle 60"/>
                          <p:cNvSpPr/>
                          <p:nvPr/>
                        </p:nvSpPr>
                        <p:spPr>
                          <a:xfrm>
                            <a:off x="8571015" y="1460249"/>
                            <a:ext cx="148361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Open XML SDK</a:t>
                            </a:r>
                          </a:p>
                        </p:txBody>
                      </p:sp>
                      <p:sp>
                        <p:nvSpPr>
                          <p:cNvPr id="62" name="Rectangle 61"/>
                          <p:cNvSpPr/>
                          <p:nvPr/>
                        </p:nvSpPr>
                        <p:spPr>
                          <a:xfrm>
                            <a:off x="1586770" y="5319293"/>
                            <a:ext cx="1093391"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ProtoBuild</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3" name="Rectangle 62"/>
                          <p:cNvSpPr/>
                          <p:nvPr/>
                        </p:nvSpPr>
                        <p:spPr>
                          <a:xfrm>
                            <a:off x="5166963" y="6578498"/>
                            <a:ext cx="1536602"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System.Drawing</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4" name="Rectangle 63"/>
                          <p:cNvSpPr/>
                          <p:nvPr/>
                        </p:nvSpPr>
                        <p:spPr>
                          <a:xfrm>
                            <a:off x="3335063" y="5486161"/>
                            <a:ext cx="136429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IdentityServer</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3390343" y="6549078"/>
                            <a:ext cx="97814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Umbraco</a:t>
                            </a:r>
                          </a:p>
                        </p:txBody>
                      </p:sp>
                      <p:sp>
                        <p:nvSpPr>
                          <p:cNvPr id="66" name="Rectangle 65"/>
                          <p:cNvSpPr/>
                          <p:nvPr/>
                        </p:nvSpPr>
                        <p:spPr>
                          <a:xfrm>
                            <a:off x="9210390" y="3198398"/>
                            <a:ext cx="58898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WCF</a:t>
                            </a:r>
                          </a:p>
                        </p:txBody>
                      </p:sp>
                      <p:sp>
                        <p:nvSpPr>
                          <p:cNvPr id="67" name="Rectangle 66"/>
                          <p:cNvSpPr/>
                          <p:nvPr/>
                        </p:nvSpPr>
                        <p:spPr>
                          <a:xfrm>
                            <a:off x="9779524" y="3536953"/>
                            <a:ext cx="154554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Xamarin.Mobile</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8" name="Rectangle 67"/>
                          <p:cNvSpPr/>
                          <p:nvPr/>
                        </p:nvSpPr>
                        <p:spPr>
                          <a:xfrm>
                            <a:off x="8583167" y="4416587"/>
                            <a:ext cx="70507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Mono</a:t>
                            </a:r>
                          </a:p>
                        </p:txBody>
                      </p:sp>
                      <p:sp>
                        <p:nvSpPr>
                          <p:cNvPr id="69" name="Rectangle 68"/>
                          <p:cNvSpPr/>
                          <p:nvPr/>
                        </p:nvSpPr>
                        <p:spPr>
                          <a:xfrm>
                            <a:off x="9437259" y="4657977"/>
                            <a:ext cx="128409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 SDK</a:t>
                            </a:r>
                          </a:p>
                        </p:txBody>
                      </p:sp>
                      <p:sp>
                        <p:nvSpPr>
                          <p:cNvPr id="70" name="Rectangle 69"/>
                          <p:cNvSpPr/>
                          <p:nvPr/>
                        </p:nvSpPr>
                        <p:spPr>
                          <a:xfrm>
                            <a:off x="9727303" y="6042374"/>
                            <a:ext cx="606312"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Cake</a:t>
                            </a:r>
                          </a:p>
                        </p:txBody>
                      </p:sp>
                    </p:grpSp>
                  </p:grpSp>
                  <p:sp>
                    <p:nvSpPr>
                      <p:cNvPr id="95" name="Rectangle 94">
                        <a:extLst>
                          <a:ext uri="{FF2B5EF4-FFF2-40B4-BE49-F238E27FC236}">
                            <a16:creationId xmlns:a16="http://schemas.microsoft.com/office/drawing/2014/main" id="{26CCF0D4-C988-48A6-A73B-726C6B1E9812}"/>
                          </a:ext>
                        </a:extLst>
                      </p:cNvPr>
                      <p:cNvSpPr/>
                      <p:nvPr/>
                    </p:nvSpPr>
                    <p:spPr>
                      <a:xfrm>
                        <a:off x="5280715" y="23291"/>
                        <a:ext cx="1006092" cy="816919"/>
                      </a:xfrm>
                      <a:prstGeom prst="rect">
                        <a:avLst/>
                      </a:prstGeom>
                    </p:spPr>
                    <p:txBody>
                      <a:bodyPr wrap="squar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Steeltoe</a:t>
                        </a:r>
                        <a:endParaRPr kumimoji="0" lang="en-US" sz="1567"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567"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nvGrpSpPr>
                    <p:cNvPr id="2" name="Group 1"/>
                    <p:cNvGrpSpPr/>
                    <p:nvPr/>
                  </p:nvGrpSpPr>
                  <p:grpSpPr>
                    <a:xfrm>
                      <a:off x="3778354" y="1471798"/>
                      <a:ext cx="5310285" cy="1141228"/>
                      <a:chOff x="3606186" y="1430612"/>
                      <a:chExt cx="5311041" cy="1141388"/>
                    </a:xfrm>
                  </p:grpSpPr>
                  <p:sp>
                    <p:nvSpPr>
                      <p:cNvPr id="97" name="Rectangle 96"/>
                      <p:cNvSpPr/>
                      <p:nvPr/>
                    </p:nvSpPr>
                    <p:spPr>
                      <a:xfrm>
                        <a:off x="3606186" y="1430612"/>
                        <a:ext cx="767211" cy="34521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Nancy</a:t>
                        </a:r>
                      </a:p>
                    </p:txBody>
                  </p:sp>
                  <p:sp>
                    <p:nvSpPr>
                      <p:cNvPr id="98" name="Rectangle 97"/>
                      <p:cNvSpPr/>
                      <p:nvPr/>
                    </p:nvSpPr>
                    <p:spPr>
                      <a:xfrm>
                        <a:off x="8249760" y="2226788"/>
                        <a:ext cx="667467" cy="34521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xUnit</a:t>
                        </a:r>
                        <a:endParaRPr kumimoji="0" lang="en-US" sz="1567"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grpSp>
              </p:grpSp>
              <p:sp>
                <p:nvSpPr>
                  <p:cNvPr id="5" name="TextBox 4">
                    <a:extLst>
                      <a:ext uri="{FF2B5EF4-FFF2-40B4-BE49-F238E27FC236}">
                        <a16:creationId xmlns:a16="http://schemas.microsoft.com/office/drawing/2014/main" id="{35600791-89F6-4219-9319-3D50EFBF1334}"/>
                      </a:ext>
                    </a:extLst>
                  </p:cNvPr>
                  <p:cNvSpPr txBox="1"/>
                  <p:nvPr/>
                </p:nvSpPr>
                <p:spPr>
                  <a:xfrm>
                    <a:off x="5991215" y="341471"/>
                    <a:ext cx="1280543"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DotNetNuke</a:t>
                    </a:r>
                    <a:endPar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 name="TextBox 5">
                    <a:extLst>
                      <a:ext uri="{FF2B5EF4-FFF2-40B4-BE49-F238E27FC236}">
                        <a16:creationId xmlns:a16="http://schemas.microsoft.com/office/drawing/2014/main" id="{64337412-88C8-4517-B798-78C1BCFC4412}"/>
                      </a:ext>
                    </a:extLst>
                  </p:cNvPr>
                  <p:cNvSpPr txBox="1"/>
                  <p:nvPr/>
                </p:nvSpPr>
                <p:spPr>
                  <a:xfrm>
                    <a:off x="6650786" y="641730"/>
                    <a:ext cx="1134349"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SourceLink</a:t>
                    </a:r>
                    <a:endPar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7" name="TextBox 6">
                    <a:extLst>
                      <a:ext uri="{FF2B5EF4-FFF2-40B4-BE49-F238E27FC236}">
                        <a16:creationId xmlns:a16="http://schemas.microsoft.com/office/drawing/2014/main" id="{6766BA00-6E8F-4217-B8FD-195B80E85BED}"/>
                      </a:ext>
                    </a:extLst>
                  </p:cNvPr>
                  <p:cNvSpPr txBox="1"/>
                  <p:nvPr/>
                </p:nvSpPr>
                <p:spPr>
                  <a:xfrm>
                    <a:off x="6475509" y="1025561"/>
                    <a:ext cx="689612"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nUnit</a:t>
                    </a:r>
                    <a:endPar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8" name="TextBox 7">
                    <a:extLst>
                      <a:ext uri="{FF2B5EF4-FFF2-40B4-BE49-F238E27FC236}">
                        <a16:creationId xmlns:a16="http://schemas.microsoft.com/office/drawing/2014/main" id="{E3D69C73-FC11-45AC-BD17-B141E0907D7C}"/>
                      </a:ext>
                    </a:extLst>
                  </p:cNvPr>
                  <p:cNvSpPr txBox="1"/>
                  <p:nvPr/>
                </p:nvSpPr>
                <p:spPr>
                  <a:xfrm>
                    <a:off x="7986789" y="1719309"/>
                    <a:ext cx="1198470"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MvvmCross</a:t>
                    </a:r>
                    <a:endPar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7B8087E1-A873-461A-A48A-2FCB3BF279D8}"/>
                      </a:ext>
                    </a:extLst>
                  </p:cNvPr>
                  <p:cNvSpPr txBox="1"/>
                  <p:nvPr/>
                </p:nvSpPr>
                <p:spPr>
                  <a:xfrm>
                    <a:off x="7245263" y="1198135"/>
                    <a:ext cx="1102866"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IronPython</a:t>
                    </a:r>
                    <a:endParaRPr kumimoji="0" lang="en-US" sz="1470" b="0" i="0" u="none" strike="noStrike" kern="1200" cap="none" spc="0" normalizeH="0" baseline="0" noProof="0">
                      <a:ln>
                        <a:noFill/>
                      </a:ln>
                      <a:solidFill>
                        <a:srgbClr val="101128"/>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92C287F2-0E0F-41CB-B074-86C2788ECC73}"/>
                      </a:ext>
                    </a:extLst>
                  </p:cNvPr>
                  <p:cNvSpPr txBox="1"/>
                  <p:nvPr/>
                </p:nvSpPr>
                <p:spPr>
                  <a:xfrm>
                    <a:off x="8458144" y="3426917"/>
                    <a:ext cx="861839" cy="31854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ILMerge</a:t>
                    </a:r>
                    <a:endParaRPr kumimoji="0" lang="en-US" sz="1470" b="0" i="0" u="none" strike="noStrike" kern="1200" cap="none" spc="0" normalizeH="0" baseline="0" noProof="0">
                      <a:ln>
                        <a:noFill/>
                      </a:ln>
                      <a:solidFill>
                        <a:srgbClr val="101128"/>
                      </a:solidFill>
                      <a:effectLst/>
                      <a:uLnTx/>
                      <a:uFillTx/>
                      <a:latin typeface="Calibri"/>
                      <a:ea typeface="+mn-ea"/>
                      <a:cs typeface="+mn-cs"/>
                    </a:endParaRPr>
                  </a:p>
                </p:txBody>
              </p:sp>
            </p:grpSp>
            <p:sp>
              <p:nvSpPr>
                <p:cNvPr id="99" name="Rectangle 98">
                  <a:extLst>
                    <a:ext uri="{FF2B5EF4-FFF2-40B4-BE49-F238E27FC236}">
                      <a16:creationId xmlns:a16="http://schemas.microsoft.com/office/drawing/2014/main" id="{A4BAA762-037B-4BD0-B145-9767C72EFEC4}"/>
                    </a:ext>
                  </a:extLst>
                </p:cNvPr>
                <p:cNvSpPr/>
                <p:nvPr/>
              </p:nvSpPr>
              <p:spPr>
                <a:xfrm>
                  <a:off x="2680276" y="2963485"/>
                  <a:ext cx="818237" cy="318421"/>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ML.NET</a:t>
                  </a:r>
                </a:p>
              </p:txBody>
            </p:sp>
          </p:grpSp>
          <p:sp>
            <p:nvSpPr>
              <p:cNvPr id="101" name="Rectangle 100">
                <a:extLst>
                  <a:ext uri="{FF2B5EF4-FFF2-40B4-BE49-F238E27FC236}">
                    <a16:creationId xmlns:a16="http://schemas.microsoft.com/office/drawing/2014/main" id="{EAA2207F-2951-4811-B325-A03BEE5CDAFC}"/>
                  </a:ext>
                </a:extLst>
              </p:cNvPr>
              <p:cNvSpPr/>
              <p:nvPr/>
            </p:nvSpPr>
            <p:spPr>
              <a:xfrm>
                <a:off x="2795241" y="3615456"/>
                <a:ext cx="1006429" cy="318421"/>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1" i="0" u="none" strike="noStrike" kern="1200" cap="none" spc="0" normalizeH="0" baseline="0" noProof="0" dirty="0">
                    <a:ln>
                      <a:noFill/>
                    </a:ln>
                    <a:solidFill>
                      <a:srgbClr val="FFFF00"/>
                    </a:solidFill>
                    <a:effectLst/>
                    <a:uLnTx/>
                    <a:uFillTx/>
                    <a:latin typeface="Segoe UI" panose="020B0502040204020203" pitchFamily="34" charset="0"/>
                    <a:ea typeface="+mn-ea"/>
                    <a:cs typeface="Segoe UI" panose="020B0502040204020203" pitchFamily="34" charset="0"/>
                  </a:rPr>
                  <a:t>Infer.NET</a:t>
                </a:r>
              </a:p>
            </p:txBody>
          </p:sp>
        </p:grpSp>
        <p:sp>
          <p:nvSpPr>
            <p:cNvPr id="114" name="Rectangle 113">
              <a:extLst>
                <a:ext uri="{FF2B5EF4-FFF2-40B4-BE49-F238E27FC236}">
                  <a16:creationId xmlns:a16="http://schemas.microsoft.com/office/drawing/2014/main" id="{9B448F55-F5DA-451A-BFC9-F215D50C1DAC}"/>
                </a:ext>
              </a:extLst>
            </p:cNvPr>
            <p:cNvSpPr/>
            <p:nvPr/>
          </p:nvSpPr>
          <p:spPr>
            <a:xfrm>
              <a:off x="980868" y="1852935"/>
              <a:ext cx="1010598" cy="318421"/>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JSON.NET</a:t>
              </a:r>
            </a:p>
          </p:txBody>
        </p:sp>
      </p:grpSp>
    </p:spTree>
    <p:extLst>
      <p:ext uri="{BB962C8B-B14F-4D97-AF65-F5344CB8AC3E}">
        <p14:creationId xmlns:p14="http://schemas.microsoft.com/office/powerpoint/2010/main" val="835586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1500"/>
                                        <p:tgtEl>
                                          <p:spTgt spid="11"/>
                                        </p:tgtEl>
                                      </p:cBhvr>
                                    </p:animEffect>
                                    <p:set>
                                      <p:cBhvr>
                                        <p:cTn id="11" dur="1" fill="hold">
                                          <p:stCondLst>
                                            <p:cond delay="1499"/>
                                          </p:stCondLst>
                                        </p:cTn>
                                        <p:tgtEl>
                                          <p:spTgt spid="11"/>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theme/theme1.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1" ma:contentTypeDescription="Create a new document." ma:contentTypeScope="" ma:versionID="4679f38185fefde8b23806f702b522cc">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366371b317520ec9a5ad3c1303c823ef"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LastSharedByUser xmlns="11245976-3b4d-4794-a754-317688483df2">jogallow@microsoft.com</LastSharedByUser>
    <SharedWithUsers xmlns="11245976-3b4d-4794-a754-317688483df2">
      <UserInfo>
        <DisplayName>Martin Woodward</DisplayName>
        <AccountId>67</AccountId>
        <AccountType/>
      </UserInfo>
    </SharedWithUsers>
    <LastSharedByTime xmlns="11245976-3b4d-4794-a754-317688483df2">2018-03-16T04:12:59+00:00</LastSharedByTime>
  </documentManagement>
</p:properties>
</file>

<file path=customXml/itemProps1.xml><?xml version="1.0" encoding="utf-8"?>
<ds:datastoreItem xmlns:ds="http://schemas.openxmlformats.org/officeDocument/2006/customXml" ds:itemID="{093821A7-5528-48BE-BD00-067FBFDD28D5}">
  <ds:schemaRefs>
    <ds:schemaRef ds:uri="http://schemas.microsoft.com/sharepoint/v3/contenttype/forms"/>
  </ds:schemaRefs>
</ds:datastoreItem>
</file>

<file path=customXml/itemProps2.xml><?xml version="1.0" encoding="utf-8"?>
<ds:datastoreItem xmlns:ds="http://schemas.openxmlformats.org/officeDocument/2006/customXml" ds:itemID="{16E8CB18-CF19-487B-A6ED-834044BC8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E43D6-DB2F-4C33-A8C8-D28F777A5DE7}">
  <ds:schemaRefs>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11245976-3b4d-4794-a754-317688483df2"/>
    <ds:schemaRef ds:uri="569b343d-e775-480b-9b2b-6a6986deb9b0"/>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6512</TotalTime>
  <Words>267</Words>
  <Application>Microsoft Office PowerPoint</Application>
  <PresentationFormat>Widescreen</PresentationFormat>
  <Paragraphs>75</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Consolas</vt:lpstr>
      <vt:lpstr>Segoe UI</vt:lpstr>
      <vt:lpstr>Segoe UI Light</vt:lpstr>
      <vt:lpstr>Wingdings</vt:lpstr>
      <vt:lpstr>Dotnet_Template</vt:lpstr>
      <vt:lpstr>PowerPoint Presentation</vt:lpstr>
      <vt:lpstr>.NET Roadmap</vt:lpstr>
      <vt:lpstr>Why do I need  a Roadmap?</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Carlos Gutierrez</cp:lastModifiedBy>
  <cp:revision>11</cp:revision>
  <dcterms:created xsi:type="dcterms:W3CDTF">2018-01-09T22:22:16Z</dcterms:created>
  <dcterms:modified xsi:type="dcterms:W3CDTF">2019-01-24T23:43:27Z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bethma@microsoft.com</vt:lpwstr>
  </property>
  <property fmtid="{D5CDD505-2E9C-101B-9397-08002B2CF9AE}" pid="5" name="MSIP_Label_f42aa342-8706-4288-bd11-ebb85995028c_SetDate">
    <vt:lpwstr>2018-01-09T22:28:27.0429869Z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0x01010022F88B0CCF1BBA489747F146E6B5E06D</vt:lpwstr>
  </property>
</Properties>
</file>