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6" r:id="rId12"/>
    <p:sldId id="267" r:id="rId13"/>
    <p:sldId id="271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217A"/>
    <a:srgbClr val="00337F"/>
    <a:srgbClr val="002B82"/>
    <a:srgbClr val="002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EE68-AF2E-4988-A2E1-1D35BC297088}" type="datetimeFigureOut">
              <a:rPr lang="pt-BR" smtClean="0"/>
              <a:t>29/03/2015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0EDB-62B7-4D6F-B040-75704163F5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15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EE68-AF2E-4988-A2E1-1D35BC297088}" type="datetimeFigureOut">
              <a:rPr lang="pt-BR" smtClean="0"/>
              <a:t>29/03/2015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0EDB-62B7-4D6F-B040-75704163F5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96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EE68-AF2E-4988-A2E1-1D35BC297088}" type="datetimeFigureOut">
              <a:rPr lang="pt-BR" smtClean="0"/>
              <a:t>29/03/2015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0EDB-62B7-4D6F-B040-75704163F5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66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EE68-AF2E-4988-A2E1-1D35BC297088}" type="datetimeFigureOut">
              <a:rPr lang="pt-BR" smtClean="0"/>
              <a:t>29/03/2015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0EDB-62B7-4D6F-B040-75704163F5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11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EE68-AF2E-4988-A2E1-1D35BC297088}" type="datetimeFigureOut">
              <a:rPr lang="pt-BR" smtClean="0"/>
              <a:t>29/03/2015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0EDB-62B7-4D6F-B040-75704163F5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8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EE68-AF2E-4988-A2E1-1D35BC297088}" type="datetimeFigureOut">
              <a:rPr lang="pt-BR" smtClean="0"/>
              <a:t>29/03/2015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0EDB-62B7-4D6F-B040-75704163F5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8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EE68-AF2E-4988-A2E1-1D35BC297088}" type="datetimeFigureOut">
              <a:rPr lang="pt-BR" smtClean="0"/>
              <a:t>29/03/2015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0EDB-62B7-4D6F-B040-75704163F5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61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EE68-AF2E-4988-A2E1-1D35BC297088}" type="datetimeFigureOut">
              <a:rPr lang="pt-BR" smtClean="0"/>
              <a:t>29/03/2015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0EDB-62B7-4D6F-B040-75704163F5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73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EE68-AF2E-4988-A2E1-1D35BC297088}" type="datetimeFigureOut">
              <a:rPr lang="pt-BR" smtClean="0"/>
              <a:t>29/03/2015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0EDB-62B7-4D6F-B040-75704163F5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59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EE68-AF2E-4988-A2E1-1D35BC297088}" type="datetimeFigureOut">
              <a:rPr lang="pt-BR" smtClean="0"/>
              <a:t>29/03/2015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0EDB-62B7-4D6F-B040-75704163F5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EE68-AF2E-4988-A2E1-1D35BC297088}" type="datetimeFigureOut">
              <a:rPr lang="pt-BR" smtClean="0"/>
              <a:t>29/03/2015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0EDB-62B7-4D6F-B040-75704163F5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26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EEE68-AF2E-4988-A2E1-1D35BC297088}" type="datetimeFigureOut">
              <a:rPr lang="pt-BR" smtClean="0"/>
              <a:t>29/03/2015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C0EDB-62B7-4D6F-B040-75704163F5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30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2.iconfinder.com/data/icons/metro-ui-icon-set/512/Visual_Studio_20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468" y="4780671"/>
            <a:ext cx="1913206" cy="191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16761" y="2274838"/>
            <a:ext cx="75584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n-GB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ntity </a:t>
            </a:r>
            <a:r>
              <a:rPr lang="en-GB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GB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ramework</a:t>
            </a:r>
          </a:p>
          <a:p>
            <a:endParaRPr lang="en-GB" sz="32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GB" sz="3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Fundamentos</a:t>
            </a:r>
            <a:r>
              <a:rPr lang="en-GB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13509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2.iconfinder.com/data/icons/metro-ui-icon-set/512/Visual_Studio_20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468" y="4780671"/>
            <a:ext cx="1913206" cy="191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615612" cy="1600200"/>
          </a:xfrm>
        </p:spPr>
        <p:txBody>
          <a:bodyPr>
            <a:noAutofit/>
          </a:bodyPr>
          <a:lstStyle/>
          <a:p>
            <a:r>
              <a:rPr lang="en-GB" sz="61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Relacionamentos</a:t>
            </a:r>
            <a:r>
              <a:rPr lang="en-GB" sz="61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N…N</a:t>
            </a:r>
            <a:endParaRPr lang="pt-BR" sz="61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000" y="2349500"/>
            <a:ext cx="10617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duas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tabelas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 e B: O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relacionamento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N…N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ocorre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quando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tabela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relacionar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um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tabela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um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tabela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relacionar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um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tabela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GB" sz="2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1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6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2.iconfinder.com/data/icons/metro-ui-icon-set/512/Visual_Studio_20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468" y="4780671"/>
            <a:ext cx="1913206" cy="191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244" y="2863850"/>
            <a:ext cx="3973512" cy="1130300"/>
          </a:xfrm>
        </p:spPr>
        <p:txBody>
          <a:bodyPr>
            <a:noAutofit/>
          </a:bodyPr>
          <a:lstStyle/>
          <a:p>
            <a:r>
              <a:rPr lang="en-GB" sz="61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 Time!</a:t>
            </a:r>
            <a:endParaRPr lang="pt-BR" sz="61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6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2.iconfinder.com/data/icons/metro-ui-icon-set/512/Visual_Studio_20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468" y="4780671"/>
            <a:ext cx="1913206" cy="191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615612" cy="1600200"/>
          </a:xfrm>
        </p:spPr>
        <p:txBody>
          <a:bodyPr>
            <a:noAutofit/>
          </a:bodyPr>
          <a:lstStyle/>
          <a:p>
            <a:r>
              <a:rPr lang="en-GB" sz="61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</a:t>
            </a:r>
            <a:r>
              <a:rPr lang="en-GB" sz="61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Contexto</a:t>
            </a:r>
            <a:endParaRPr lang="pt-BR" sz="61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000" y="2349500"/>
            <a:ext cx="1061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responsável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intermediar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comunicação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entre a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aplicação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o banco de dados. </a:t>
            </a:r>
          </a:p>
        </p:txBody>
      </p:sp>
      <p:pic>
        <p:nvPicPr>
          <p:cNvPr id="3" name="Picture 2" descr="Entity Framework dbcon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976" y="3309535"/>
            <a:ext cx="7061236" cy="258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2.iconfinder.com/data/icons/metro-ui-icon-set/512/Visual_Studio_20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468" y="4780671"/>
            <a:ext cx="1913206" cy="191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615612" cy="1600200"/>
          </a:xfrm>
        </p:spPr>
        <p:txBody>
          <a:bodyPr>
            <a:noAutofit/>
          </a:bodyPr>
          <a:lstStyle/>
          <a:p>
            <a:r>
              <a:rPr lang="en-GB" sz="61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</a:t>
            </a:r>
            <a:r>
              <a:rPr lang="en-GB" sz="61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GB" sz="61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iclo</a:t>
            </a:r>
            <a:r>
              <a:rPr lang="en-GB" sz="61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GB" sz="61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vida</a:t>
            </a:r>
            <a:r>
              <a:rPr lang="en-GB" sz="61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das </a:t>
            </a:r>
            <a:r>
              <a:rPr lang="en-GB" sz="61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entidades</a:t>
            </a:r>
            <a:endParaRPr lang="pt-BR" sz="61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50" name="Picture 2" descr="entity states in Ent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84" y="2213819"/>
            <a:ext cx="5992019" cy="389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2.iconfinder.com/data/icons/metro-ui-icon-set/512/Visual_Studio_20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468" y="4780671"/>
            <a:ext cx="1913206" cy="191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244" y="2863850"/>
            <a:ext cx="3973512" cy="1130300"/>
          </a:xfrm>
        </p:spPr>
        <p:txBody>
          <a:bodyPr>
            <a:noAutofit/>
          </a:bodyPr>
          <a:lstStyle/>
          <a:p>
            <a:r>
              <a:rPr lang="en-GB" sz="61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 Time!</a:t>
            </a:r>
            <a:endParaRPr lang="pt-BR" sz="61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6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2.iconfinder.com/data/icons/metro-ui-icon-set/512/Visual_Studio_20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468" y="4780671"/>
            <a:ext cx="1913206" cy="191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</a:t>
            </a:r>
            <a:r>
              <a:rPr lang="pt-BR" sz="7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</a:t>
            </a:r>
            <a:r>
              <a:rPr lang="en-GB" sz="7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é?</a:t>
            </a:r>
            <a:endParaRPr lang="pt-BR" sz="7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780712" cy="677557"/>
          </a:xfrm>
        </p:spPr>
        <p:txBody>
          <a:bodyPr>
            <a:normAutofit/>
          </a:bodyPr>
          <a:lstStyle/>
          <a:p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Entity Framework (EF) é </a:t>
            </a:r>
            <a:r>
              <a:rPr lang="pt-BR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ferramenta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faz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100" b="1" noProof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mapeamento</a:t>
            </a:r>
            <a:r>
              <a:rPr lang="en-GB" sz="21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objeto</a:t>
            </a:r>
            <a:r>
              <a:rPr lang="en-GB" sz="21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GB" sz="21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relacional</a:t>
            </a:r>
            <a:r>
              <a:rPr lang="en-GB" sz="21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(O/RM).</a:t>
            </a:r>
          </a:p>
          <a:p>
            <a:endParaRPr lang="en-GB" sz="2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1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1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2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Entity Framework over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306" y="3378200"/>
            <a:ext cx="7277389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4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2.iconfinder.com/data/icons/metro-ui-icon-set/512/Visual_Studio_20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468" y="4780671"/>
            <a:ext cx="1913206" cy="191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615612" cy="1600200"/>
          </a:xfrm>
        </p:spPr>
        <p:txBody>
          <a:bodyPr>
            <a:noAutofit/>
          </a:bodyPr>
          <a:lstStyle/>
          <a:p>
            <a:r>
              <a:rPr lang="en-GB" sz="61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Workflows (</a:t>
            </a:r>
            <a:r>
              <a:rPr lang="en-GB" sz="61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Fluxos</a:t>
            </a:r>
            <a:r>
              <a:rPr lang="en-GB" sz="61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GB" sz="61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Trabalho</a:t>
            </a:r>
            <a:r>
              <a:rPr lang="en-GB" sz="61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pt-BR" sz="61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44900" y="2171700"/>
            <a:ext cx="2946400" cy="4406900"/>
          </a:xfrm>
          <a:prstGeom prst="rect">
            <a:avLst/>
          </a:prstGeom>
          <a:ln>
            <a:solidFill>
              <a:srgbClr val="6821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roup 14"/>
          <p:cNvGrpSpPr/>
          <p:nvPr/>
        </p:nvGrpSpPr>
        <p:grpSpPr>
          <a:xfrm>
            <a:off x="839788" y="2184400"/>
            <a:ext cx="9447212" cy="4406900"/>
            <a:chOff x="839788" y="2184400"/>
            <a:chExt cx="9447212" cy="4406900"/>
          </a:xfrm>
        </p:grpSpPr>
        <p:sp>
          <p:nvSpPr>
            <p:cNvPr id="9" name="Rectangle 8"/>
            <p:cNvSpPr/>
            <p:nvPr/>
          </p:nvSpPr>
          <p:spPr>
            <a:xfrm>
              <a:off x="6985000" y="2184400"/>
              <a:ext cx="2946400" cy="4406900"/>
            </a:xfrm>
            <a:prstGeom prst="rect">
              <a:avLst/>
            </a:prstGeom>
            <a:ln>
              <a:solidFill>
                <a:srgbClr val="68217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9788" y="3022600"/>
              <a:ext cx="9447212" cy="1460500"/>
            </a:xfrm>
            <a:prstGeom prst="rect">
              <a:avLst/>
            </a:prstGeom>
            <a:ln>
              <a:solidFill>
                <a:srgbClr val="68217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9788" y="4826000"/>
              <a:ext cx="9447212" cy="1460500"/>
            </a:xfrm>
            <a:prstGeom prst="rect">
              <a:avLst/>
            </a:prstGeom>
            <a:ln>
              <a:solidFill>
                <a:srgbClr val="68217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7134" y="2400300"/>
              <a:ext cx="1123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Design</a:t>
              </a:r>
              <a:endParaRPr lang="pt-BR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19134" y="2400300"/>
              <a:ext cx="1123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Código</a:t>
              </a:r>
              <a:endParaRPr lang="pt-BR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644900" y="2861965"/>
              <a:ext cx="0" cy="3576935"/>
            </a:xfrm>
            <a:prstGeom prst="line">
              <a:avLst/>
            </a:prstGeom>
            <a:ln>
              <a:solidFill>
                <a:srgbClr val="6821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591300" y="2823865"/>
              <a:ext cx="0" cy="3576935"/>
            </a:xfrm>
            <a:prstGeom prst="line">
              <a:avLst/>
            </a:prstGeom>
            <a:ln>
              <a:solidFill>
                <a:srgbClr val="6821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985000" y="2823865"/>
              <a:ext cx="0" cy="3576935"/>
            </a:xfrm>
            <a:prstGeom prst="line">
              <a:avLst/>
            </a:prstGeom>
            <a:ln>
              <a:solidFill>
                <a:srgbClr val="6821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931400" y="2836565"/>
              <a:ext cx="0" cy="3576935"/>
            </a:xfrm>
            <a:prstGeom prst="line">
              <a:avLst/>
            </a:prstGeom>
            <a:ln>
              <a:solidFill>
                <a:srgbClr val="6821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715294" y="3568184"/>
              <a:ext cx="1054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Novo BD</a:t>
              </a:r>
              <a:endParaRPr lang="pt-BR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11300" y="5371584"/>
              <a:ext cx="1600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BD </a:t>
              </a:r>
              <a:r>
                <a:rPr lang="en-GB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existente</a:t>
              </a:r>
              <a:endParaRPr lang="pt-BR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28135" y="3111499"/>
              <a:ext cx="272187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Model First</a:t>
              </a:r>
            </a:p>
            <a:p>
              <a:pPr marL="285750" indent="-285750">
                <a:buFontTx/>
                <a:buChar char="-"/>
              </a:pPr>
              <a:r>
                <a:rPr lang="en-GB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Cria</a:t>
              </a:r>
              <a:r>
                <a:rPr lang="en-GB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um </a:t>
              </a:r>
              <a:r>
                <a:rPr lang="en-GB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modelo</a:t>
              </a:r>
              <a:r>
                <a:rPr lang="en-GB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.</a:t>
              </a:r>
              <a:r>
                <a:rPr lang="en-GB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edmx</a:t>
              </a:r>
              <a:endParaRPr lang="en-GB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GB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Gera o BD a </a:t>
              </a:r>
              <a:r>
                <a:rPr lang="en-GB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partir</a:t>
              </a:r>
              <a:r>
                <a:rPr lang="en-GB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do .</a:t>
              </a:r>
              <a:r>
                <a:rPr lang="en-GB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edmx</a:t>
              </a:r>
              <a:endParaRPr lang="en-GB" sz="1400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GB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Gera as classes a </a:t>
              </a:r>
              <a:r>
                <a:rPr lang="en-GB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partir</a:t>
              </a:r>
              <a:r>
                <a:rPr lang="en-GB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do .</a:t>
              </a:r>
              <a:r>
                <a:rPr lang="en-GB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edmx</a:t>
              </a:r>
              <a:endParaRPr lang="pt-B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20515" y="4978399"/>
              <a:ext cx="272187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Database First</a:t>
              </a:r>
            </a:p>
            <a:p>
              <a:pPr marL="285750" indent="-285750">
                <a:buFontTx/>
                <a:buChar char="-"/>
              </a:pPr>
              <a:r>
                <a:rPr lang="en-GB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Cria</a:t>
              </a:r>
              <a:r>
                <a:rPr lang="en-GB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um .</a:t>
              </a:r>
              <a:r>
                <a:rPr lang="en-GB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edmx</a:t>
              </a:r>
              <a:r>
                <a:rPr lang="en-GB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a </a:t>
              </a:r>
              <a:r>
                <a:rPr lang="en-GB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partir</a:t>
              </a:r>
              <a:r>
                <a:rPr lang="en-GB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do </a:t>
              </a:r>
              <a:r>
                <a:rPr lang="en-GB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esquema</a:t>
              </a:r>
              <a:r>
                <a:rPr lang="en-GB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existente</a:t>
              </a:r>
              <a:endParaRPr lang="en-GB" sz="1400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GB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Gera as classes a </a:t>
              </a:r>
              <a:r>
                <a:rPr lang="en-GB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partir</a:t>
              </a:r>
              <a:r>
                <a:rPr lang="en-GB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do .</a:t>
              </a:r>
              <a:r>
                <a:rPr lang="en-GB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edmx</a:t>
              </a:r>
              <a:endParaRPr lang="pt-B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03795" y="3103879"/>
              <a:ext cx="272187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Code first</a:t>
              </a:r>
            </a:p>
            <a:p>
              <a:pPr marL="285750" indent="-285750">
                <a:buFontTx/>
                <a:buChar char="-"/>
              </a:pPr>
              <a:r>
                <a:rPr lang="en-GB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Define as classes e </a:t>
              </a:r>
              <a:r>
                <a:rPr lang="en-GB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relacionamento</a:t>
              </a:r>
              <a:r>
                <a:rPr lang="en-GB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no </a:t>
              </a:r>
              <a:r>
                <a:rPr lang="en-GB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codigo</a:t>
              </a:r>
              <a:endParaRPr lang="en-GB" sz="1400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GB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Gera o BD </a:t>
              </a:r>
              <a:r>
                <a:rPr lang="en-GB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em</a:t>
              </a:r>
              <a:r>
                <a:rPr lang="en-GB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tempo de </a:t>
              </a:r>
              <a:r>
                <a:rPr lang="en-GB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execução</a:t>
              </a:r>
              <a:endParaRPr lang="pt-B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96175" y="4947919"/>
              <a:ext cx="272187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Code first</a:t>
              </a:r>
            </a:p>
            <a:p>
              <a:pPr marL="285750" indent="-285750">
                <a:buFontTx/>
                <a:buChar char="-"/>
              </a:pPr>
              <a:r>
                <a:rPr lang="en-GB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Define as classes e </a:t>
              </a:r>
              <a:r>
                <a:rPr lang="en-GB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mapeamentos</a:t>
              </a:r>
              <a:r>
                <a:rPr lang="en-GB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a </a:t>
              </a:r>
              <a:r>
                <a:rPr lang="en-GB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partir</a:t>
              </a:r>
              <a:r>
                <a:rPr lang="en-GB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do </a:t>
              </a:r>
              <a:r>
                <a:rPr lang="en-GB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esquema</a:t>
              </a:r>
              <a:r>
                <a:rPr lang="en-GB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existente</a:t>
              </a:r>
              <a:endParaRPr lang="pt-B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2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2.iconfinder.com/data/icons/metro-ui-icon-set/512/Visual_Studio_20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468" y="4780671"/>
            <a:ext cx="1913206" cy="191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615612" cy="1600200"/>
          </a:xfrm>
        </p:spPr>
        <p:txBody>
          <a:bodyPr>
            <a:noAutofit/>
          </a:bodyPr>
          <a:lstStyle/>
          <a:p>
            <a:r>
              <a:rPr lang="en-GB" sz="61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 First</a:t>
            </a:r>
            <a:endParaRPr lang="pt-BR" sz="61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2.iconfinder.com/data/icons/metro-ui-icon-set/512/Visual_Studio_20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468" y="4780671"/>
            <a:ext cx="1913206" cy="191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615612" cy="1600200"/>
          </a:xfrm>
        </p:spPr>
        <p:txBody>
          <a:bodyPr>
            <a:noAutofit/>
          </a:bodyPr>
          <a:lstStyle/>
          <a:p>
            <a:r>
              <a:rPr lang="en-GB" sz="61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Modelo</a:t>
            </a:r>
            <a:r>
              <a:rPr lang="en-GB" sz="61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en-GB" sz="61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domínio</a:t>
            </a:r>
            <a:endParaRPr lang="pt-BR" sz="61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000" y="2349500"/>
            <a:ext cx="106172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domínio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composto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pelas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representam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GB" sz="21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negócio</a:t>
            </a:r>
            <a:r>
              <a:rPr lang="en-GB" sz="2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é a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partir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dessas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classes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Entity Framework, no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“Code First”,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constrói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GB" sz="21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esquema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banco de dados.</a:t>
            </a:r>
          </a:p>
        </p:txBody>
      </p:sp>
      <p:pic>
        <p:nvPicPr>
          <p:cNvPr id="2050" name="Picture 2" descr="code-first in entity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34" y="3857886"/>
            <a:ext cx="7757733" cy="19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5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2.iconfinder.com/data/icons/metro-ui-icon-set/512/Visual_Studio_20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468" y="4780671"/>
            <a:ext cx="1913206" cy="191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244" y="2863850"/>
            <a:ext cx="3973512" cy="1130300"/>
          </a:xfrm>
        </p:spPr>
        <p:txBody>
          <a:bodyPr>
            <a:noAutofit/>
          </a:bodyPr>
          <a:lstStyle/>
          <a:p>
            <a:r>
              <a:rPr lang="en-GB" sz="61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 Time!</a:t>
            </a:r>
            <a:endParaRPr lang="pt-BR" sz="61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2.iconfinder.com/data/icons/metro-ui-icon-set/512/Visual_Studio_20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468" y="4780671"/>
            <a:ext cx="1913206" cy="191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615612" cy="1600200"/>
          </a:xfrm>
        </p:spPr>
        <p:txBody>
          <a:bodyPr>
            <a:noAutofit/>
          </a:bodyPr>
          <a:lstStyle/>
          <a:p>
            <a:r>
              <a:rPr lang="en-GB" sz="61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Relacionamentos</a:t>
            </a:r>
            <a:endParaRPr lang="pt-BR" sz="61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000" y="2349500"/>
            <a:ext cx="106172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Entity Framework é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capaz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GB" sz="21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inferir</a:t>
            </a:r>
            <a:r>
              <a:rPr lang="en-GB" sz="21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GB" sz="21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relacionamentos</a:t>
            </a:r>
            <a:r>
              <a:rPr lang="en-GB" sz="21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entre as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entidades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verificando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possui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outra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Além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disso, é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mapear</a:t>
            </a:r>
            <a:r>
              <a:rPr lang="en-GB" sz="21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relacionamentos</a:t>
            </a:r>
            <a:r>
              <a:rPr lang="en-GB" sz="21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</a:t>
            </a:r>
            <a:r>
              <a:rPr lang="en-GB" sz="21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GB" sz="21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estão</a:t>
            </a:r>
            <a:r>
              <a:rPr lang="en-GB" sz="21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explicitos</a:t>
            </a:r>
            <a:r>
              <a:rPr lang="en-GB" sz="21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usando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GB" sz="21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fluent API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18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2.iconfinder.com/data/icons/metro-ui-icon-set/512/Visual_Studio_20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468" y="4780671"/>
            <a:ext cx="1913206" cy="191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615612" cy="1600200"/>
          </a:xfrm>
        </p:spPr>
        <p:txBody>
          <a:bodyPr>
            <a:noAutofit/>
          </a:bodyPr>
          <a:lstStyle/>
          <a:p>
            <a:r>
              <a:rPr lang="en-GB" sz="61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Relacionamentos</a:t>
            </a:r>
            <a:r>
              <a:rPr lang="en-GB" sz="61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1…1</a:t>
            </a:r>
            <a:endParaRPr lang="pt-BR" sz="61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000" y="2349500"/>
            <a:ext cx="10617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duas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tabelas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 e B: O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relacionamento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1…1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ocorre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quando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tabela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relacionar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somente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um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tabela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um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tabela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relacionar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somente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um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tabela</a:t>
            </a:r>
            <a:r>
              <a:rPr lang="en-GB" sz="21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GB" sz="2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1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3571924"/>
            <a:ext cx="5200552" cy="260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9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2.iconfinder.com/data/icons/metro-ui-icon-set/512/Visual_Studio_20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468" y="4780671"/>
            <a:ext cx="1913206" cy="191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615612" cy="1600200"/>
          </a:xfrm>
        </p:spPr>
        <p:txBody>
          <a:bodyPr>
            <a:noAutofit/>
          </a:bodyPr>
          <a:lstStyle/>
          <a:p>
            <a:r>
              <a:rPr lang="en-GB" sz="61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Relacionamentos</a:t>
            </a:r>
            <a:r>
              <a:rPr lang="en-GB" sz="61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1…N</a:t>
            </a:r>
            <a:endParaRPr lang="pt-BR" sz="61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000" y="2349500"/>
            <a:ext cx="10617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duas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tabelas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 e B: O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relacionamento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1…N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ocorre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quando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tabela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relacionar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um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tabela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um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tabela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relacionar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somente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um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registro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GB" sz="21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tabela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1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sz="2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GB" sz="2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1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3571924"/>
            <a:ext cx="5200552" cy="26002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0" y="3571924"/>
            <a:ext cx="5200552" cy="260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367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O que é?</vt:lpstr>
      <vt:lpstr>Workflows (Fluxos de Trabalho)</vt:lpstr>
      <vt:lpstr>Code First</vt:lpstr>
      <vt:lpstr>Modelo do domínio</vt:lpstr>
      <vt:lpstr>Code Time!</vt:lpstr>
      <vt:lpstr>Relacionamentos</vt:lpstr>
      <vt:lpstr>Relacionamentos 1…1</vt:lpstr>
      <vt:lpstr>Relacionamentos 1…N</vt:lpstr>
      <vt:lpstr>Relacionamentos N…N</vt:lpstr>
      <vt:lpstr>Code Time!</vt:lpstr>
      <vt:lpstr>O Contexto</vt:lpstr>
      <vt:lpstr>O ciclo de vida das entidades</vt:lpstr>
      <vt:lpstr>Code Time!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Filipe Sateles</dc:creator>
  <cp:lastModifiedBy>Filipe Sateles</cp:lastModifiedBy>
  <cp:revision>30</cp:revision>
  <dcterms:created xsi:type="dcterms:W3CDTF">2015-03-13T00:07:20Z</dcterms:created>
  <dcterms:modified xsi:type="dcterms:W3CDTF">2015-03-29T13:18:48Z</dcterms:modified>
</cp:coreProperties>
</file>