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076136299" r:id="rId2"/>
    <p:sldId id="301" r:id="rId3"/>
    <p:sldId id="258" r:id="rId4"/>
    <p:sldId id="260" r:id="rId5"/>
    <p:sldId id="259" r:id="rId6"/>
    <p:sldId id="2076136303" r:id="rId7"/>
    <p:sldId id="262" r:id="rId8"/>
    <p:sldId id="263" r:id="rId9"/>
    <p:sldId id="2076136309" r:id="rId10"/>
    <p:sldId id="2076136310" r:id="rId11"/>
    <p:sldId id="2076136311" r:id="rId12"/>
    <p:sldId id="2076136312" r:id="rId13"/>
    <p:sldId id="2076136313" r:id="rId14"/>
    <p:sldId id="2076136314" r:id="rId15"/>
    <p:sldId id="2076136315" r:id="rId16"/>
    <p:sldId id="2076136316" r:id="rId17"/>
    <p:sldId id="2076136304" r:id="rId18"/>
    <p:sldId id="2076136302" r:id="rId19"/>
    <p:sldId id="2076136305" r:id="rId20"/>
    <p:sldId id="2076136308" r:id="rId21"/>
    <p:sldId id="2076136306" r:id="rId22"/>
    <p:sldId id="2076136307" r:id="rId23"/>
  </p:sldIdLst>
  <p:sldSz cx="12192000" cy="6858000"/>
  <p:notesSz cx="6858000" cy="9144000"/>
  <p:defaultText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D7D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68562" autoAdjust="0"/>
  </p:normalViewPr>
  <p:slideViewPr>
    <p:cSldViewPr snapToGrid="0">
      <p:cViewPr varScale="1">
        <p:scale>
          <a:sx n="86" d="100"/>
          <a:sy n="86" d="100"/>
        </p:scale>
        <p:origin x="174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b-NO"/>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ECB77B-8C2F-499B-AE9C-A56E6D14A93C}" type="datetimeFigureOut">
              <a:rPr lang="nb-NO" smtClean="0"/>
              <a:t>03.11.2021</a:t>
            </a:fld>
            <a:endParaRPr lang="nb-NO"/>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b-NO"/>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b-NO"/>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3A52E1-8A48-429C-8A5A-7D4445DBC12D}" type="slidenum">
              <a:rPr lang="nb-NO" smtClean="0"/>
              <a:t>‹#›</a:t>
            </a:fld>
            <a:endParaRPr lang="nb-NO"/>
          </a:p>
        </p:txBody>
      </p:sp>
    </p:spTree>
    <p:extLst>
      <p:ext uri="{BB962C8B-B14F-4D97-AF65-F5344CB8AC3E}">
        <p14:creationId xmlns:p14="http://schemas.microsoft.com/office/powerpoint/2010/main" val="28477833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fluxcd.io/docs/components/source/" TargetMode="External"/><Relationship Id="rId2" Type="http://schemas.openxmlformats.org/officeDocument/2006/relationships/slide" Target="../slides/slide14.xml"/><Relationship Id="rId1" Type="http://schemas.openxmlformats.org/officeDocument/2006/relationships/notesMaster" Target="../notesMasters/notesMaster1.xml"/><Relationship Id="rId4" Type="http://schemas.openxmlformats.org/officeDocument/2006/relationships/hyperlink" Target="https://fluxcd.io/docs/components/notification/"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A560F4-8102-4EC4-BB24-179BCBD2EB8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797309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22222"/>
                </a:solidFill>
                <a:effectLst/>
                <a:latin typeface="montserrat" panose="00000500000000000000" pitchFamily="2" charset="0"/>
              </a:rPr>
              <a:t>The Notification Controller is a Kubernetes operator, specialized in handling inbound and outbound events.</a:t>
            </a:r>
          </a:p>
          <a:p>
            <a:br>
              <a:rPr lang="en-US" dirty="0"/>
            </a:br>
            <a:r>
              <a:rPr lang="en-US" b="0" i="0" dirty="0">
                <a:solidFill>
                  <a:srgbClr val="222222"/>
                </a:solidFill>
                <a:effectLst/>
                <a:latin typeface="montserrat" panose="00000500000000000000" pitchFamily="2" charset="0"/>
              </a:rPr>
              <a:t>The controller handles events emitted by the </a:t>
            </a:r>
            <a:r>
              <a:rPr lang="en-US" b="0" i="0" dirty="0" err="1">
                <a:solidFill>
                  <a:srgbClr val="222222"/>
                </a:solidFill>
                <a:effectLst/>
                <a:latin typeface="montserrat" panose="00000500000000000000" pitchFamily="2" charset="0"/>
              </a:rPr>
              <a:t>GitOps</a:t>
            </a:r>
            <a:r>
              <a:rPr lang="en-US" b="0" i="0" dirty="0">
                <a:solidFill>
                  <a:srgbClr val="222222"/>
                </a:solidFill>
                <a:effectLst/>
                <a:latin typeface="montserrat" panose="00000500000000000000" pitchFamily="2" charset="0"/>
              </a:rPr>
              <a:t> toolkit controllers (source, </a:t>
            </a:r>
            <a:r>
              <a:rPr lang="en-US" b="0" i="0" dirty="0" err="1">
                <a:solidFill>
                  <a:srgbClr val="222222"/>
                </a:solidFill>
                <a:effectLst/>
                <a:latin typeface="montserrat" panose="00000500000000000000" pitchFamily="2" charset="0"/>
              </a:rPr>
              <a:t>kustomize</a:t>
            </a:r>
            <a:r>
              <a:rPr lang="en-US" b="0" i="0" dirty="0">
                <a:solidFill>
                  <a:srgbClr val="222222"/>
                </a:solidFill>
                <a:effectLst/>
                <a:latin typeface="montserrat" panose="00000500000000000000" pitchFamily="2" charset="0"/>
              </a:rPr>
              <a:t>, helm) and dispatches them to external systems (Slack, Microsoft Teams, Discord, Rocker) based on event severity and involved objects.</a:t>
            </a:r>
            <a:endParaRPr lang="nb-NO" dirty="0"/>
          </a:p>
        </p:txBody>
      </p:sp>
      <p:sp>
        <p:nvSpPr>
          <p:cNvPr id="4" name="Slide Number Placeholder 3"/>
          <p:cNvSpPr>
            <a:spLocks noGrp="1"/>
          </p:cNvSpPr>
          <p:nvPr>
            <p:ph type="sldNum" sz="quarter" idx="5"/>
          </p:nvPr>
        </p:nvSpPr>
        <p:spPr/>
        <p:txBody>
          <a:bodyPr/>
          <a:lstStyle/>
          <a:p>
            <a:fld id="{FB3A52E1-8A48-429C-8A5A-7D4445DBC12D}" type="slidenum">
              <a:rPr lang="nb-NO" smtClean="0"/>
              <a:t>15</a:t>
            </a:fld>
            <a:endParaRPr lang="nb-NO"/>
          </a:p>
        </p:txBody>
      </p:sp>
    </p:spTree>
    <p:extLst>
      <p:ext uri="{BB962C8B-B14F-4D97-AF65-F5344CB8AC3E}">
        <p14:creationId xmlns:p14="http://schemas.microsoft.com/office/powerpoint/2010/main" val="33841888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nb-NO" dirty="0"/>
          </a:p>
        </p:txBody>
      </p:sp>
      <p:sp>
        <p:nvSpPr>
          <p:cNvPr id="4" name="Slide Number Placeholder 3"/>
          <p:cNvSpPr>
            <a:spLocks noGrp="1"/>
          </p:cNvSpPr>
          <p:nvPr>
            <p:ph type="sldNum" sz="quarter" idx="5"/>
          </p:nvPr>
        </p:nvSpPr>
        <p:spPr/>
        <p:txBody>
          <a:bodyPr/>
          <a:lstStyle/>
          <a:p>
            <a:fld id="{FB3A52E1-8A48-429C-8A5A-7D4445DBC12D}" type="slidenum">
              <a:rPr lang="nb-NO" smtClean="0"/>
              <a:t>16</a:t>
            </a:fld>
            <a:endParaRPr lang="nb-NO"/>
          </a:p>
        </p:txBody>
      </p:sp>
    </p:spTree>
    <p:extLst>
      <p:ext uri="{BB962C8B-B14F-4D97-AF65-F5344CB8AC3E}">
        <p14:creationId xmlns:p14="http://schemas.microsoft.com/office/powerpoint/2010/main" val="31202763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A560F4-8102-4EC4-BB24-179BCBD2EB8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905531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A560F4-8102-4EC4-BB24-179BCBD2EB8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592271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A560F4-8102-4EC4-BB24-179BCBD2EB8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320285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A560F4-8102-4EC4-BB24-179BCBD2EB8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357410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A560F4-8102-4EC4-BB24-179BCBD2EB8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866064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A560F4-8102-4EC4-BB24-179BCBD2EB8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754356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7fd950372b_1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7fd950372b_1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7fd950372b_1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7fd950372b_1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7965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7fd950372b_1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7fd950372b_1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92174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A560F4-8102-4EC4-BB24-179BCBD2EB8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42864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22222"/>
                </a:solidFill>
                <a:effectLst/>
                <a:latin typeface="montserrat" panose="00000500000000000000" pitchFamily="2" charset="0"/>
              </a:rPr>
              <a:t>Flux is based on a set of Kubernetes API extensions (“custom resources”), which control how git repositories and other sources of configuration are applied into the cluster (“synced”). For example, you create a </a:t>
            </a:r>
            <a:r>
              <a:rPr lang="en-US" b="0" i="0" dirty="0" err="1">
                <a:solidFill>
                  <a:srgbClr val="222222"/>
                </a:solidFill>
                <a:effectLst/>
                <a:latin typeface="montserrat" panose="00000500000000000000" pitchFamily="2" charset="0"/>
              </a:rPr>
              <a:t>GitRepository</a:t>
            </a:r>
            <a:r>
              <a:rPr lang="en-US" b="0" i="0" dirty="0">
                <a:solidFill>
                  <a:srgbClr val="222222"/>
                </a:solidFill>
                <a:effectLst/>
                <a:latin typeface="montserrat" panose="00000500000000000000" pitchFamily="2" charset="0"/>
              </a:rPr>
              <a:t> object to mirror configuration from a Git repository, then a </a:t>
            </a:r>
            <a:r>
              <a:rPr lang="en-US" b="0" i="0" dirty="0" err="1">
                <a:solidFill>
                  <a:srgbClr val="222222"/>
                </a:solidFill>
                <a:effectLst/>
                <a:latin typeface="montserrat" panose="00000500000000000000" pitchFamily="2" charset="0"/>
              </a:rPr>
              <a:t>Kustomization</a:t>
            </a:r>
            <a:r>
              <a:rPr lang="en-US" b="0" i="0" dirty="0">
                <a:solidFill>
                  <a:srgbClr val="222222"/>
                </a:solidFill>
                <a:effectLst/>
                <a:latin typeface="montserrat" panose="00000500000000000000" pitchFamily="2" charset="0"/>
              </a:rPr>
              <a:t> object to sync that configuration.</a:t>
            </a:r>
          </a:p>
          <a:p>
            <a:pPr algn="l"/>
            <a:r>
              <a:rPr lang="en-US" b="0" i="0" dirty="0">
                <a:solidFill>
                  <a:srgbClr val="222222"/>
                </a:solidFill>
                <a:effectLst/>
                <a:latin typeface="montserrat" panose="00000500000000000000" pitchFamily="2" charset="0"/>
              </a:rPr>
              <a:t>Flux works with Kubernetes' role-based access control (RBAC), so you can lock down what any particular sync can change. It can send notifications to Slack and other like systems when configuration is synced and ready, and receive webhooks to tell it when to sync.</a:t>
            </a:r>
          </a:p>
          <a:p>
            <a:pPr algn="l"/>
            <a:r>
              <a:rPr lang="en-US" b="0" i="0" dirty="0">
                <a:solidFill>
                  <a:srgbClr val="222222"/>
                </a:solidFill>
                <a:effectLst/>
                <a:latin typeface="montserrat" panose="00000500000000000000" pitchFamily="2" charset="0"/>
              </a:rPr>
              <a:t>The flux command-line tool is a convenient way to bootstrap the system in a cluster, and to access the custom resources that make up the API.</a:t>
            </a:r>
          </a:p>
          <a:p>
            <a:endParaRPr lang="nb-NO" dirty="0"/>
          </a:p>
        </p:txBody>
      </p:sp>
      <p:sp>
        <p:nvSpPr>
          <p:cNvPr id="4" name="Slide Number Placeholder 3"/>
          <p:cNvSpPr>
            <a:spLocks noGrp="1"/>
          </p:cNvSpPr>
          <p:nvPr>
            <p:ph type="sldNum" sz="quarter" idx="5"/>
          </p:nvPr>
        </p:nvSpPr>
        <p:spPr/>
        <p:txBody>
          <a:bodyPr/>
          <a:lstStyle/>
          <a:p>
            <a:fld id="{FB3A52E1-8A48-429C-8A5A-7D4445DBC12D}" type="slidenum">
              <a:rPr lang="nb-NO" smtClean="0"/>
              <a:t>11</a:t>
            </a:fld>
            <a:endParaRPr lang="nb-NO"/>
          </a:p>
        </p:txBody>
      </p:sp>
    </p:spTree>
    <p:extLst>
      <p:ext uri="{BB962C8B-B14F-4D97-AF65-F5344CB8AC3E}">
        <p14:creationId xmlns:p14="http://schemas.microsoft.com/office/powerpoint/2010/main" val="7868852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22222"/>
                </a:solidFill>
                <a:effectLst/>
                <a:latin typeface="montserrat" panose="00000500000000000000" pitchFamily="2" charset="0"/>
              </a:rPr>
              <a:t>The main role of the source management component is to provide a common interface for artifacts acquisition. The source API defines a set of Kubernetes objects that cluster admins and various automated operators can interact with to offload the Git and Helm repositories operations to a dedicated controller.</a:t>
            </a:r>
          </a:p>
          <a:p>
            <a:endParaRPr lang="en-US" b="0" i="0" dirty="0">
              <a:solidFill>
                <a:srgbClr val="222222"/>
              </a:solidFill>
              <a:effectLst/>
              <a:latin typeface="montserrat" panose="00000500000000000000" pitchFamily="2" charset="0"/>
            </a:endParaRPr>
          </a:p>
          <a:p>
            <a:pPr algn="l">
              <a:buFont typeface="Arial" panose="020B0604020202020204" pitchFamily="34" charset="0"/>
              <a:buChar char="•"/>
            </a:pPr>
            <a:r>
              <a:rPr lang="en-US" b="0" i="0" dirty="0">
                <a:solidFill>
                  <a:srgbClr val="222222"/>
                </a:solidFill>
                <a:effectLst/>
                <a:latin typeface="montserrat" panose="00000500000000000000" pitchFamily="2" charset="0"/>
              </a:rPr>
              <a:t>Validate source definitions</a:t>
            </a:r>
          </a:p>
          <a:p>
            <a:pPr algn="l">
              <a:buFont typeface="Arial" panose="020B0604020202020204" pitchFamily="34" charset="0"/>
              <a:buChar char="•"/>
            </a:pPr>
            <a:r>
              <a:rPr lang="en-US" b="0" i="0" dirty="0">
                <a:solidFill>
                  <a:srgbClr val="222222"/>
                </a:solidFill>
                <a:effectLst/>
                <a:latin typeface="montserrat" panose="00000500000000000000" pitchFamily="2" charset="0"/>
              </a:rPr>
              <a:t>Authenticate to sources (SSH, user/password, API token)</a:t>
            </a:r>
          </a:p>
          <a:p>
            <a:pPr algn="l">
              <a:buFont typeface="Arial" panose="020B0604020202020204" pitchFamily="34" charset="0"/>
              <a:buChar char="•"/>
            </a:pPr>
            <a:r>
              <a:rPr lang="en-US" b="0" i="0" dirty="0">
                <a:solidFill>
                  <a:srgbClr val="222222"/>
                </a:solidFill>
                <a:effectLst/>
                <a:latin typeface="montserrat" panose="00000500000000000000" pitchFamily="2" charset="0"/>
              </a:rPr>
              <a:t>Detect source changes based on update policies (</a:t>
            </a:r>
            <a:r>
              <a:rPr lang="en-US" b="0" i="0" dirty="0" err="1">
                <a:solidFill>
                  <a:srgbClr val="222222"/>
                </a:solidFill>
                <a:effectLst/>
                <a:latin typeface="montserrat" panose="00000500000000000000" pitchFamily="2" charset="0"/>
              </a:rPr>
              <a:t>semver</a:t>
            </a:r>
            <a:r>
              <a:rPr lang="en-US" b="0" i="0" dirty="0">
                <a:solidFill>
                  <a:srgbClr val="222222"/>
                </a:solidFill>
                <a:effectLst/>
                <a:latin typeface="montserrat" panose="00000500000000000000" pitchFamily="2" charset="0"/>
              </a:rPr>
              <a:t>)</a:t>
            </a:r>
          </a:p>
          <a:p>
            <a:pPr algn="l">
              <a:buFont typeface="Arial" panose="020B0604020202020204" pitchFamily="34" charset="0"/>
              <a:buChar char="•"/>
            </a:pPr>
            <a:r>
              <a:rPr lang="en-US" b="0" i="0" dirty="0">
                <a:solidFill>
                  <a:srgbClr val="222222"/>
                </a:solidFill>
                <a:effectLst/>
                <a:latin typeface="montserrat" panose="00000500000000000000" pitchFamily="2" charset="0"/>
              </a:rPr>
              <a:t>Fetch resources on-demand and on-a-schedule</a:t>
            </a:r>
          </a:p>
          <a:p>
            <a:pPr algn="l">
              <a:buFont typeface="Arial" panose="020B0604020202020204" pitchFamily="34" charset="0"/>
              <a:buChar char="•"/>
            </a:pPr>
            <a:r>
              <a:rPr lang="en-US" b="0" i="0" dirty="0">
                <a:solidFill>
                  <a:srgbClr val="222222"/>
                </a:solidFill>
                <a:effectLst/>
                <a:latin typeface="montserrat" panose="00000500000000000000" pitchFamily="2" charset="0"/>
              </a:rPr>
              <a:t>Package the fetched resources into a well-known format (tar.gz, </a:t>
            </a:r>
            <a:r>
              <a:rPr lang="en-US" b="0" i="0" dirty="0" err="1">
                <a:solidFill>
                  <a:srgbClr val="222222"/>
                </a:solidFill>
                <a:effectLst/>
                <a:latin typeface="montserrat" panose="00000500000000000000" pitchFamily="2" charset="0"/>
              </a:rPr>
              <a:t>yaml</a:t>
            </a:r>
            <a:r>
              <a:rPr lang="en-US" b="0" i="0" dirty="0">
                <a:solidFill>
                  <a:srgbClr val="222222"/>
                </a:solidFill>
                <a:effectLst/>
                <a:latin typeface="montserrat" panose="00000500000000000000" pitchFamily="2" charset="0"/>
              </a:rPr>
              <a:t>)</a:t>
            </a:r>
          </a:p>
          <a:p>
            <a:pPr algn="l">
              <a:buFont typeface="Arial" panose="020B0604020202020204" pitchFamily="34" charset="0"/>
              <a:buChar char="•"/>
            </a:pPr>
            <a:r>
              <a:rPr lang="en-US" b="0" i="0" dirty="0">
                <a:solidFill>
                  <a:srgbClr val="222222"/>
                </a:solidFill>
                <a:effectLst/>
                <a:latin typeface="montserrat" panose="00000500000000000000" pitchFamily="2" charset="0"/>
              </a:rPr>
              <a:t>Make the artifacts addressable by their source identifier (sha, version, </a:t>
            </a:r>
            <a:r>
              <a:rPr lang="en-US" b="0" i="0" dirty="0" err="1">
                <a:solidFill>
                  <a:srgbClr val="222222"/>
                </a:solidFill>
                <a:effectLst/>
                <a:latin typeface="montserrat" panose="00000500000000000000" pitchFamily="2" charset="0"/>
              </a:rPr>
              <a:t>ts</a:t>
            </a:r>
            <a:r>
              <a:rPr lang="en-US" b="0" i="0" dirty="0">
                <a:solidFill>
                  <a:srgbClr val="222222"/>
                </a:solidFill>
                <a:effectLst/>
                <a:latin typeface="montserrat" panose="00000500000000000000" pitchFamily="2" charset="0"/>
              </a:rPr>
              <a:t>)</a:t>
            </a:r>
          </a:p>
          <a:p>
            <a:pPr algn="l">
              <a:buFont typeface="Arial" panose="020B0604020202020204" pitchFamily="34" charset="0"/>
              <a:buChar char="•"/>
            </a:pPr>
            <a:r>
              <a:rPr lang="en-US" b="0" i="0" dirty="0">
                <a:solidFill>
                  <a:srgbClr val="222222"/>
                </a:solidFill>
                <a:effectLst/>
                <a:latin typeface="montserrat" panose="00000500000000000000" pitchFamily="2" charset="0"/>
              </a:rPr>
              <a:t>Make the artifacts available in-cluster to interested 3rd parties</a:t>
            </a:r>
          </a:p>
          <a:p>
            <a:pPr algn="l">
              <a:buFont typeface="Arial" panose="020B0604020202020204" pitchFamily="34" charset="0"/>
              <a:buChar char="•"/>
            </a:pPr>
            <a:r>
              <a:rPr lang="en-US" b="0" i="0" dirty="0">
                <a:solidFill>
                  <a:srgbClr val="222222"/>
                </a:solidFill>
                <a:effectLst/>
                <a:latin typeface="montserrat" panose="00000500000000000000" pitchFamily="2" charset="0"/>
              </a:rPr>
              <a:t>Notify interested 3rd parties of source changes and availability (status conditions, events, hooks)</a:t>
            </a:r>
          </a:p>
          <a:p>
            <a:endParaRPr lang="nb-NO" dirty="0"/>
          </a:p>
        </p:txBody>
      </p:sp>
      <p:sp>
        <p:nvSpPr>
          <p:cNvPr id="4" name="Slide Number Placeholder 3"/>
          <p:cNvSpPr>
            <a:spLocks noGrp="1"/>
          </p:cNvSpPr>
          <p:nvPr>
            <p:ph type="sldNum" sz="quarter" idx="5"/>
          </p:nvPr>
        </p:nvSpPr>
        <p:spPr/>
        <p:txBody>
          <a:bodyPr/>
          <a:lstStyle/>
          <a:p>
            <a:fld id="{FB3A52E1-8A48-429C-8A5A-7D4445DBC12D}" type="slidenum">
              <a:rPr lang="nb-NO" smtClean="0"/>
              <a:t>12</a:t>
            </a:fld>
            <a:endParaRPr lang="nb-NO"/>
          </a:p>
        </p:txBody>
      </p:sp>
    </p:spTree>
    <p:extLst>
      <p:ext uri="{BB962C8B-B14F-4D97-AF65-F5344CB8AC3E}">
        <p14:creationId xmlns:p14="http://schemas.microsoft.com/office/powerpoint/2010/main" val="28171844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22222"/>
                </a:solidFill>
                <a:effectLst/>
                <a:latin typeface="montserrat" panose="00000500000000000000" pitchFamily="2" charset="0"/>
              </a:rPr>
              <a:t>The </a:t>
            </a:r>
            <a:r>
              <a:rPr lang="en-US" b="0" i="0" dirty="0" err="1">
                <a:solidFill>
                  <a:srgbClr val="222222"/>
                </a:solidFill>
                <a:effectLst/>
                <a:latin typeface="montserrat" panose="00000500000000000000" pitchFamily="2" charset="0"/>
              </a:rPr>
              <a:t>kustomize</a:t>
            </a:r>
            <a:r>
              <a:rPr lang="en-US" b="0" i="0" dirty="0">
                <a:solidFill>
                  <a:srgbClr val="222222"/>
                </a:solidFill>
                <a:effectLst/>
                <a:latin typeface="montserrat" panose="00000500000000000000" pitchFamily="2" charset="0"/>
              </a:rPr>
              <a:t>-controller specialized in running continuous delivery pipelines for infrastructure and workloads defined with Kubernetes manifests and assembled with </a:t>
            </a:r>
            <a:r>
              <a:rPr lang="en-US" b="0" i="0" dirty="0" err="1">
                <a:solidFill>
                  <a:srgbClr val="222222"/>
                </a:solidFill>
                <a:effectLst/>
                <a:latin typeface="montserrat" panose="00000500000000000000" pitchFamily="2" charset="0"/>
              </a:rPr>
              <a:t>Kustomize</a:t>
            </a:r>
            <a:r>
              <a:rPr lang="en-US" b="0" i="0" dirty="0">
                <a:solidFill>
                  <a:srgbClr val="222222"/>
                </a:solidFill>
                <a:effectLst/>
                <a:latin typeface="montserrat" panose="00000500000000000000" pitchFamily="2" charset="0"/>
              </a:rPr>
              <a:t>.</a:t>
            </a:r>
          </a:p>
          <a:p>
            <a:endParaRPr lang="en-US" b="0" i="0" dirty="0">
              <a:solidFill>
                <a:srgbClr val="222222"/>
              </a:solidFill>
              <a:effectLst/>
              <a:latin typeface="montserrat" panose="00000500000000000000" pitchFamily="2" charset="0"/>
            </a:endParaRPr>
          </a:p>
          <a:p>
            <a:pPr algn="l">
              <a:buFont typeface="Arial" panose="020B0604020202020204" pitchFamily="34" charset="0"/>
              <a:buChar char="•"/>
            </a:pPr>
            <a:r>
              <a:rPr lang="en-US" b="0" i="0" dirty="0">
                <a:solidFill>
                  <a:srgbClr val="222222"/>
                </a:solidFill>
                <a:effectLst/>
                <a:latin typeface="montserrat" panose="00000500000000000000" pitchFamily="2" charset="0"/>
              </a:rPr>
              <a:t>Reconciles the cluster state from multiple sources (provided by source-controller)</a:t>
            </a:r>
          </a:p>
          <a:p>
            <a:pPr algn="l">
              <a:buFont typeface="Arial" panose="020B0604020202020204" pitchFamily="34" charset="0"/>
              <a:buChar char="•"/>
            </a:pPr>
            <a:r>
              <a:rPr lang="en-US" b="0" i="0" dirty="0">
                <a:solidFill>
                  <a:srgbClr val="222222"/>
                </a:solidFill>
                <a:effectLst/>
                <a:latin typeface="montserrat" panose="00000500000000000000" pitchFamily="2" charset="0"/>
              </a:rPr>
              <a:t>Generates manifests with </a:t>
            </a:r>
            <a:r>
              <a:rPr lang="en-US" b="0" i="0" dirty="0" err="1">
                <a:solidFill>
                  <a:srgbClr val="222222"/>
                </a:solidFill>
                <a:effectLst/>
                <a:latin typeface="montserrat" panose="00000500000000000000" pitchFamily="2" charset="0"/>
              </a:rPr>
              <a:t>Kustomize</a:t>
            </a:r>
            <a:r>
              <a:rPr lang="en-US" b="0" i="0" dirty="0">
                <a:solidFill>
                  <a:srgbClr val="222222"/>
                </a:solidFill>
                <a:effectLst/>
                <a:latin typeface="montserrat" panose="00000500000000000000" pitchFamily="2" charset="0"/>
              </a:rPr>
              <a:t> (from plain Kubernetes </a:t>
            </a:r>
            <a:r>
              <a:rPr lang="en-US" b="0" i="0" dirty="0" err="1">
                <a:solidFill>
                  <a:srgbClr val="222222"/>
                </a:solidFill>
                <a:effectLst/>
                <a:latin typeface="montserrat" panose="00000500000000000000" pitchFamily="2" charset="0"/>
              </a:rPr>
              <a:t>yamls</a:t>
            </a:r>
            <a:r>
              <a:rPr lang="en-US" b="0" i="0" dirty="0">
                <a:solidFill>
                  <a:srgbClr val="222222"/>
                </a:solidFill>
                <a:effectLst/>
                <a:latin typeface="montserrat" panose="00000500000000000000" pitchFamily="2" charset="0"/>
              </a:rPr>
              <a:t> or </a:t>
            </a:r>
            <a:r>
              <a:rPr lang="en-US" b="0" i="0" dirty="0" err="1">
                <a:solidFill>
                  <a:srgbClr val="222222"/>
                </a:solidFill>
                <a:effectLst/>
                <a:latin typeface="montserrat" panose="00000500000000000000" pitchFamily="2" charset="0"/>
              </a:rPr>
              <a:t>Kustomize</a:t>
            </a:r>
            <a:r>
              <a:rPr lang="en-US" b="0" i="0" dirty="0">
                <a:solidFill>
                  <a:srgbClr val="222222"/>
                </a:solidFill>
                <a:effectLst/>
                <a:latin typeface="montserrat" panose="00000500000000000000" pitchFamily="2" charset="0"/>
              </a:rPr>
              <a:t> overlays)</a:t>
            </a:r>
          </a:p>
          <a:p>
            <a:pPr algn="l">
              <a:buFont typeface="Arial" panose="020B0604020202020204" pitchFamily="34" charset="0"/>
              <a:buChar char="•"/>
            </a:pPr>
            <a:r>
              <a:rPr lang="en-US" b="0" i="0" dirty="0">
                <a:solidFill>
                  <a:srgbClr val="222222"/>
                </a:solidFill>
                <a:effectLst/>
                <a:latin typeface="montserrat" panose="00000500000000000000" pitchFamily="2" charset="0"/>
              </a:rPr>
              <a:t>Validates manifests against Kubernetes API</a:t>
            </a:r>
          </a:p>
          <a:p>
            <a:pPr algn="l">
              <a:buFont typeface="Arial" panose="020B0604020202020204" pitchFamily="34" charset="0"/>
              <a:buChar char="•"/>
            </a:pPr>
            <a:r>
              <a:rPr lang="en-US" b="0" i="0" dirty="0">
                <a:solidFill>
                  <a:srgbClr val="222222"/>
                </a:solidFill>
                <a:effectLst/>
                <a:latin typeface="montserrat" panose="00000500000000000000" pitchFamily="2" charset="0"/>
              </a:rPr>
              <a:t>Impersonates service accounts (multi-tenancy RBAC)</a:t>
            </a:r>
          </a:p>
          <a:p>
            <a:pPr algn="l">
              <a:buFont typeface="Arial" panose="020B0604020202020204" pitchFamily="34" charset="0"/>
              <a:buChar char="•"/>
            </a:pPr>
            <a:r>
              <a:rPr lang="en-US" b="0" i="0" dirty="0">
                <a:solidFill>
                  <a:srgbClr val="222222"/>
                </a:solidFill>
                <a:effectLst/>
                <a:latin typeface="montserrat" panose="00000500000000000000" pitchFamily="2" charset="0"/>
              </a:rPr>
              <a:t>Health assessment of the deployed workloads</a:t>
            </a:r>
          </a:p>
          <a:p>
            <a:pPr algn="l">
              <a:buFont typeface="Arial" panose="020B0604020202020204" pitchFamily="34" charset="0"/>
              <a:buChar char="•"/>
            </a:pPr>
            <a:r>
              <a:rPr lang="en-US" b="0" i="0" dirty="0">
                <a:solidFill>
                  <a:srgbClr val="222222"/>
                </a:solidFill>
                <a:effectLst/>
                <a:latin typeface="montserrat" panose="00000500000000000000" pitchFamily="2" charset="0"/>
              </a:rPr>
              <a:t>Runs pipelines in a specific order (depends-on relationship)</a:t>
            </a:r>
          </a:p>
          <a:p>
            <a:pPr algn="l">
              <a:buFont typeface="Arial" panose="020B0604020202020204" pitchFamily="34" charset="0"/>
              <a:buChar char="•"/>
            </a:pPr>
            <a:r>
              <a:rPr lang="en-US" b="0" i="0" dirty="0">
                <a:solidFill>
                  <a:srgbClr val="222222"/>
                </a:solidFill>
                <a:effectLst/>
                <a:latin typeface="montserrat" panose="00000500000000000000" pitchFamily="2" charset="0"/>
              </a:rPr>
              <a:t>Prunes objects removed from source (garbage collection)</a:t>
            </a:r>
          </a:p>
          <a:p>
            <a:pPr algn="l">
              <a:buFont typeface="Arial" panose="020B0604020202020204" pitchFamily="34" charset="0"/>
              <a:buChar char="•"/>
            </a:pPr>
            <a:r>
              <a:rPr lang="en-US" b="0" i="0" dirty="0">
                <a:solidFill>
                  <a:srgbClr val="222222"/>
                </a:solidFill>
                <a:effectLst/>
                <a:latin typeface="montserrat" panose="00000500000000000000" pitchFamily="2" charset="0"/>
              </a:rPr>
              <a:t>Reports cluster state changes (alerting provided by notification-controller)</a:t>
            </a:r>
          </a:p>
          <a:p>
            <a:endParaRPr lang="nb-NO" dirty="0"/>
          </a:p>
        </p:txBody>
      </p:sp>
      <p:sp>
        <p:nvSpPr>
          <p:cNvPr id="4" name="Slide Number Placeholder 3"/>
          <p:cNvSpPr>
            <a:spLocks noGrp="1"/>
          </p:cNvSpPr>
          <p:nvPr>
            <p:ph type="sldNum" sz="quarter" idx="5"/>
          </p:nvPr>
        </p:nvSpPr>
        <p:spPr/>
        <p:txBody>
          <a:bodyPr/>
          <a:lstStyle/>
          <a:p>
            <a:fld id="{FB3A52E1-8A48-429C-8A5A-7D4445DBC12D}" type="slidenum">
              <a:rPr lang="nb-NO" smtClean="0"/>
              <a:t>13</a:t>
            </a:fld>
            <a:endParaRPr lang="nb-NO"/>
          </a:p>
        </p:txBody>
      </p:sp>
    </p:spTree>
    <p:extLst>
      <p:ext uri="{BB962C8B-B14F-4D97-AF65-F5344CB8AC3E}">
        <p14:creationId xmlns:p14="http://schemas.microsoft.com/office/powerpoint/2010/main" val="21371769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22222"/>
                </a:solidFill>
                <a:effectLst/>
                <a:latin typeface="montserrat" panose="00000500000000000000" pitchFamily="2" charset="0"/>
              </a:rPr>
              <a:t>The Helm Controller is a Kubernetes operator, allowing one to declaratively manage Helm chart releases with Kubernetes manifests.</a:t>
            </a:r>
          </a:p>
          <a:p>
            <a:endParaRPr lang="en-US" b="0" i="0" dirty="0">
              <a:solidFill>
                <a:srgbClr val="222222"/>
              </a:solidFill>
              <a:effectLst/>
              <a:latin typeface="montserrat" panose="00000500000000000000" pitchFamily="2" charset="0"/>
            </a:endParaRPr>
          </a:p>
          <a:p>
            <a:pPr algn="l">
              <a:buFont typeface="Arial" panose="020B0604020202020204" pitchFamily="34" charset="0"/>
              <a:buChar char="•"/>
            </a:pPr>
            <a:r>
              <a:rPr lang="en-US" b="0" i="0" dirty="0">
                <a:solidFill>
                  <a:srgbClr val="222222"/>
                </a:solidFill>
                <a:effectLst/>
                <a:latin typeface="montserrat" panose="00000500000000000000" pitchFamily="2" charset="0"/>
              </a:rPr>
              <a:t>Watches for </a:t>
            </a:r>
            <a:r>
              <a:rPr lang="en-US" b="0" i="0" dirty="0" err="1">
                <a:solidFill>
                  <a:srgbClr val="222222"/>
                </a:solidFill>
                <a:effectLst/>
                <a:latin typeface="montserrat" panose="00000500000000000000" pitchFamily="2" charset="0"/>
              </a:rPr>
              <a:t>HelmRelease</a:t>
            </a:r>
            <a:r>
              <a:rPr lang="en-US" b="0" i="0" dirty="0">
                <a:solidFill>
                  <a:srgbClr val="222222"/>
                </a:solidFill>
                <a:effectLst/>
                <a:latin typeface="montserrat" panose="00000500000000000000" pitchFamily="2" charset="0"/>
              </a:rPr>
              <a:t> objects and generates </a:t>
            </a:r>
            <a:r>
              <a:rPr lang="en-US" b="0" i="0" dirty="0" err="1">
                <a:solidFill>
                  <a:srgbClr val="222222"/>
                </a:solidFill>
                <a:effectLst/>
                <a:latin typeface="montserrat" panose="00000500000000000000" pitchFamily="2" charset="0"/>
              </a:rPr>
              <a:t>HelmChart</a:t>
            </a:r>
            <a:r>
              <a:rPr lang="en-US" b="0" i="0" dirty="0">
                <a:solidFill>
                  <a:srgbClr val="222222"/>
                </a:solidFill>
                <a:effectLst/>
                <a:latin typeface="montserrat" panose="00000500000000000000" pitchFamily="2" charset="0"/>
              </a:rPr>
              <a:t> objects</a:t>
            </a:r>
          </a:p>
          <a:p>
            <a:pPr algn="l">
              <a:buFont typeface="Arial" panose="020B0604020202020204" pitchFamily="34" charset="0"/>
              <a:buChar char="•"/>
            </a:pPr>
            <a:r>
              <a:rPr lang="en-US" b="0" i="0" dirty="0">
                <a:solidFill>
                  <a:srgbClr val="222222"/>
                </a:solidFill>
                <a:effectLst/>
                <a:latin typeface="montserrat" panose="00000500000000000000" pitchFamily="2" charset="0"/>
              </a:rPr>
              <a:t>Supports </a:t>
            </a:r>
            <a:r>
              <a:rPr lang="en-US" b="0" i="0" dirty="0" err="1">
                <a:solidFill>
                  <a:srgbClr val="222222"/>
                </a:solidFill>
                <a:effectLst/>
                <a:latin typeface="montserrat" panose="00000500000000000000" pitchFamily="2" charset="0"/>
              </a:rPr>
              <a:t>HelmChart</a:t>
            </a:r>
            <a:r>
              <a:rPr lang="en-US" b="0" i="0" dirty="0">
                <a:solidFill>
                  <a:srgbClr val="222222"/>
                </a:solidFill>
                <a:effectLst/>
                <a:latin typeface="montserrat" panose="00000500000000000000" pitchFamily="2" charset="0"/>
              </a:rPr>
              <a:t> artifacts produced from </a:t>
            </a:r>
            <a:r>
              <a:rPr lang="en-US" b="0" i="0" dirty="0" err="1">
                <a:solidFill>
                  <a:srgbClr val="222222"/>
                </a:solidFill>
                <a:effectLst/>
                <a:latin typeface="montserrat" panose="00000500000000000000" pitchFamily="2" charset="0"/>
              </a:rPr>
              <a:t>HelmRepository</a:t>
            </a:r>
            <a:r>
              <a:rPr lang="en-US" b="0" i="0" dirty="0">
                <a:solidFill>
                  <a:srgbClr val="222222"/>
                </a:solidFill>
                <a:effectLst/>
                <a:latin typeface="montserrat" panose="00000500000000000000" pitchFamily="2" charset="0"/>
              </a:rPr>
              <a:t> and </a:t>
            </a:r>
            <a:r>
              <a:rPr lang="en-US" b="0" i="0" dirty="0" err="1">
                <a:solidFill>
                  <a:srgbClr val="222222"/>
                </a:solidFill>
                <a:effectLst/>
                <a:latin typeface="montserrat" panose="00000500000000000000" pitchFamily="2" charset="0"/>
              </a:rPr>
              <a:t>GitRepository</a:t>
            </a:r>
            <a:r>
              <a:rPr lang="en-US" b="0" i="0" dirty="0">
                <a:solidFill>
                  <a:srgbClr val="222222"/>
                </a:solidFill>
                <a:effectLst/>
                <a:latin typeface="montserrat" panose="00000500000000000000" pitchFamily="2" charset="0"/>
              </a:rPr>
              <a:t> sources</a:t>
            </a:r>
          </a:p>
          <a:p>
            <a:pPr algn="l">
              <a:buFont typeface="Arial" panose="020B0604020202020204" pitchFamily="34" charset="0"/>
              <a:buChar char="•"/>
            </a:pPr>
            <a:r>
              <a:rPr lang="en-US" b="0" i="0" dirty="0">
                <a:solidFill>
                  <a:srgbClr val="222222"/>
                </a:solidFill>
                <a:effectLst/>
                <a:latin typeface="montserrat" panose="00000500000000000000" pitchFamily="2" charset="0"/>
              </a:rPr>
              <a:t>Fetches artifacts produced by </a:t>
            </a:r>
            <a:r>
              <a:rPr lang="en-US" b="0" i="0" u="none" strike="noStrike" dirty="0">
                <a:solidFill>
                  <a:srgbClr val="1F4AAF"/>
                </a:solidFill>
                <a:effectLst/>
                <a:latin typeface="montserrat" panose="00000500000000000000" pitchFamily="2" charset="0"/>
                <a:hlinkClick r:id="rId3"/>
              </a:rPr>
              <a:t>source-controller</a:t>
            </a:r>
            <a:r>
              <a:rPr lang="en-US" b="0" i="0" dirty="0">
                <a:solidFill>
                  <a:srgbClr val="222222"/>
                </a:solidFill>
                <a:effectLst/>
                <a:latin typeface="montserrat" panose="00000500000000000000" pitchFamily="2" charset="0"/>
              </a:rPr>
              <a:t> from </a:t>
            </a:r>
            <a:r>
              <a:rPr lang="en-US" b="0" i="0" dirty="0" err="1">
                <a:solidFill>
                  <a:srgbClr val="222222"/>
                </a:solidFill>
                <a:effectLst/>
                <a:latin typeface="montserrat" panose="00000500000000000000" pitchFamily="2" charset="0"/>
              </a:rPr>
              <a:t>HelmChart</a:t>
            </a:r>
            <a:r>
              <a:rPr lang="en-US" b="0" i="0" dirty="0">
                <a:solidFill>
                  <a:srgbClr val="222222"/>
                </a:solidFill>
                <a:effectLst/>
                <a:latin typeface="montserrat" panose="00000500000000000000" pitchFamily="2" charset="0"/>
              </a:rPr>
              <a:t> objects</a:t>
            </a:r>
          </a:p>
          <a:p>
            <a:pPr algn="l">
              <a:buFont typeface="Arial" panose="020B0604020202020204" pitchFamily="34" charset="0"/>
              <a:buChar char="•"/>
            </a:pPr>
            <a:r>
              <a:rPr lang="en-US" b="0" i="0" dirty="0">
                <a:solidFill>
                  <a:srgbClr val="222222"/>
                </a:solidFill>
                <a:effectLst/>
                <a:latin typeface="montserrat" panose="00000500000000000000" pitchFamily="2" charset="0"/>
              </a:rPr>
              <a:t>Watches </a:t>
            </a:r>
            <a:r>
              <a:rPr lang="en-US" b="0" i="0" dirty="0" err="1">
                <a:solidFill>
                  <a:srgbClr val="222222"/>
                </a:solidFill>
                <a:effectLst/>
                <a:latin typeface="montserrat" panose="00000500000000000000" pitchFamily="2" charset="0"/>
              </a:rPr>
              <a:t>HelmChart</a:t>
            </a:r>
            <a:r>
              <a:rPr lang="en-US" b="0" i="0" dirty="0">
                <a:solidFill>
                  <a:srgbClr val="222222"/>
                </a:solidFill>
                <a:effectLst/>
                <a:latin typeface="montserrat" panose="00000500000000000000" pitchFamily="2" charset="0"/>
              </a:rPr>
              <a:t> objects for revision changes (including </a:t>
            </a:r>
            <a:r>
              <a:rPr lang="en-US" b="0" i="0" dirty="0" err="1">
                <a:solidFill>
                  <a:srgbClr val="222222"/>
                </a:solidFill>
                <a:effectLst/>
                <a:latin typeface="montserrat" panose="00000500000000000000" pitchFamily="2" charset="0"/>
              </a:rPr>
              <a:t>semver</a:t>
            </a:r>
            <a:r>
              <a:rPr lang="en-US" b="0" i="0" dirty="0">
                <a:solidFill>
                  <a:srgbClr val="222222"/>
                </a:solidFill>
                <a:effectLst/>
                <a:latin typeface="montserrat" panose="00000500000000000000" pitchFamily="2" charset="0"/>
              </a:rPr>
              <a:t> ranges for charts from </a:t>
            </a:r>
            <a:r>
              <a:rPr lang="en-US" b="0" i="0" dirty="0" err="1">
                <a:solidFill>
                  <a:srgbClr val="222222"/>
                </a:solidFill>
                <a:effectLst/>
                <a:latin typeface="montserrat" panose="00000500000000000000" pitchFamily="2" charset="0"/>
              </a:rPr>
              <a:t>HelmRepository</a:t>
            </a:r>
            <a:r>
              <a:rPr lang="en-US" b="0" i="0" dirty="0">
                <a:solidFill>
                  <a:srgbClr val="222222"/>
                </a:solidFill>
                <a:effectLst/>
                <a:latin typeface="montserrat" panose="00000500000000000000" pitchFamily="2" charset="0"/>
              </a:rPr>
              <a:t> sources)</a:t>
            </a:r>
          </a:p>
          <a:p>
            <a:pPr algn="l">
              <a:buFont typeface="Arial" panose="020B0604020202020204" pitchFamily="34" charset="0"/>
              <a:buChar char="•"/>
            </a:pPr>
            <a:r>
              <a:rPr lang="en-US" b="0" i="0" dirty="0">
                <a:solidFill>
                  <a:srgbClr val="222222"/>
                </a:solidFill>
                <a:effectLst/>
                <a:latin typeface="montserrat" panose="00000500000000000000" pitchFamily="2" charset="0"/>
              </a:rPr>
              <a:t>Performs automated Helm actions, including Helm tests, rollbacks and uninstalls</a:t>
            </a:r>
          </a:p>
          <a:p>
            <a:pPr algn="l">
              <a:buFont typeface="Arial" panose="020B0604020202020204" pitchFamily="34" charset="0"/>
              <a:buChar char="•"/>
            </a:pPr>
            <a:r>
              <a:rPr lang="en-US" b="0" i="0" dirty="0">
                <a:solidFill>
                  <a:srgbClr val="222222"/>
                </a:solidFill>
                <a:effectLst/>
                <a:latin typeface="montserrat" panose="00000500000000000000" pitchFamily="2" charset="0"/>
              </a:rPr>
              <a:t>Offers extensive configuration options for automated remediation (rollback, uninstall, retry) on failed Helm install, upgrade or test actions</a:t>
            </a:r>
          </a:p>
          <a:p>
            <a:pPr algn="l">
              <a:buFont typeface="Arial" panose="020B0604020202020204" pitchFamily="34" charset="0"/>
              <a:buChar char="•"/>
            </a:pPr>
            <a:r>
              <a:rPr lang="en-US" b="0" i="0" dirty="0">
                <a:solidFill>
                  <a:srgbClr val="222222"/>
                </a:solidFill>
                <a:effectLst/>
                <a:latin typeface="montserrat" panose="00000500000000000000" pitchFamily="2" charset="0"/>
              </a:rPr>
              <a:t>Runs Helm install/upgrade in a specific order, taking into account the depends-on relationship defined in a set of </a:t>
            </a:r>
            <a:r>
              <a:rPr lang="en-US" b="0" i="0" dirty="0" err="1">
                <a:solidFill>
                  <a:srgbClr val="222222"/>
                </a:solidFill>
                <a:effectLst/>
                <a:latin typeface="montserrat" panose="00000500000000000000" pitchFamily="2" charset="0"/>
              </a:rPr>
              <a:t>HelmRelease</a:t>
            </a:r>
            <a:r>
              <a:rPr lang="en-US" b="0" i="0" dirty="0">
                <a:solidFill>
                  <a:srgbClr val="222222"/>
                </a:solidFill>
                <a:effectLst/>
                <a:latin typeface="montserrat" panose="00000500000000000000" pitchFamily="2" charset="0"/>
              </a:rPr>
              <a:t> objects</a:t>
            </a:r>
          </a:p>
          <a:p>
            <a:pPr algn="l">
              <a:buFont typeface="Arial" panose="020B0604020202020204" pitchFamily="34" charset="0"/>
              <a:buChar char="•"/>
            </a:pPr>
            <a:r>
              <a:rPr lang="en-US" b="0" i="0" dirty="0">
                <a:solidFill>
                  <a:srgbClr val="222222"/>
                </a:solidFill>
                <a:effectLst/>
                <a:latin typeface="montserrat" panose="00000500000000000000" pitchFamily="2" charset="0"/>
              </a:rPr>
              <a:t>Prunes Helm releases removed from cluster (garbage collection)</a:t>
            </a:r>
          </a:p>
          <a:p>
            <a:pPr algn="l">
              <a:buFont typeface="Arial" panose="020B0604020202020204" pitchFamily="34" charset="0"/>
              <a:buChar char="•"/>
            </a:pPr>
            <a:r>
              <a:rPr lang="en-US" b="0" i="0" dirty="0">
                <a:solidFill>
                  <a:srgbClr val="222222"/>
                </a:solidFill>
                <a:effectLst/>
                <a:latin typeface="montserrat" panose="00000500000000000000" pitchFamily="2" charset="0"/>
              </a:rPr>
              <a:t>Reports Helm releases statuses (alerting provided by </a:t>
            </a:r>
            <a:r>
              <a:rPr lang="en-US" b="0" i="0" u="none" strike="noStrike" dirty="0">
                <a:solidFill>
                  <a:srgbClr val="1F4AAF"/>
                </a:solidFill>
                <a:effectLst/>
                <a:latin typeface="montserrat" panose="00000500000000000000" pitchFamily="2" charset="0"/>
                <a:hlinkClick r:id="rId4"/>
              </a:rPr>
              <a:t>notification-controller</a:t>
            </a:r>
            <a:r>
              <a:rPr lang="en-US" b="0" i="0" dirty="0">
                <a:solidFill>
                  <a:srgbClr val="222222"/>
                </a:solidFill>
                <a:effectLst/>
                <a:latin typeface="montserrat" panose="00000500000000000000" pitchFamily="2" charset="0"/>
              </a:rPr>
              <a:t>)</a:t>
            </a:r>
          </a:p>
          <a:p>
            <a:pPr algn="l">
              <a:buFont typeface="Arial" panose="020B0604020202020204" pitchFamily="34" charset="0"/>
              <a:buChar char="•"/>
            </a:pPr>
            <a:r>
              <a:rPr lang="en-US" b="0" i="0" dirty="0">
                <a:solidFill>
                  <a:srgbClr val="222222"/>
                </a:solidFill>
                <a:effectLst/>
                <a:latin typeface="montserrat" panose="00000500000000000000" pitchFamily="2" charset="0"/>
              </a:rPr>
              <a:t>Built-in </a:t>
            </a:r>
            <a:r>
              <a:rPr lang="en-US" b="0" i="0" dirty="0" err="1">
                <a:solidFill>
                  <a:srgbClr val="222222"/>
                </a:solidFill>
                <a:effectLst/>
                <a:latin typeface="montserrat" panose="00000500000000000000" pitchFamily="2" charset="0"/>
              </a:rPr>
              <a:t>Kustomize</a:t>
            </a:r>
            <a:r>
              <a:rPr lang="en-US" b="0" i="0" dirty="0">
                <a:solidFill>
                  <a:srgbClr val="222222"/>
                </a:solidFill>
                <a:effectLst/>
                <a:latin typeface="montserrat" panose="00000500000000000000" pitchFamily="2" charset="0"/>
              </a:rPr>
              <a:t> compatible Helm post renderer, providing support for strategic merge, JSON 6902 and images patches</a:t>
            </a:r>
          </a:p>
          <a:p>
            <a:endParaRPr lang="nb-NO" dirty="0"/>
          </a:p>
        </p:txBody>
      </p:sp>
      <p:sp>
        <p:nvSpPr>
          <p:cNvPr id="4" name="Slide Number Placeholder 3"/>
          <p:cNvSpPr>
            <a:spLocks noGrp="1"/>
          </p:cNvSpPr>
          <p:nvPr>
            <p:ph type="sldNum" sz="quarter" idx="5"/>
          </p:nvPr>
        </p:nvSpPr>
        <p:spPr/>
        <p:txBody>
          <a:bodyPr/>
          <a:lstStyle/>
          <a:p>
            <a:fld id="{FB3A52E1-8A48-429C-8A5A-7D4445DBC12D}" type="slidenum">
              <a:rPr lang="nb-NO" smtClean="0"/>
              <a:t>14</a:t>
            </a:fld>
            <a:endParaRPr lang="nb-NO"/>
          </a:p>
        </p:txBody>
      </p:sp>
    </p:spTree>
    <p:extLst>
      <p:ext uri="{BB962C8B-B14F-4D97-AF65-F5344CB8AC3E}">
        <p14:creationId xmlns:p14="http://schemas.microsoft.com/office/powerpoint/2010/main" val="38829638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5B05E-8C55-4E3D-87AF-0BE07E65D3D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C3D8F83-E11B-44EB-A75F-0EFBFC1628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E1DBE56-69B1-4AD1-A3A9-9A4916C72AEC}"/>
              </a:ext>
            </a:extLst>
          </p:cNvPr>
          <p:cNvSpPr>
            <a:spLocks noGrp="1"/>
          </p:cNvSpPr>
          <p:nvPr>
            <p:ph type="dt" sz="half" idx="10"/>
          </p:nvPr>
        </p:nvSpPr>
        <p:spPr/>
        <p:txBody>
          <a:bodyPr/>
          <a:lstStyle/>
          <a:p>
            <a:fld id="{CE88D40F-0E01-46E3-A0A3-09B1E418DDBF}" type="datetimeFigureOut">
              <a:rPr lang="en-US" smtClean="0"/>
              <a:t>11/3/2021</a:t>
            </a:fld>
            <a:endParaRPr lang="en-US"/>
          </a:p>
        </p:txBody>
      </p:sp>
      <p:sp>
        <p:nvSpPr>
          <p:cNvPr id="5" name="Footer Placeholder 4">
            <a:extLst>
              <a:ext uri="{FF2B5EF4-FFF2-40B4-BE49-F238E27FC236}">
                <a16:creationId xmlns:a16="http://schemas.microsoft.com/office/drawing/2014/main" id="{82BD8DAD-A041-4C95-8E1F-3CFF3CA145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DCF05E-7091-442F-8B56-1F36A93D11B2}"/>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13948149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CEAB0-F2C2-4FBE-AFAD-6B52122347F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B0BA780-10C0-4F70-A0D1-B53136B2034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5EF692-F52E-4077-BDBD-D10760D06FC8}"/>
              </a:ext>
            </a:extLst>
          </p:cNvPr>
          <p:cNvSpPr>
            <a:spLocks noGrp="1"/>
          </p:cNvSpPr>
          <p:nvPr>
            <p:ph type="dt" sz="half" idx="10"/>
          </p:nvPr>
        </p:nvSpPr>
        <p:spPr/>
        <p:txBody>
          <a:bodyPr/>
          <a:lstStyle/>
          <a:p>
            <a:fld id="{CE88D40F-0E01-46E3-A0A3-09B1E418DDBF}" type="datetimeFigureOut">
              <a:rPr lang="en-US" smtClean="0"/>
              <a:t>11/3/2021</a:t>
            </a:fld>
            <a:endParaRPr lang="en-US"/>
          </a:p>
        </p:txBody>
      </p:sp>
      <p:sp>
        <p:nvSpPr>
          <p:cNvPr id="5" name="Footer Placeholder 4">
            <a:extLst>
              <a:ext uri="{FF2B5EF4-FFF2-40B4-BE49-F238E27FC236}">
                <a16:creationId xmlns:a16="http://schemas.microsoft.com/office/drawing/2014/main" id="{B0E6BCC3-7E99-4491-BB6D-B5A02E4EDC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DB861E-BEF2-4FBB-B8C3-DDD363DD3642}"/>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39783768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9210351-1056-45BF-80ED-FB2AFEAB752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01E463D-0C20-45A1-BAA1-A33BCE0BA17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418BC4-1FBE-4ED6-B83E-363176703E35}"/>
              </a:ext>
            </a:extLst>
          </p:cNvPr>
          <p:cNvSpPr>
            <a:spLocks noGrp="1"/>
          </p:cNvSpPr>
          <p:nvPr>
            <p:ph type="dt" sz="half" idx="10"/>
          </p:nvPr>
        </p:nvSpPr>
        <p:spPr/>
        <p:txBody>
          <a:bodyPr/>
          <a:lstStyle/>
          <a:p>
            <a:fld id="{CE88D40F-0E01-46E3-A0A3-09B1E418DDBF}" type="datetimeFigureOut">
              <a:rPr lang="en-US" smtClean="0"/>
              <a:t>11/3/2021</a:t>
            </a:fld>
            <a:endParaRPr lang="en-US"/>
          </a:p>
        </p:txBody>
      </p:sp>
      <p:sp>
        <p:nvSpPr>
          <p:cNvPr id="5" name="Footer Placeholder 4">
            <a:extLst>
              <a:ext uri="{FF2B5EF4-FFF2-40B4-BE49-F238E27FC236}">
                <a16:creationId xmlns:a16="http://schemas.microsoft.com/office/drawing/2014/main" id="{FB3FDFE6-A4EB-484B-9BCF-DFD93DD4E1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C8714F-37B7-4F0A-8C14-EE7B35051645}"/>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35466188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5824673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8"/>
            <a:ext cx="11653523" cy="1796217"/>
          </a:xfrm>
          <a:noFill/>
        </p:spPr>
        <p:txBody>
          <a:bodyPr tIns="89626" bIns="89626" anchor="t" anchorCtr="0"/>
          <a:lstStyle>
            <a:lvl1pPr>
              <a:defRPr sz="8700" spc="-99"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854962038"/>
      </p:ext>
    </p:extLst>
  </p:cSld>
  <p:clrMapOvr>
    <a:overrideClrMapping bg1="dk1" tx1="lt1" bg2="dk2" tx2="lt2" accent1="accent1" accent2="accent2" accent3="accent3" accent4="accent4" accent5="accent5" accent6="accent6" hlink="hlink" folHlink="folHlink"/>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400BE-3C68-4679-AB73-34CD27E8B60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9B6816D-8F3C-4ED2-9406-B7794103A1B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AFDB5F-4ADD-42AF-B8DA-02FA0C8DFBE3}"/>
              </a:ext>
            </a:extLst>
          </p:cNvPr>
          <p:cNvSpPr>
            <a:spLocks noGrp="1"/>
          </p:cNvSpPr>
          <p:nvPr>
            <p:ph type="dt" sz="half" idx="10"/>
          </p:nvPr>
        </p:nvSpPr>
        <p:spPr/>
        <p:txBody>
          <a:bodyPr/>
          <a:lstStyle/>
          <a:p>
            <a:fld id="{CE88D40F-0E01-46E3-A0A3-09B1E418DDBF}" type="datetimeFigureOut">
              <a:rPr lang="en-US" smtClean="0"/>
              <a:t>11/3/2021</a:t>
            </a:fld>
            <a:endParaRPr lang="en-US"/>
          </a:p>
        </p:txBody>
      </p:sp>
      <p:sp>
        <p:nvSpPr>
          <p:cNvPr id="5" name="Footer Placeholder 4">
            <a:extLst>
              <a:ext uri="{FF2B5EF4-FFF2-40B4-BE49-F238E27FC236}">
                <a16:creationId xmlns:a16="http://schemas.microsoft.com/office/drawing/2014/main" id="{E840CF7A-56AB-4910-BA8F-ED6F6A3E15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25FA5E-8C0A-455A-A8D5-9E6DDEF8669C}"/>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29003577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8EDF8-CE44-4B51-8433-132B98B0E03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2931ED0-C0E4-4B37-AC49-0BE925C5611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2361188-0C17-48C0-BFC6-B0F7583F125E}"/>
              </a:ext>
            </a:extLst>
          </p:cNvPr>
          <p:cNvSpPr>
            <a:spLocks noGrp="1"/>
          </p:cNvSpPr>
          <p:nvPr>
            <p:ph type="dt" sz="half" idx="10"/>
          </p:nvPr>
        </p:nvSpPr>
        <p:spPr/>
        <p:txBody>
          <a:bodyPr/>
          <a:lstStyle/>
          <a:p>
            <a:fld id="{CE88D40F-0E01-46E3-A0A3-09B1E418DDBF}" type="datetimeFigureOut">
              <a:rPr lang="en-US" smtClean="0"/>
              <a:t>11/3/2021</a:t>
            </a:fld>
            <a:endParaRPr lang="en-US"/>
          </a:p>
        </p:txBody>
      </p:sp>
      <p:sp>
        <p:nvSpPr>
          <p:cNvPr id="5" name="Footer Placeholder 4">
            <a:extLst>
              <a:ext uri="{FF2B5EF4-FFF2-40B4-BE49-F238E27FC236}">
                <a16:creationId xmlns:a16="http://schemas.microsoft.com/office/drawing/2014/main" id="{1D87DCA3-F8FE-4A60-B204-2F7455A7F9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549576-B3BC-4688-9FD1-BD85BA1092C1}"/>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27760978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7346E-3FAE-4FD4-90FE-7B06EAFA3B4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75D9574-A827-4B3F-B385-EFBA0FDC79E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43ADFAC-66BE-4303-BFC1-54C34F12EB7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2421C22-0A60-4A0C-90C4-EC0A5D4D4CCB}"/>
              </a:ext>
            </a:extLst>
          </p:cNvPr>
          <p:cNvSpPr>
            <a:spLocks noGrp="1"/>
          </p:cNvSpPr>
          <p:nvPr>
            <p:ph type="dt" sz="half" idx="10"/>
          </p:nvPr>
        </p:nvSpPr>
        <p:spPr/>
        <p:txBody>
          <a:bodyPr/>
          <a:lstStyle/>
          <a:p>
            <a:fld id="{CE88D40F-0E01-46E3-A0A3-09B1E418DDBF}" type="datetimeFigureOut">
              <a:rPr lang="en-US" smtClean="0"/>
              <a:t>11/3/2021</a:t>
            </a:fld>
            <a:endParaRPr lang="en-US"/>
          </a:p>
        </p:txBody>
      </p:sp>
      <p:sp>
        <p:nvSpPr>
          <p:cNvPr id="6" name="Footer Placeholder 5">
            <a:extLst>
              <a:ext uri="{FF2B5EF4-FFF2-40B4-BE49-F238E27FC236}">
                <a16:creationId xmlns:a16="http://schemas.microsoft.com/office/drawing/2014/main" id="{32B00CB1-DD84-428C-8FE4-49AAFDEF2D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EF87ACD-AA51-4BDD-8AA3-B3F070626E83}"/>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24368254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F057D-2A7F-4469-A699-A21DD69857E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FFC04CE-6F7A-4403-ADBB-F949A12A59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BC958FC-2FB0-4B7A-A8AE-77B7B2CCF8A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59CBBAC-E054-4E99-A8F0-D0ACFCA380F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E7065C-6641-440E-A5E3-F5BC083639E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70726D5-E86B-41CA-9570-B52AF64376C4}"/>
              </a:ext>
            </a:extLst>
          </p:cNvPr>
          <p:cNvSpPr>
            <a:spLocks noGrp="1"/>
          </p:cNvSpPr>
          <p:nvPr>
            <p:ph type="dt" sz="half" idx="10"/>
          </p:nvPr>
        </p:nvSpPr>
        <p:spPr/>
        <p:txBody>
          <a:bodyPr/>
          <a:lstStyle/>
          <a:p>
            <a:fld id="{CE88D40F-0E01-46E3-A0A3-09B1E418DDBF}" type="datetimeFigureOut">
              <a:rPr lang="en-US" smtClean="0"/>
              <a:t>11/3/2021</a:t>
            </a:fld>
            <a:endParaRPr lang="en-US"/>
          </a:p>
        </p:txBody>
      </p:sp>
      <p:sp>
        <p:nvSpPr>
          <p:cNvPr id="8" name="Footer Placeholder 7">
            <a:extLst>
              <a:ext uri="{FF2B5EF4-FFF2-40B4-BE49-F238E27FC236}">
                <a16:creationId xmlns:a16="http://schemas.microsoft.com/office/drawing/2014/main" id="{F968E487-7F4C-4BFA-8B3B-4A4C1C75556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9C0F434-81EE-4206-9E0A-83DB47B48A49}"/>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19852655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96A86-51DF-4F57-826C-04372D92CB7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6BCBCEB-6F83-49D9-86C6-732AFB33755C}"/>
              </a:ext>
            </a:extLst>
          </p:cNvPr>
          <p:cNvSpPr>
            <a:spLocks noGrp="1"/>
          </p:cNvSpPr>
          <p:nvPr>
            <p:ph type="dt" sz="half" idx="10"/>
          </p:nvPr>
        </p:nvSpPr>
        <p:spPr/>
        <p:txBody>
          <a:bodyPr/>
          <a:lstStyle/>
          <a:p>
            <a:fld id="{CE88D40F-0E01-46E3-A0A3-09B1E418DDBF}" type="datetimeFigureOut">
              <a:rPr lang="en-US" smtClean="0"/>
              <a:t>11/3/2021</a:t>
            </a:fld>
            <a:endParaRPr lang="en-US"/>
          </a:p>
        </p:txBody>
      </p:sp>
      <p:sp>
        <p:nvSpPr>
          <p:cNvPr id="4" name="Footer Placeholder 3">
            <a:extLst>
              <a:ext uri="{FF2B5EF4-FFF2-40B4-BE49-F238E27FC236}">
                <a16:creationId xmlns:a16="http://schemas.microsoft.com/office/drawing/2014/main" id="{58873546-0610-47AF-A571-EA5262334F1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6EC86CA-C3D3-407D-BADC-82882A42B65A}"/>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36147150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D294C46-F0DD-4F57-8A11-095BA9801E21}"/>
              </a:ext>
            </a:extLst>
          </p:cNvPr>
          <p:cNvSpPr>
            <a:spLocks noGrp="1"/>
          </p:cNvSpPr>
          <p:nvPr>
            <p:ph type="dt" sz="half" idx="10"/>
          </p:nvPr>
        </p:nvSpPr>
        <p:spPr/>
        <p:txBody>
          <a:bodyPr/>
          <a:lstStyle/>
          <a:p>
            <a:fld id="{CE88D40F-0E01-46E3-A0A3-09B1E418DDBF}" type="datetimeFigureOut">
              <a:rPr lang="en-US" smtClean="0"/>
              <a:t>11/3/2021</a:t>
            </a:fld>
            <a:endParaRPr lang="en-US"/>
          </a:p>
        </p:txBody>
      </p:sp>
      <p:sp>
        <p:nvSpPr>
          <p:cNvPr id="3" name="Footer Placeholder 2">
            <a:extLst>
              <a:ext uri="{FF2B5EF4-FFF2-40B4-BE49-F238E27FC236}">
                <a16:creationId xmlns:a16="http://schemas.microsoft.com/office/drawing/2014/main" id="{CAF11992-1285-4B63-9653-C4DE19A529C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E82736-DE48-4560-B3A0-F8B6C114609D}"/>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40354923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6352D-1F38-4344-907A-FEB99510F5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7708CB7-2A98-4948-82B5-EF924ACE695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887E24E-BAF7-48F1-A04E-9B92F4DFB0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1E31D7-538E-4CF9-B549-4A3A003893D4}"/>
              </a:ext>
            </a:extLst>
          </p:cNvPr>
          <p:cNvSpPr>
            <a:spLocks noGrp="1"/>
          </p:cNvSpPr>
          <p:nvPr>
            <p:ph type="dt" sz="half" idx="10"/>
          </p:nvPr>
        </p:nvSpPr>
        <p:spPr/>
        <p:txBody>
          <a:bodyPr/>
          <a:lstStyle/>
          <a:p>
            <a:fld id="{CE88D40F-0E01-46E3-A0A3-09B1E418DDBF}" type="datetimeFigureOut">
              <a:rPr lang="en-US" smtClean="0"/>
              <a:t>11/3/2021</a:t>
            </a:fld>
            <a:endParaRPr lang="en-US"/>
          </a:p>
        </p:txBody>
      </p:sp>
      <p:sp>
        <p:nvSpPr>
          <p:cNvPr id="6" name="Footer Placeholder 5">
            <a:extLst>
              <a:ext uri="{FF2B5EF4-FFF2-40B4-BE49-F238E27FC236}">
                <a16:creationId xmlns:a16="http://schemas.microsoft.com/office/drawing/2014/main" id="{9FAB9163-D6A8-4C3A-8BCE-275E151D831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47A0D7-3C98-4F8A-8053-8F7A3D3687CF}"/>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22126414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FF957-B711-4991-8E4D-20BAA7468C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2E82E31-E2A6-41B5-AC9E-CCE7FE8F413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D278B72-739A-4E15-9198-1B88D76D15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D25B6A-7B94-48EF-A7B7-A55144141F82}"/>
              </a:ext>
            </a:extLst>
          </p:cNvPr>
          <p:cNvSpPr>
            <a:spLocks noGrp="1"/>
          </p:cNvSpPr>
          <p:nvPr>
            <p:ph type="dt" sz="half" idx="10"/>
          </p:nvPr>
        </p:nvSpPr>
        <p:spPr/>
        <p:txBody>
          <a:bodyPr/>
          <a:lstStyle/>
          <a:p>
            <a:fld id="{CE88D40F-0E01-46E3-A0A3-09B1E418DDBF}" type="datetimeFigureOut">
              <a:rPr lang="en-US" smtClean="0"/>
              <a:t>11/3/2021</a:t>
            </a:fld>
            <a:endParaRPr lang="en-US"/>
          </a:p>
        </p:txBody>
      </p:sp>
      <p:sp>
        <p:nvSpPr>
          <p:cNvPr id="6" name="Footer Placeholder 5">
            <a:extLst>
              <a:ext uri="{FF2B5EF4-FFF2-40B4-BE49-F238E27FC236}">
                <a16:creationId xmlns:a16="http://schemas.microsoft.com/office/drawing/2014/main" id="{13140DE5-E1C5-46F0-8191-6AC9194FA8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897576-4183-4532-AC43-3C749D50CBFB}"/>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27724190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1FDF9FE-18B1-4772-844B-D880F06D183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60C7DE2-AA30-4BE4-BC7F-D13D9009FE0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44AE12-7B7F-4F60-BBAC-88B7880A6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88D40F-0E01-46E3-A0A3-09B1E418DDBF}" type="datetimeFigureOut">
              <a:rPr lang="en-US" smtClean="0"/>
              <a:t>11/3/2021</a:t>
            </a:fld>
            <a:endParaRPr lang="en-US"/>
          </a:p>
        </p:txBody>
      </p:sp>
      <p:sp>
        <p:nvSpPr>
          <p:cNvPr id="5" name="Footer Placeholder 4">
            <a:extLst>
              <a:ext uri="{FF2B5EF4-FFF2-40B4-BE49-F238E27FC236}">
                <a16:creationId xmlns:a16="http://schemas.microsoft.com/office/drawing/2014/main" id="{5655E7D0-3B7A-48E2-BBCC-6D8CDD5A862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9B75E22-47B2-4AA9-890F-3ABD3F7E9D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F946CE-0E75-440B-ABBF-AF945159FBF7}" type="slidenum">
              <a:rPr lang="en-US" smtClean="0"/>
              <a:t>‹#›</a:t>
            </a:fld>
            <a:endParaRPr lang="en-US"/>
          </a:p>
        </p:txBody>
      </p:sp>
    </p:spTree>
    <p:extLst>
      <p:ext uri="{BB962C8B-B14F-4D97-AF65-F5344CB8AC3E}">
        <p14:creationId xmlns:p14="http://schemas.microsoft.com/office/powerpoint/2010/main" val="19304761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18.svg"/><Relationship Id="rId13" Type="http://schemas.openxmlformats.org/officeDocument/2006/relationships/image" Target="../media/image23.pn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22.svg"/><Relationship Id="rId2" Type="http://schemas.openxmlformats.org/officeDocument/2006/relationships/notesSlide" Target="../notesSlides/notesSlide11.xml"/><Relationship Id="rId16" Type="http://schemas.openxmlformats.org/officeDocument/2006/relationships/image" Target="../media/image26.svg"/><Relationship Id="rId1" Type="http://schemas.openxmlformats.org/officeDocument/2006/relationships/slideLayout" Target="../slideLayouts/slideLayout2.xml"/><Relationship Id="rId6" Type="http://schemas.openxmlformats.org/officeDocument/2006/relationships/image" Target="../media/image16.svg"/><Relationship Id="rId11" Type="http://schemas.openxmlformats.org/officeDocument/2006/relationships/image" Target="../media/image21.png"/><Relationship Id="rId5" Type="http://schemas.openxmlformats.org/officeDocument/2006/relationships/image" Target="../media/image15.png"/><Relationship Id="rId15" Type="http://schemas.openxmlformats.org/officeDocument/2006/relationships/image" Target="../media/image25.png"/><Relationship Id="rId10" Type="http://schemas.openxmlformats.org/officeDocument/2006/relationships/image" Target="../media/image20.svg"/><Relationship Id="rId4" Type="http://schemas.openxmlformats.org/officeDocument/2006/relationships/image" Target="../media/image14.svg"/><Relationship Id="rId9" Type="http://schemas.openxmlformats.org/officeDocument/2006/relationships/image" Target="../media/image19.png"/><Relationship Id="rId14" Type="http://schemas.openxmlformats.org/officeDocument/2006/relationships/image" Target="../media/image24.sv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6.png"/><Relationship Id="rId5" Type="http://schemas.openxmlformats.org/officeDocument/2006/relationships/image" Target="../media/image3.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C4E4288A-DFC8-40A2-90E5-70E851A933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22" name="Group 21">
            <a:extLst>
              <a:ext uri="{FF2B5EF4-FFF2-40B4-BE49-F238E27FC236}">
                <a16:creationId xmlns:a16="http://schemas.microsoft.com/office/drawing/2014/main" id="{B63C2D82-D4FA-4A37-BB01-1E7B21E4FF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5199" y="634058"/>
            <a:ext cx="1128382" cy="847206"/>
            <a:chOff x="5307830" y="325570"/>
            <a:chExt cx="1128382" cy="847206"/>
          </a:xfrm>
        </p:grpSpPr>
        <p:sp>
          <p:nvSpPr>
            <p:cNvPr id="23" name="Freeform 5">
              <a:extLst>
                <a:ext uri="{FF2B5EF4-FFF2-40B4-BE49-F238E27FC236}">
                  <a16:creationId xmlns:a16="http://schemas.microsoft.com/office/drawing/2014/main" id="{C94E7FEF-0CE9-4AC2-94BB-02230C6DC0D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07830" y="577396"/>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 name="Freeform 5">
              <a:extLst>
                <a:ext uri="{FF2B5EF4-FFF2-40B4-BE49-F238E27FC236}">
                  <a16:creationId xmlns:a16="http://schemas.microsoft.com/office/drawing/2014/main" id="{EB546CC0-C1BC-48D2-8DA9-4B60283165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85720" y="325570"/>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8" name="TextBox 7">
            <a:extLst>
              <a:ext uri="{FF2B5EF4-FFF2-40B4-BE49-F238E27FC236}">
                <a16:creationId xmlns:a16="http://schemas.microsoft.com/office/drawing/2014/main" id="{04CA4DF5-C512-4233-8F08-3FDA86F8239A}"/>
              </a:ext>
            </a:extLst>
          </p:cNvPr>
          <p:cNvSpPr txBox="1"/>
          <p:nvPr/>
        </p:nvSpPr>
        <p:spPr>
          <a:xfrm>
            <a:off x="614234" y="2354401"/>
            <a:ext cx="4274710" cy="1522755"/>
          </a:xfrm>
          <a:prstGeom prst="rect">
            <a:avLst/>
          </a:prstGeom>
        </p:spPr>
        <p:txBody>
          <a:bodyPr vert="horz" lIns="91440" tIns="45720" rIns="91440" bIns="45720" rtlCol="0" anchor="b">
            <a:normAutofit/>
          </a:bodyPr>
          <a:lstStyle/>
          <a:p>
            <a:pPr marL="0" marR="0" lvl="0" indent="0" algn="l" defTabSz="914400" rtl="0" eaLnBrk="1" fontAlgn="auto" latinLnBrk="0" hangingPunct="1">
              <a:lnSpc>
                <a:spcPct val="90000"/>
              </a:lnSpc>
              <a:spcBef>
                <a:spcPct val="0"/>
              </a:spcBef>
              <a:spcAft>
                <a:spcPts val="600"/>
              </a:spcAft>
              <a:buClrTx/>
              <a:buSzTx/>
              <a:buFontTx/>
              <a:buNone/>
              <a:tabLst/>
              <a:defRPr/>
            </a:pPr>
            <a:r>
              <a:rPr kumimoji="0" lang="en-US" sz="4200" b="0" i="0" u="none" strike="noStrike" kern="1200" cap="none" spc="0" normalizeH="0" baseline="0" noProof="0" dirty="0">
                <a:ln>
                  <a:noFill/>
                </a:ln>
                <a:solidFill>
                  <a:prstClr val="black"/>
                </a:solidFill>
                <a:effectLst/>
                <a:uLnTx/>
                <a:uFillTx/>
                <a:latin typeface="Calibri Light" panose="020F0302020204030204"/>
                <a:ea typeface="+mn-ea"/>
                <a:cs typeface="+mn-cs"/>
              </a:rPr>
              <a:t>GitOps in AKS with Flux</a:t>
            </a:r>
          </a:p>
        </p:txBody>
      </p:sp>
      <p:sp>
        <p:nvSpPr>
          <p:cNvPr id="26" name="Freeform 5">
            <a:extLst>
              <a:ext uri="{FF2B5EF4-FFF2-40B4-BE49-F238E27FC236}">
                <a16:creationId xmlns:a16="http://schemas.microsoft.com/office/drawing/2014/main" id="{BD2BFF02-DF78-4F07-B176-52514E131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062174" y="1653645"/>
            <a:ext cx="4689240" cy="411502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508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8" name="Freeform: Shape 27">
            <a:extLst>
              <a:ext uri="{FF2B5EF4-FFF2-40B4-BE49-F238E27FC236}">
                <a16:creationId xmlns:a16="http://schemas.microsoft.com/office/drawing/2014/main" id="{0DB06EAB-7D8C-403A-86C5-B5FD79A13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42865" y="634058"/>
            <a:ext cx="3154669" cy="2796247"/>
          </a:xfrm>
          <a:custGeom>
            <a:avLst/>
            <a:gdLst>
              <a:gd name="connsiteX0" fmla="*/ 853538 w 2991693"/>
              <a:gd name="connsiteY0" fmla="*/ 0 h 2651787"/>
              <a:gd name="connsiteX1" fmla="*/ 2141030 w 2991693"/>
              <a:gd name="connsiteY1" fmla="*/ 0 h 2651787"/>
              <a:gd name="connsiteX2" fmla="*/ 2324957 w 2991693"/>
              <a:gd name="connsiteY2" fmla="*/ 103466 h 2651787"/>
              <a:gd name="connsiteX3" fmla="*/ 2968702 w 2991693"/>
              <a:gd name="connsiteY3" fmla="*/ 1218596 h 2651787"/>
              <a:gd name="connsiteX4" fmla="*/ 2968702 w 2991693"/>
              <a:gd name="connsiteY4" fmla="*/ 1433192 h 2651787"/>
              <a:gd name="connsiteX5" fmla="*/ 2324957 w 2991693"/>
              <a:gd name="connsiteY5" fmla="*/ 2548321 h 2651787"/>
              <a:gd name="connsiteX6" fmla="*/ 2141030 w 2991693"/>
              <a:gd name="connsiteY6" fmla="*/ 2651787 h 2651787"/>
              <a:gd name="connsiteX7" fmla="*/ 853538 w 2991693"/>
              <a:gd name="connsiteY7" fmla="*/ 2651787 h 2651787"/>
              <a:gd name="connsiteX8" fmla="*/ 669612 w 2991693"/>
              <a:gd name="connsiteY8" fmla="*/ 2548321 h 2651787"/>
              <a:gd name="connsiteX9" fmla="*/ 25866 w 2991693"/>
              <a:gd name="connsiteY9" fmla="*/ 1433192 h 2651787"/>
              <a:gd name="connsiteX10" fmla="*/ 25866 w 2991693"/>
              <a:gd name="connsiteY10" fmla="*/ 1218596 h 2651787"/>
              <a:gd name="connsiteX11" fmla="*/ 669612 w 2991693"/>
              <a:gd name="connsiteY11" fmla="*/ 103466 h 2651787"/>
              <a:gd name="connsiteX12" fmla="*/ 853538 w 2991693"/>
              <a:gd name="connsiteY12" fmla="*/ 0 h 2651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91693" h="2651787">
                <a:moveTo>
                  <a:pt x="853538" y="0"/>
                </a:moveTo>
                <a:cubicBezTo>
                  <a:pt x="2141030" y="0"/>
                  <a:pt x="2141030" y="0"/>
                  <a:pt x="2141030" y="0"/>
                </a:cubicBezTo>
                <a:cubicBezTo>
                  <a:pt x="2206170" y="0"/>
                  <a:pt x="2290471" y="45985"/>
                  <a:pt x="2324957" y="103466"/>
                </a:cubicBezTo>
                <a:cubicBezTo>
                  <a:pt x="2968702" y="1218596"/>
                  <a:pt x="2968702" y="1218596"/>
                  <a:pt x="2968702" y="1218596"/>
                </a:cubicBezTo>
                <a:cubicBezTo>
                  <a:pt x="2999357" y="1279909"/>
                  <a:pt x="2999357" y="1371878"/>
                  <a:pt x="2968702" y="1433192"/>
                </a:cubicBezTo>
                <a:cubicBezTo>
                  <a:pt x="2324957" y="2548321"/>
                  <a:pt x="2324957" y="2548321"/>
                  <a:pt x="2324957" y="2548321"/>
                </a:cubicBezTo>
                <a:cubicBezTo>
                  <a:pt x="2290471" y="2605803"/>
                  <a:pt x="2206170" y="2651787"/>
                  <a:pt x="2141030" y="2651787"/>
                </a:cubicBezTo>
                <a:lnTo>
                  <a:pt x="853538" y="2651787"/>
                </a:lnTo>
                <a:cubicBezTo>
                  <a:pt x="784566" y="2651787"/>
                  <a:pt x="700266" y="2605803"/>
                  <a:pt x="669612" y="2548321"/>
                </a:cubicBezTo>
                <a:cubicBezTo>
                  <a:pt x="25866" y="1433192"/>
                  <a:pt x="25866" y="1433192"/>
                  <a:pt x="25866" y="1433192"/>
                </a:cubicBezTo>
                <a:cubicBezTo>
                  <a:pt x="-8621" y="1371878"/>
                  <a:pt x="-8621" y="1279909"/>
                  <a:pt x="25866" y="1218596"/>
                </a:cubicBezTo>
                <a:cubicBezTo>
                  <a:pt x="669612" y="103466"/>
                  <a:pt x="669612" y="103466"/>
                  <a:pt x="669612" y="103466"/>
                </a:cubicBezTo>
                <a:cubicBezTo>
                  <a:pt x="700266" y="45985"/>
                  <a:pt x="784566" y="0"/>
                  <a:pt x="853538" y="0"/>
                </a:cubicBezTo>
                <a:close/>
              </a:path>
            </a:pathLst>
          </a:custGeom>
          <a:noFill/>
          <a:ln w="508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7" name="Picture 6">
            <a:extLst>
              <a:ext uri="{FF2B5EF4-FFF2-40B4-BE49-F238E27FC236}">
                <a16:creationId xmlns:a16="http://schemas.microsoft.com/office/drawing/2014/main" id="{44155673-E4BF-4691-91EF-AF8288758CA5}"/>
              </a:ext>
            </a:extLst>
          </p:cNvPr>
          <p:cNvPicPr>
            <a:picLocks noChangeAspect="1"/>
          </p:cNvPicPr>
          <p:nvPr/>
        </p:nvPicPr>
        <p:blipFill>
          <a:blip r:embed="rId3"/>
          <a:stretch>
            <a:fillRect/>
          </a:stretch>
        </p:blipFill>
        <p:spPr>
          <a:xfrm>
            <a:off x="8050038" y="2354401"/>
            <a:ext cx="2713512" cy="2713512"/>
          </a:xfrm>
          <a:prstGeom prst="rect">
            <a:avLst/>
          </a:prstGeom>
        </p:spPr>
      </p:pic>
      <p:sp>
        <p:nvSpPr>
          <p:cNvPr id="10" name="Google Shape;55;p13">
            <a:extLst>
              <a:ext uri="{FF2B5EF4-FFF2-40B4-BE49-F238E27FC236}">
                <a16:creationId xmlns:a16="http://schemas.microsoft.com/office/drawing/2014/main" id="{F6E61504-9462-4F2B-BF6D-31CBE01EBD3B}"/>
              </a:ext>
            </a:extLst>
          </p:cNvPr>
          <p:cNvSpPr txBox="1">
            <a:spLocks noGrp="1"/>
          </p:cNvSpPr>
          <p:nvPr>
            <p:ph type="subTitle" idx="1"/>
          </p:nvPr>
        </p:nvSpPr>
        <p:spPr>
          <a:xfrm>
            <a:off x="965199" y="4624310"/>
            <a:ext cx="5924212" cy="1039684"/>
          </a:xfrm>
          <a:prstGeom prst="rect">
            <a:avLst/>
          </a:prstGeom>
        </p:spPr>
        <p:txBody>
          <a:bodyPr spcFirstLastPara="1" wrap="square" lIns="91425" tIns="91425" rIns="91425" bIns="91425" anchor="t" anchorCtr="0">
            <a:noAutofit/>
          </a:bodyPr>
          <a:lstStyle/>
          <a:p>
            <a:pPr marL="0" lvl="0" indent="0" algn="ctr" rtl="0">
              <a:spcBef>
                <a:spcPts val="0"/>
              </a:spcBef>
              <a:spcAft>
                <a:spcPts val="600"/>
              </a:spcAft>
              <a:buNone/>
            </a:pPr>
            <a:r>
              <a:rPr lang="en" sz="2000" dirty="0">
                <a:latin typeface="Comic Sans MS" panose="030F0702030302020204" pitchFamily="66" charset="0"/>
              </a:rPr>
              <a:t>Infrastructure as Code User Group Oslo</a:t>
            </a:r>
            <a:endParaRPr lang="en-US" sz="2000" dirty="0">
              <a:latin typeface="Comic Sans MS" panose="030F0702030302020204" pitchFamily="66" charset="0"/>
            </a:endParaRPr>
          </a:p>
          <a:p>
            <a:pPr marL="0" lvl="0" indent="0" algn="ctr" rtl="0">
              <a:spcBef>
                <a:spcPts val="0"/>
              </a:spcBef>
              <a:spcAft>
                <a:spcPts val="600"/>
              </a:spcAft>
              <a:buNone/>
            </a:pPr>
            <a:r>
              <a:rPr lang="en" sz="2000" dirty="0">
                <a:latin typeface="Comic Sans MS" panose="030F0702030302020204" pitchFamily="66" charset="0"/>
              </a:rPr>
              <a:t>03.11.2021</a:t>
            </a:r>
            <a:endParaRPr lang="en-US" sz="2000" dirty="0">
              <a:latin typeface="Comic Sans MS" panose="030F0702030302020204" pitchFamily="66" charset="0"/>
            </a:endParaRPr>
          </a:p>
          <a:p>
            <a:pPr marL="0" lvl="0" indent="0" algn="ctr" rtl="0">
              <a:spcBef>
                <a:spcPts val="0"/>
              </a:spcBef>
              <a:spcAft>
                <a:spcPts val="600"/>
              </a:spcAft>
              <a:buNone/>
            </a:pPr>
            <a:r>
              <a:rPr lang="en-US" sz="2000" dirty="0">
                <a:latin typeface="Comic Sans MS" panose="030F0702030302020204" pitchFamily="66" charset="0"/>
              </a:rPr>
              <a:t>w</a:t>
            </a:r>
            <a:r>
              <a:rPr lang="en" sz="2000" dirty="0">
                <a:latin typeface="Comic Sans MS" panose="030F0702030302020204" pitchFamily="66" charset="0"/>
              </a:rPr>
              <a:t>ith Evgeny Borzenin</a:t>
            </a:r>
            <a:endParaRPr lang="en-US" sz="2000" dirty="0">
              <a:latin typeface="Comic Sans MS" panose="030F0702030302020204" pitchFamily="66" charset="0"/>
            </a:endParaRPr>
          </a:p>
        </p:txBody>
      </p:sp>
      <p:pic>
        <p:nvPicPr>
          <p:cNvPr id="15" name="Picture 14" descr="Icon&#10;&#10;Description automatically generated">
            <a:extLst>
              <a:ext uri="{FF2B5EF4-FFF2-40B4-BE49-F238E27FC236}">
                <a16:creationId xmlns:a16="http://schemas.microsoft.com/office/drawing/2014/main" id="{47014846-E21C-448F-BE26-C0C592F4C6E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20485" y="1194006"/>
            <a:ext cx="1599427" cy="1599427"/>
          </a:xfrm>
          <a:prstGeom prst="rect">
            <a:avLst/>
          </a:prstGeom>
        </p:spPr>
      </p:pic>
    </p:spTree>
    <p:extLst>
      <p:ext uri="{BB962C8B-B14F-4D97-AF65-F5344CB8AC3E}">
        <p14:creationId xmlns:p14="http://schemas.microsoft.com/office/powerpoint/2010/main" val="41531034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0C2C6-08B5-43EA-9C98-E8EC59A36A1B}"/>
              </a:ext>
            </a:extLst>
          </p:cNvPr>
          <p:cNvSpPr>
            <a:spLocks noGrp="1"/>
          </p:cNvSpPr>
          <p:nvPr>
            <p:ph type="title"/>
          </p:nvPr>
        </p:nvSpPr>
        <p:spPr/>
        <p:txBody>
          <a:bodyPr/>
          <a:lstStyle/>
          <a:p>
            <a:r>
              <a:rPr lang="en-US" dirty="0"/>
              <a:t>Who is Flux for?</a:t>
            </a:r>
            <a:endParaRPr lang="LID4096" dirty="0"/>
          </a:p>
        </p:txBody>
      </p:sp>
      <p:sp>
        <p:nvSpPr>
          <p:cNvPr id="3" name="Content Placeholder 2">
            <a:extLst>
              <a:ext uri="{FF2B5EF4-FFF2-40B4-BE49-F238E27FC236}">
                <a16:creationId xmlns:a16="http://schemas.microsoft.com/office/drawing/2014/main" id="{D01FF86A-FFB5-4DE5-9977-9E36D7444C90}"/>
              </a:ext>
            </a:extLst>
          </p:cNvPr>
          <p:cNvSpPr>
            <a:spLocks noGrp="1"/>
          </p:cNvSpPr>
          <p:nvPr>
            <p:ph idx="1"/>
          </p:nvPr>
        </p:nvSpPr>
        <p:spPr/>
        <p:txBody>
          <a:bodyPr>
            <a:normAutofit/>
          </a:bodyPr>
          <a:lstStyle/>
          <a:p>
            <a:r>
              <a:rPr lang="en-US" dirty="0"/>
              <a:t>cluster operators</a:t>
            </a:r>
          </a:p>
          <a:p>
            <a:r>
              <a:rPr lang="en-US" dirty="0"/>
              <a:t>platform engineers</a:t>
            </a:r>
          </a:p>
          <a:p>
            <a:r>
              <a:rPr lang="en-US" dirty="0"/>
              <a:t>app developers</a:t>
            </a:r>
          </a:p>
          <a:p>
            <a:pPr marL="0" indent="0">
              <a:buNone/>
            </a:pPr>
            <a:endParaRPr lang="en-US" dirty="0"/>
          </a:p>
        </p:txBody>
      </p:sp>
      <p:pic>
        <p:nvPicPr>
          <p:cNvPr id="4" name="Picture 3" descr="Icon&#10;&#10;Description automatically generated">
            <a:extLst>
              <a:ext uri="{FF2B5EF4-FFF2-40B4-BE49-F238E27FC236}">
                <a16:creationId xmlns:a16="http://schemas.microsoft.com/office/drawing/2014/main" id="{4512AC5B-25A6-4374-B2BF-CD9F680749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69269" y="279606"/>
            <a:ext cx="1599427" cy="1599427"/>
          </a:xfrm>
          <a:prstGeom prst="rect">
            <a:avLst/>
          </a:prstGeom>
        </p:spPr>
      </p:pic>
    </p:spTree>
    <p:extLst>
      <p:ext uri="{BB962C8B-B14F-4D97-AF65-F5344CB8AC3E}">
        <p14:creationId xmlns:p14="http://schemas.microsoft.com/office/powerpoint/2010/main" val="41253942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0C2C6-08B5-43EA-9C98-E8EC59A36A1B}"/>
              </a:ext>
            </a:extLst>
          </p:cNvPr>
          <p:cNvSpPr>
            <a:spLocks noGrp="1"/>
          </p:cNvSpPr>
          <p:nvPr>
            <p:ph type="title"/>
          </p:nvPr>
        </p:nvSpPr>
        <p:spPr/>
        <p:txBody>
          <a:bodyPr/>
          <a:lstStyle/>
          <a:p>
            <a:r>
              <a:rPr lang="en-US" dirty="0"/>
              <a:t>Flux components</a:t>
            </a:r>
            <a:endParaRPr lang="LID4096" dirty="0"/>
          </a:p>
        </p:txBody>
      </p:sp>
      <p:pic>
        <p:nvPicPr>
          <p:cNvPr id="1026" name="Picture 2" descr="overview">
            <a:extLst>
              <a:ext uri="{FF2B5EF4-FFF2-40B4-BE49-F238E27FC236}">
                <a16:creationId xmlns:a16="http://schemas.microsoft.com/office/drawing/2014/main" id="{DC5A035B-9A7F-45F6-BE85-9DEE4D38B4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4021" y="1337001"/>
            <a:ext cx="8162862" cy="53567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7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0C2C6-08B5-43EA-9C98-E8EC59A36A1B}"/>
              </a:ext>
            </a:extLst>
          </p:cNvPr>
          <p:cNvSpPr>
            <a:spLocks noGrp="1"/>
          </p:cNvSpPr>
          <p:nvPr>
            <p:ph type="title"/>
          </p:nvPr>
        </p:nvSpPr>
        <p:spPr/>
        <p:txBody>
          <a:bodyPr/>
          <a:lstStyle/>
          <a:p>
            <a:r>
              <a:rPr lang="en-US" dirty="0"/>
              <a:t>Source Controller</a:t>
            </a:r>
            <a:endParaRPr lang="LID4096" dirty="0"/>
          </a:p>
        </p:txBody>
      </p:sp>
      <p:pic>
        <p:nvPicPr>
          <p:cNvPr id="2050" name="Picture 2">
            <a:extLst>
              <a:ext uri="{FF2B5EF4-FFF2-40B4-BE49-F238E27FC236}">
                <a16:creationId xmlns:a16="http://schemas.microsoft.com/office/drawing/2014/main" id="{3EC6B9AE-38CB-4426-910B-E509A47BF0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476" y="1643510"/>
            <a:ext cx="9897177" cy="46418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03387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0C2C6-08B5-43EA-9C98-E8EC59A36A1B}"/>
              </a:ext>
            </a:extLst>
          </p:cNvPr>
          <p:cNvSpPr>
            <a:spLocks noGrp="1"/>
          </p:cNvSpPr>
          <p:nvPr>
            <p:ph type="title"/>
          </p:nvPr>
        </p:nvSpPr>
        <p:spPr/>
        <p:txBody>
          <a:bodyPr/>
          <a:lstStyle/>
          <a:p>
            <a:r>
              <a:rPr lang="en-US" dirty="0" err="1"/>
              <a:t>Kustomize</a:t>
            </a:r>
            <a:r>
              <a:rPr lang="en-US" dirty="0"/>
              <a:t> Controller</a:t>
            </a:r>
            <a:endParaRPr lang="LID4096" dirty="0"/>
          </a:p>
        </p:txBody>
      </p:sp>
      <p:pic>
        <p:nvPicPr>
          <p:cNvPr id="3074" name="Picture 2">
            <a:extLst>
              <a:ext uri="{FF2B5EF4-FFF2-40B4-BE49-F238E27FC236}">
                <a16:creationId xmlns:a16="http://schemas.microsoft.com/office/drawing/2014/main" id="{CD5F576F-E82A-40ED-84A5-DD1CC1DD93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3924" y="1359287"/>
            <a:ext cx="8430087" cy="54987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23156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0C2C6-08B5-43EA-9C98-E8EC59A36A1B}"/>
              </a:ext>
            </a:extLst>
          </p:cNvPr>
          <p:cNvSpPr>
            <a:spLocks noGrp="1"/>
          </p:cNvSpPr>
          <p:nvPr>
            <p:ph type="title"/>
          </p:nvPr>
        </p:nvSpPr>
        <p:spPr/>
        <p:txBody>
          <a:bodyPr/>
          <a:lstStyle/>
          <a:p>
            <a:r>
              <a:rPr lang="en-US" dirty="0"/>
              <a:t>Helm Controller</a:t>
            </a:r>
          </a:p>
        </p:txBody>
      </p:sp>
      <p:pic>
        <p:nvPicPr>
          <p:cNvPr id="4098" name="Picture 2">
            <a:extLst>
              <a:ext uri="{FF2B5EF4-FFF2-40B4-BE49-F238E27FC236}">
                <a16:creationId xmlns:a16="http://schemas.microsoft.com/office/drawing/2014/main" id="{B0D3FCC7-DA62-4D52-98BF-8A3B492694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6543" y="1257054"/>
            <a:ext cx="9510667" cy="52358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59230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0C2C6-08B5-43EA-9C98-E8EC59A36A1B}"/>
              </a:ext>
            </a:extLst>
          </p:cNvPr>
          <p:cNvSpPr>
            <a:spLocks noGrp="1"/>
          </p:cNvSpPr>
          <p:nvPr>
            <p:ph type="title"/>
          </p:nvPr>
        </p:nvSpPr>
        <p:spPr/>
        <p:txBody>
          <a:bodyPr/>
          <a:lstStyle/>
          <a:p>
            <a:r>
              <a:rPr lang="en-US" dirty="0"/>
              <a:t>Notification Controller</a:t>
            </a:r>
          </a:p>
        </p:txBody>
      </p:sp>
      <p:pic>
        <p:nvPicPr>
          <p:cNvPr id="5122" name="Picture 2">
            <a:extLst>
              <a:ext uri="{FF2B5EF4-FFF2-40B4-BE49-F238E27FC236}">
                <a16:creationId xmlns:a16="http://schemas.microsoft.com/office/drawing/2014/main" id="{FEBAD096-B86F-4267-B3B6-FAFA1F052B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248284"/>
            <a:ext cx="10014555" cy="56097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4572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0C2C6-08B5-43EA-9C98-E8EC59A36A1B}"/>
              </a:ext>
            </a:extLst>
          </p:cNvPr>
          <p:cNvSpPr>
            <a:spLocks noGrp="1"/>
          </p:cNvSpPr>
          <p:nvPr>
            <p:ph type="title"/>
          </p:nvPr>
        </p:nvSpPr>
        <p:spPr/>
        <p:txBody>
          <a:bodyPr/>
          <a:lstStyle/>
          <a:p>
            <a:r>
              <a:rPr lang="en-US" dirty="0"/>
              <a:t>Workshop infra</a:t>
            </a:r>
          </a:p>
        </p:txBody>
      </p:sp>
      <p:sp>
        <p:nvSpPr>
          <p:cNvPr id="3" name="Rectangle 2">
            <a:extLst>
              <a:ext uri="{FF2B5EF4-FFF2-40B4-BE49-F238E27FC236}">
                <a16:creationId xmlns:a16="http://schemas.microsoft.com/office/drawing/2014/main" id="{4E1FE269-BDB5-4BFC-A992-3D83362D8C2E}"/>
              </a:ext>
            </a:extLst>
          </p:cNvPr>
          <p:cNvSpPr/>
          <p:nvPr/>
        </p:nvSpPr>
        <p:spPr>
          <a:xfrm>
            <a:off x="4465467" y="1690688"/>
            <a:ext cx="2539015" cy="1251751"/>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5" name="Rectangle 4">
            <a:extLst>
              <a:ext uri="{FF2B5EF4-FFF2-40B4-BE49-F238E27FC236}">
                <a16:creationId xmlns:a16="http://schemas.microsoft.com/office/drawing/2014/main" id="{BFCADDBE-160A-4E80-8CF7-E487C3F06BA0}"/>
              </a:ext>
            </a:extLst>
          </p:cNvPr>
          <p:cNvSpPr/>
          <p:nvPr/>
        </p:nvSpPr>
        <p:spPr>
          <a:xfrm>
            <a:off x="1120110" y="3587950"/>
            <a:ext cx="2539015" cy="1251751"/>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pic>
        <p:nvPicPr>
          <p:cNvPr id="8" name="Graphic 7">
            <a:extLst>
              <a:ext uri="{FF2B5EF4-FFF2-40B4-BE49-F238E27FC236}">
                <a16:creationId xmlns:a16="http://schemas.microsoft.com/office/drawing/2014/main" id="{8F55E4D9-C050-4323-A044-6A175CBCEFE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95869" y="3487612"/>
            <a:ext cx="335872" cy="335872"/>
          </a:xfrm>
          <a:prstGeom prst="rect">
            <a:avLst/>
          </a:prstGeom>
        </p:spPr>
      </p:pic>
      <p:pic>
        <p:nvPicPr>
          <p:cNvPr id="12" name="Graphic 11">
            <a:extLst>
              <a:ext uri="{FF2B5EF4-FFF2-40B4-BE49-F238E27FC236}">
                <a16:creationId xmlns:a16="http://schemas.microsoft.com/office/drawing/2014/main" id="{7FAFB964-925E-45DB-AF61-572300361CE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313834" y="3963632"/>
            <a:ext cx="521609" cy="521609"/>
          </a:xfrm>
          <a:prstGeom prst="rect">
            <a:avLst/>
          </a:prstGeom>
        </p:spPr>
      </p:pic>
      <p:sp>
        <p:nvSpPr>
          <p:cNvPr id="14" name="Rectangle 13">
            <a:extLst>
              <a:ext uri="{FF2B5EF4-FFF2-40B4-BE49-F238E27FC236}">
                <a16:creationId xmlns:a16="http://schemas.microsoft.com/office/drawing/2014/main" id="{80705A0C-8BB8-4974-9598-EE3F5121F78D}"/>
              </a:ext>
            </a:extLst>
          </p:cNvPr>
          <p:cNvSpPr/>
          <p:nvPr/>
        </p:nvSpPr>
        <p:spPr>
          <a:xfrm>
            <a:off x="1917622" y="3808897"/>
            <a:ext cx="1455937" cy="80985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pic>
        <p:nvPicPr>
          <p:cNvPr id="15" name="Graphic 14">
            <a:extLst>
              <a:ext uri="{FF2B5EF4-FFF2-40B4-BE49-F238E27FC236}">
                <a16:creationId xmlns:a16="http://schemas.microsoft.com/office/drawing/2014/main" id="{D9EDB7F8-14DE-4F7C-835D-45148DBABEC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207241" y="4485241"/>
            <a:ext cx="222497" cy="222497"/>
          </a:xfrm>
          <a:prstGeom prst="rect">
            <a:avLst/>
          </a:prstGeom>
        </p:spPr>
      </p:pic>
      <p:pic>
        <p:nvPicPr>
          <p:cNvPr id="17" name="Graphic 16">
            <a:extLst>
              <a:ext uri="{FF2B5EF4-FFF2-40B4-BE49-F238E27FC236}">
                <a16:creationId xmlns:a16="http://schemas.microsoft.com/office/drawing/2014/main" id="{5A0435F9-2BB1-400E-A2CF-6D1B198C7D7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839762" y="2085282"/>
            <a:ext cx="461546" cy="461546"/>
          </a:xfrm>
          <a:prstGeom prst="rect">
            <a:avLst/>
          </a:prstGeom>
        </p:spPr>
      </p:pic>
      <p:pic>
        <p:nvPicPr>
          <p:cNvPr id="19" name="Graphic 18">
            <a:extLst>
              <a:ext uri="{FF2B5EF4-FFF2-40B4-BE49-F238E27FC236}">
                <a16:creationId xmlns:a16="http://schemas.microsoft.com/office/drawing/2014/main" id="{37CFB740-3C77-4088-9FF9-378273572E30}"/>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6118846" y="1992066"/>
            <a:ext cx="523690" cy="523690"/>
          </a:xfrm>
          <a:prstGeom prst="rect">
            <a:avLst/>
          </a:prstGeom>
        </p:spPr>
      </p:pic>
      <p:pic>
        <p:nvPicPr>
          <p:cNvPr id="21" name="Graphic 20">
            <a:extLst>
              <a:ext uri="{FF2B5EF4-FFF2-40B4-BE49-F238E27FC236}">
                <a16:creationId xmlns:a16="http://schemas.microsoft.com/office/drawing/2014/main" id="{DBE038A4-190B-41AF-A8DA-8DD3B2C818A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331742" y="3800642"/>
            <a:ext cx="363892" cy="363892"/>
          </a:xfrm>
          <a:prstGeom prst="rect">
            <a:avLst/>
          </a:prstGeom>
        </p:spPr>
      </p:pic>
      <p:pic>
        <p:nvPicPr>
          <p:cNvPr id="23" name="Graphic 22">
            <a:extLst>
              <a:ext uri="{FF2B5EF4-FFF2-40B4-BE49-F238E27FC236}">
                <a16:creationId xmlns:a16="http://schemas.microsoft.com/office/drawing/2014/main" id="{78719BCF-20A3-4F62-93FD-B80E0587B49F}"/>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331742" y="4271182"/>
            <a:ext cx="347570" cy="347570"/>
          </a:xfrm>
          <a:prstGeom prst="rect">
            <a:avLst/>
          </a:prstGeom>
        </p:spPr>
      </p:pic>
      <p:sp>
        <p:nvSpPr>
          <p:cNvPr id="24" name="TextBox 23">
            <a:extLst>
              <a:ext uri="{FF2B5EF4-FFF2-40B4-BE49-F238E27FC236}">
                <a16:creationId xmlns:a16="http://schemas.microsoft.com/office/drawing/2014/main" id="{31E957BA-0018-41CE-A094-90E18C20E86D}"/>
              </a:ext>
            </a:extLst>
          </p:cNvPr>
          <p:cNvSpPr txBox="1"/>
          <p:nvPr/>
        </p:nvSpPr>
        <p:spPr>
          <a:xfrm>
            <a:off x="1679312" y="4811676"/>
            <a:ext cx="1223861" cy="276999"/>
          </a:xfrm>
          <a:prstGeom prst="rect">
            <a:avLst/>
          </a:prstGeom>
          <a:noFill/>
        </p:spPr>
        <p:txBody>
          <a:bodyPr wrap="none" rtlCol="0">
            <a:spAutoFit/>
          </a:bodyPr>
          <a:lstStyle/>
          <a:p>
            <a:r>
              <a:rPr lang="nb-NO" sz="1200" dirty="0"/>
              <a:t>iac-ws4-blue-aks</a:t>
            </a:r>
          </a:p>
        </p:txBody>
      </p:sp>
      <p:sp>
        <p:nvSpPr>
          <p:cNvPr id="26" name="Rectangle 25">
            <a:extLst>
              <a:ext uri="{FF2B5EF4-FFF2-40B4-BE49-F238E27FC236}">
                <a16:creationId xmlns:a16="http://schemas.microsoft.com/office/drawing/2014/main" id="{731393CB-26F7-4BA4-8A26-B0B0B99B3072}"/>
              </a:ext>
            </a:extLst>
          </p:cNvPr>
          <p:cNvSpPr/>
          <p:nvPr/>
        </p:nvSpPr>
        <p:spPr>
          <a:xfrm>
            <a:off x="4564556" y="3587950"/>
            <a:ext cx="2539015" cy="1251751"/>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pic>
        <p:nvPicPr>
          <p:cNvPr id="27" name="Graphic 26">
            <a:extLst>
              <a:ext uri="{FF2B5EF4-FFF2-40B4-BE49-F238E27FC236}">
                <a16:creationId xmlns:a16="http://schemas.microsoft.com/office/drawing/2014/main" id="{A23B7D9C-D364-45FA-9663-B150BDFB4A7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440314" y="3487611"/>
            <a:ext cx="335873" cy="335873"/>
          </a:xfrm>
          <a:prstGeom prst="rect">
            <a:avLst/>
          </a:prstGeom>
        </p:spPr>
      </p:pic>
      <p:pic>
        <p:nvPicPr>
          <p:cNvPr id="28" name="Graphic 27">
            <a:extLst>
              <a:ext uri="{FF2B5EF4-FFF2-40B4-BE49-F238E27FC236}">
                <a16:creationId xmlns:a16="http://schemas.microsoft.com/office/drawing/2014/main" id="{E839BD46-89A7-401B-A3E2-99BE4A12EFA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758280" y="3963632"/>
            <a:ext cx="521609" cy="521609"/>
          </a:xfrm>
          <a:prstGeom prst="rect">
            <a:avLst/>
          </a:prstGeom>
        </p:spPr>
      </p:pic>
      <p:sp>
        <p:nvSpPr>
          <p:cNvPr id="29" name="Rectangle 28">
            <a:extLst>
              <a:ext uri="{FF2B5EF4-FFF2-40B4-BE49-F238E27FC236}">
                <a16:creationId xmlns:a16="http://schemas.microsoft.com/office/drawing/2014/main" id="{4D5CF443-D800-4A1F-88E2-4295319F7CF2}"/>
              </a:ext>
            </a:extLst>
          </p:cNvPr>
          <p:cNvSpPr/>
          <p:nvPr/>
        </p:nvSpPr>
        <p:spPr>
          <a:xfrm>
            <a:off x="5362068" y="3808897"/>
            <a:ext cx="1455937" cy="80985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pic>
        <p:nvPicPr>
          <p:cNvPr id="30" name="Graphic 29">
            <a:extLst>
              <a:ext uri="{FF2B5EF4-FFF2-40B4-BE49-F238E27FC236}">
                <a16:creationId xmlns:a16="http://schemas.microsoft.com/office/drawing/2014/main" id="{7094399D-2B88-485B-BA11-A9221757422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651687" y="4485241"/>
            <a:ext cx="222497" cy="222497"/>
          </a:xfrm>
          <a:prstGeom prst="rect">
            <a:avLst/>
          </a:prstGeom>
        </p:spPr>
      </p:pic>
      <p:pic>
        <p:nvPicPr>
          <p:cNvPr id="31" name="Graphic 30">
            <a:extLst>
              <a:ext uri="{FF2B5EF4-FFF2-40B4-BE49-F238E27FC236}">
                <a16:creationId xmlns:a16="http://schemas.microsoft.com/office/drawing/2014/main" id="{B487E630-F68E-44E7-A7FE-C8EC7E02EC5A}"/>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4776188" y="3800642"/>
            <a:ext cx="363892" cy="363892"/>
          </a:xfrm>
          <a:prstGeom prst="rect">
            <a:avLst/>
          </a:prstGeom>
        </p:spPr>
      </p:pic>
      <p:pic>
        <p:nvPicPr>
          <p:cNvPr id="32" name="Graphic 31">
            <a:extLst>
              <a:ext uri="{FF2B5EF4-FFF2-40B4-BE49-F238E27FC236}">
                <a16:creationId xmlns:a16="http://schemas.microsoft.com/office/drawing/2014/main" id="{C36730F1-55E2-424A-A25B-C62E91839E3A}"/>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4776188" y="4271182"/>
            <a:ext cx="347570" cy="347570"/>
          </a:xfrm>
          <a:prstGeom prst="rect">
            <a:avLst/>
          </a:prstGeom>
        </p:spPr>
      </p:pic>
      <p:sp>
        <p:nvSpPr>
          <p:cNvPr id="33" name="TextBox 32">
            <a:extLst>
              <a:ext uri="{FF2B5EF4-FFF2-40B4-BE49-F238E27FC236}">
                <a16:creationId xmlns:a16="http://schemas.microsoft.com/office/drawing/2014/main" id="{D37F867E-BF18-4537-B455-87117C5E3E15}"/>
              </a:ext>
            </a:extLst>
          </p:cNvPr>
          <p:cNvSpPr txBox="1"/>
          <p:nvPr/>
        </p:nvSpPr>
        <p:spPr>
          <a:xfrm>
            <a:off x="5123758" y="4811676"/>
            <a:ext cx="1308371" cy="276999"/>
          </a:xfrm>
          <a:prstGeom prst="rect">
            <a:avLst/>
          </a:prstGeom>
          <a:noFill/>
        </p:spPr>
        <p:txBody>
          <a:bodyPr wrap="none" rtlCol="0">
            <a:spAutoFit/>
          </a:bodyPr>
          <a:lstStyle/>
          <a:p>
            <a:r>
              <a:rPr lang="nb-NO" sz="1200" dirty="0"/>
              <a:t>iac-ws4-green-aks</a:t>
            </a:r>
          </a:p>
        </p:txBody>
      </p:sp>
      <p:sp>
        <p:nvSpPr>
          <p:cNvPr id="34" name="Rectangle 33">
            <a:extLst>
              <a:ext uri="{FF2B5EF4-FFF2-40B4-BE49-F238E27FC236}">
                <a16:creationId xmlns:a16="http://schemas.microsoft.com/office/drawing/2014/main" id="{6A449B75-CD4E-488E-AC01-E96DD607A816}"/>
              </a:ext>
            </a:extLst>
          </p:cNvPr>
          <p:cNvSpPr/>
          <p:nvPr/>
        </p:nvSpPr>
        <p:spPr>
          <a:xfrm>
            <a:off x="8107624" y="3587950"/>
            <a:ext cx="2539015" cy="1251751"/>
          </a:xfrm>
          <a:prstGeom prst="rect">
            <a:avLst/>
          </a:prstGeom>
          <a:solidFill>
            <a:srgbClr val="FFD7D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pic>
        <p:nvPicPr>
          <p:cNvPr id="35" name="Graphic 34">
            <a:extLst>
              <a:ext uri="{FF2B5EF4-FFF2-40B4-BE49-F238E27FC236}">
                <a16:creationId xmlns:a16="http://schemas.microsoft.com/office/drawing/2014/main" id="{13E50880-C66F-4316-9A5E-710384DCDF3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983383" y="3487612"/>
            <a:ext cx="335872" cy="335872"/>
          </a:xfrm>
          <a:prstGeom prst="rect">
            <a:avLst/>
          </a:prstGeom>
        </p:spPr>
      </p:pic>
      <p:pic>
        <p:nvPicPr>
          <p:cNvPr id="36" name="Graphic 35">
            <a:extLst>
              <a:ext uri="{FF2B5EF4-FFF2-40B4-BE49-F238E27FC236}">
                <a16:creationId xmlns:a16="http://schemas.microsoft.com/office/drawing/2014/main" id="{84EAB510-0896-450E-84BC-69E7EB9A880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301348" y="3963632"/>
            <a:ext cx="521609" cy="521609"/>
          </a:xfrm>
          <a:prstGeom prst="rect">
            <a:avLst/>
          </a:prstGeom>
        </p:spPr>
      </p:pic>
      <p:sp>
        <p:nvSpPr>
          <p:cNvPr id="37" name="Rectangle 36">
            <a:extLst>
              <a:ext uri="{FF2B5EF4-FFF2-40B4-BE49-F238E27FC236}">
                <a16:creationId xmlns:a16="http://schemas.microsoft.com/office/drawing/2014/main" id="{EFF5FCB3-D739-4961-992D-F1EB2F5FF945}"/>
              </a:ext>
            </a:extLst>
          </p:cNvPr>
          <p:cNvSpPr/>
          <p:nvPr/>
        </p:nvSpPr>
        <p:spPr>
          <a:xfrm>
            <a:off x="8905136" y="3808897"/>
            <a:ext cx="1455937" cy="80985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pic>
        <p:nvPicPr>
          <p:cNvPr id="38" name="Graphic 37">
            <a:extLst>
              <a:ext uri="{FF2B5EF4-FFF2-40B4-BE49-F238E27FC236}">
                <a16:creationId xmlns:a16="http://schemas.microsoft.com/office/drawing/2014/main" id="{45113588-F34C-4880-BF96-A622EA407C1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194755" y="4485241"/>
            <a:ext cx="222497" cy="222497"/>
          </a:xfrm>
          <a:prstGeom prst="rect">
            <a:avLst/>
          </a:prstGeom>
        </p:spPr>
      </p:pic>
      <p:pic>
        <p:nvPicPr>
          <p:cNvPr id="39" name="Graphic 38">
            <a:extLst>
              <a:ext uri="{FF2B5EF4-FFF2-40B4-BE49-F238E27FC236}">
                <a16:creationId xmlns:a16="http://schemas.microsoft.com/office/drawing/2014/main" id="{6DD0BAC9-35C3-4919-9943-837DB6317197}"/>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8319256" y="3800642"/>
            <a:ext cx="363892" cy="363892"/>
          </a:xfrm>
          <a:prstGeom prst="rect">
            <a:avLst/>
          </a:prstGeom>
        </p:spPr>
      </p:pic>
      <p:pic>
        <p:nvPicPr>
          <p:cNvPr id="40" name="Graphic 39">
            <a:extLst>
              <a:ext uri="{FF2B5EF4-FFF2-40B4-BE49-F238E27FC236}">
                <a16:creationId xmlns:a16="http://schemas.microsoft.com/office/drawing/2014/main" id="{2F1E3691-2256-4EE6-8F90-2B2A8BA8093A}"/>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8319256" y="4271182"/>
            <a:ext cx="347570" cy="347570"/>
          </a:xfrm>
          <a:prstGeom prst="rect">
            <a:avLst/>
          </a:prstGeom>
        </p:spPr>
      </p:pic>
      <p:sp>
        <p:nvSpPr>
          <p:cNvPr id="41" name="TextBox 40">
            <a:extLst>
              <a:ext uri="{FF2B5EF4-FFF2-40B4-BE49-F238E27FC236}">
                <a16:creationId xmlns:a16="http://schemas.microsoft.com/office/drawing/2014/main" id="{5C9748BC-4A99-4DD6-B3BC-403B92D50C8A}"/>
              </a:ext>
            </a:extLst>
          </p:cNvPr>
          <p:cNvSpPr txBox="1"/>
          <p:nvPr/>
        </p:nvSpPr>
        <p:spPr>
          <a:xfrm>
            <a:off x="8666826" y="4811676"/>
            <a:ext cx="1159292" cy="276999"/>
          </a:xfrm>
          <a:prstGeom prst="rect">
            <a:avLst/>
          </a:prstGeom>
          <a:noFill/>
        </p:spPr>
        <p:txBody>
          <a:bodyPr wrap="none" rtlCol="0">
            <a:spAutoFit/>
          </a:bodyPr>
          <a:lstStyle/>
          <a:p>
            <a:r>
              <a:rPr lang="nb-NO" sz="1200" dirty="0"/>
              <a:t>iac-ws4-red-aks</a:t>
            </a:r>
          </a:p>
        </p:txBody>
      </p:sp>
      <p:sp>
        <p:nvSpPr>
          <p:cNvPr id="42" name="TextBox 41">
            <a:extLst>
              <a:ext uri="{FF2B5EF4-FFF2-40B4-BE49-F238E27FC236}">
                <a16:creationId xmlns:a16="http://schemas.microsoft.com/office/drawing/2014/main" id="{44E0BB2C-9CF1-4624-AA2C-574EFD0C1C77}"/>
              </a:ext>
            </a:extLst>
          </p:cNvPr>
          <p:cNvSpPr txBox="1"/>
          <p:nvPr/>
        </p:nvSpPr>
        <p:spPr>
          <a:xfrm>
            <a:off x="5329606" y="2924065"/>
            <a:ext cx="824008" cy="276999"/>
          </a:xfrm>
          <a:prstGeom prst="rect">
            <a:avLst/>
          </a:prstGeom>
          <a:noFill/>
        </p:spPr>
        <p:txBody>
          <a:bodyPr wrap="none" rtlCol="0">
            <a:spAutoFit/>
          </a:bodyPr>
          <a:lstStyle/>
          <a:p>
            <a:r>
              <a:rPr lang="nb-NO" sz="1200" dirty="0"/>
              <a:t>iac-ws4-rg</a:t>
            </a:r>
          </a:p>
        </p:txBody>
      </p:sp>
      <p:pic>
        <p:nvPicPr>
          <p:cNvPr id="43" name="Graphic 42">
            <a:extLst>
              <a:ext uri="{FF2B5EF4-FFF2-40B4-BE49-F238E27FC236}">
                <a16:creationId xmlns:a16="http://schemas.microsoft.com/office/drawing/2014/main" id="{60B3B42A-20A0-4A4C-B852-0D3D0104E7C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341225" y="1592894"/>
            <a:ext cx="319551" cy="319551"/>
          </a:xfrm>
          <a:prstGeom prst="rect">
            <a:avLst/>
          </a:prstGeom>
        </p:spPr>
      </p:pic>
    </p:spTree>
    <p:extLst>
      <p:ext uri="{BB962C8B-B14F-4D97-AF65-F5344CB8AC3E}">
        <p14:creationId xmlns:p14="http://schemas.microsoft.com/office/powerpoint/2010/main" val="35690178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C4E4288A-DFC8-40A2-90E5-70E851A933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22" name="Group 21">
            <a:extLst>
              <a:ext uri="{FF2B5EF4-FFF2-40B4-BE49-F238E27FC236}">
                <a16:creationId xmlns:a16="http://schemas.microsoft.com/office/drawing/2014/main" id="{B63C2D82-D4FA-4A37-BB01-1E7B21E4FF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5199" y="634058"/>
            <a:ext cx="1128382" cy="847206"/>
            <a:chOff x="5307830" y="325570"/>
            <a:chExt cx="1128382" cy="847206"/>
          </a:xfrm>
        </p:grpSpPr>
        <p:sp>
          <p:nvSpPr>
            <p:cNvPr id="23" name="Freeform 5">
              <a:extLst>
                <a:ext uri="{FF2B5EF4-FFF2-40B4-BE49-F238E27FC236}">
                  <a16:creationId xmlns:a16="http://schemas.microsoft.com/office/drawing/2014/main" id="{C94E7FEF-0CE9-4AC2-94BB-02230C6DC0D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07830" y="577396"/>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 name="Freeform 5">
              <a:extLst>
                <a:ext uri="{FF2B5EF4-FFF2-40B4-BE49-F238E27FC236}">
                  <a16:creationId xmlns:a16="http://schemas.microsoft.com/office/drawing/2014/main" id="{EB546CC0-C1BC-48D2-8DA9-4B60283165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85720" y="325570"/>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8" name="TextBox 7">
            <a:extLst>
              <a:ext uri="{FF2B5EF4-FFF2-40B4-BE49-F238E27FC236}">
                <a16:creationId xmlns:a16="http://schemas.microsoft.com/office/drawing/2014/main" id="{04CA4DF5-C512-4233-8F08-3FDA86F8239A}"/>
              </a:ext>
            </a:extLst>
          </p:cNvPr>
          <p:cNvSpPr txBox="1"/>
          <p:nvPr/>
        </p:nvSpPr>
        <p:spPr>
          <a:xfrm>
            <a:off x="614234" y="2354401"/>
            <a:ext cx="4274710" cy="1522755"/>
          </a:xfrm>
          <a:prstGeom prst="rect">
            <a:avLst/>
          </a:prstGeom>
        </p:spPr>
        <p:txBody>
          <a:bodyPr vert="horz" lIns="91440" tIns="45720" rIns="91440" bIns="45720" rtlCol="0" anchor="b">
            <a:normAutofit/>
          </a:bodyPr>
          <a:lstStyle/>
          <a:p>
            <a:pPr marL="0" marR="0" lvl="0" indent="0" algn="l" defTabSz="914400" rtl="0" eaLnBrk="1" fontAlgn="auto" latinLnBrk="0" hangingPunct="1">
              <a:lnSpc>
                <a:spcPct val="90000"/>
              </a:lnSpc>
              <a:spcBef>
                <a:spcPct val="0"/>
              </a:spcBef>
              <a:spcAft>
                <a:spcPts val="600"/>
              </a:spcAft>
              <a:buClrTx/>
              <a:buSzTx/>
              <a:buFontTx/>
              <a:buNone/>
              <a:tabLst/>
              <a:defRPr/>
            </a:pPr>
            <a:r>
              <a:rPr kumimoji="0" lang="en-US" sz="4200" b="0" i="0" u="none" strike="noStrike" kern="1200" cap="none" spc="0" normalizeH="0" baseline="0" noProof="0" dirty="0">
                <a:ln>
                  <a:noFill/>
                </a:ln>
                <a:solidFill>
                  <a:prstClr val="black"/>
                </a:solidFill>
                <a:effectLst/>
                <a:uLnTx/>
                <a:uFillTx/>
                <a:latin typeface="Calibri Light" panose="020F0302020204030204"/>
                <a:ea typeface="+mn-ea"/>
                <a:cs typeface="+mn-cs"/>
              </a:rPr>
              <a:t>Labs 01-04</a:t>
            </a:r>
          </a:p>
        </p:txBody>
      </p:sp>
      <p:sp>
        <p:nvSpPr>
          <p:cNvPr id="26" name="Freeform 5">
            <a:extLst>
              <a:ext uri="{FF2B5EF4-FFF2-40B4-BE49-F238E27FC236}">
                <a16:creationId xmlns:a16="http://schemas.microsoft.com/office/drawing/2014/main" id="{BD2BFF02-DF78-4F07-B176-52514E131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062174" y="1653645"/>
            <a:ext cx="4689240" cy="411502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508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8" name="Freeform: Shape 27">
            <a:extLst>
              <a:ext uri="{FF2B5EF4-FFF2-40B4-BE49-F238E27FC236}">
                <a16:creationId xmlns:a16="http://schemas.microsoft.com/office/drawing/2014/main" id="{0DB06EAB-7D8C-403A-86C5-B5FD79A13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42865" y="634058"/>
            <a:ext cx="3154669" cy="2796247"/>
          </a:xfrm>
          <a:custGeom>
            <a:avLst/>
            <a:gdLst>
              <a:gd name="connsiteX0" fmla="*/ 853538 w 2991693"/>
              <a:gd name="connsiteY0" fmla="*/ 0 h 2651787"/>
              <a:gd name="connsiteX1" fmla="*/ 2141030 w 2991693"/>
              <a:gd name="connsiteY1" fmla="*/ 0 h 2651787"/>
              <a:gd name="connsiteX2" fmla="*/ 2324957 w 2991693"/>
              <a:gd name="connsiteY2" fmla="*/ 103466 h 2651787"/>
              <a:gd name="connsiteX3" fmla="*/ 2968702 w 2991693"/>
              <a:gd name="connsiteY3" fmla="*/ 1218596 h 2651787"/>
              <a:gd name="connsiteX4" fmla="*/ 2968702 w 2991693"/>
              <a:gd name="connsiteY4" fmla="*/ 1433192 h 2651787"/>
              <a:gd name="connsiteX5" fmla="*/ 2324957 w 2991693"/>
              <a:gd name="connsiteY5" fmla="*/ 2548321 h 2651787"/>
              <a:gd name="connsiteX6" fmla="*/ 2141030 w 2991693"/>
              <a:gd name="connsiteY6" fmla="*/ 2651787 h 2651787"/>
              <a:gd name="connsiteX7" fmla="*/ 853538 w 2991693"/>
              <a:gd name="connsiteY7" fmla="*/ 2651787 h 2651787"/>
              <a:gd name="connsiteX8" fmla="*/ 669612 w 2991693"/>
              <a:gd name="connsiteY8" fmla="*/ 2548321 h 2651787"/>
              <a:gd name="connsiteX9" fmla="*/ 25866 w 2991693"/>
              <a:gd name="connsiteY9" fmla="*/ 1433192 h 2651787"/>
              <a:gd name="connsiteX10" fmla="*/ 25866 w 2991693"/>
              <a:gd name="connsiteY10" fmla="*/ 1218596 h 2651787"/>
              <a:gd name="connsiteX11" fmla="*/ 669612 w 2991693"/>
              <a:gd name="connsiteY11" fmla="*/ 103466 h 2651787"/>
              <a:gd name="connsiteX12" fmla="*/ 853538 w 2991693"/>
              <a:gd name="connsiteY12" fmla="*/ 0 h 2651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91693" h="2651787">
                <a:moveTo>
                  <a:pt x="853538" y="0"/>
                </a:moveTo>
                <a:cubicBezTo>
                  <a:pt x="2141030" y="0"/>
                  <a:pt x="2141030" y="0"/>
                  <a:pt x="2141030" y="0"/>
                </a:cubicBezTo>
                <a:cubicBezTo>
                  <a:pt x="2206170" y="0"/>
                  <a:pt x="2290471" y="45985"/>
                  <a:pt x="2324957" y="103466"/>
                </a:cubicBezTo>
                <a:cubicBezTo>
                  <a:pt x="2968702" y="1218596"/>
                  <a:pt x="2968702" y="1218596"/>
                  <a:pt x="2968702" y="1218596"/>
                </a:cubicBezTo>
                <a:cubicBezTo>
                  <a:pt x="2999357" y="1279909"/>
                  <a:pt x="2999357" y="1371878"/>
                  <a:pt x="2968702" y="1433192"/>
                </a:cubicBezTo>
                <a:cubicBezTo>
                  <a:pt x="2324957" y="2548321"/>
                  <a:pt x="2324957" y="2548321"/>
                  <a:pt x="2324957" y="2548321"/>
                </a:cubicBezTo>
                <a:cubicBezTo>
                  <a:pt x="2290471" y="2605803"/>
                  <a:pt x="2206170" y="2651787"/>
                  <a:pt x="2141030" y="2651787"/>
                </a:cubicBezTo>
                <a:lnTo>
                  <a:pt x="853538" y="2651787"/>
                </a:lnTo>
                <a:cubicBezTo>
                  <a:pt x="784566" y="2651787"/>
                  <a:pt x="700266" y="2605803"/>
                  <a:pt x="669612" y="2548321"/>
                </a:cubicBezTo>
                <a:cubicBezTo>
                  <a:pt x="25866" y="1433192"/>
                  <a:pt x="25866" y="1433192"/>
                  <a:pt x="25866" y="1433192"/>
                </a:cubicBezTo>
                <a:cubicBezTo>
                  <a:pt x="-8621" y="1371878"/>
                  <a:pt x="-8621" y="1279909"/>
                  <a:pt x="25866" y="1218596"/>
                </a:cubicBezTo>
                <a:cubicBezTo>
                  <a:pt x="669612" y="103466"/>
                  <a:pt x="669612" y="103466"/>
                  <a:pt x="669612" y="103466"/>
                </a:cubicBezTo>
                <a:cubicBezTo>
                  <a:pt x="700266" y="45985"/>
                  <a:pt x="784566" y="0"/>
                  <a:pt x="853538" y="0"/>
                </a:cubicBezTo>
                <a:close/>
              </a:path>
            </a:pathLst>
          </a:custGeom>
          <a:noFill/>
          <a:ln w="508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7" name="Picture 6">
            <a:extLst>
              <a:ext uri="{FF2B5EF4-FFF2-40B4-BE49-F238E27FC236}">
                <a16:creationId xmlns:a16="http://schemas.microsoft.com/office/drawing/2014/main" id="{44155673-E4BF-4691-91EF-AF8288758CA5}"/>
              </a:ext>
            </a:extLst>
          </p:cNvPr>
          <p:cNvPicPr>
            <a:picLocks noChangeAspect="1"/>
          </p:cNvPicPr>
          <p:nvPr/>
        </p:nvPicPr>
        <p:blipFill>
          <a:blip r:embed="rId3"/>
          <a:stretch>
            <a:fillRect/>
          </a:stretch>
        </p:blipFill>
        <p:spPr>
          <a:xfrm>
            <a:off x="8050038" y="2354401"/>
            <a:ext cx="2713512" cy="2713512"/>
          </a:xfrm>
          <a:prstGeom prst="rect">
            <a:avLst/>
          </a:prstGeom>
        </p:spPr>
      </p:pic>
      <p:pic>
        <p:nvPicPr>
          <p:cNvPr id="15" name="Picture 14" descr="Icon&#10;&#10;Description automatically generated">
            <a:extLst>
              <a:ext uri="{FF2B5EF4-FFF2-40B4-BE49-F238E27FC236}">
                <a16:creationId xmlns:a16="http://schemas.microsoft.com/office/drawing/2014/main" id="{47014846-E21C-448F-BE26-C0C592F4C6E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20485" y="1194006"/>
            <a:ext cx="1599427" cy="1599427"/>
          </a:xfrm>
          <a:prstGeom prst="rect">
            <a:avLst/>
          </a:prstGeom>
        </p:spPr>
      </p:pic>
    </p:spTree>
    <p:extLst>
      <p:ext uri="{BB962C8B-B14F-4D97-AF65-F5344CB8AC3E}">
        <p14:creationId xmlns:p14="http://schemas.microsoft.com/office/powerpoint/2010/main" val="32287495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FAD4C39-42D6-45D1-9E0D-E17B5050B154}"/>
              </a:ext>
            </a:extLst>
          </p:cNvPr>
          <p:cNvPicPr>
            <a:picLocks noChangeAspect="1"/>
          </p:cNvPicPr>
          <p:nvPr/>
        </p:nvPicPr>
        <p:blipFill>
          <a:blip r:embed="rId3"/>
          <a:stretch>
            <a:fillRect/>
          </a:stretch>
        </p:blipFill>
        <p:spPr>
          <a:xfrm>
            <a:off x="2678915" y="1014786"/>
            <a:ext cx="6527731" cy="4684974"/>
          </a:xfrm>
          <a:prstGeom prst="rect">
            <a:avLst/>
          </a:prstGeom>
        </p:spPr>
      </p:pic>
    </p:spTree>
    <p:extLst>
      <p:ext uri="{BB962C8B-B14F-4D97-AF65-F5344CB8AC3E}">
        <p14:creationId xmlns:p14="http://schemas.microsoft.com/office/powerpoint/2010/main" val="33401945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C4E4288A-DFC8-40A2-90E5-70E851A933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22" name="Group 21">
            <a:extLst>
              <a:ext uri="{FF2B5EF4-FFF2-40B4-BE49-F238E27FC236}">
                <a16:creationId xmlns:a16="http://schemas.microsoft.com/office/drawing/2014/main" id="{B63C2D82-D4FA-4A37-BB01-1E7B21E4FF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5199" y="634058"/>
            <a:ext cx="1128382" cy="847206"/>
            <a:chOff x="5307830" y="325570"/>
            <a:chExt cx="1128382" cy="847206"/>
          </a:xfrm>
        </p:grpSpPr>
        <p:sp>
          <p:nvSpPr>
            <p:cNvPr id="23" name="Freeform 5">
              <a:extLst>
                <a:ext uri="{FF2B5EF4-FFF2-40B4-BE49-F238E27FC236}">
                  <a16:creationId xmlns:a16="http://schemas.microsoft.com/office/drawing/2014/main" id="{C94E7FEF-0CE9-4AC2-94BB-02230C6DC0D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07830" y="577396"/>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 name="Freeform 5">
              <a:extLst>
                <a:ext uri="{FF2B5EF4-FFF2-40B4-BE49-F238E27FC236}">
                  <a16:creationId xmlns:a16="http://schemas.microsoft.com/office/drawing/2014/main" id="{EB546CC0-C1BC-48D2-8DA9-4B60283165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85720" y="325570"/>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8" name="TextBox 7">
            <a:extLst>
              <a:ext uri="{FF2B5EF4-FFF2-40B4-BE49-F238E27FC236}">
                <a16:creationId xmlns:a16="http://schemas.microsoft.com/office/drawing/2014/main" id="{04CA4DF5-C512-4233-8F08-3FDA86F8239A}"/>
              </a:ext>
            </a:extLst>
          </p:cNvPr>
          <p:cNvSpPr txBox="1"/>
          <p:nvPr/>
        </p:nvSpPr>
        <p:spPr>
          <a:xfrm>
            <a:off x="614234" y="2354401"/>
            <a:ext cx="4274710" cy="1522755"/>
          </a:xfrm>
          <a:prstGeom prst="rect">
            <a:avLst/>
          </a:prstGeom>
        </p:spPr>
        <p:txBody>
          <a:bodyPr vert="horz" lIns="91440" tIns="45720" rIns="91440" bIns="45720" rtlCol="0" anchor="b">
            <a:normAutofit/>
          </a:bodyPr>
          <a:lstStyle/>
          <a:p>
            <a:pPr marL="0" marR="0" lvl="0" indent="0" algn="l" defTabSz="914400" rtl="0" eaLnBrk="1" fontAlgn="auto" latinLnBrk="0" hangingPunct="1">
              <a:lnSpc>
                <a:spcPct val="90000"/>
              </a:lnSpc>
              <a:spcBef>
                <a:spcPct val="0"/>
              </a:spcBef>
              <a:spcAft>
                <a:spcPts val="600"/>
              </a:spcAft>
              <a:buClrTx/>
              <a:buSzTx/>
              <a:buFontTx/>
              <a:buNone/>
              <a:tabLst/>
              <a:defRPr/>
            </a:pPr>
            <a:r>
              <a:rPr kumimoji="0" lang="en-US" sz="4200" b="0" i="0" u="none" strike="noStrike" kern="1200" cap="none" spc="0" normalizeH="0" baseline="0" noProof="0" dirty="0">
                <a:ln>
                  <a:noFill/>
                </a:ln>
                <a:solidFill>
                  <a:prstClr val="black"/>
                </a:solidFill>
                <a:effectLst/>
                <a:uLnTx/>
                <a:uFillTx/>
                <a:latin typeface="Calibri Light" panose="020F0302020204030204"/>
                <a:ea typeface="+mn-ea"/>
                <a:cs typeface="+mn-cs"/>
              </a:rPr>
              <a:t>Labs 04-06</a:t>
            </a:r>
          </a:p>
        </p:txBody>
      </p:sp>
      <p:sp>
        <p:nvSpPr>
          <p:cNvPr id="26" name="Freeform 5">
            <a:extLst>
              <a:ext uri="{FF2B5EF4-FFF2-40B4-BE49-F238E27FC236}">
                <a16:creationId xmlns:a16="http://schemas.microsoft.com/office/drawing/2014/main" id="{BD2BFF02-DF78-4F07-B176-52514E131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062174" y="1653645"/>
            <a:ext cx="4689240" cy="411502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508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8" name="Freeform: Shape 27">
            <a:extLst>
              <a:ext uri="{FF2B5EF4-FFF2-40B4-BE49-F238E27FC236}">
                <a16:creationId xmlns:a16="http://schemas.microsoft.com/office/drawing/2014/main" id="{0DB06EAB-7D8C-403A-86C5-B5FD79A13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42865" y="634058"/>
            <a:ext cx="3154669" cy="2796247"/>
          </a:xfrm>
          <a:custGeom>
            <a:avLst/>
            <a:gdLst>
              <a:gd name="connsiteX0" fmla="*/ 853538 w 2991693"/>
              <a:gd name="connsiteY0" fmla="*/ 0 h 2651787"/>
              <a:gd name="connsiteX1" fmla="*/ 2141030 w 2991693"/>
              <a:gd name="connsiteY1" fmla="*/ 0 h 2651787"/>
              <a:gd name="connsiteX2" fmla="*/ 2324957 w 2991693"/>
              <a:gd name="connsiteY2" fmla="*/ 103466 h 2651787"/>
              <a:gd name="connsiteX3" fmla="*/ 2968702 w 2991693"/>
              <a:gd name="connsiteY3" fmla="*/ 1218596 h 2651787"/>
              <a:gd name="connsiteX4" fmla="*/ 2968702 w 2991693"/>
              <a:gd name="connsiteY4" fmla="*/ 1433192 h 2651787"/>
              <a:gd name="connsiteX5" fmla="*/ 2324957 w 2991693"/>
              <a:gd name="connsiteY5" fmla="*/ 2548321 h 2651787"/>
              <a:gd name="connsiteX6" fmla="*/ 2141030 w 2991693"/>
              <a:gd name="connsiteY6" fmla="*/ 2651787 h 2651787"/>
              <a:gd name="connsiteX7" fmla="*/ 853538 w 2991693"/>
              <a:gd name="connsiteY7" fmla="*/ 2651787 h 2651787"/>
              <a:gd name="connsiteX8" fmla="*/ 669612 w 2991693"/>
              <a:gd name="connsiteY8" fmla="*/ 2548321 h 2651787"/>
              <a:gd name="connsiteX9" fmla="*/ 25866 w 2991693"/>
              <a:gd name="connsiteY9" fmla="*/ 1433192 h 2651787"/>
              <a:gd name="connsiteX10" fmla="*/ 25866 w 2991693"/>
              <a:gd name="connsiteY10" fmla="*/ 1218596 h 2651787"/>
              <a:gd name="connsiteX11" fmla="*/ 669612 w 2991693"/>
              <a:gd name="connsiteY11" fmla="*/ 103466 h 2651787"/>
              <a:gd name="connsiteX12" fmla="*/ 853538 w 2991693"/>
              <a:gd name="connsiteY12" fmla="*/ 0 h 2651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91693" h="2651787">
                <a:moveTo>
                  <a:pt x="853538" y="0"/>
                </a:moveTo>
                <a:cubicBezTo>
                  <a:pt x="2141030" y="0"/>
                  <a:pt x="2141030" y="0"/>
                  <a:pt x="2141030" y="0"/>
                </a:cubicBezTo>
                <a:cubicBezTo>
                  <a:pt x="2206170" y="0"/>
                  <a:pt x="2290471" y="45985"/>
                  <a:pt x="2324957" y="103466"/>
                </a:cubicBezTo>
                <a:cubicBezTo>
                  <a:pt x="2968702" y="1218596"/>
                  <a:pt x="2968702" y="1218596"/>
                  <a:pt x="2968702" y="1218596"/>
                </a:cubicBezTo>
                <a:cubicBezTo>
                  <a:pt x="2999357" y="1279909"/>
                  <a:pt x="2999357" y="1371878"/>
                  <a:pt x="2968702" y="1433192"/>
                </a:cubicBezTo>
                <a:cubicBezTo>
                  <a:pt x="2324957" y="2548321"/>
                  <a:pt x="2324957" y="2548321"/>
                  <a:pt x="2324957" y="2548321"/>
                </a:cubicBezTo>
                <a:cubicBezTo>
                  <a:pt x="2290471" y="2605803"/>
                  <a:pt x="2206170" y="2651787"/>
                  <a:pt x="2141030" y="2651787"/>
                </a:cubicBezTo>
                <a:lnTo>
                  <a:pt x="853538" y="2651787"/>
                </a:lnTo>
                <a:cubicBezTo>
                  <a:pt x="784566" y="2651787"/>
                  <a:pt x="700266" y="2605803"/>
                  <a:pt x="669612" y="2548321"/>
                </a:cubicBezTo>
                <a:cubicBezTo>
                  <a:pt x="25866" y="1433192"/>
                  <a:pt x="25866" y="1433192"/>
                  <a:pt x="25866" y="1433192"/>
                </a:cubicBezTo>
                <a:cubicBezTo>
                  <a:pt x="-8621" y="1371878"/>
                  <a:pt x="-8621" y="1279909"/>
                  <a:pt x="25866" y="1218596"/>
                </a:cubicBezTo>
                <a:cubicBezTo>
                  <a:pt x="669612" y="103466"/>
                  <a:pt x="669612" y="103466"/>
                  <a:pt x="669612" y="103466"/>
                </a:cubicBezTo>
                <a:cubicBezTo>
                  <a:pt x="700266" y="45985"/>
                  <a:pt x="784566" y="0"/>
                  <a:pt x="853538" y="0"/>
                </a:cubicBezTo>
                <a:close/>
              </a:path>
            </a:pathLst>
          </a:custGeom>
          <a:noFill/>
          <a:ln w="508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7" name="Picture 6">
            <a:extLst>
              <a:ext uri="{FF2B5EF4-FFF2-40B4-BE49-F238E27FC236}">
                <a16:creationId xmlns:a16="http://schemas.microsoft.com/office/drawing/2014/main" id="{44155673-E4BF-4691-91EF-AF8288758CA5}"/>
              </a:ext>
            </a:extLst>
          </p:cNvPr>
          <p:cNvPicPr>
            <a:picLocks noChangeAspect="1"/>
          </p:cNvPicPr>
          <p:nvPr/>
        </p:nvPicPr>
        <p:blipFill>
          <a:blip r:embed="rId3"/>
          <a:stretch>
            <a:fillRect/>
          </a:stretch>
        </p:blipFill>
        <p:spPr>
          <a:xfrm>
            <a:off x="8050038" y="2354401"/>
            <a:ext cx="2713512" cy="2713512"/>
          </a:xfrm>
          <a:prstGeom prst="rect">
            <a:avLst/>
          </a:prstGeom>
        </p:spPr>
      </p:pic>
      <p:pic>
        <p:nvPicPr>
          <p:cNvPr id="15" name="Picture 14" descr="Icon&#10;&#10;Description automatically generated">
            <a:extLst>
              <a:ext uri="{FF2B5EF4-FFF2-40B4-BE49-F238E27FC236}">
                <a16:creationId xmlns:a16="http://schemas.microsoft.com/office/drawing/2014/main" id="{47014846-E21C-448F-BE26-C0C592F4C6E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20485" y="1194006"/>
            <a:ext cx="1599427" cy="1599427"/>
          </a:xfrm>
          <a:prstGeom prst="rect">
            <a:avLst/>
          </a:prstGeom>
        </p:spPr>
      </p:pic>
    </p:spTree>
    <p:extLst>
      <p:ext uri="{BB962C8B-B14F-4D97-AF65-F5344CB8AC3E}">
        <p14:creationId xmlns:p14="http://schemas.microsoft.com/office/powerpoint/2010/main" val="36028649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45236-91F1-45E7-A9D1-02CAD7660C81}"/>
              </a:ext>
            </a:extLst>
          </p:cNvPr>
          <p:cNvSpPr>
            <a:spLocks noGrp="1"/>
          </p:cNvSpPr>
          <p:nvPr>
            <p:ph type="title"/>
          </p:nvPr>
        </p:nvSpPr>
        <p:spPr/>
        <p:txBody>
          <a:bodyPr/>
          <a:lstStyle/>
          <a:p>
            <a:r>
              <a:rPr lang="en-US" dirty="0"/>
              <a:t>Infrastructure as Code User Group 2021 roadmap</a:t>
            </a:r>
          </a:p>
        </p:txBody>
      </p:sp>
      <p:sp>
        <p:nvSpPr>
          <p:cNvPr id="3" name="Text Placeholder 2">
            <a:extLst>
              <a:ext uri="{FF2B5EF4-FFF2-40B4-BE49-F238E27FC236}">
                <a16:creationId xmlns:a16="http://schemas.microsoft.com/office/drawing/2014/main" id="{4B6017F3-C631-4BCA-8424-F9041D0AF229}"/>
              </a:ext>
            </a:extLst>
          </p:cNvPr>
          <p:cNvSpPr>
            <a:spLocks noGrp="1"/>
          </p:cNvSpPr>
          <p:nvPr>
            <p:ph type="body" idx="1"/>
          </p:nvPr>
        </p:nvSpPr>
        <p:spPr/>
        <p:txBody>
          <a:bodyPr/>
          <a:lstStyle/>
          <a:p>
            <a:pPr marL="152396" indent="0">
              <a:buNone/>
            </a:pPr>
            <a:r>
              <a:rPr lang="en-US" dirty="0"/>
              <a:t>AKS workshops roadmap:</a:t>
            </a:r>
          </a:p>
          <a:p>
            <a:r>
              <a:rPr lang="en-US" dirty="0"/>
              <a:t>[x] AKS and Kubernetes 101</a:t>
            </a:r>
          </a:p>
          <a:p>
            <a:r>
              <a:rPr lang="en-US" dirty="0"/>
              <a:t>[x] Advanced AKS configuration</a:t>
            </a:r>
          </a:p>
          <a:p>
            <a:r>
              <a:rPr lang="en-US" dirty="0"/>
              <a:t>[x] Implement Immutable AKS Infrastructure on Azure with Bicep</a:t>
            </a:r>
          </a:p>
          <a:p>
            <a:r>
              <a:rPr lang="en-US" dirty="0"/>
              <a:t>[  ] GitOps in AKS with Flux</a:t>
            </a:r>
          </a:p>
          <a:p>
            <a:r>
              <a:rPr lang="en-US" dirty="0"/>
              <a:t>[  ] Service mesh with </a:t>
            </a:r>
            <a:r>
              <a:rPr lang="en-US" dirty="0" err="1"/>
              <a:t>linkerd</a:t>
            </a:r>
            <a:endParaRPr lang="en-US" dirty="0"/>
          </a:p>
          <a:p>
            <a:r>
              <a:rPr lang="en-US" dirty="0"/>
              <a:t>[  ] Monitoring in AKS</a:t>
            </a:r>
          </a:p>
          <a:p>
            <a:r>
              <a:rPr lang="en-US" dirty="0"/>
              <a:t>[  ] AKS security</a:t>
            </a:r>
          </a:p>
          <a:p>
            <a:pPr marL="152396" indent="0">
              <a:buNone/>
            </a:pPr>
            <a:r>
              <a:rPr lang="en-US" dirty="0"/>
              <a:t>+ “regular” events (work in progress)</a:t>
            </a:r>
          </a:p>
          <a:p>
            <a:pPr marL="152396" indent="0">
              <a:buNone/>
            </a:pPr>
            <a:endParaRPr lang="en-US" dirty="0"/>
          </a:p>
          <a:p>
            <a:r>
              <a:rPr lang="en-US" dirty="0"/>
              <a:t>If you have any good AKS / Kubernetes / </a:t>
            </a:r>
            <a:r>
              <a:rPr lang="en-US" dirty="0" err="1"/>
              <a:t>IaC</a:t>
            </a:r>
            <a:r>
              <a:rPr lang="en-US" dirty="0"/>
              <a:t> story – welcome to share! </a:t>
            </a:r>
          </a:p>
          <a:p>
            <a:endParaRPr lang="en-US" dirty="0"/>
          </a:p>
        </p:txBody>
      </p:sp>
      <p:pic>
        <p:nvPicPr>
          <p:cNvPr id="4" name="Google Shape;56;p13">
            <a:extLst>
              <a:ext uri="{FF2B5EF4-FFF2-40B4-BE49-F238E27FC236}">
                <a16:creationId xmlns:a16="http://schemas.microsoft.com/office/drawing/2014/main" id="{DC728A7C-EC78-437E-8CC7-5217F4BA2FAA}"/>
              </a:ext>
            </a:extLst>
          </p:cNvPr>
          <p:cNvPicPr preferRelativeResize="0"/>
          <p:nvPr/>
        </p:nvPicPr>
        <p:blipFill>
          <a:blip r:embed="rId2">
            <a:alphaModFix/>
          </a:blip>
          <a:stretch>
            <a:fillRect/>
          </a:stretch>
        </p:blipFill>
        <p:spPr>
          <a:xfrm>
            <a:off x="11047615" y="5810596"/>
            <a:ext cx="1144385" cy="1047404"/>
          </a:xfrm>
          <a:prstGeom prst="rect">
            <a:avLst/>
          </a:prstGeom>
          <a:noFill/>
          <a:ln>
            <a:noFill/>
          </a:ln>
        </p:spPr>
      </p:pic>
    </p:spTree>
    <p:extLst>
      <p:ext uri="{BB962C8B-B14F-4D97-AF65-F5344CB8AC3E}">
        <p14:creationId xmlns:p14="http://schemas.microsoft.com/office/powerpoint/2010/main" val="30282580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FAD4C39-42D6-45D1-9E0D-E17B5050B154}"/>
              </a:ext>
            </a:extLst>
          </p:cNvPr>
          <p:cNvPicPr>
            <a:picLocks noChangeAspect="1"/>
          </p:cNvPicPr>
          <p:nvPr/>
        </p:nvPicPr>
        <p:blipFill>
          <a:blip r:embed="rId3"/>
          <a:stretch>
            <a:fillRect/>
          </a:stretch>
        </p:blipFill>
        <p:spPr>
          <a:xfrm>
            <a:off x="2678915" y="1014786"/>
            <a:ext cx="6527731" cy="4684974"/>
          </a:xfrm>
          <a:prstGeom prst="rect">
            <a:avLst/>
          </a:prstGeom>
        </p:spPr>
      </p:pic>
    </p:spTree>
    <p:extLst>
      <p:ext uri="{BB962C8B-B14F-4D97-AF65-F5344CB8AC3E}">
        <p14:creationId xmlns:p14="http://schemas.microsoft.com/office/powerpoint/2010/main" val="36561940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C4E4288A-DFC8-40A2-90E5-70E851A933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22" name="Group 21">
            <a:extLst>
              <a:ext uri="{FF2B5EF4-FFF2-40B4-BE49-F238E27FC236}">
                <a16:creationId xmlns:a16="http://schemas.microsoft.com/office/drawing/2014/main" id="{B63C2D82-D4FA-4A37-BB01-1E7B21E4FF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5199" y="634058"/>
            <a:ext cx="1128382" cy="847206"/>
            <a:chOff x="5307830" y="325570"/>
            <a:chExt cx="1128382" cy="847206"/>
          </a:xfrm>
        </p:grpSpPr>
        <p:sp>
          <p:nvSpPr>
            <p:cNvPr id="23" name="Freeform 5">
              <a:extLst>
                <a:ext uri="{FF2B5EF4-FFF2-40B4-BE49-F238E27FC236}">
                  <a16:creationId xmlns:a16="http://schemas.microsoft.com/office/drawing/2014/main" id="{C94E7FEF-0CE9-4AC2-94BB-02230C6DC0D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07830" y="577396"/>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 name="Freeform 5">
              <a:extLst>
                <a:ext uri="{FF2B5EF4-FFF2-40B4-BE49-F238E27FC236}">
                  <a16:creationId xmlns:a16="http://schemas.microsoft.com/office/drawing/2014/main" id="{EB546CC0-C1BC-48D2-8DA9-4B60283165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85720" y="325570"/>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8" name="TextBox 7">
            <a:extLst>
              <a:ext uri="{FF2B5EF4-FFF2-40B4-BE49-F238E27FC236}">
                <a16:creationId xmlns:a16="http://schemas.microsoft.com/office/drawing/2014/main" id="{04CA4DF5-C512-4233-8F08-3FDA86F8239A}"/>
              </a:ext>
            </a:extLst>
          </p:cNvPr>
          <p:cNvSpPr txBox="1"/>
          <p:nvPr/>
        </p:nvSpPr>
        <p:spPr>
          <a:xfrm>
            <a:off x="748346" y="3545158"/>
            <a:ext cx="6171566" cy="2581322"/>
          </a:xfrm>
          <a:prstGeom prst="rect">
            <a:avLst/>
          </a:prstGeom>
        </p:spPr>
        <p:txBody>
          <a:bodyPr vert="horz" lIns="91440" tIns="45720" rIns="91440" bIns="45720" rtlCol="0" anchor="b">
            <a:normAutofit/>
          </a:bodyPr>
          <a:lstStyle/>
          <a:p>
            <a:pPr marL="0" marR="0" lvl="0" indent="0" algn="l" defTabSz="914400" rtl="0" eaLnBrk="1" fontAlgn="auto" latinLnBrk="0" hangingPunct="1">
              <a:lnSpc>
                <a:spcPct val="90000"/>
              </a:lnSpc>
              <a:spcBef>
                <a:spcPct val="0"/>
              </a:spcBef>
              <a:spcAft>
                <a:spcPts val="600"/>
              </a:spcAft>
              <a:buClrTx/>
              <a:buSzTx/>
              <a:buFontTx/>
              <a:buNone/>
              <a:tabLst/>
              <a:defRPr/>
            </a:pPr>
            <a:r>
              <a:rPr kumimoji="0" lang="en-US" sz="4200" b="0" i="0" u="none" strike="noStrike" kern="1200" cap="none" spc="0" normalizeH="0" baseline="0" noProof="0" dirty="0">
                <a:ln>
                  <a:noFill/>
                </a:ln>
                <a:solidFill>
                  <a:prstClr val="black"/>
                </a:solidFill>
                <a:effectLst/>
                <a:uLnTx/>
                <a:uFillTx/>
                <a:latin typeface="Calibri Light" panose="020F0302020204030204"/>
                <a:ea typeface="+mn-ea"/>
                <a:cs typeface="+mn-cs"/>
              </a:rPr>
              <a:t>How to structure your repository?</a:t>
            </a:r>
          </a:p>
        </p:txBody>
      </p:sp>
      <p:sp>
        <p:nvSpPr>
          <p:cNvPr id="26" name="Freeform 5">
            <a:extLst>
              <a:ext uri="{FF2B5EF4-FFF2-40B4-BE49-F238E27FC236}">
                <a16:creationId xmlns:a16="http://schemas.microsoft.com/office/drawing/2014/main" id="{BD2BFF02-DF78-4F07-B176-52514E131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062174" y="1653645"/>
            <a:ext cx="4689240" cy="411502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508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8" name="Freeform: Shape 27">
            <a:extLst>
              <a:ext uri="{FF2B5EF4-FFF2-40B4-BE49-F238E27FC236}">
                <a16:creationId xmlns:a16="http://schemas.microsoft.com/office/drawing/2014/main" id="{0DB06EAB-7D8C-403A-86C5-B5FD79A13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42865" y="634058"/>
            <a:ext cx="3154669" cy="2796247"/>
          </a:xfrm>
          <a:custGeom>
            <a:avLst/>
            <a:gdLst>
              <a:gd name="connsiteX0" fmla="*/ 853538 w 2991693"/>
              <a:gd name="connsiteY0" fmla="*/ 0 h 2651787"/>
              <a:gd name="connsiteX1" fmla="*/ 2141030 w 2991693"/>
              <a:gd name="connsiteY1" fmla="*/ 0 h 2651787"/>
              <a:gd name="connsiteX2" fmla="*/ 2324957 w 2991693"/>
              <a:gd name="connsiteY2" fmla="*/ 103466 h 2651787"/>
              <a:gd name="connsiteX3" fmla="*/ 2968702 w 2991693"/>
              <a:gd name="connsiteY3" fmla="*/ 1218596 h 2651787"/>
              <a:gd name="connsiteX4" fmla="*/ 2968702 w 2991693"/>
              <a:gd name="connsiteY4" fmla="*/ 1433192 h 2651787"/>
              <a:gd name="connsiteX5" fmla="*/ 2324957 w 2991693"/>
              <a:gd name="connsiteY5" fmla="*/ 2548321 h 2651787"/>
              <a:gd name="connsiteX6" fmla="*/ 2141030 w 2991693"/>
              <a:gd name="connsiteY6" fmla="*/ 2651787 h 2651787"/>
              <a:gd name="connsiteX7" fmla="*/ 853538 w 2991693"/>
              <a:gd name="connsiteY7" fmla="*/ 2651787 h 2651787"/>
              <a:gd name="connsiteX8" fmla="*/ 669612 w 2991693"/>
              <a:gd name="connsiteY8" fmla="*/ 2548321 h 2651787"/>
              <a:gd name="connsiteX9" fmla="*/ 25866 w 2991693"/>
              <a:gd name="connsiteY9" fmla="*/ 1433192 h 2651787"/>
              <a:gd name="connsiteX10" fmla="*/ 25866 w 2991693"/>
              <a:gd name="connsiteY10" fmla="*/ 1218596 h 2651787"/>
              <a:gd name="connsiteX11" fmla="*/ 669612 w 2991693"/>
              <a:gd name="connsiteY11" fmla="*/ 103466 h 2651787"/>
              <a:gd name="connsiteX12" fmla="*/ 853538 w 2991693"/>
              <a:gd name="connsiteY12" fmla="*/ 0 h 2651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91693" h="2651787">
                <a:moveTo>
                  <a:pt x="853538" y="0"/>
                </a:moveTo>
                <a:cubicBezTo>
                  <a:pt x="2141030" y="0"/>
                  <a:pt x="2141030" y="0"/>
                  <a:pt x="2141030" y="0"/>
                </a:cubicBezTo>
                <a:cubicBezTo>
                  <a:pt x="2206170" y="0"/>
                  <a:pt x="2290471" y="45985"/>
                  <a:pt x="2324957" y="103466"/>
                </a:cubicBezTo>
                <a:cubicBezTo>
                  <a:pt x="2968702" y="1218596"/>
                  <a:pt x="2968702" y="1218596"/>
                  <a:pt x="2968702" y="1218596"/>
                </a:cubicBezTo>
                <a:cubicBezTo>
                  <a:pt x="2999357" y="1279909"/>
                  <a:pt x="2999357" y="1371878"/>
                  <a:pt x="2968702" y="1433192"/>
                </a:cubicBezTo>
                <a:cubicBezTo>
                  <a:pt x="2324957" y="2548321"/>
                  <a:pt x="2324957" y="2548321"/>
                  <a:pt x="2324957" y="2548321"/>
                </a:cubicBezTo>
                <a:cubicBezTo>
                  <a:pt x="2290471" y="2605803"/>
                  <a:pt x="2206170" y="2651787"/>
                  <a:pt x="2141030" y="2651787"/>
                </a:cubicBezTo>
                <a:lnTo>
                  <a:pt x="853538" y="2651787"/>
                </a:lnTo>
                <a:cubicBezTo>
                  <a:pt x="784566" y="2651787"/>
                  <a:pt x="700266" y="2605803"/>
                  <a:pt x="669612" y="2548321"/>
                </a:cubicBezTo>
                <a:cubicBezTo>
                  <a:pt x="25866" y="1433192"/>
                  <a:pt x="25866" y="1433192"/>
                  <a:pt x="25866" y="1433192"/>
                </a:cubicBezTo>
                <a:cubicBezTo>
                  <a:pt x="-8621" y="1371878"/>
                  <a:pt x="-8621" y="1279909"/>
                  <a:pt x="25866" y="1218596"/>
                </a:cubicBezTo>
                <a:cubicBezTo>
                  <a:pt x="669612" y="103466"/>
                  <a:pt x="669612" y="103466"/>
                  <a:pt x="669612" y="103466"/>
                </a:cubicBezTo>
                <a:cubicBezTo>
                  <a:pt x="700266" y="45985"/>
                  <a:pt x="784566" y="0"/>
                  <a:pt x="853538" y="0"/>
                </a:cubicBezTo>
                <a:close/>
              </a:path>
            </a:pathLst>
          </a:custGeom>
          <a:noFill/>
          <a:ln w="508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7" name="Picture 6">
            <a:extLst>
              <a:ext uri="{FF2B5EF4-FFF2-40B4-BE49-F238E27FC236}">
                <a16:creationId xmlns:a16="http://schemas.microsoft.com/office/drawing/2014/main" id="{44155673-E4BF-4691-91EF-AF8288758CA5}"/>
              </a:ext>
            </a:extLst>
          </p:cNvPr>
          <p:cNvPicPr>
            <a:picLocks noChangeAspect="1"/>
          </p:cNvPicPr>
          <p:nvPr/>
        </p:nvPicPr>
        <p:blipFill>
          <a:blip r:embed="rId3"/>
          <a:stretch>
            <a:fillRect/>
          </a:stretch>
        </p:blipFill>
        <p:spPr>
          <a:xfrm>
            <a:off x="8050038" y="2354401"/>
            <a:ext cx="2713512" cy="2713512"/>
          </a:xfrm>
          <a:prstGeom prst="rect">
            <a:avLst/>
          </a:prstGeom>
        </p:spPr>
      </p:pic>
      <p:pic>
        <p:nvPicPr>
          <p:cNvPr id="15" name="Picture 14" descr="Icon&#10;&#10;Description automatically generated">
            <a:extLst>
              <a:ext uri="{FF2B5EF4-FFF2-40B4-BE49-F238E27FC236}">
                <a16:creationId xmlns:a16="http://schemas.microsoft.com/office/drawing/2014/main" id="{47014846-E21C-448F-BE26-C0C592F4C6E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20485" y="1194006"/>
            <a:ext cx="1599427" cy="1599427"/>
          </a:xfrm>
          <a:prstGeom prst="rect">
            <a:avLst/>
          </a:prstGeom>
        </p:spPr>
      </p:pic>
    </p:spTree>
    <p:extLst>
      <p:ext uri="{BB962C8B-B14F-4D97-AF65-F5344CB8AC3E}">
        <p14:creationId xmlns:p14="http://schemas.microsoft.com/office/powerpoint/2010/main" val="39047171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C4E4288A-DFC8-40A2-90E5-70E851A933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22" name="Group 21">
            <a:extLst>
              <a:ext uri="{FF2B5EF4-FFF2-40B4-BE49-F238E27FC236}">
                <a16:creationId xmlns:a16="http://schemas.microsoft.com/office/drawing/2014/main" id="{B63C2D82-D4FA-4A37-BB01-1E7B21E4FF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5199" y="634058"/>
            <a:ext cx="1128382" cy="847206"/>
            <a:chOff x="5307830" y="325570"/>
            <a:chExt cx="1128382" cy="847206"/>
          </a:xfrm>
        </p:grpSpPr>
        <p:sp>
          <p:nvSpPr>
            <p:cNvPr id="23" name="Freeform 5">
              <a:extLst>
                <a:ext uri="{FF2B5EF4-FFF2-40B4-BE49-F238E27FC236}">
                  <a16:creationId xmlns:a16="http://schemas.microsoft.com/office/drawing/2014/main" id="{C94E7FEF-0CE9-4AC2-94BB-02230C6DC0D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07830" y="577396"/>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 name="Freeform 5">
              <a:extLst>
                <a:ext uri="{FF2B5EF4-FFF2-40B4-BE49-F238E27FC236}">
                  <a16:creationId xmlns:a16="http://schemas.microsoft.com/office/drawing/2014/main" id="{EB546CC0-C1BC-48D2-8DA9-4B60283165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85720" y="325570"/>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8" name="TextBox 7">
            <a:extLst>
              <a:ext uri="{FF2B5EF4-FFF2-40B4-BE49-F238E27FC236}">
                <a16:creationId xmlns:a16="http://schemas.microsoft.com/office/drawing/2014/main" id="{04CA4DF5-C512-4233-8F08-3FDA86F8239A}"/>
              </a:ext>
            </a:extLst>
          </p:cNvPr>
          <p:cNvSpPr txBox="1"/>
          <p:nvPr/>
        </p:nvSpPr>
        <p:spPr>
          <a:xfrm>
            <a:off x="614234" y="2354401"/>
            <a:ext cx="4274710" cy="1522755"/>
          </a:xfrm>
          <a:prstGeom prst="rect">
            <a:avLst/>
          </a:prstGeom>
        </p:spPr>
        <p:txBody>
          <a:bodyPr vert="horz" lIns="91440" tIns="45720" rIns="91440" bIns="45720" rtlCol="0" anchor="b">
            <a:normAutofit/>
          </a:bodyPr>
          <a:lstStyle/>
          <a:p>
            <a:pPr marL="0" marR="0" lvl="0" indent="0" algn="l" defTabSz="914400" rtl="0" eaLnBrk="1" fontAlgn="auto" latinLnBrk="0" hangingPunct="1">
              <a:lnSpc>
                <a:spcPct val="90000"/>
              </a:lnSpc>
              <a:spcBef>
                <a:spcPct val="0"/>
              </a:spcBef>
              <a:spcAft>
                <a:spcPts val="600"/>
              </a:spcAft>
              <a:buClrTx/>
              <a:buSzTx/>
              <a:buFontTx/>
              <a:buNone/>
              <a:tabLst/>
              <a:defRPr/>
            </a:pPr>
            <a:r>
              <a:rPr kumimoji="0" lang="en-US" sz="4200" b="0" i="0" u="none" strike="noStrike" kern="1200" cap="none" spc="0" normalizeH="0" baseline="0" noProof="0" dirty="0">
                <a:ln>
                  <a:noFill/>
                </a:ln>
                <a:solidFill>
                  <a:prstClr val="black"/>
                </a:solidFill>
                <a:effectLst/>
                <a:uLnTx/>
                <a:uFillTx/>
                <a:latin typeface="Calibri Light" panose="020F0302020204030204"/>
                <a:ea typeface="+mn-ea"/>
                <a:cs typeface="+mn-cs"/>
              </a:rPr>
              <a:t>Labs 07-09</a:t>
            </a:r>
          </a:p>
        </p:txBody>
      </p:sp>
      <p:sp>
        <p:nvSpPr>
          <p:cNvPr id="26" name="Freeform 5">
            <a:extLst>
              <a:ext uri="{FF2B5EF4-FFF2-40B4-BE49-F238E27FC236}">
                <a16:creationId xmlns:a16="http://schemas.microsoft.com/office/drawing/2014/main" id="{BD2BFF02-DF78-4F07-B176-52514E131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062174" y="1653645"/>
            <a:ext cx="4689240" cy="411502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508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8" name="Freeform: Shape 27">
            <a:extLst>
              <a:ext uri="{FF2B5EF4-FFF2-40B4-BE49-F238E27FC236}">
                <a16:creationId xmlns:a16="http://schemas.microsoft.com/office/drawing/2014/main" id="{0DB06EAB-7D8C-403A-86C5-B5FD79A13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42865" y="634058"/>
            <a:ext cx="3154669" cy="2796247"/>
          </a:xfrm>
          <a:custGeom>
            <a:avLst/>
            <a:gdLst>
              <a:gd name="connsiteX0" fmla="*/ 853538 w 2991693"/>
              <a:gd name="connsiteY0" fmla="*/ 0 h 2651787"/>
              <a:gd name="connsiteX1" fmla="*/ 2141030 w 2991693"/>
              <a:gd name="connsiteY1" fmla="*/ 0 h 2651787"/>
              <a:gd name="connsiteX2" fmla="*/ 2324957 w 2991693"/>
              <a:gd name="connsiteY2" fmla="*/ 103466 h 2651787"/>
              <a:gd name="connsiteX3" fmla="*/ 2968702 w 2991693"/>
              <a:gd name="connsiteY3" fmla="*/ 1218596 h 2651787"/>
              <a:gd name="connsiteX4" fmla="*/ 2968702 w 2991693"/>
              <a:gd name="connsiteY4" fmla="*/ 1433192 h 2651787"/>
              <a:gd name="connsiteX5" fmla="*/ 2324957 w 2991693"/>
              <a:gd name="connsiteY5" fmla="*/ 2548321 h 2651787"/>
              <a:gd name="connsiteX6" fmla="*/ 2141030 w 2991693"/>
              <a:gd name="connsiteY6" fmla="*/ 2651787 h 2651787"/>
              <a:gd name="connsiteX7" fmla="*/ 853538 w 2991693"/>
              <a:gd name="connsiteY7" fmla="*/ 2651787 h 2651787"/>
              <a:gd name="connsiteX8" fmla="*/ 669612 w 2991693"/>
              <a:gd name="connsiteY8" fmla="*/ 2548321 h 2651787"/>
              <a:gd name="connsiteX9" fmla="*/ 25866 w 2991693"/>
              <a:gd name="connsiteY9" fmla="*/ 1433192 h 2651787"/>
              <a:gd name="connsiteX10" fmla="*/ 25866 w 2991693"/>
              <a:gd name="connsiteY10" fmla="*/ 1218596 h 2651787"/>
              <a:gd name="connsiteX11" fmla="*/ 669612 w 2991693"/>
              <a:gd name="connsiteY11" fmla="*/ 103466 h 2651787"/>
              <a:gd name="connsiteX12" fmla="*/ 853538 w 2991693"/>
              <a:gd name="connsiteY12" fmla="*/ 0 h 2651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91693" h="2651787">
                <a:moveTo>
                  <a:pt x="853538" y="0"/>
                </a:moveTo>
                <a:cubicBezTo>
                  <a:pt x="2141030" y="0"/>
                  <a:pt x="2141030" y="0"/>
                  <a:pt x="2141030" y="0"/>
                </a:cubicBezTo>
                <a:cubicBezTo>
                  <a:pt x="2206170" y="0"/>
                  <a:pt x="2290471" y="45985"/>
                  <a:pt x="2324957" y="103466"/>
                </a:cubicBezTo>
                <a:cubicBezTo>
                  <a:pt x="2968702" y="1218596"/>
                  <a:pt x="2968702" y="1218596"/>
                  <a:pt x="2968702" y="1218596"/>
                </a:cubicBezTo>
                <a:cubicBezTo>
                  <a:pt x="2999357" y="1279909"/>
                  <a:pt x="2999357" y="1371878"/>
                  <a:pt x="2968702" y="1433192"/>
                </a:cubicBezTo>
                <a:cubicBezTo>
                  <a:pt x="2324957" y="2548321"/>
                  <a:pt x="2324957" y="2548321"/>
                  <a:pt x="2324957" y="2548321"/>
                </a:cubicBezTo>
                <a:cubicBezTo>
                  <a:pt x="2290471" y="2605803"/>
                  <a:pt x="2206170" y="2651787"/>
                  <a:pt x="2141030" y="2651787"/>
                </a:cubicBezTo>
                <a:lnTo>
                  <a:pt x="853538" y="2651787"/>
                </a:lnTo>
                <a:cubicBezTo>
                  <a:pt x="784566" y="2651787"/>
                  <a:pt x="700266" y="2605803"/>
                  <a:pt x="669612" y="2548321"/>
                </a:cubicBezTo>
                <a:cubicBezTo>
                  <a:pt x="25866" y="1433192"/>
                  <a:pt x="25866" y="1433192"/>
                  <a:pt x="25866" y="1433192"/>
                </a:cubicBezTo>
                <a:cubicBezTo>
                  <a:pt x="-8621" y="1371878"/>
                  <a:pt x="-8621" y="1279909"/>
                  <a:pt x="25866" y="1218596"/>
                </a:cubicBezTo>
                <a:cubicBezTo>
                  <a:pt x="669612" y="103466"/>
                  <a:pt x="669612" y="103466"/>
                  <a:pt x="669612" y="103466"/>
                </a:cubicBezTo>
                <a:cubicBezTo>
                  <a:pt x="700266" y="45985"/>
                  <a:pt x="784566" y="0"/>
                  <a:pt x="853538" y="0"/>
                </a:cubicBezTo>
                <a:close/>
              </a:path>
            </a:pathLst>
          </a:custGeom>
          <a:noFill/>
          <a:ln w="508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7" name="Picture 6">
            <a:extLst>
              <a:ext uri="{FF2B5EF4-FFF2-40B4-BE49-F238E27FC236}">
                <a16:creationId xmlns:a16="http://schemas.microsoft.com/office/drawing/2014/main" id="{44155673-E4BF-4691-91EF-AF8288758CA5}"/>
              </a:ext>
            </a:extLst>
          </p:cNvPr>
          <p:cNvPicPr>
            <a:picLocks noChangeAspect="1"/>
          </p:cNvPicPr>
          <p:nvPr/>
        </p:nvPicPr>
        <p:blipFill>
          <a:blip r:embed="rId3"/>
          <a:stretch>
            <a:fillRect/>
          </a:stretch>
        </p:blipFill>
        <p:spPr>
          <a:xfrm>
            <a:off x="8050038" y="2354401"/>
            <a:ext cx="2713512" cy="2713512"/>
          </a:xfrm>
          <a:prstGeom prst="rect">
            <a:avLst/>
          </a:prstGeom>
        </p:spPr>
      </p:pic>
      <p:pic>
        <p:nvPicPr>
          <p:cNvPr id="15" name="Picture 14" descr="Icon&#10;&#10;Description automatically generated">
            <a:extLst>
              <a:ext uri="{FF2B5EF4-FFF2-40B4-BE49-F238E27FC236}">
                <a16:creationId xmlns:a16="http://schemas.microsoft.com/office/drawing/2014/main" id="{47014846-E21C-448F-BE26-C0C592F4C6E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20485" y="1194006"/>
            <a:ext cx="1599427" cy="1599427"/>
          </a:xfrm>
          <a:prstGeom prst="rect">
            <a:avLst/>
          </a:prstGeom>
        </p:spPr>
      </p:pic>
    </p:spTree>
    <p:extLst>
      <p:ext uri="{BB962C8B-B14F-4D97-AF65-F5344CB8AC3E}">
        <p14:creationId xmlns:p14="http://schemas.microsoft.com/office/powerpoint/2010/main" val="9219040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nb-NO" dirty="0"/>
              <a:t>Practical information</a:t>
            </a:r>
            <a:endParaRPr dirty="0"/>
          </a:p>
        </p:txBody>
      </p:sp>
      <p:sp>
        <p:nvSpPr>
          <p:cNvPr id="69" name="Google Shape;69;p15"/>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marL="380990" indent="-380990">
              <a:spcAft>
                <a:spcPts val="2133"/>
              </a:spcAft>
            </a:pPr>
            <a:r>
              <a:rPr lang="en-US" dirty="0"/>
              <a:t>Mix of slides and labs with focus on labs</a:t>
            </a:r>
          </a:p>
          <a:p>
            <a:pPr marL="380990" indent="-380990">
              <a:spcAft>
                <a:spcPts val="2133"/>
              </a:spcAft>
            </a:pPr>
            <a:r>
              <a:rPr lang="en-US" dirty="0"/>
              <a:t>I don’t have moderator</a:t>
            </a:r>
            <a:endParaRPr lang="en-US" dirty="0">
              <a:sym typeface="Wingdings" panose="05000000000000000000" pitchFamily="2" charset="2"/>
            </a:endParaRPr>
          </a:p>
          <a:p>
            <a:pPr marL="380990" indent="-380990">
              <a:spcAft>
                <a:spcPts val="2133"/>
              </a:spcAft>
            </a:pPr>
            <a:r>
              <a:rPr lang="en-US" dirty="0">
                <a:sym typeface="Wingdings" panose="05000000000000000000" pitchFamily="2" charset="2"/>
              </a:rPr>
              <a:t>Let’s help each other, the one who finished earlier can help others</a:t>
            </a:r>
          </a:p>
          <a:p>
            <a:pPr marL="380990" indent="-380990">
              <a:spcAft>
                <a:spcPts val="2133"/>
              </a:spcAft>
            </a:pPr>
            <a:r>
              <a:rPr lang="en-US" dirty="0">
                <a:sym typeface="Wingdings" panose="05000000000000000000" pitchFamily="2" charset="2"/>
              </a:rPr>
              <a:t>Keep the same names as in labs -&gt; easier to troubleshot </a:t>
            </a:r>
            <a:endParaRPr lang="en-US" dirty="0"/>
          </a:p>
          <a:p>
            <a:pPr marL="380990" indent="-380990">
              <a:spcAft>
                <a:spcPts val="2133"/>
              </a:spcAft>
            </a:pPr>
            <a:r>
              <a:rPr lang="en-US" dirty="0">
                <a:sym typeface="Wingdings" panose="05000000000000000000" pitchFamily="2" charset="2"/>
              </a:rPr>
              <a:t>Share your screen if you stack with some issues</a:t>
            </a:r>
          </a:p>
          <a:p>
            <a:pPr marL="380990" indent="-380990">
              <a:spcAft>
                <a:spcPts val="2133"/>
              </a:spcAft>
            </a:pPr>
            <a:r>
              <a:rPr lang="en-US" dirty="0"/>
              <a:t>Labs are available after the event</a:t>
            </a:r>
          </a:p>
          <a:p>
            <a:pPr marL="380990" indent="-380990">
              <a:spcAft>
                <a:spcPts val="2133"/>
              </a:spcAft>
            </a:pPr>
            <a:endParaRPr lang="en-US" dirty="0"/>
          </a:p>
          <a:p>
            <a:pPr marL="380990" indent="-380990">
              <a:spcAft>
                <a:spcPts val="2133"/>
              </a:spcAft>
            </a:pPr>
            <a:endParaRPr lang="en-US" dirty="0"/>
          </a:p>
        </p:txBody>
      </p:sp>
      <p:pic>
        <p:nvPicPr>
          <p:cNvPr id="5" name="Google Shape;56;p13">
            <a:extLst>
              <a:ext uri="{FF2B5EF4-FFF2-40B4-BE49-F238E27FC236}">
                <a16:creationId xmlns:a16="http://schemas.microsoft.com/office/drawing/2014/main" id="{EF827ABA-BEE0-4CCD-A3C3-21D4EF756FDB}"/>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nb-NO" dirty="0"/>
              <a:t>Microsoft Teams 101</a:t>
            </a:r>
            <a:endParaRPr dirty="0"/>
          </a:p>
        </p:txBody>
      </p:sp>
      <p:sp>
        <p:nvSpPr>
          <p:cNvPr id="69" name="Google Shape;69;p15"/>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marL="380990" indent="-380990">
              <a:spcAft>
                <a:spcPts val="2133"/>
              </a:spcAft>
            </a:pPr>
            <a:r>
              <a:rPr lang="en-US" dirty="0"/>
              <a:t>Mute your mic (but don’t forget to unmute when you speak)</a:t>
            </a:r>
          </a:p>
          <a:p>
            <a:pPr marL="380990" indent="-380990">
              <a:spcAft>
                <a:spcPts val="2133"/>
              </a:spcAft>
            </a:pPr>
            <a:r>
              <a:rPr lang="en-US" dirty="0"/>
              <a:t>Feel free to use video</a:t>
            </a:r>
          </a:p>
          <a:p>
            <a:pPr marL="380990" indent="-380990">
              <a:spcAft>
                <a:spcPts val="2133"/>
              </a:spcAft>
            </a:pPr>
            <a:r>
              <a:rPr lang="en-US" dirty="0"/>
              <a:t>«Rise your hand» if you need some attention</a:t>
            </a:r>
          </a:p>
          <a:p>
            <a:pPr marL="380990" indent="-380990">
              <a:spcAft>
                <a:spcPts val="2133"/>
              </a:spcAft>
            </a:pPr>
            <a:r>
              <a:rPr lang="en-US" dirty="0"/>
              <a:t>Conversation/chat</a:t>
            </a:r>
          </a:p>
          <a:p>
            <a:pPr marL="380990" indent="-380990">
              <a:spcAft>
                <a:spcPts val="2133"/>
              </a:spcAft>
            </a:pPr>
            <a:r>
              <a:rPr lang="en-US" dirty="0"/>
              <a:t>Share screen </a:t>
            </a:r>
          </a:p>
        </p:txBody>
      </p:sp>
      <p:pic>
        <p:nvPicPr>
          <p:cNvPr id="2" name="Picture 1">
            <a:extLst>
              <a:ext uri="{FF2B5EF4-FFF2-40B4-BE49-F238E27FC236}">
                <a16:creationId xmlns:a16="http://schemas.microsoft.com/office/drawing/2014/main" id="{93FDAD15-0133-42CB-B22E-5EA0CBAB687B}"/>
              </a:ext>
            </a:extLst>
          </p:cNvPr>
          <p:cNvPicPr>
            <a:picLocks noChangeAspect="1"/>
          </p:cNvPicPr>
          <p:nvPr/>
        </p:nvPicPr>
        <p:blipFill>
          <a:blip r:embed="rId3"/>
          <a:stretch>
            <a:fillRect/>
          </a:stretch>
        </p:blipFill>
        <p:spPr>
          <a:xfrm>
            <a:off x="3696563" y="3428999"/>
            <a:ext cx="3637396" cy="819045"/>
          </a:xfrm>
          <a:prstGeom prst="rect">
            <a:avLst/>
          </a:prstGeom>
        </p:spPr>
      </p:pic>
      <p:pic>
        <p:nvPicPr>
          <p:cNvPr id="3" name="Picture 2">
            <a:extLst>
              <a:ext uri="{FF2B5EF4-FFF2-40B4-BE49-F238E27FC236}">
                <a16:creationId xmlns:a16="http://schemas.microsoft.com/office/drawing/2014/main" id="{8C84819E-A625-40F0-BCDC-E2DFEF111510}"/>
              </a:ext>
            </a:extLst>
          </p:cNvPr>
          <p:cNvPicPr>
            <a:picLocks noChangeAspect="1"/>
          </p:cNvPicPr>
          <p:nvPr/>
        </p:nvPicPr>
        <p:blipFill>
          <a:blip r:embed="rId4"/>
          <a:stretch>
            <a:fillRect/>
          </a:stretch>
        </p:blipFill>
        <p:spPr>
          <a:xfrm>
            <a:off x="2803683" y="4618836"/>
            <a:ext cx="3447472" cy="702531"/>
          </a:xfrm>
          <a:prstGeom prst="rect">
            <a:avLst/>
          </a:prstGeom>
        </p:spPr>
      </p:pic>
      <p:pic>
        <p:nvPicPr>
          <p:cNvPr id="7" name="Google Shape;56;p13">
            <a:extLst>
              <a:ext uri="{FF2B5EF4-FFF2-40B4-BE49-F238E27FC236}">
                <a16:creationId xmlns:a16="http://schemas.microsoft.com/office/drawing/2014/main" id="{C7C3329F-2340-4248-9990-99A2AC41C156}"/>
              </a:ext>
            </a:extLst>
          </p:cNvPr>
          <p:cNvPicPr preferRelativeResize="0"/>
          <p:nvPr/>
        </p:nvPicPr>
        <p:blipFill>
          <a:blip r:embed="rId5">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0811F3FE-AAEC-40BB-BF0A-BE959E311625}"/>
              </a:ext>
            </a:extLst>
          </p:cNvPr>
          <p:cNvPicPr>
            <a:picLocks noChangeAspect="1"/>
          </p:cNvPicPr>
          <p:nvPr/>
        </p:nvPicPr>
        <p:blipFill>
          <a:blip r:embed="rId6"/>
          <a:stretch>
            <a:fillRect/>
          </a:stretch>
        </p:blipFill>
        <p:spPr>
          <a:xfrm>
            <a:off x="7521682" y="2482032"/>
            <a:ext cx="4320914" cy="769687"/>
          </a:xfrm>
          <a:prstGeom prst="rect">
            <a:avLst/>
          </a:prstGeom>
        </p:spPr>
      </p:pic>
    </p:spTree>
    <p:extLst>
      <p:ext uri="{BB962C8B-B14F-4D97-AF65-F5344CB8AC3E}">
        <p14:creationId xmlns:p14="http://schemas.microsoft.com/office/powerpoint/2010/main" val="38618444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nb-NO" dirty="0"/>
              <a:t>Practical information</a:t>
            </a:r>
            <a:endParaRPr dirty="0"/>
          </a:p>
        </p:txBody>
      </p:sp>
      <p:sp>
        <p:nvSpPr>
          <p:cNvPr id="69" name="Google Shape;69;p15"/>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marL="380990" indent="-380990">
              <a:spcAft>
                <a:spcPts val="2133"/>
              </a:spcAft>
            </a:pPr>
            <a:r>
              <a:rPr lang="en-US" dirty="0"/>
              <a:t>Each lab is time-boxed (</a:t>
            </a:r>
            <a:r>
              <a:rPr lang="en-US" dirty="0" err="1"/>
              <a:t>ish</a:t>
            </a:r>
            <a:r>
              <a:rPr lang="en-US" dirty="0"/>
              <a:t>…)</a:t>
            </a:r>
          </a:p>
          <a:p>
            <a:pPr marL="380990" indent="-380990">
              <a:spcAft>
                <a:spcPts val="2133"/>
              </a:spcAft>
            </a:pPr>
            <a:r>
              <a:rPr lang="en-US" dirty="0"/>
              <a:t>When you done with lab, post to the Conversation channel </a:t>
            </a:r>
          </a:p>
          <a:p>
            <a:pPr marL="0" indent="0">
              <a:spcAft>
                <a:spcPts val="2133"/>
              </a:spcAft>
              <a:buNone/>
            </a:pPr>
            <a:r>
              <a:rPr lang="en-US" dirty="0"/>
              <a:t>	lab-01 (lab-02, lab-03 </a:t>
            </a:r>
            <a:r>
              <a:rPr lang="en-US" dirty="0" err="1"/>
              <a:t>etc</a:t>
            </a:r>
            <a:r>
              <a:rPr lang="en-US" dirty="0"/>
              <a:t>…)</a:t>
            </a:r>
          </a:p>
          <a:p>
            <a:pPr marL="380990" indent="-380990">
              <a:spcAft>
                <a:spcPts val="2133"/>
              </a:spcAft>
            </a:pPr>
            <a:r>
              <a:rPr lang="en-US" dirty="0"/>
              <a:t>Feel free to contribute to the labs content by fixing gramma, typos, wrong commands etc..</a:t>
            </a:r>
          </a:p>
          <a:p>
            <a:pPr marL="380990" indent="-380990">
              <a:spcAft>
                <a:spcPts val="2133"/>
              </a:spcAft>
            </a:pPr>
            <a:r>
              <a:rPr lang="en-US" dirty="0"/>
              <a:t>Feel free to comment on each lab  </a:t>
            </a:r>
          </a:p>
        </p:txBody>
      </p:sp>
      <p:pic>
        <p:nvPicPr>
          <p:cNvPr id="5" name="Google Shape;56;p13">
            <a:extLst>
              <a:ext uri="{FF2B5EF4-FFF2-40B4-BE49-F238E27FC236}">
                <a16:creationId xmlns:a16="http://schemas.microsoft.com/office/drawing/2014/main" id="{81B3B5C5-01A2-434D-A011-DC806F05B875}"/>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7" name="Picture 6">
            <a:extLst>
              <a:ext uri="{FF2B5EF4-FFF2-40B4-BE49-F238E27FC236}">
                <a16:creationId xmlns:a16="http://schemas.microsoft.com/office/drawing/2014/main" id="{E7BDC0C7-9E31-40D3-BDD6-1ADA514B463B}"/>
              </a:ext>
            </a:extLst>
          </p:cNvPr>
          <p:cNvPicPr>
            <a:picLocks noChangeAspect="1"/>
          </p:cNvPicPr>
          <p:nvPr/>
        </p:nvPicPr>
        <p:blipFill>
          <a:blip r:embed="rId4"/>
          <a:stretch>
            <a:fillRect/>
          </a:stretch>
        </p:blipFill>
        <p:spPr>
          <a:xfrm>
            <a:off x="5831840" y="4876672"/>
            <a:ext cx="3897978" cy="1226595"/>
          </a:xfrm>
          <a:prstGeom prst="rect">
            <a:avLst/>
          </a:prstGeom>
        </p:spPr>
      </p:pic>
    </p:spTree>
    <p:extLst>
      <p:ext uri="{BB962C8B-B14F-4D97-AF65-F5344CB8AC3E}">
        <p14:creationId xmlns:p14="http://schemas.microsoft.com/office/powerpoint/2010/main" val="10221402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C4E4288A-DFC8-40A2-90E5-70E851A933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22" name="Group 21">
            <a:extLst>
              <a:ext uri="{FF2B5EF4-FFF2-40B4-BE49-F238E27FC236}">
                <a16:creationId xmlns:a16="http://schemas.microsoft.com/office/drawing/2014/main" id="{B63C2D82-D4FA-4A37-BB01-1E7B21E4FF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5199" y="634058"/>
            <a:ext cx="1128382" cy="847206"/>
            <a:chOff x="5307830" y="325570"/>
            <a:chExt cx="1128382" cy="847206"/>
          </a:xfrm>
        </p:grpSpPr>
        <p:sp>
          <p:nvSpPr>
            <p:cNvPr id="23" name="Freeform 5">
              <a:extLst>
                <a:ext uri="{FF2B5EF4-FFF2-40B4-BE49-F238E27FC236}">
                  <a16:creationId xmlns:a16="http://schemas.microsoft.com/office/drawing/2014/main" id="{C94E7FEF-0CE9-4AC2-94BB-02230C6DC0D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07830" y="577396"/>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 name="Freeform 5">
              <a:extLst>
                <a:ext uri="{FF2B5EF4-FFF2-40B4-BE49-F238E27FC236}">
                  <a16:creationId xmlns:a16="http://schemas.microsoft.com/office/drawing/2014/main" id="{EB546CC0-C1BC-48D2-8DA9-4B60283165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85720" y="325570"/>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8" name="TextBox 7">
            <a:extLst>
              <a:ext uri="{FF2B5EF4-FFF2-40B4-BE49-F238E27FC236}">
                <a16:creationId xmlns:a16="http://schemas.microsoft.com/office/drawing/2014/main" id="{04CA4DF5-C512-4233-8F08-3FDA86F8239A}"/>
              </a:ext>
            </a:extLst>
          </p:cNvPr>
          <p:cNvSpPr txBox="1"/>
          <p:nvPr/>
        </p:nvSpPr>
        <p:spPr>
          <a:xfrm>
            <a:off x="614234" y="2354401"/>
            <a:ext cx="4274710" cy="1522755"/>
          </a:xfrm>
          <a:prstGeom prst="rect">
            <a:avLst/>
          </a:prstGeom>
        </p:spPr>
        <p:txBody>
          <a:bodyPr vert="horz" lIns="91440" tIns="45720" rIns="91440" bIns="45720" rtlCol="0" anchor="b">
            <a:normAutofit/>
          </a:bodyPr>
          <a:lstStyle/>
          <a:p>
            <a:pPr marL="0" marR="0" lvl="0" indent="0" algn="l" defTabSz="914400" rtl="0" eaLnBrk="1" fontAlgn="auto" latinLnBrk="0" hangingPunct="1">
              <a:lnSpc>
                <a:spcPct val="90000"/>
              </a:lnSpc>
              <a:spcBef>
                <a:spcPct val="0"/>
              </a:spcBef>
              <a:spcAft>
                <a:spcPts val="600"/>
              </a:spcAft>
              <a:buClrTx/>
              <a:buSzTx/>
              <a:buFontTx/>
              <a:buNone/>
              <a:tabLst/>
              <a:defRPr/>
            </a:pPr>
            <a:r>
              <a:rPr kumimoji="0" lang="en-US" sz="4200" b="0" i="0" u="none" strike="noStrike" kern="1200" cap="none" spc="0" normalizeH="0" baseline="0" noProof="0" dirty="0" err="1">
                <a:ln>
                  <a:noFill/>
                </a:ln>
                <a:solidFill>
                  <a:prstClr val="black"/>
                </a:solidFill>
                <a:effectLst/>
                <a:uLnTx/>
                <a:uFillTx/>
                <a:latin typeface="Calibri Light" panose="020F0302020204030204"/>
                <a:ea typeface="+mn-ea"/>
                <a:cs typeface="+mn-cs"/>
              </a:rPr>
              <a:t>GitOps</a:t>
            </a:r>
            <a:r>
              <a:rPr kumimoji="0" lang="en-US" sz="4200" b="0" i="0" u="none" strike="noStrike" kern="1200" cap="none" spc="0" normalizeH="0" baseline="0" noProof="0" dirty="0">
                <a:ln>
                  <a:noFill/>
                </a:ln>
                <a:solidFill>
                  <a:prstClr val="black"/>
                </a:solidFill>
                <a:effectLst/>
                <a:uLnTx/>
                <a:uFillTx/>
                <a:latin typeface="Calibri Light" panose="020F0302020204030204"/>
                <a:ea typeface="+mn-ea"/>
                <a:cs typeface="+mn-cs"/>
              </a:rPr>
              <a:t> with Flux</a:t>
            </a:r>
          </a:p>
        </p:txBody>
      </p:sp>
      <p:sp>
        <p:nvSpPr>
          <p:cNvPr id="26" name="Freeform 5">
            <a:extLst>
              <a:ext uri="{FF2B5EF4-FFF2-40B4-BE49-F238E27FC236}">
                <a16:creationId xmlns:a16="http://schemas.microsoft.com/office/drawing/2014/main" id="{BD2BFF02-DF78-4F07-B176-52514E131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062174" y="1653645"/>
            <a:ext cx="4689240" cy="411502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508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8" name="Freeform: Shape 27">
            <a:extLst>
              <a:ext uri="{FF2B5EF4-FFF2-40B4-BE49-F238E27FC236}">
                <a16:creationId xmlns:a16="http://schemas.microsoft.com/office/drawing/2014/main" id="{0DB06EAB-7D8C-403A-86C5-B5FD79A13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42865" y="634058"/>
            <a:ext cx="3154669" cy="2796247"/>
          </a:xfrm>
          <a:custGeom>
            <a:avLst/>
            <a:gdLst>
              <a:gd name="connsiteX0" fmla="*/ 853538 w 2991693"/>
              <a:gd name="connsiteY0" fmla="*/ 0 h 2651787"/>
              <a:gd name="connsiteX1" fmla="*/ 2141030 w 2991693"/>
              <a:gd name="connsiteY1" fmla="*/ 0 h 2651787"/>
              <a:gd name="connsiteX2" fmla="*/ 2324957 w 2991693"/>
              <a:gd name="connsiteY2" fmla="*/ 103466 h 2651787"/>
              <a:gd name="connsiteX3" fmla="*/ 2968702 w 2991693"/>
              <a:gd name="connsiteY3" fmla="*/ 1218596 h 2651787"/>
              <a:gd name="connsiteX4" fmla="*/ 2968702 w 2991693"/>
              <a:gd name="connsiteY4" fmla="*/ 1433192 h 2651787"/>
              <a:gd name="connsiteX5" fmla="*/ 2324957 w 2991693"/>
              <a:gd name="connsiteY5" fmla="*/ 2548321 h 2651787"/>
              <a:gd name="connsiteX6" fmla="*/ 2141030 w 2991693"/>
              <a:gd name="connsiteY6" fmla="*/ 2651787 h 2651787"/>
              <a:gd name="connsiteX7" fmla="*/ 853538 w 2991693"/>
              <a:gd name="connsiteY7" fmla="*/ 2651787 h 2651787"/>
              <a:gd name="connsiteX8" fmla="*/ 669612 w 2991693"/>
              <a:gd name="connsiteY8" fmla="*/ 2548321 h 2651787"/>
              <a:gd name="connsiteX9" fmla="*/ 25866 w 2991693"/>
              <a:gd name="connsiteY9" fmla="*/ 1433192 h 2651787"/>
              <a:gd name="connsiteX10" fmla="*/ 25866 w 2991693"/>
              <a:gd name="connsiteY10" fmla="*/ 1218596 h 2651787"/>
              <a:gd name="connsiteX11" fmla="*/ 669612 w 2991693"/>
              <a:gd name="connsiteY11" fmla="*/ 103466 h 2651787"/>
              <a:gd name="connsiteX12" fmla="*/ 853538 w 2991693"/>
              <a:gd name="connsiteY12" fmla="*/ 0 h 2651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91693" h="2651787">
                <a:moveTo>
                  <a:pt x="853538" y="0"/>
                </a:moveTo>
                <a:cubicBezTo>
                  <a:pt x="2141030" y="0"/>
                  <a:pt x="2141030" y="0"/>
                  <a:pt x="2141030" y="0"/>
                </a:cubicBezTo>
                <a:cubicBezTo>
                  <a:pt x="2206170" y="0"/>
                  <a:pt x="2290471" y="45985"/>
                  <a:pt x="2324957" y="103466"/>
                </a:cubicBezTo>
                <a:cubicBezTo>
                  <a:pt x="2968702" y="1218596"/>
                  <a:pt x="2968702" y="1218596"/>
                  <a:pt x="2968702" y="1218596"/>
                </a:cubicBezTo>
                <a:cubicBezTo>
                  <a:pt x="2999357" y="1279909"/>
                  <a:pt x="2999357" y="1371878"/>
                  <a:pt x="2968702" y="1433192"/>
                </a:cubicBezTo>
                <a:cubicBezTo>
                  <a:pt x="2324957" y="2548321"/>
                  <a:pt x="2324957" y="2548321"/>
                  <a:pt x="2324957" y="2548321"/>
                </a:cubicBezTo>
                <a:cubicBezTo>
                  <a:pt x="2290471" y="2605803"/>
                  <a:pt x="2206170" y="2651787"/>
                  <a:pt x="2141030" y="2651787"/>
                </a:cubicBezTo>
                <a:lnTo>
                  <a:pt x="853538" y="2651787"/>
                </a:lnTo>
                <a:cubicBezTo>
                  <a:pt x="784566" y="2651787"/>
                  <a:pt x="700266" y="2605803"/>
                  <a:pt x="669612" y="2548321"/>
                </a:cubicBezTo>
                <a:cubicBezTo>
                  <a:pt x="25866" y="1433192"/>
                  <a:pt x="25866" y="1433192"/>
                  <a:pt x="25866" y="1433192"/>
                </a:cubicBezTo>
                <a:cubicBezTo>
                  <a:pt x="-8621" y="1371878"/>
                  <a:pt x="-8621" y="1279909"/>
                  <a:pt x="25866" y="1218596"/>
                </a:cubicBezTo>
                <a:cubicBezTo>
                  <a:pt x="669612" y="103466"/>
                  <a:pt x="669612" y="103466"/>
                  <a:pt x="669612" y="103466"/>
                </a:cubicBezTo>
                <a:cubicBezTo>
                  <a:pt x="700266" y="45985"/>
                  <a:pt x="784566" y="0"/>
                  <a:pt x="853538" y="0"/>
                </a:cubicBezTo>
                <a:close/>
              </a:path>
            </a:pathLst>
          </a:custGeom>
          <a:noFill/>
          <a:ln w="508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7" name="Picture 6">
            <a:extLst>
              <a:ext uri="{FF2B5EF4-FFF2-40B4-BE49-F238E27FC236}">
                <a16:creationId xmlns:a16="http://schemas.microsoft.com/office/drawing/2014/main" id="{44155673-E4BF-4691-91EF-AF8288758CA5}"/>
              </a:ext>
            </a:extLst>
          </p:cNvPr>
          <p:cNvPicPr>
            <a:picLocks noChangeAspect="1"/>
          </p:cNvPicPr>
          <p:nvPr/>
        </p:nvPicPr>
        <p:blipFill>
          <a:blip r:embed="rId3"/>
          <a:stretch>
            <a:fillRect/>
          </a:stretch>
        </p:blipFill>
        <p:spPr>
          <a:xfrm>
            <a:off x="8050038" y="2354401"/>
            <a:ext cx="2713512" cy="2713512"/>
          </a:xfrm>
          <a:prstGeom prst="rect">
            <a:avLst/>
          </a:prstGeom>
        </p:spPr>
      </p:pic>
      <p:pic>
        <p:nvPicPr>
          <p:cNvPr id="15" name="Picture 14" descr="Icon&#10;&#10;Description automatically generated">
            <a:extLst>
              <a:ext uri="{FF2B5EF4-FFF2-40B4-BE49-F238E27FC236}">
                <a16:creationId xmlns:a16="http://schemas.microsoft.com/office/drawing/2014/main" id="{47014846-E21C-448F-BE26-C0C592F4C6E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20485" y="1194006"/>
            <a:ext cx="1599427" cy="1599427"/>
          </a:xfrm>
          <a:prstGeom prst="rect">
            <a:avLst/>
          </a:prstGeom>
        </p:spPr>
      </p:pic>
    </p:spTree>
    <p:extLst>
      <p:ext uri="{BB962C8B-B14F-4D97-AF65-F5344CB8AC3E}">
        <p14:creationId xmlns:p14="http://schemas.microsoft.com/office/powerpoint/2010/main" val="35761795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97211-AC1A-417B-8172-AF5AF7D67D80}"/>
              </a:ext>
            </a:extLst>
          </p:cNvPr>
          <p:cNvSpPr>
            <a:spLocks noGrp="1"/>
          </p:cNvSpPr>
          <p:nvPr>
            <p:ph type="title"/>
          </p:nvPr>
        </p:nvSpPr>
        <p:spPr/>
        <p:txBody>
          <a:bodyPr/>
          <a:lstStyle/>
          <a:p>
            <a:r>
              <a:rPr lang="en-US" dirty="0"/>
              <a:t>Typical k8s configuration and maintenance</a:t>
            </a:r>
            <a:endParaRPr lang="LID4096" dirty="0"/>
          </a:p>
        </p:txBody>
      </p:sp>
      <p:sp>
        <p:nvSpPr>
          <p:cNvPr id="3" name="Content Placeholder 2">
            <a:extLst>
              <a:ext uri="{FF2B5EF4-FFF2-40B4-BE49-F238E27FC236}">
                <a16:creationId xmlns:a16="http://schemas.microsoft.com/office/drawing/2014/main" id="{9C6F353C-F464-4CD6-B32D-FBBEB0C40DBC}"/>
              </a:ext>
            </a:extLst>
          </p:cNvPr>
          <p:cNvSpPr>
            <a:spLocks noGrp="1"/>
          </p:cNvSpPr>
          <p:nvPr>
            <p:ph idx="1"/>
          </p:nvPr>
        </p:nvSpPr>
        <p:spPr/>
        <p:txBody>
          <a:bodyPr>
            <a:normAutofit fontScale="92500" lnSpcReduction="10000"/>
          </a:bodyPr>
          <a:lstStyle/>
          <a:p>
            <a:r>
              <a:rPr lang="en-US" dirty="0"/>
              <a:t>Provision AKS</a:t>
            </a:r>
          </a:p>
          <a:p>
            <a:r>
              <a:rPr lang="en-US" dirty="0"/>
              <a:t>Prepare manifest and helm. Possible with “master scripts” </a:t>
            </a:r>
          </a:p>
          <a:p>
            <a:r>
              <a:rPr lang="en-US" dirty="0"/>
              <a:t>Run master script and </a:t>
            </a:r>
            <a:r>
              <a:rPr lang="en-US" dirty="0" err="1"/>
              <a:t>kubectl</a:t>
            </a:r>
            <a:r>
              <a:rPr lang="en-US" dirty="0"/>
              <a:t> apply –f  configuration to the cluster</a:t>
            </a:r>
          </a:p>
          <a:p>
            <a:r>
              <a:rPr lang="en-US" dirty="0"/>
              <a:t>Change k8s configuration:</a:t>
            </a:r>
          </a:p>
          <a:p>
            <a:pPr lvl="1"/>
            <a:r>
              <a:rPr lang="en-US" dirty="0"/>
              <a:t>Change configuration -&gt; push to git -&gt; </a:t>
            </a:r>
            <a:r>
              <a:rPr lang="en-US" dirty="0" err="1"/>
              <a:t>kubectl</a:t>
            </a:r>
            <a:r>
              <a:rPr lang="en-US" dirty="0"/>
              <a:t> apply –f from local PC</a:t>
            </a:r>
          </a:p>
          <a:p>
            <a:pPr lvl="1"/>
            <a:endParaRPr lang="en-US" dirty="0"/>
          </a:p>
          <a:p>
            <a:r>
              <a:rPr lang="en-US" dirty="0"/>
              <a:t>Issues – human factor:</a:t>
            </a:r>
          </a:p>
          <a:p>
            <a:pPr lvl="1"/>
            <a:r>
              <a:rPr lang="en-US" dirty="0"/>
              <a:t>Configuration drift</a:t>
            </a:r>
          </a:p>
          <a:p>
            <a:pPr lvl="1"/>
            <a:r>
              <a:rPr lang="en-US" dirty="0"/>
              <a:t>Risk of deploying things to the wrong cluster</a:t>
            </a:r>
          </a:p>
          <a:p>
            <a:pPr lvl="1"/>
            <a:r>
              <a:rPr lang="en-US" dirty="0"/>
              <a:t>Risk of deploying wrong recourses</a:t>
            </a:r>
          </a:p>
          <a:p>
            <a:pPr lvl="1"/>
            <a:r>
              <a:rPr lang="en-US" dirty="0"/>
              <a:t>Risk of forgetting to commit changes to the repository</a:t>
            </a:r>
          </a:p>
        </p:txBody>
      </p:sp>
    </p:spTree>
    <p:extLst>
      <p:ext uri="{BB962C8B-B14F-4D97-AF65-F5344CB8AC3E}">
        <p14:creationId xmlns:p14="http://schemas.microsoft.com/office/powerpoint/2010/main" val="3182151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C6DF6-30C4-48CB-86E6-288F1857947D}"/>
              </a:ext>
            </a:extLst>
          </p:cNvPr>
          <p:cNvSpPr>
            <a:spLocks noGrp="1"/>
          </p:cNvSpPr>
          <p:nvPr>
            <p:ph type="title"/>
          </p:nvPr>
        </p:nvSpPr>
        <p:spPr/>
        <p:txBody>
          <a:bodyPr/>
          <a:lstStyle/>
          <a:p>
            <a:r>
              <a:rPr lang="nb-NO" dirty="0"/>
              <a:t>GitOps principles</a:t>
            </a:r>
            <a:endParaRPr lang="LID4096" dirty="0"/>
          </a:p>
        </p:txBody>
      </p:sp>
      <p:sp>
        <p:nvSpPr>
          <p:cNvPr id="3" name="Content Placeholder 2">
            <a:extLst>
              <a:ext uri="{FF2B5EF4-FFF2-40B4-BE49-F238E27FC236}">
                <a16:creationId xmlns:a16="http://schemas.microsoft.com/office/drawing/2014/main" id="{00BF8E01-02EE-4220-831D-8431DD978AD2}"/>
              </a:ext>
            </a:extLst>
          </p:cNvPr>
          <p:cNvSpPr>
            <a:spLocks noGrp="1"/>
          </p:cNvSpPr>
          <p:nvPr>
            <p:ph idx="1"/>
          </p:nvPr>
        </p:nvSpPr>
        <p:spPr/>
        <p:txBody>
          <a:bodyPr/>
          <a:lstStyle/>
          <a:p>
            <a:pPr marL="0" indent="0">
              <a:buNone/>
            </a:pPr>
            <a:r>
              <a:rPr lang="en-US" dirty="0" err="1"/>
              <a:t>GitOps</a:t>
            </a:r>
            <a:r>
              <a:rPr lang="en-US" dirty="0"/>
              <a:t> is a set of practices to manage infrastructure and application configurations using Git</a:t>
            </a:r>
          </a:p>
          <a:p>
            <a:pPr marL="0" indent="0">
              <a:buNone/>
            </a:pPr>
            <a:endParaRPr lang="en-US" dirty="0"/>
          </a:p>
          <a:p>
            <a:r>
              <a:rPr lang="en-US" dirty="0"/>
              <a:t>Declarative description of system</a:t>
            </a:r>
          </a:p>
          <a:p>
            <a:r>
              <a:rPr lang="en-US" dirty="0"/>
              <a:t>Git as the single source of truth for all environments </a:t>
            </a:r>
          </a:p>
          <a:p>
            <a:r>
              <a:rPr lang="en-US" dirty="0"/>
              <a:t>Automatically apply approved changes</a:t>
            </a:r>
          </a:p>
          <a:p>
            <a:r>
              <a:rPr lang="en-US" dirty="0"/>
              <a:t>All changes via PR -&gt; are observable/verifiable </a:t>
            </a:r>
            <a:endParaRPr lang="LID4096" dirty="0"/>
          </a:p>
        </p:txBody>
      </p:sp>
    </p:spTree>
    <p:extLst>
      <p:ext uri="{BB962C8B-B14F-4D97-AF65-F5344CB8AC3E}">
        <p14:creationId xmlns:p14="http://schemas.microsoft.com/office/powerpoint/2010/main" val="31963448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0C2C6-08B5-43EA-9C98-E8EC59A36A1B}"/>
              </a:ext>
            </a:extLst>
          </p:cNvPr>
          <p:cNvSpPr>
            <a:spLocks noGrp="1"/>
          </p:cNvSpPr>
          <p:nvPr>
            <p:ph type="title"/>
          </p:nvPr>
        </p:nvSpPr>
        <p:spPr/>
        <p:txBody>
          <a:bodyPr/>
          <a:lstStyle/>
          <a:p>
            <a:r>
              <a:rPr lang="en-US" dirty="0"/>
              <a:t>flux overview</a:t>
            </a:r>
            <a:endParaRPr lang="LID4096" dirty="0"/>
          </a:p>
        </p:txBody>
      </p:sp>
      <p:sp>
        <p:nvSpPr>
          <p:cNvPr id="3" name="Content Placeholder 2">
            <a:extLst>
              <a:ext uri="{FF2B5EF4-FFF2-40B4-BE49-F238E27FC236}">
                <a16:creationId xmlns:a16="http://schemas.microsoft.com/office/drawing/2014/main" id="{D01FF86A-FFB5-4DE5-9977-9E36D7444C90}"/>
              </a:ext>
            </a:extLst>
          </p:cNvPr>
          <p:cNvSpPr>
            <a:spLocks noGrp="1"/>
          </p:cNvSpPr>
          <p:nvPr>
            <p:ph idx="1"/>
          </p:nvPr>
        </p:nvSpPr>
        <p:spPr/>
        <p:txBody>
          <a:bodyPr>
            <a:normAutofit/>
          </a:bodyPr>
          <a:lstStyle/>
          <a:p>
            <a:pPr marL="0" indent="0">
              <a:buNone/>
            </a:pPr>
            <a:r>
              <a:rPr lang="en-US" dirty="0"/>
              <a:t>Flux is a set of continuous and progressive delivery solutions for Kubernetes that are open and extensible</a:t>
            </a:r>
          </a:p>
          <a:p>
            <a:endParaRPr lang="en-US" dirty="0"/>
          </a:p>
          <a:p>
            <a:r>
              <a:rPr lang="en-US" dirty="0"/>
              <a:t>Flux provides </a:t>
            </a:r>
            <a:r>
              <a:rPr lang="en-US" dirty="0" err="1"/>
              <a:t>GitOps</a:t>
            </a:r>
            <a:r>
              <a:rPr lang="en-US" dirty="0"/>
              <a:t> for both apps and infrastructure</a:t>
            </a:r>
          </a:p>
          <a:p>
            <a:r>
              <a:rPr lang="en-US" dirty="0"/>
              <a:t>Just push to Git and Flux does the rest</a:t>
            </a:r>
          </a:p>
          <a:p>
            <a:r>
              <a:rPr lang="en-US" dirty="0"/>
              <a:t>Flux works with your existing tools</a:t>
            </a:r>
          </a:p>
          <a:p>
            <a:r>
              <a:rPr lang="nb-NO" dirty="0"/>
              <a:t>Flux alerts and notifies</a:t>
            </a:r>
          </a:p>
          <a:p>
            <a:r>
              <a:rPr lang="nb-NO" dirty="0"/>
              <a:t>Users trust Flux</a:t>
            </a:r>
            <a:endParaRPr lang="LID4096" dirty="0"/>
          </a:p>
          <a:p>
            <a:endParaRPr lang="en-US" dirty="0"/>
          </a:p>
        </p:txBody>
      </p:sp>
      <p:pic>
        <p:nvPicPr>
          <p:cNvPr id="4" name="Picture 3" descr="Icon&#10;&#10;Description automatically generated">
            <a:extLst>
              <a:ext uri="{FF2B5EF4-FFF2-40B4-BE49-F238E27FC236}">
                <a16:creationId xmlns:a16="http://schemas.microsoft.com/office/drawing/2014/main" id="{4512AC5B-25A6-4374-B2BF-CD9F680749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69269" y="279606"/>
            <a:ext cx="1599427" cy="1599427"/>
          </a:xfrm>
          <a:prstGeom prst="rect">
            <a:avLst/>
          </a:prstGeom>
        </p:spPr>
      </p:pic>
    </p:spTree>
    <p:extLst>
      <p:ext uri="{BB962C8B-B14F-4D97-AF65-F5344CB8AC3E}">
        <p14:creationId xmlns:p14="http://schemas.microsoft.com/office/powerpoint/2010/main" val="3310391374"/>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7650</TotalTime>
  <Words>1047</Words>
  <Application>Microsoft Office PowerPoint</Application>
  <PresentationFormat>Widescreen</PresentationFormat>
  <Paragraphs>132</Paragraphs>
  <Slides>22</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Calibri Light</vt:lpstr>
      <vt:lpstr>Comic Sans MS</vt:lpstr>
      <vt:lpstr>montserrat</vt:lpstr>
      <vt:lpstr>1_Office Theme</vt:lpstr>
      <vt:lpstr>PowerPoint Presentation</vt:lpstr>
      <vt:lpstr>Infrastructure as Code User Group 2021 roadmap</vt:lpstr>
      <vt:lpstr>Practical information</vt:lpstr>
      <vt:lpstr>Microsoft Teams 101</vt:lpstr>
      <vt:lpstr>Practical information</vt:lpstr>
      <vt:lpstr>PowerPoint Presentation</vt:lpstr>
      <vt:lpstr>Typical k8s configuration and maintenance</vt:lpstr>
      <vt:lpstr>GitOps principles</vt:lpstr>
      <vt:lpstr>flux overview</vt:lpstr>
      <vt:lpstr>Who is Flux for?</vt:lpstr>
      <vt:lpstr>Flux components</vt:lpstr>
      <vt:lpstr>Source Controller</vt:lpstr>
      <vt:lpstr>Kustomize Controller</vt:lpstr>
      <vt:lpstr>Helm Controller</vt:lpstr>
      <vt:lpstr>Notification Controller</vt:lpstr>
      <vt:lpstr>Workshop infra</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Evgeny Borzenin</dc:creator>
  <cp:lastModifiedBy>Evgeny Borzenin</cp:lastModifiedBy>
  <cp:revision>31</cp:revision>
  <dcterms:created xsi:type="dcterms:W3CDTF">2021-09-08T19:49:35Z</dcterms:created>
  <dcterms:modified xsi:type="dcterms:W3CDTF">2021-11-03T12:15:28Z</dcterms:modified>
</cp:coreProperties>
</file>