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9"/>
  </p:notes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306" r:id="rId12"/>
    <p:sldId id="270" r:id="rId13"/>
    <p:sldId id="271" r:id="rId14"/>
    <p:sldId id="272" r:id="rId15"/>
    <p:sldId id="300" r:id="rId16"/>
    <p:sldId id="301" r:id="rId17"/>
    <p:sldId id="302" r:id="rId18"/>
    <p:sldId id="303" r:id="rId19"/>
    <p:sldId id="304" r:id="rId20"/>
    <p:sldId id="307" r:id="rId21"/>
    <p:sldId id="305" r:id="rId22"/>
    <p:sldId id="308" r:id="rId23"/>
    <p:sldId id="273" r:id="rId24"/>
    <p:sldId id="309" r:id="rId25"/>
    <p:sldId id="310" r:id="rId26"/>
    <p:sldId id="311" r:id="rId27"/>
    <p:sldId id="312" r:id="rId28"/>
    <p:sldId id="313" r:id="rId29"/>
    <p:sldId id="274" r:id="rId30"/>
    <p:sldId id="314" r:id="rId31"/>
    <p:sldId id="315" r:id="rId32"/>
    <p:sldId id="275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496" r:id="rId42"/>
    <p:sldId id="325" r:id="rId43"/>
    <p:sldId id="326" r:id="rId44"/>
    <p:sldId id="327" r:id="rId45"/>
    <p:sldId id="364" r:id="rId46"/>
    <p:sldId id="365" r:id="rId47"/>
    <p:sldId id="366" r:id="rId48"/>
    <p:sldId id="367" r:id="rId49"/>
    <p:sldId id="277" r:id="rId50"/>
    <p:sldId id="278" r:id="rId51"/>
    <p:sldId id="279" r:id="rId52"/>
    <p:sldId id="447" r:id="rId53"/>
    <p:sldId id="448" r:id="rId54"/>
    <p:sldId id="280" r:id="rId55"/>
    <p:sldId id="393" r:id="rId56"/>
    <p:sldId id="394" r:id="rId57"/>
    <p:sldId id="395" r:id="rId58"/>
    <p:sldId id="392" r:id="rId59"/>
    <p:sldId id="418" r:id="rId60"/>
    <p:sldId id="281" r:id="rId61"/>
    <p:sldId id="417" r:id="rId62"/>
    <p:sldId id="419" r:id="rId63"/>
    <p:sldId id="282" r:id="rId64"/>
    <p:sldId id="420" r:id="rId65"/>
    <p:sldId id="283" r:id="rId66"/>
    <p:sldId id="276" r:id="rId67"/>
    <p:sldId id="443" r:id="rId68"/>
    <p:sldId id="442" r:id="rId69"/>
    <p:sldId id="444" r:id="rId70"/>
    <p:sldId id="445" r:id="rId71"/>
    <p:sldId id="288" r:id="rId72"/>
    <p:sldId id="446" r:id="rId73"/>
    <p:sldId id="284" r:id="rId74"/>
    <p:sldId id="285" r:id="rId75"/>
    <p:sldId id="286" r:id="rId76"/>
    <p:sldId id="484" r:id="rId77"/>
    <p:sldId id="299" r:id="rId78"/>
    <p:sldId id="485" r:id="rId79"/>
    <p:sldId id="486" r:id="rId80"/>
    <p:sldId id="487" r:id="rId81"/>
    <p:sldId id="488" r:id="rId82"/>
    <p:sldId id="489" r:id="rId83"/>
    <p:sldId id="490" r:id="rId84"/>
    <p:sldId id="491" r:id="rId85"/>
    <p:sldId id="492" r:id="rId86"/>
    <p:sldId id="298" r:id="rId87"/>
    <p:sldId id="483" r:id="rId88"/>
  </p:sldIdLst>
  <p:sldSz cx="12192000" cy="6858000"/>
  <p:notesSz cx="6858000" cy="9144000"/>
  <p:custDataLst>
    <p:tags r:id="rId9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169" d="100"/>
          <a:sy n="169" d="100"/>
        </p:scale>
        <p:origin x="9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E28CD-1E76-4FFA-96F8-B1E57D809698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6D441-7937-4709-B89F-8165B48B6C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tytułowy">
    <p:bg>
      <p:bgPr>
        <a:blipFill dpi="0" rotWithShape="1">
          <a:blip r:embed="rId2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1414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GB" dirty="0"/>
          </a:p>
        </p:txBody>
      </p:sp>
      <p:sp>
        <p:nvSpPr>
          <p:cNvPr id="7" name="TextBox 7"/>
          <p:cNvSpPr txBox="1"/>
          <p:nvPr userDrawn="1"/>
        </p:nvSpPr>
        <p:spPr>
          <a:xfrm>
            <a:off x="479376" y="332656"/>
            <a:ext cx="2733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48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44562" y="1838922"/>
            <a:ext cx="10515600" cy="1325563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4" name="Picture 3" descr="MVP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58045" y="267970"/>
            <a:ext cx="2215515" cy="895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aleway-v4020 Thin" pitchFamily="50" charset="-18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>
            <a:lvl1pPr>
              <a:defRPr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>
                <a:solidFill>
                  <a:srgbClr val="414141"/>
                </a:solidFill>
                <a:latin typeface="Raleway-v4020" pitchFamily="50" charset="-18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Raleway-v4020 Thin" pitchFamily="50" charset="-18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Raleway-v4020" pitchFamily="50" charset="-18"/>
              </a:defRPr>
            </a:lvl1pPr>
            <a:lvl2pPr>
              <a:defRPr>
                <a:latin typeface="Raleway-v4020" pitchFamily="50" charset="-18"/>
              </a:defRPr>
            </a:lvl2pPr>
            <a:lvl3pPr>
              <a:defRPr>
                <a:latin typeface="Raleway-v4020" pitchFamily="50" charset="-18"/>
              </a:defRPr>
            </a:lvl3pPr>
            <a:lvl4pPr>
              <a:defRPr>
                <a:latin typeface="Raleway-v4020" pitchFamily="50" charset="-18"/>
              </a:defRPr>
            </a:lvl4pPr>
            <a:lvl5pPr>
              <a:defRPr>
                <a:latin typeface="Raleway-v4020" pitchFamily="50" charset="-18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6EBE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3" descr="MVP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8045" y="267970"/>
            <a:ext cx="2215515" cy="895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AA15FD-13B8-155A-26BE-3FB0573431C1}"/>
              </a:ext>
            </a:extLst>
          </p:cNvPr>
          <p:cNvSpPr txBox="1"/>
          <p:nvPr userDrawn="1"/>
        </p:nvSpPr>
        <p:spPr>
          <a:xfrm>
            <a:off x="5320145" y="6292820"/>
            <a:ext cx="1866586" cy="428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7" name="TextBox 7"/>
          <p:cNvSpPr txBox="1"/>
          <p:nvPr userDrawn="1"/>
        </p:nvSpPr>
        <p:spPr>
          <a:xfrm>
            <a:off x="8769414" y="6292820"/>
            <a:ext cx="1666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 err="1">
                <a:solidFill>
                  <a:srgbClr val="006EBE"/>
                </a:solidFill>
                <a:latin typeface="Arial Narrow" panose="020B0606020202030204" pitchFamily="34" charset="0"/>
              </a:rPr>
              <a:t>Blazor</a:t>
            </a:r>
            <a:r>
              <a:rPr lang="zh-CN" altLang="en-US" sz="1600" b="1" i="0" dirty="0">
                <a:solidFill>
                  <a:srgbClr val="006EBE"/>
                </a:solidFill>
                <a:latin typeface="Arial Narrow" panose="020B0606020202030204" pitchFamily="34" charset="0"/>
              </a:rPr>
              <a:t> 社区</a:t>
            </a:r>
            <a:r>
              <a:rPr lang="en-US" altLang="zh-CN" sz="1600" b="1" i="0" dirty="0">
                <a:solidFill>
                  <a:srgbClr val="006EBE"/>
                </a:solidFill>
                <a:latin typeface="Arial Narrow" panose="020B0606020202030204" pitchFamily="34" charset="0"/>
              </a:rPr>
              <a:t>QQ</a:t>
            </a:r>
            <a:r>
              <a:rPr lang="zh-CN" altLang="en-US" sz="1600" b="1" i="0" dirty="0">
                <a:solidFill>
                  <a:srgbClr val="006EBE"/>
                </a:solidFill>
                <a:latin typeface="Arial Narrow" panose="020B0606020202030204" pitchFamily="34" charset="0"/>
              </a:rPr>
              <a:t>群</a:t>
            </a:r>
            <a:endParaRPr lang="en-GB" sz="1600" b="1" i="0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11033-5110-36E6-C1D5-0A4C5CDEA3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2585" y="5735193"/>
            <a:ext cx="1000235" cy="9952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  <p:pic>
        <p:nvPicPr>
          <p:cNvPr id="7" name="Picture 3" descr="MVP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8045" y="267970"/>
            <a:ext cx="2215515" cy="8959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4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0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8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8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4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0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8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8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0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18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6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6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14141"/>
                </a:solidFill>
                <a:latin typeface="Raleway-v4020 Black" pitchFamily="50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0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18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16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16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rgbClr val="414141"/>
                </a:solidFill>
                <a:latin typeface="Raleway-v4020" pitchFamily="50" charset="-18"/>
              </a:defRPr>
            </a:lvl1pPr>
            <a:lvl2pPr>
              <a:defRPr sz="2800">
                <a:solidFill>
                  <a:srgbClr val="414141"/>
                </a:solidFill>
                <a:latin typeface="Raleway-v4020" pitchFamily="50" charset="-18"/>
              </a:defRPr>
            </a:lvl2pPr>
            <a:lvl3pPr>
              <a:defRPr sz="2400">
                <a:solidFill>
                  <a:srgbClr val="414141"/>
                </a:solidFill>
                <a:latin typeface="Raleway-v4020" pitchFamily="50" charset="-18"/>
              </a:defRPr>
            </a:lvl3pPr>
            <a:lvl4pPr>
              <a:defRPr sz="2000">
                <a:solidFill>
                  <a:srgbClr val="414141"/>
                </a:solidFill>
                <a:latin typeface="Raleway-v4020" pitchFamily="50" charset="-18"/>
              </a:defRPr>
            </a:lvl4pPr>
            <a:lvl5pPr>
              <a:defRPr sz="2000">
                <a:solidFill>
                  <a:srgbClr val="414141"/>
                </a:solidFill>
                <a:latin typeface="Raleway-v4020" pitchFamily="50" charset="-1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  <a:latin typeface="Raleway-v4020" pitchFamily="50" charset="-1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6EBE"/>
                </a:solidFill>
                <a:latin typeface="Raleway-v4020 Thin" pitchFamily="50" charset="-18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Raleway-v4020" pitchFamily="50" charset="-1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>
                <a:solidFill>
                  <a:srgbClr val="414141"/>
                </a:solidFill>
                <a:latin typeface="Trebuchet MS" panose="020B0603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9CD5-EC14-4DE5-86A6-D9133CD12038}" type="datetimeFigureOut">
              <a:rPr lang="en-GB" smtClean="0"/>
              <a:t>08/01/2023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7D84E-0E76-444F-8C2F-83F1D9BD0C6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7"/>
          <p:cNvSpPr txBox="1"/>
          <p:nvPr userDrawn="1"/>
        </p:nvSpPr>
        <p:spPr>
          <a:xfrm>
            <a:off x="9539139" y="6156593"/>
            <a:ext cx="1885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err="1">
                <a:solidFill>
                  <a:srgbClr val="006EBE"/>
                </a:solidFill>
                <a:latin typeface="Arial Narrow" panose="020B0606020202030204" pitchFamily="34" charset="0"/>
              </a:rPr>
              <a:t>NobleProg</a:t>
            </a:r>
            <a:endParaRPr lang="en-GB" sz="3200" b="1" i="1" dirty="0">
              <a:solidFill>
                <a:srgbClr val="006EBE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 cstate="print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1424" y="6356350"/>
            <a:ext cx="922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414141"/>
                </a:solidFill>
                <a:latin typeface="Raleway-v4020" pitchFamily="50" charset="-18"/>
              </a:defRPr>
            </a:lvl1pPr>
          </a:lstStyle>
          <a:p>
            <a:fld id="{BF669CD5-EC14-4DE5-86A6-D9133CD12038}" type="datetimeFigureOut">
              <a:rPr lang="en-GB" smtClean="0"/>
              <a:t>08/01/2023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5242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414141"/>
                </a:solidFill>
                <a:latin typeface="Raleway-v4020" pitchFamily="50" charset="-18"/>
              </a:defRPr>
            </a:lvl1pPr>
          </a:lstStyle>
          <a:p>
            <a:r>
              <a:rPr lang="en-US" dirty="0"/>
              <a:t>Footer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1431" y="6356350"/>
            <a:ext cx="5779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6EBE"/>
                </a:solidFill>
                <a:latin typeface="Raleway-v4020" pitchFamily="50" charset="-18"/>
                <a:ea typeface="Adobe Fan Heiti Std B" panose="020B0700000000000000" pitchFamily="34" charset="-128"/>
              </a:defRPr>
            </a:lvl1pPr>
          </a:lstStyle>
          <a:p>
            <a:fld id="{6DD7D84E-0E76-444F-8C2F-83F1D9BD0C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234952" y="6322695"/>
            <a:ext cx="1917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00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NobleProg® Limited 20</a:t>
            </a:r>
            <a:r>
              <a:rPr lang="en-US" altLang="en-GB" sz="1000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22</a:t>
            </a:r>
            <a:endParaRPr lang="en-GB" sz="1000" dirty="0">
              <a:solidFill>
                <a:srgbClr val="414141"/>
              </a:solidFill>
              <a:latin typeface="Raleway-v4020" pitchFamily="50" charset="-18"/>
              <a:ea typeface="Adobe Fan Heiti Std B" panose="020B0700000000000000" pitchFamily="34" charset="-128"/>
            </a:endParaRPr>
          </a:p>
          <a:p>
            <a:pPr algn="ctr"/>
            <a:r>
              <a:rPr lang="en-GB" sz="1000" dirty="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rgbClr val="006EBE"/>
          </a:solidFill>
          <a:latin typeface="Raleway-v4020 Thin" pitchFamily="50" charset="-18"/>
          <a:ea typeface="Adobe Fan Heiti Std B" panose="020B07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rgbClr val="414141"/>
          </a:solidFill>
          <a:latin typeface="Raleway-v4020" pitchFamily="50" charset="-18"/>
          <a:ea typeface="Adobe Fan Heiti Std B" panose="020B07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0" y="1136650"/>
            <a:ext cx="9144000" cy="2387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Blazor 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从入门到精通系列课</a:t>
            </a:r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4017645" y="4647565"/>
            <a:ext cx="4156710" cy="43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rgbClr val="414141"/>
                </a:solidFill>
                <a:latin typeface="Raleway-v4020 Black" pitchFamily="50" charset="-18"/>
                <a:ea typeface="Adobe Fan Heiti Std B" panose="020B0700000000000000" pitchFamily="34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rgbClr val="414141"/>
                </a:solidFill>
                <a:latin typeface="Raleway-v4020" pitchFamily="50" charset="-18"/>
                <a:ea typeface="Adobe Fan Heiti Std B" panose="020B0700000000000000" pitchFamily="34" charset="-128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主讲人：张广坡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托管模型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289810" y="2348865"/>
            <a:ext cx="544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Blazor Server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289810" y="3011170"/>
            <a:ext cx="544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Blazor </a:t>
            </a:r>
            <a:r>
              <a:rPr lang="en-US" altLang="zh-CN"/>
              <a:t>WebAssembly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289810" y="3673475"/>
            <a:ext cx="544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Blazor </a:t>
            </a:r>
            <a:r>
              <a:rPr lang="en-US" altLang="zh-CN"/>
              <a:t>WebAssembly Server Host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289810" y="4335780"/>
            <a:ext cx="544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Blazor Hybrid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托管模型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58215" y="1985010"/>
            <a:ext cx="544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Blazor Server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58215" y="2647315"/>
            <a:ext cx="544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Blazor </a:t>
            </a:r>
            <a:r>
              <a:rPr lang="en-US" altLang="zh-CN"/>
              <a:t>WebAssembly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58215" y="3309620"/>
            <a:ext cx="544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Blazor Hybrid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670" y="1748790"/>
            <a:ext cx="7132320" cy="42595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项目结构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700" y="1909445"/>
            <a:ext cx="4519295" cy="3782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53845" y="3309620"/>
            <a:ext cx="36391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项目演示</a:t>
            </a:r>
          </a:p>
          <a:p>
            <a:endParaRPr lang="zh-CN"/>
          </a:p>
          <a:p>
            <a:endParaRPr lang="zh-CN"/>
          </a:p>
          <a:p>
            <a:r>
              <a:rPr lang="en-US" altLang="zh-CN"/>
              <a:t>Shared </a:t>
            </a:r>
            <a:r>
              <a:rPr lang="zh-CN" altLang="en-US"/>
              <a:t>公共工程设计模式与理念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基础知识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67740" y="1786255"/>
            <a:ext cx="12103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Razor 组件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7740" y="2575560"/>
            <a:ext cx="2406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Blazor </a:t>
            </a:r>
            <a:r>
              <a:rPr lang="zh-CN" altLang="en-US"/>
              <a:t>中一切皆为组件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7740" y="3108325"/>
            <a:ext cx="103485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组件是 UI 的一个元素，例如页面、对话框或数据输入窗体。 组件是内置到 .NET 程序集的 .NET C# 类。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7740" y="3641090"/>
            <a:ext cx="21458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Razor 是指组件通常以 Razor 标记页面的形式编写，用于客户端 UI 逻辑和组合。 </a:t>
            </a:r>
          </a:p>
          <a:p>
            <a:pPr algn="l"/>
            <a:r>
              <a:rPr lang="zh-CN" altLang="en-US"/>
              <a:t>Razor 是一种语法，用于将 HTML 标记与专为提高开发人员工作效率而设计的 C# 代码结合在一起。 </a:t>
            </a:r>
          </a:p>
          <a:p>
            <a:pPr algn="l"/>
            <a:r>
              <a:rPr lang="zh-CN" altLang="en-US"/>
              <a:t>Razor 文件使用 .razor 文件扩展名。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67740" y="5132705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演示</a:t>
            </a:r>
            <a:r>
              <a:rPr lang="en-US" altLang="zh-CN"/>
              <a:t> Counter </a:t>
            </a:r>
            <a:r>
              <a:rPr lang="zh-CN" altLang="en-US"/>
              <a:t>组件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路由和导航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67740" y="17862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路由模板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80" y="1786255"/>
            <a:ext cx="8501380" cy="27089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7740" y="2765425"/>
            <a:ext cx="1892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@page “/counter”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路由和导航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" y="2827655"/>
            <a:ext cx="10027920" cy="2956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67740" y="178625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将元素聚焦到导航上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路由和导航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7740" y="178625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在找不到内容时提供自定义内容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95" y="2717800"/>
            <a:ext cx="9909810" cy="32829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路由和导航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7740" y="178625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从多个程序集路由到组件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40" y="2644775"/>
            <a:ext cx="10507980" cy="2873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路由和导航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32205" y="272097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路由参数名不区分大小写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7740" y="17862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路由参数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2205" y="333629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支持可选参数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590" y="2720975"/>
            <a:ext cx="7874635" cy="30626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路由和导航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7740" y="17862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路由约束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440" y="1616710"/>
            <a:ext cx="7590155" cy="46139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38200" y="277304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路由约束也适用于可选参数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38200" y="3479165"/>
            <a:ext cx="301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@page "/user/{Option:bool?}"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4272915"/>
            <a:ext cx="2298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路由对点（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.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）的解析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8200" y="5066665"/>
            <a:ext cx="55130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app.MapFallbackToPage("/example/{param?}", "/_Host");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Blazor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是什么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5155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Blazor 是一个使用 Blazor 生成交互式客户端 Web UI 的框架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41755" y="2565400"/>
            <a:ext cx="7322820" cy="36728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路由和导航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7740" y="1786255"/>
            <a:ext cx="2513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NavigationManager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服务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575" y="1560195"/>
            <a:ext cx="6817995" cy="48494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67740" y="4032885"/>
            <a:ext cx="2466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sym typeface="+mn-ea"/>
              </a:rPr>
              <a:t>注意：</a:t>
            </a:r>
            <a:r>
              <a:rPr lang="en-US">
                <a:solidFill>
                  <a:srgbClr val="FF0000"/>
                </a:solidFill>
                <a:sym typeface="+mn-ea"/>
              </a:rPr>
              <a:t>LocationChanged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67740" y="476821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tx1"/>
                </a:solidFill>
                <a:sym typeface="+mn-ea"/>
              </a:rPr>
              <a:t>组件生命周期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路由和导航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67740" y="2902585"/>
            <a:ext cx="2829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SupplyParameterFromQuery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140" y="2096770"/>
            <a:ext cx="6550660" cy="16446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67740" y="3974465"/>
            <a:ext cx="4641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NavigationManager.GetUriWithQueryParameter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7740" y="1786255"/>
            <a:ext cx="2513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NavigationManager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服务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路由和导航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7740" y="17862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>
                <a:sym typeface="+mn-ea"/>
              </a:rPr>
              <a:t>路由表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360" y="1339215"/>
            <a:ext cx="4792980" cy="49072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28065" y="2902585"/>
            <a:ext cx="11360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ym typeface="+mn-ea"/>
              </a:rPr>
              <a:t>MVC </a:t>
            </a:r>
            <a:r>
              <a:rPr lang="zh-CN" altLang="en-US">
                <a:sym typeface="+mn-ea"/>
              </a:rPr>
              <a:t>路由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28065" y="3692525"/>
            <a:ext cx="1318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ym typeface="+mn-ea"/>
              </a:rPr>
              <a:t>SignalR HUB</a:t>
            </a:r>
            <a:endParaRPr lang="zh-CN" altLang="en-US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8065" y="4482465"/>
            <a:ext cx="172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>
                <a:sym typeface="+mn-ea"/>
              </a:rPr>
              <a:t>Blazor </a:t>
            </a:r>
            <a:r>
              <a:rPr lang="zh-CN" altLang="en-US">
                <a:sym typeface="+mn-ea"/>
              </a:rPr>
              <a:t>回退路由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配置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7740" y="17862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sym typeface="+mn-ea"/>
              </a:rPr>
              <a:t>IConfiguration </a:t>
            </a:r>
            <a:r>
              <a:rPr lang="zh-CN" altLang="en-US">
                <a:sym typeface="+mn-ea"/>
              </a:rPr>
              <a:t>服务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88745" y="2753995"/>
            <a:ext cx="2118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Blazor WebAssembly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97145" y="2547620"/>
            <a:ext cx="26638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wwwroot/appsettings.json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97145" y="2976880"/>
            <a:ext cx="3973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wwwroot/appsettings.Development.json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97145" y="3406140"/>
            <a:ext cx="3743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wwwroot/appsettings.Production.json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88745" y="4750435"/>
            <a:ext cx="1401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Blazor Server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97145" y="4544060"/>
            <a:ext cx="1694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appsettings.json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97145" y="4973320"/>
            <a:ext cx="30041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appsettings.Development.json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97145" y="5402580"/>
            <a:ext cx="27743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appsettings.Production.json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Blazor 依赖关系注入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67740" y="1786255"/>
            <a:ext cx="750824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>
                <a:sym typeface="+mn-ea"/>
              </a:rPr>
              <a:t>依赖关系注入 (DI) 是一种技术，它用于访问配置在中心位置的服务：</a:t>
            </a:r>
          </a:p>
          <a:p>
            <a:pPr algn="l"/>
            <a:endParaRPr>
              <a:sym typeface="+mn-ea"/>
            </a:endParaRPr>
          </a:p>
          <a:p>
            <a:pPr algn="l"/>
            <a:r>
              <a:rPr>
                <a:sym typeface="+mn-ea"/>
              </a:rPr>
              <a:t>可将框架注册的服务直接注入到 Blazor 应用的组件中。</a:t>
            </a:r>
          </a:p>
          <a:p>
            <a:pPr algn="l"/>
            <a:r>
              <a:rPr>
                <a:sym typeface="+mn-ea"/>
              </a:rPr>
              <a:t>Blazor 应用还可定义和注册自定义服务，并通过 DI 使其在整个应用中可用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Blazor 依赖关系注入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410" y="1533525"/>
            <a:ext cx="5409565" cy="5191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05840" y="2638425"/>
            <a:ext cx="1638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HttpClient </a:t>
            </a:r>
            <a:r>
              <a:rPr lang="zh-CN" altLang="en-US"/>
              <a:t>服务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5840" y="3869690"/>
            <a:ext cx="1714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IJSRuntime </a:t>
            </a:r>
            <a:r>
              <a:rPr lang="zh-CN" altLang="en-US"/>
              <a:t>服务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5840" y="5100955"/>
            <a:ext cx="2513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NavigationManager </a:t>
            </a:r>
            <a:r>
              <a:rPr lang="zh-CN" altLang="en-US"/>
              <a:t>服务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Blazor 依赖关系注入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5840" y="2638425"/>
            <a:ext cx="2013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Singleton </a:t>
            </a:r>
            <a:r>
              <a:rPr lang="zh-CN" altLang="en-US"/>
              <a:t>单例模式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05840" y="3869690"/>
            <a:ext cx="1822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Scoped </a:t>
            </a:r>
            <a:r>
              <a:rPr lang="zh-CN" altLang="en-US"/>
              <a:t>隔离模式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05840" y="5100955"/>
            <a:ext cx="1999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Transient </a:t>
            </a:r>
            <a:r>
              <a:rPr lang="zh-CN" altLang="en-US"/>
              <a:t>瞬发模式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75" y="1666240"/>
            <a:ext cx="5843905" cy="47294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Blazor 依赖关系注入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204279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组件中如何使用服务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510" y="3716020"/>
            <a:ext cx="26174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razor </a:t>
            </a:r>
            <a:r>
              <a:rPr lang="zh-CN" altLang="en-US"/>
              <a:t>文件中使用</a:t>
            </a:r>
            <a:r>
              <a:rPr lang="en-US" altLang="zh-CN"/>
              <a:t> @inject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70" y="2526665"/>
            <a:ext cx="5903595" cy="29425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Blazor 依赖关系注入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63625" y="204279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组件中如何使用服务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286510" y="3716020"/>
            <a:ext cx="2273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cs </a:t>
            </a:r>
            <a:r>
              <a:rPr lang="zh-CN" altLang="en-US"/>
              <a:t>文件中使用</a:t>
            </a:r>
            <a:r>
              <a:rPr lang="en-US" altLang="zh-CN"/>
              <a:t> [Inject]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795" y="2411095"/>
            <a:ext cx="6925310" cy="28594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启动原理介绍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145" y="1842135"/>
            <a:ext cx="5908040" cy="42151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46910" y="3716020"/>
            <a:ext cx="1588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_Layout.cshtml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一切皆为组件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66595" y="2577465"/>
            <a:ext cx="7399020" cy="40690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启动原理介绍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75105" y="3504565"/>
            <a:ext cx="13963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_Host.cshtml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155" y="2591435"/>
            <a:ext cx="8181975" cy="219519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启动原理介绍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75105" y="3504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实战介绍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630" y="1562100"/>
            <a:ext cx="7622540" cy="508762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组件原理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0780" y="2073275"/>
            <a:ext cx="6301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Blazor </a:t>
            </a:r>
            <a:r>
              <a:rPr lang="zh-CN" altLang="en-US"/>
              <a:t>组件就是</a:t>
            </a:r>
            <a:r>
              <a:rPr lang="en-US" altLang="zh-CN"/>
              <a:t> Razor </a:t>
            </a:r>
            <a:r>
              <a:rPr lang="zh-CN" altLang="en-US"/>
              <a:t>组件，包含</a:t>
            </a:r>
            <a:r>
              <a:rPr lang="en-US" altLang="zh-CN"/>
              <a:t> Razor UI </a:t>
            </a:r>
            <a:r>
              <a:rPr lang="zh-CN" altLang="en-US"/>
              <a:t>部分与</a:t>
            </a:r>
            <a:r>
              <a:rPr lang="en-US" altLang="zh-CN"/>
              <a:t> C# </a:t>
            </a:r>
            <a:r>
              <a:rPr lang="zh-CN" altLang="en-US"/>
              <a:t>代码部分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5880" y="3043555"/>
            <a:ext cx="673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可以重复使用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5880" y="3658235"/>
            <a:ext cx="673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可以嵌套使用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25880" y="4272915"/>
            <a:ext cx="673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可以多项目间共享使用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15" y="3096895"/>
            <a:ext cx="7360920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组件原理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70" y="1666240"/>
            <a:ext cx="7269480" cy="444246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组件原理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5880" y="3043555"/>
            <a:ext cx="673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路由中不要使用空格，推荐使用</a:t>
            </a:r>
            <a:r>
              <a:rPr lang="en-US" altLang="zh-CN"/>
              <a:t> - </a:t>
            </a:r>
            <a:r>
              <a:rPr lang="zh-CN" altLang="en-US"/>
              <a:t>如</a:t>
            </a:r>
            <a:r>
              <a:rPr lang="en-US" altLang="zh-CN"/>
              <a:t> @page “/hello-world”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60780" y="2073275"/>
            <a:ext cx="3321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Blazor </a:t>
            </a:r>
            <a:r>
              <a:rPr lang="zh-CN" altLang="en-US"/>
              <a:t>组件</a:t>
            </a:r>
            <a:r>
              <a:rPr lang="zh-CN"/>
              <a:t>一些常见注意小问题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5880" y="3568065"/>
            <a:ext cx="673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HTML </a:t>
            </a:r>
            <a:r>
              <a:rPr lang="zh-CN" altLang="en-US"/>
              <a:t>中使用</a:t>
            </a:r>
            <a:r>
              <a:rPr lang="en-US" altLang="zh-CN"/>
              <a:t> MarkupString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325880" y="4092575"/>
            <a:ext cx="673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请勿使用</a:t>
            </a:r>
            <a:r>
              <a:rPr lang="en-US" altLang="zh-CN"/>
              <a:t> async void </a:t>
            </a:r>
            <a:r>
              <a:rPr lang="zh-CN" altLang="en-US"/>
              <a:t>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25880" y="4617085"/>
            <a:ext cx="673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t>_Imports.razor</a:t>
            </a:r>
            <a:r>
              <a:rPr lang="en-US"/>
              <a:t> </a:t>
            </a:r>
            <a:r>
              <a:rPr lang="zh-CN" altLang="en-US"/>
              <a:t>文件中增加全局命名空间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325880" y="5141595"/>
            <a:ext cx="6732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/>
              <a:t>尽量使用</a:t>
            </a:r>
            <a:r>
              <a:rPr lang="en-US" altLang="zh-CN"/>
              <a:t> partial </a:t>
            </a:r>
            <a:r>
              <a:rPr lang="zh-CN" altLang="en-US"/>
              <a:t>部分来来实现后端代码逻辑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Blazor 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组件介绍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组件</a:t>
            </a:r>
            <a:r>
              <a:rPr lang="zh-CN" altLang="en-US"/>
              <a:t>生命周期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103" name="图片 102"/>
          <p:cNvPicPr/>
          <p:nvPr/>
        </p:nvPicPr>
        <p:blipFill>
          <a:blip r:embed="rId2"/>
          <a:stretch>
            <a:fillRect/>
          </a:stretch>
        </p:blipFill>
        <p:spPr>
          <a:xfrm>
            <a:off x="6374765" y="1298575"/>
            <a:ext cx="3204210" cy="4906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1268095" y="2629535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OnInitialized/Async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268095" y="339344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OnParametersSet/Async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68095" y="4157345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OnAfterRender/Async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组件</a:t>
            </a:r>
            <a:r>
              <a:rPr lang="zh-CN" altLang="en-US"/>
              <a:t>生命周期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OnInitialized/Async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7340" y="2852420"/>
            <a:ext cx="4764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SetParametersAsync </a:t>
            </a:r>
            <a:r>
              <a:rPr lang="zh-CN" altLang="en-US"/>
              <a:t>后组件所有参数值已就绪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77340" y="3472815"/>
            <a:ext cx="704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t>在服务器上预呈现其内容的 Blazor 应用调用 OnInitialized 两次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77340" y="4093210"/>
            <a:ext cx="704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数据源初始化，可对业务逻辑进行缓存处理</a:t>
            </a:r>
            <a:r>
              <a:rPr lang="en-US" altLang="zh-CN"/>
              <a:t>    -    </a:t>
            </a:r>
            <a:r>
              <a:rPr lang="zh-CN" altLang="en-US"/>
              <a:t>项目演示天气预报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77340" y="4713605"/>
            <a:ext cx="704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此阶段不可以与</a:t>
            </a:r>
            <a:r>
              <a:rPr lang="en-US" altLang="zh-CN"/>
              <a:t> JS </a:t>
            </a:r>
            <a:r>
              <a:rPr lang="zh-CN" altLang="en-US"/>
              <a:t>进行</a:t>
            </a:r>
            <a:r>
              <a:rPr lang="en-US" altLang="zh-CN"/>
              <a:t> Invoke </a:t>
            </a:r>
            <a:r>
              <a:rPr lang="zh-CN" altLang="en-US"/>
              <a:t>互操作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组件</a:t>
            </a:r>
            <a:r>
              <a:rPr lang="zh-CN" altLang="en-US"/>
              <a:t>生命周期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OnParametersSet/Async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7340" y="2852420"/>
            <a:ext cx="603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t>至少一个参数已更改时的已知或基元不可变类型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77340" y="3472815"/>
            <a:ext cx="70472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t>复杂类型的参数。 框架无法知道复杂类型参数的值是否在内部发生了改变，因此，如果存在一个或多个复杂类型的参数，框架始终将参数集视为已更改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77340" y="4713605"/>
            <a:ext cx="704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此阶段不可以与</a:t>
            </a:r>
            <a:r>
              <a:rPr lang="en-US" altLang="zh-CN"/>
              <a:t> JS </a:t>
            </a:r>
            <a:r>
              <a:rPr lang="zh-CN" altLang="en-US"/>
              <a:t>进行</a:t>
            </a:r>
            <a:r>
              <a:rPr lang="en-US" altLang="zh-CN"/>
              <a:t> Invoke </a:t>
            </a:r>
            <a:r>
              <a:rPr lang="zh-CN" altLang="en-US"/>
              <a:t>互操作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组件</a:t>
            </a:r>
            <a:r>
              <a:rPr lang="zh-CN" altLang="en-US"/>
              <a:t>生命周期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OnAfterRender/Async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7340" y="2852420"/>
            <a:ext cx="603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t>firstRender </a:t>
            </a:r>
            <a:r>
              <a:rPr lang="zh-CN"/>
              <a:t>参数第一次触发时</a:t>
            </a:r>
            <a:r>
              <a:rPr lang="en-US" altLang="zh-CN"/>
              <a:t> </a:t>
            </a:r>
            <a:r>
              <a:rPr lang="zh-CN" altLang="en-US"/>
              <a:t>为</a:t>
            </a:r>
            <a:r>
              <a:rPr lang="en-US" altLang="zh-CN"/>
              <a:t> true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77340" y="3563620"/>
            <a:ext cx="704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/>
              <a:t>服务器端静态渲染模式不调用</a:t>
            </a:r>
            <a:r>
              <a:rPr lang="en-US" altLang="zh-CN"/>
              <a:t> OnAfterRender </a:t>
            </a:r>
            <a:r>
              <a:rPr lang="zh-CN" altLang="en-US"/>
              <a:t>方法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77340" y="4274820"/>
            <a:ext cx="704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此阶段可与</a:t>
            </a:r>
            <a:r>
              <a:t>呈现的 DOM 元素</a:t>
            </a:r>
            <a:r>
              <a:rPr lang="zh-CN"/>
              <a:t>进行</a:t>
            </a:r>
            <a:r>
              <a:t> JS 互操作调用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Server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890" y="1993265"/>
            <a:ext cx="10262870" cy="353695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组件</a:t>
            </a:r>
            <a:r>
              <a:rPr lang="zh-CN" altLang="en-US"/>
              <a:t>生命周期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StateHasChanged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77340" y="2852420"/>
            <a:ext cx="6038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t>通知组件其状态已更改</a:t>
            </a:r>
            <a:r>
              <a:rPr lang="en-US"/>
              <a:t> - </a:t>
            </a:r>
            <a:r>
              <a:rPr lang="zh-CN" altLang="en-US"/>
              <a:t>手动刷新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77340" y="3563620"/>
            <a:ext cx="704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/>
              <a:t>EventCallback </a:t>
            </a:r>
            <a:r>
              <a:rPr lang="zh-CN" altLang="en-US"/>
              <a:t>实战演练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77340" y="4274820"/>
            <a:ext cx="7047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/>
              <a:t>EditForm </a:t>
            </a:r>
            <a:r>
              <a:rPr lang="zh-CN" altLang="en-US"/>
              <a:t>导致多次刷新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组件</a:t>
            </a:r>
            <a:r>
              <a:rPr lang="zh-CN" altLang="en-US"/>
              <a:t>生命周期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@Key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733800" y="2937510"/>
            <a:ext cx="472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zh-CN" altLang="en-US"/>
              <a:t>实战演练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733800" y="4256405"/>
            <a:ext cx="4724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en-US" altLang="zh-CN"/>
              <a:t>Render-Mode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布局组件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MainLayout 组件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865" y="1943100"/>
            <a:ext cx="8456930" cy="38785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77290" y="3467735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LayoutComponentBase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布局组件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注意事项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574800" y="2690495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_Import.razor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38095" y="3472815"/>
            <a:ext cx="76625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应用的每个文件夹都可以选择包含名为 _Imports.razor 的模板文件。 </a:t>
            </a:r>
          </a:p>
          <a:p>
            <a:pPr algn="l"/>
            <a:r>
              <a:rPr lang="zh-CN" altLang="en-US"/>
              <a:t>编译器将导入文件中指定的指令包括在同一文件夹中的所有 Razor 模板内，</a:t>
            </a:r>
          </a:p>
          <a:p>
            <a:pPr algn="l"/>
            <a:r>
              <a:rPr lang="zh-CN" altLang="en-US"/>
              <a:t>并在其所有子文件夹中以递归方式包括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38095" y="4840605"/>
            <a:ext cx="557085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请勿向根 _Imports.razor 文件添加 Razor@layout 指令，</a:t>
            </a:r>
          </a:p>
          <a:p>
            <a:pPr algn="l"/>
            <a:r>
              <a:rPr lang="zh-CN" altLang="en-US"/>
              <a:t>这会导致布局形成无限循环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布局组件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布局嵌套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38095" y="347281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实战演示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组件级联参数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级联参数与参数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1460" y="3380740"/>
            <a:ext cx="16706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CascadingValue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1460" y="4012565"/>
            <a:ext cx="20770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CascadingParameter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430" y="2563495"/>
            <a:ext cx="7954010" cy="290449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组件数据绑定</a:t>
            </a:r>
            <a:endParaRPr lang="zh-CN" altLang="en-US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数据绑定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1460" y="2835910"/>
            <a:ext cx="800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@bind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1460" y="4069080"/>
            <a:ext cx="1381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@bind-Value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21460" y="4685665"/>
            <a:ext cx="19640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@bind-Value:event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521460" y="3452495"/>
            <a:ext cx="1492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@bind:format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462395" y="2835910"/>
            <a:ext cx="1313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@bind-Field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462395" y="3452495"/>
            <a:ext cx="1969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Field/FieldChanged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21460" y="5302250"/>
            <a:ext cx="691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注意：双向绑定自动调用</a:t>
            </a:r>
            <a:r>
              <a:rPr lang="en-US" altLang="zh-CN"/>
              <a:t> StateHasChanged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462395" y="4069080"/>
            <a:ext cx="3212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多组件级联双向绑定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事件处理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1460" y="2662555"/>
            <a:ext cx="7133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@on{DOM EVENT}="{DELEGATE}"                                    </a:t>
            </a:r>
            <a:r>
              <a:rPr lang="zh-CN" altLang="en-US"/>
              <a:t>支持</a:t>
            </a:r>
            <a:r>
              <a:rPr lang="en-US" altLang="zh-CN"/>
              <a:t> Lambda </a:t>
            </a:r>
            <a:r>
              <a:rPr lang="zh-CN" altLang="en-US"/>
              <a:t>表达式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21460" y="4762500"/>
            <a:ext cx="7880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委托事件处理程序会自动触发 UI 呈现，因此无需手动调用 StateHasChanged。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77290" y="53759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事件参数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21460" y="4105910"/>
            <a:ext cx="4110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支持返回 Task 的异步委托事件处理程序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77290" y="3449320"/>
            <a:ext cx="691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注意：双向绑定自动调用</a:t>
            </a:r>
            <a:r>
              <a:rPr lang="en-US" altLang="zh-CN"/>
              <a:t> StateHasChanged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事件处理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阻止默认操作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21460" y="2662555"/>
            <a:ext cx="3427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t> @on{DOM EVENT}:preventDefault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521460" y="4105910"/>
            <a:ext cx="3507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@on{DOM EVENT}:stopPropagation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177290" y="3449320"/>
            <a:ext cx="691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t>停止事件传播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21460" y="4097655"/>
            <a:ext cx="3507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@on{DOM EVENT}:stopPropagation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77290" y="3441065"/>
            <a:ext cx="691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t>停止事件传播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21460" y="5564505"/>
            <a:ext cx="1248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FocusAsync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177290" y="4907915"/>
            <a:ext cx="691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获得焦点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Blazor 组件呈现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动态呈现</a:t>
            </a:r>
          </a:p>
        </p:txBody>
      </p:sp>
      <p:sp>
        <p:nvSpPr>
          <p:cNvPr id="4" name="文本框 7"/>
          <p:cNvSpPr txBox="1"/>
          <p:nvPr/>
        </p:nvSpPr>
        <p:spPr>
          <a:xfrm>
            <a:off x="4490720" y="22479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DynamicComponent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4490720" y="339725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ForEach</a:t>
            </a:r>
          </a:p>
        </p:txBody>
      </p:sp>
      <p:sp>
        <p:nvSpPr>
          <p:cNvPr id="9" name="文本框 7"/>
          <p:cNvSpPr txBox="1"/>
          <p:nvPr/>
        </p:nvSpPr>
        <p:spPr>
          <a:xfrm>
            <a:off x="4566920" y="45466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if else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Blazor Server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908050" y="1873568"/>
            <a:ext cx="6057900" cy="3838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592695" y="2530475"/>
            <a:ext cx="271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服务器端维护组件状态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92695" y="3244850"/>
            <a:ext cx="2712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比较差异后推送到客户端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92695" y="3959225"/>
            <a:ext cx="3258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页面结束后服务器端丢弃组件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组件预呈现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预呈现</a:t>
            </a:r>
          </a:p>
        </p:txBody>
      </p:sp>
      <p:sp>
        <p:nvSpPr>
          <p:cNvPr id="4" name="文本框 7"/>
          <p:cNvSpPr txBox="1"/>
          <p:nvPr/>
        </p:nvSpPr>
        <p:spPr>
          <a:xfrm>
            <a:off x="4490720" y="22479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HeadOutlet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4490720" y="339725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自定义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Blazor 组件类库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961515"/>
            <a:ext cx="893445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Blazor 组件类库</a:t>
            </a: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2759075" y="2037080"/>
            <a:ext cx="6079490" cy="36436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Blazor 组件类库</a:t>
            </a:r>
          </a:p>
        </p:txBody>
      </p:sp>
      <p:sp>
        <p:nvSpPr>
          <p:cNvPr id="4" name="文本框 7"/>
          <p:cNvSpPr txBox="1"/>
          <p:nvPr/>
        </p:nvSpPr>
        <p:spPr>
          <a:xfrm>
            <a:off x="4518660" y="3445510"/>
            <a:ext cx="325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项目模板创建工程示例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组件样式隔离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177290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样式隔离目的</a:t>
            </a:r>
          </a:p>
        </p:txBody>
      </p:sp>
      <p:sp>
        <p:nvSpPr>
          <p:cNvPr id="3" name="文本框 7"/>
          <p:cNvSpPr txBox="1"/>
          <p:nvPr/>
        </p:nvSpPr>
        <p:spPr>
          <a:xfrm>
            <a:off x="1839595" y="2783205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依赖难以维护全局样式</a:t>
            </a:r>
          </a:p>
        </p:txBody>
      </p:sp>
      <p:sp>
        <p:nvSpPr>
          <p:cNvPr id="4" name="文本框 7"/>
          <p:cNvSpPr txBox="1"/>
          <p:nvPr/>
        </p:nvSpPr>
        <p:spPr>
          <a:xfrm>
            <a:off x="1839595" y="344551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嵌套内容中的样式冲突</a:t>
            </a:r>
          </a:p>
        </p:txBody>
      </p:sp>
      <p:sp>
        <p:nvSpPr>
          <p:cNvPr id="5" name="文本框 7"/>
          <p:cNvSpPr txBox="1"/>
          <p:nvPr/>
        </p:nvSpPr>
        <p:spPr>
          <a:xfrm>
            <a:off x="6529705" y="1943100"/>
            <a:ext cx="3953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样式隔离</a:t>
            </a:r>
          </a:p>
        </p:txBody>
      </p:sp>
      <p:sp>
        <p:nvSpPr>
          <p:cNvPr id="6" name="文本框 7"/>
          <p:cNvSpPr txBox="1"/>
          <p:nvPr/>
        </p:nvSpPr>
        <p:spPr>
          <a:xfrm>
            <a:off x="7065645" y="2783205"/>
            <a:ext cx="428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component.razor.css </a:t>
            </a:r>
            <a:r>
              <a:rPr lang="zh-CN" altLang="en-US"/>
              <a:t>与组件进行捆绑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组件样式隔离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45" y="1798320"/>
            <a:ext cx="10079355" cy="2270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10" y="4519295"/>
            <a:ext cx="81438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组件样式隔离</a:t>
            </a:r>
            <a:endParaRPr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645" y="1913890"/>
            <a:ext cx="9999345" cy="360426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组件样式隔离</a:t>
            </a:r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445" y="1798320"/>
            <a:ext cx="10079355" cy="22707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210" y="4519295"/>
            <a:ext cx="8143875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组件脚本隔离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77975" y="2025650"/>
            <a:ext cx="8517890" cy="30226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组件脚本隔离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347470" y="2249805"/>
            <a:ext cx="210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语法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37385" y="3244850"/>
            <a:ext cx="8748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module = await JS.InvokeAsync&lt;IJSObjectReference&gt;("import", "./scripts.js");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WebAssembly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720" y="1840230"/>
            <a:ext cx="10051415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组件脚本调用</a:t>
            </a:r>
            <a:endParaRPr lang="en-US" altLang="zh-CN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64920" y="1901825"/>
            <a:ext cx="468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 .NET 调用 JavaScript (JS) 函数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28520" y="2872740"/>
            <a:ext cx="468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IJSRuntime 由 Blazor 框架注册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35885" y="3843655"/>
            <a:ext cx="468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InvokeAsync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635885" y="4632960"/>
            <a:ext cx="468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InvokeVoidAsync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组件脚本调用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4920" y="1901825"/>
            <a:ext cx="8949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大多数情况下，不建议使用 JavaScript 直接修改 DOM，因为 JavaScript 可能会干扰 Blazor 的更改跟踪。 有关详细信息，请参阅 ASP.NET Core JavaScript 互操作性（JS 互操作）。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4920" y="2897505"/>
            <a:ext cx="8949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若要在 Blazor WebAssembly 应用中进行从 .NET 到 JavaScript 的同步调用，请将 IJSRuntime 强制转换为 IJSInProcessRuntime 以进行 JS 互操作调用：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35885" y="3975735"/>
            <a:ext cx="468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InvokeAsync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81320" y="3975735"/>
            <a:ext cx="468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InvokeVoidAsync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5550" y="5422265"/>
            <a:ext cx="750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JSInvoke </a:t>
            </a:r>
            <a:r>
              <a:rPr lang="zh-CN" altLang="en-US"/>
              <a:t>传输限制默认</a:t>
            </a:r>
            <a:r>
              <a:rPr lang="en-US" altLang="zh-CN"/>
              <a:t> 32K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64920" y="4730115"/>
            <a:ext cx="750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在建立与浏览器的连接之后，必须延迟 JS 互操作调用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组件脚本调用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32840" y="1929130"/>
            <a:ext cx="894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更改传输默认值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225550" y="4627880"/>
            <a:ext cx="750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注意不能跨组件引用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225550" y="4002405"/>
            <a:ext cx="750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对元素的引用使用</a:t>
            </a:r>
            <a:r>
              <a:rPr lang="en-US" altLang="zh-CN"/>
              <a:t> @ref </a:t>
            </a:r>
            <a:r>
              <a:rPr lang="zh-CN" altLang="en-US"/>
              <a:t>声明为</a:t>
            </a:r>
            <a:r>
              <a:rPr lang="en-US" altLang="zh-CN"/>
              <a:t> ElementReference </a:t>
            </a:r>
            <a:r>
              <a:rPr lang="zh-CN" altLang="en-US"/>
              <a:t>类型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2693670"/>
            <a:ext cx="6842760" cy="67056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组件脚本调用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90" y="1445260"/>
            <a:ext cx="7748270" cy="520763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组件脚本调用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150110"/>
            <a:ext cx="8737600" cy="326009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组件调用</a:t>
            </a:r>
            <a:r>
              <a:rPr lang="en-US" altLang="zh-CN">
                <a:sym typeface="+mn-ea"/>
              </a:rPr>
              <a:t> WebApi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77060" y="2233295"/>
            <a:ext cx="1130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HttpClient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877060" y="3143885"/>
            <a:ext cx="18135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HttpClientFactory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370" y="2165985"/>
            <a:ext cx="6873240" cy="5029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64710" y="3093085"/>
            <a:ext cx="67659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@inject IHttpClientFactory ClientFactory</a:t>
            </a:r>
          </a:p>
          <a:p>
            <a:endParaRPr lang="zh-CN" altLang="en-US"/>
          </a:p>
          <a:p>
            <a:r>
              <a:rPr lang="zh-CN" altLang="en-US"/>
              <a:t>var client = ClientFactory.CreateClient();</a:t>
            </a:r>
          </a:p>
          <a:p>
            <a:endParaRPr lang="zh-CN" altLang="en-US"/>
          </a:p>
          <a:p>
            <a:r>
              <a:rPr lang="zh-CN" altLang="en-US"/>
              <a:t>var response = await client.SendAsync(request);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877060" y="5359400"/>
            <a:ext cx="5376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跨域资源共享 (CORS)</a:t>
            </a:r>
            <a:r>
              <a:rPr lang="en-US" altLang="zh-CN"/>
              <a:t>  WASM </a:t>
            </a:r>
            <a:r>
              <a:rPr lang="zh-CN" altLang="en-US"/>
              <a:t>无跨域问题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内置组件介绍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9990" y="2131060"/>
            <a:ext cx="554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App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9990" y="2687955"/>
            <a:ext cx="8102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Router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9990" y="3244850"/>
            <a:ext cx="12680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RouterView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906395" y="2131060"/>
            <a:ext cx="1410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HeadContent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906395" y="2687955"/>
            <a:ext cx="1257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HeadOutlet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629785" y="2131060"/>
            <a:ext cx="1564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Authentication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29785" y="2687955"/>
            <a:ext cx="15411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AuthorizeView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96050" y="2131060"/>
            <a:ext cx="1259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LayoutView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496050" y="2687955"/>
            <a:ext cx="1278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MainLayout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68030" y="2131060"/>
            <a:ext cx="1619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CascadingValue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368030" y="2687955"/>
            <a:ext cx="1550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ErrorBoundary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906395" y="3244850"/>
            <a:ext cx="1788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FocusOnNavigate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368030" y="3244850"/>
            <a:ext cx="2082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DynamicComponent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906395" y="3802380"/>
            <a:ext cx="1031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PageTitle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906395" y="4276725"/>
            <a:ext cx="1088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NavMenu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2906395" y="4751070"/>
            <a:ext cx="9118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NavLink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368030" y="3801745"/>
            <a:ext cx="1054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Virtualize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内置组件介绍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9990" y="2131060"/>
            <a:ext cx="15728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InputCheckBox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9990" y="2687955"/>
            <a:ext cx="11125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InputDate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9990" y="3244850"/>
            <a:ext cx="10013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InputFile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89990" y="3801745"/>
            <a:ext cx="1441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InputNumber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189990" y="4358640"/>
            <a:ext cx="1203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InputRadio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89990" y="4915535"/>
            <a:ext cx="1784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InputRadioGroup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189990" y="5472430"/>
            <a:ext cx="12357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InputSelect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791075" y="2131060"/>
            <a:ext cx="10547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InputText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91075" y="2687955"/>
            <a:ext cx="1486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InputTextArea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791075" y="3244850"/>
            <a:ext cx="1025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/>
              <a:t>EditForm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组件虚拟化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110" y="2087245"/>
            <a:ext cx="8653780" cy="328676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组件虚拟化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9990" y="21310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固定项源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860" y="2620645"/>
            <a:ext cx="8673465" cy="847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89990" y="36309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可变项源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860" y="3738880"/>
            <a:ext cx="8809355" cy="1845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WebAssembly</a:t>
            </a:r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21068" y="1870075"/>
            <a:ext cx="4543425" cy="3829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012815" y="2406650"/>
            <a:ext cx="5280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C# 代码文件和 Razor 文件将被编译为 .NET 程序集。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12815" y="3112135"/>
            <a:ext cx="43713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/>
              <a:t>该程序集和 .NET 运行时将被下载到浏览器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012815" y="3817620"/>
            <a:ext cx="52800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/>
              <a:t>Blazor WebAssembly 启动 .NET 运行时，并配置运行时，以为应用加载程序集。 Blazor WebAssembly 运行时使用 JavaScript 互操作来处理 DOM 操作和浏览器 API 调用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Blazor 组件虚拟化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9990" y="213106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注意项：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74240" y="3018790"/>
            <a:ext cx="275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所有内容项的高度相同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74240" y="3749675"/>
            <a:ext cx="7326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/>
              <a:t>占位符和内容行都呈现在单个垂直堆栈中，每个项填充整个水平宽度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组件窗体验证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065" y="2378075"/>
            <a:ext cx="6692265" cy="20535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89990" y="2131060"/>
            <a:ext cx="1991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表单组件</a:t>
            </a:r>
            <a:r>
              <a:rPr lang="en-US" altLang="zh-CN"/>
              <a:t> EditForm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89990" y="2939415"/>
            <a:ext cx="1751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表单模型</a:t>
            </a:r>
            <a:r>
              <a:rPr lang="en-US" altLang="zh-CN"/>
              <a:t> Model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189990" y="3747770"/>
            <a:ext cx="2209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表单验证器</a:t>
            </a:r>
            <a:r>
              <a:rPr lang="en-US" altLang="zh-CN"/>
              <a:t> Validator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89990" y="4458970"/>
            <a:ext cx="34175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表单验证结果</a:t>
            </a:r>
            <a:r>
              <a:rPr lang="en-US" altLang="zh-CN"/>
              <a:t> ValidationSummary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组件窗体验证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51050" y="2453005"/>
            <a:ext cx="1562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t>OnValidSubmit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051050" y="3261360"/>
            <a:ext cx="17399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t>On</a:t>
            </a:r>
            <a:r>
              <a:rPr lang="en-US"/>
              <a:t>In</a:t>
            </a:r>
            <a:r>
              <a:t>ValidSubmit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051050" y="4069715"/>
            <a:ext cx="11112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t>OnSubmit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749800" y="2329180"/>
            <a:ext cx="56343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Blazor 支持结合使用数据注释和内置的 DataAnnotationsValidator 来验证窗体输入。 但是，DataAnnotationsValidator 仅验证绑定到窗体的模型的顶级属性（不包括集合类型或复杂类型的属性）。</a:t>
            </a:r>
          </a:p>
          <a:p>
            <a:pPr algn="l"/>
            <a:endParaRPr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 algn="l"/>
            <a:r>
              <a:rPr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若要验证绑定模型的整个对象图（包括集合类型和复杂类型的属性），请使用试验性 Microsoft.AspNetCore.Components.DataAnnotations.Validation 包提供的 ObjectGraphDataAnnotationsValidator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/>
        </p:nvSpPr>
        <p:spPr>
          <a:xfrm>
            <a:off x="838200" y="276606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6EBE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algn="ctr"/>
            <a:r>
              <a:rPr lang="en-US" altLang="zh-CN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Blazor </a:t>
            </a:r>
            <a:r>
              <a:rPr lang="zh-CN" altLang="en-US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组件开发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Blazor </a:t>
            </a:r>
            <a:r>
              <a:rPr lang="zh-CN" altLang="en-US">
                <a:sym typeface="+mn-ea"/>
              </a:rPr>
              <a:t>组件开发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9990" y="21310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前端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830070" y="2939415"/>
            <a:ext cx="2547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通过样式对</a:t>
            </a:r>
            <a:r>
              <a:rPr lang="en-US" altLang="zh-CN"/>
              <a:t> UI </a:t>
            </a:r>
            <a:r>
              <a:rPr lang="zh-CN" altLang="en-US"/>
              <a:t>元素控制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44795" y="21310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后端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6224270" y="293941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通过</a:t>
            </a:r>
            <a:r>
              <a:rPr lang="zh-CN"/>
              <a:t>数据逻辑对变量控制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224270" y="363728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通过</a:t>
            </a:r>
            <a:r>
              <a:rPr lang="zh-CN"/>
              <a:t>数据绑定对数据模型进行更新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224270" y="433514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通过</a:t>
            </a:r>
            <a:r>
              <a:rPr lang="zh-CN"/>
              <a:t>注入服务对业务方法进行调用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830070" y="3637280"/>
            <a:ext cx="3418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 JS </a:t>
            </a:r>
            <a:r>
              <a:rPr lang="zh-CN" altLang="en-US"/>
              <a:t>对</a:t>
            </a:r>
            <a:r>
              <a:rPr lang="en-US" altLang="zh-CN"/>
              <a:t> UI </a:t>
            </a:r>
            <a:r>
              <a:rPr lang="zh-CN" altLang="en-US"/>
              <a:t>元素进行</a:t>
            </a:r>
            <a:r>
              <a:rPr lang="en-US" altLang="zh-CN"/>
              <a:t> DOM </a:t>
            </a:r>
            <a:r>
              <a:rPr lang="zh-CN" altLang="en-US"/>
              <a:t>调整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Blazor </a:t>
            </a:r>
            <a:r>
              <a:rPr lang="zh-CN" altLang="en-US">
                <a:sym typeface="+mn-ea"/>
              </a:rPr>
              <a:t>组件登录实战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884420" y="324485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实战项目讲解与演示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975860" y="43395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域认证授权模式配置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Azure </a:t>
            </a:r>
            <a:r>
              <a:rPr lang="zh-CN" altLang="en-US"/>
              <a:t>部署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547360" y="32448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实战示例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组件优化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025" y="1691005"/>
            <a:ext cx="823214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组件优化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2046605"/>
            <a:ext cx="9930765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5" y="2038985"/>
            <a:ext cx="9528810" cy="32023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SSR VS WASM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35025" y="3333115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对网络要求高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38200" y="3865245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对服务器要求高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74790" y="3333115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首次加载体量大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35025" y="2310765"/>
            <a:ext cx="2456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SSR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17005" y="2310765"/>
            <a:ext cx="2456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WASM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574790" y="3865245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客户端无法自动升级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574790" y="4397375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开发调试困难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组件优化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985" y="2021840"/>
            <a:ext cx="9493885" cy="2814955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组件优化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085" y="1922145"/>
            <a:ext cx="9308465" cy="358711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组件优化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890" y="1922780"/>
            <a:ext cx="8364855" cy="395605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组件优化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480820"/>
            <a:ext cx="8004810" cy="5330825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组件优化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65" y="1452245"/>
            <a:ext cx="7383780" cy="484632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组件优化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1957705"/>
            <a:ext cx="10791190" cy="325628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Blazor </a:t>
            </a:r>
            <a:r>
              <a:rPr lang="zh-CN" altLang="en-US"/>
              <a:t>组件单元测试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01825" y="2348230"/>
            <a:ext cx="879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MSUnit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901825" y="3156585"/>
            <a:ext cx="726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NUnit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901825" y="396494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xUnit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01825" y="4773295"/>
            <a:ext cx="699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bUnit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26385"/>
            <a:ext cx="10515600" cy="1325563"/>
          </a:xfrm>
        </p:spPr>
        <p:txBody>
          <a:bodyPr/>
          <a:lstStyle/>
          <a:p>
            <a:pPr algn="ctr"/>
            <a:r>
              <a:rPr lang="en-US" altLang="zh-CN"/>
              <a:t>Thanks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Blazor Hybrid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74725" y="1943735"/>
            <a:ext cx="6629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NET MAUIBlazor 应用</a:t>
            </a:r>
          </a:p>
        </p:txBody>
      </p:sp>
      <p:pic>
        <p:nvPicPr>
          <p:cNvPr id="102" name="图片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3735070" y="1638935"/>
            <a:ext cx="6708140" cy="4614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RmMWQ2YmI1YmUxYmVmNDQ2MzBmMDRiZjQzMGMxNjQifQ=="/>
  <p:tag name="KSO_WPP_MARK_KEY" val="1cf3531d-8c1c-4cff-8174-6351b03f20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5784,&quot;width&quot;:1153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432,&quot;width&quot;:9672}"/>
</p:tagLst>
</file>

<file path=ppt/theme/theme1.xml><?xml version="1.0" encoding="utf-8"?>
<a:theme xmlns:a="http://schemas.openxmlformats.org/drawingml/2006/main" name="00_PPT_Theme_NoblePro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1555</Words>
  <Application>Microsoft Macintosh PowerPoint</Application>
  <PresentationFormat>Widescreen</PresentationFormat>
  <Paragraphs>334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7" baseType="lpstr">
      <vt:lpstr>等线</vt:lpstr>
      <vt:lpstr>微软雅黑</vt:lpstr>
      <vt:lpstr>Raleway-v4020</vt:lpstr>
      <vt:lpstr>Raleway-v4020 Black</vt:lpstr>
      <vt:lpstr>Raleway-v4020 Thin</vt:lpstr>
      <vt:lpstr>Arial</vt:lpstr>
      <vt:lpstr>Arial Narrow</vt:lpstr>
      <vt:lpstr>Calibri</vt:lpstr>
      <vt:lpstr>Trebuchet MS</vt:lpstr>
      <vt:lpstr>00_PPT_Theme_NobleProg</vt:lpstr>
      <vt:lpstr>Blazor 从入门到精通系列课</vt:lpstr>
      <vt:lpstr>Blazor 是什么</vt:lpstr>
      <vt:lpstr>组件</vt:lpstr>
      <vt:lpstr>Blazor Server</vt:lpstr>
      <vt:lpstr>Blazor Server</vt:lpstr>
      <vt:lpstr>Blazor WebAssembly</vt:lpstr>
      <vt:lpstr>Blazor WebAssembly</vt:lpstr>
      <vt:lpstr>SSR VS WASM</vt:lpstr>
      <vt:lpstr>Blazor Hybrid</vt:lpstr>
      <vt:lpstr>Blazor 托管模型</vt:lpstr>
      <vt:lpstr>Blazor 托管模型</vt:lpstr>
      <vt:lpstr>Blazor 项目结构</vt:lpstr>
      <vt:lpstr>Blazor 基础知识</vt:lpstr>
      <vt:lpstr>Blazor 路由和导航</vt:lpstr>
      <vt:lpstr>Blazor 路由和导航</vt:lpstr>
      <vt:lpstr>Blazor 路由和导航</vt:lpstr>
      <vt:lpstr>Blazor 路由和导航</vt:lpstr>
      <vt:lpstr>Blazor 路由和导航</vt:lpstr>
      <vt:lpstr>Blazor 路由和导航</vt:lpstr>
      <vt:lpstr>Blazor 路由和导航</vt:lpstr>
      <vt:lpstr>Blazor 路由和导航</vt:lpstr>
      <vt:lpstr>Blazor 路由和导航</vt:lpstr>
      <vt:lpstr>Blazor 配置</vt:lpstr>
      <vt:lpstr>Blazor 依赖关系注入</vt:lpstr>
      <vt:lpstr>Blazor 依赖关系注入</vt:lpstr>
      <vt:lpstr>Blazor 依赖关系注入</vt:lpstr>
      <vt:lpstr>Blazor 依赖关系注入</vt:lpstr>
      <vt:lpstr>Blazor 依赖关系注入</vt:lpstr>
      <vt:lpstr>Blazor 启动原理介绍</vt:lpstr>
      <vt:lpstr>Blazor 启动原理介绍</vt:lpstr>
      <vt:lpstr>Blazor 启动原理介绍</vt:lpstr>
      <vt:lpstr>Blazor 组件原理</vt:lpstr>
      <vt:lpstr>Blazor 组件原理</vt:lpstr>
      <vt:lpstr>Blazor 组件原理</vt:lpstr>
      <vt:lpstr>Blazor 组件介绍</vt:lpstr>
      <vt:lpstr>Blazor 组件生命周期</vt:lpstr>
      <vt:lpstr>Blazor 组件生命周期</vt:lpstr>
      <vt:lpstr>Blazor 组件生命周期</vt:lpstr>
      <vt:lpstr>Blazor 组件生命周期</vt:lpstr>
      <vt:lpstr>Blazor 组件生命周期</vt:lpstr>
      <vt:lpstr>Blazor 组件生命周期</vt:lpstr>
      <vt:lpstr>Blazor 布局组件</vt:lpstr>
      <vt:lpstr>Blazor 布局组件</vt:lpstr>
      <vt:lpstr>Blazor 布局组件</vt:lpstr>
      <vt:lpstr>Blazor 组件级联参数</vt:lpstr>
      <vt:lpstr>Blazor 组件数据绑定</vt:lpstr>
      <vt:lpstr>Blazor 事件处理</vt:lpstr>
      <vt:lpstr>Blazor 事件处理</vt:lpstr>
      <vt:lpstr>Blazor 组件呈现</vt:lpstr>
      <vt:lpstr>Blazor 组件预呈现</vt:lpstr>
      <vt:lpstr>Blazor 组件类库</vt:lpstr>
      <vt:lpstr>Blazor 组件类库</vt:lpstr>
      <vt:lpstr>Blazor 组件类库</vt:lpstr>
      <vt:lpstr>Blazor 组件样式隔离</vt:lpstr>
      <vt:lpstr>Blazor 组件样式隔离</vt:lpstr>
      <vt:lpstr>Blazor 组件样式隔离</vt:lpstr>
      <vt:lpstr>Blazor 组件样式隔离</vt:lpstr>
      <vt:lpstr>Blazor 组件脚本隔离</vt:lpstr>
      <vt:lpstr>Blazor 组件脚本隔离</vt:lpstr>
      <vt:lpstr>Blazor 组件脚本调用</vt:lpstr>
      <vt:lpstr>Blazor 组件脚本调用</vt:lpstr>
      <vt:lpstr>Blazor 组件脚本调用</vt:lpstr>
      <vt:lpstr>Blazor 组件脚本调用</vt:lpstr>
      <vt:lpstr>Blazor 组件脚本调用</vt:lpstr>
      <vt:lpstr>Blazor 组件调用 WebApi</vt:lpstr>
      <vt:lpstr>Blazor 内置组件介绍</vt:lpstr>
      <vt:lpstr>Blazor 内置组件介绍</vt:lpstr>
      <vt:lpstr>Blazor 组件虚拟化</vt:lpstr>
      <vt:lpstr>Blazor 组件虚拟化</vt:lpstr>
      <vt:lpstr>Blazor 组件虚拟化</vt:lpstr>
      <vt:lpstr>Blazor 组件窗体验证</vt:lpstr>
      <vt:lpstr>Blazor 组件窗体验证</vt:lpstr>
      <vt:lpstr>PowerPoint Presentation</vt:lpstr>
      <vt:lpstr>Blazor 组件开发</vt:lpstr>
      <vt:lpstr>Blazor 组件登录实战</vt:lpstr>
      <vt:lpstr>Blazor Azure 部署</vt:lpstr>
      <vt:lpstr>Blazor 组件优化</vt:lpstr>
      <vt:lpstr>Blazor 组件优化</vt:lpstr>
      <vt:lpstr>Blazor 组件优化</vt:lpstr>
      <vt:lpstr>Blazor 组件优化</vt:lpstr>
      <vt:lpstr>Blazor 组件优化</vt:lpstr>
      <vt:lpstr>Blazor 组件优化</vt:lpstr>
      <vt:lpstr>Blazor 组件优化</vt:lpstr>
      <vt:lpstr>Blazor 组件优化</vt:lpstr>
      <vt:lpstr>Blazor 组件优化</vt:lpstr>
      <vt:lpstr>Blazor 组件单元测试</vt:lpstr>
      <vt:lpstr>Thanks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NobleProg</dc:creator>
  <cp:lastModifiedBy>zhang argo</cp:lastModifiedBy>
  <cp:revision>47</cp:revision>
  <dcterms:created xsi:type="dcterms:W3CDTF">2022-12-01T10:14:38Z</dcterms:created>
  <dcterms:modified xsi:type="dcterms:W3CDTF">2023-01-08T04:33:26Z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1033-4.3.0.7281</vt:lpwstr>
  </property>
  <property fmtid="{D5CDD505-2E9C-101B-9397-08002B2CF9AE}" pid="3" name="ICV">
    <vt:lpwstr>031E3702782974768E7E886337A1986B</vt:lpwstr>
  </property>
  <property fmtid="{D5CDD505-2E9C-101B-9397-08002B2CF9AE}" pid="4" name="commondata">
    <vt:lpwstr>eyJoZGlkIjoiNTA0NmFkYmZiNGQ2ZTliODM0OTBkODhkODEyM2UyOWMifQ==</vt:lpwstr>
  </property>
</Properties>
</file>