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F_11AD20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11_5F6AF474.xml" ContentType="application/vnd.ms-powerpoint.comments+xml"/>
  <Override PartName="/ppt/notesSlides/notesSlide5.xml" ContentType="application/vnd.openxmlformats-officedocument.presentationml.notesSlide+xml"/>
  <Override PartName="/ppt/comments/modernComment_114_1A7D39FF.xml" ContentType="application/vnd.ms-powerpoint.comments+xml"/>
  <Override PartName="/ppt/comments/modernComment_109_6E60E145.xml" ContentType="application/vnd.ms-powerpoint.comments+xml"/>
  <Override PartName="/ppt/comments/modernComment_115_C2B1F6FB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694" r:id="rId5"/>
    <p:sldMasterId id="2147483675" r:id="rId6"/>
    <p:sldMasterId id="2147483730" r:id="rId7"/>
  </p:sldMasterIdLst>
  <p:notesMasterIdLst>
    <p:notesMasterId r:id="rId31"/>
  </p:notesMasterIdLst>
  <p:handoutMasterIdLst>
    <p:handoutMasterId r:id="rId32"/>
  </p:handoutMasterIdLst>
  <p:sldIdLst>
    <p:sldId id="256" r:id="rId8"/>
    <p:sldId id="275" r:id="rId9"/>
    <p:sldId id="258" r:id="rId10"/>
    <p:sldId id="339" r:id="rId11"/>
    <p:sldId id="282" r:id="rId12"/>
    <p:sldId id="271" r:id="rId13"/>
    <p:sldId id="338" r:id="rId14"/>
    <p:sldId id="283" r:id="rId15"/>
    <p:sldId id="259" r:id="rId16"/>
    <p:sldId id="260" r:id="rId17"/>
    <p:sldId id="278" r:id="rId18"/>
    <p:sldId id="272" r:id="rId19"/>
    <p:sldId id="340" r:id="rId20"/>
    <p:sldId id="279" r:id="rId21"/>
    <p:sldId id="263" r:id="rId22"/>
    <p:sldId id="284" r:id="rId23"/>
    <p:sldId id="262" r:id="rId24"/>
    <p:sldId id="264" r:id="rId25"/>
    <p:sldId id="273" r:id="rId26"/>
    <p:sldId id="274" r:id="rId27"/>
    <p:sldId id="276" r:id="rId28"/>
    <p:sldId id="265" r:id="rId29"/>
    <p:sldId id="277" r:id="rId30"/>
  </p:sldIdLst>
  <p:sldSz cx="9144000" cy="5143500" type="screen16x9"/>
  <p:notesSz cx="9926638" cy="6797675"/>
  <p:defaultTextStyle>
    <a:defPPr>
      <a:defRPr lang="de-DE"/>
    </a:defPPr>
    <a:lvl1pPr marL="0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1pPr>
    <a:lvl2pPr marL="414223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2pPr>
    <a:lvl3pPr marL="82844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3pPr>
    <a:lvl4pPr marL="1242670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4pPr>
    <a:lvl5pPr marL="1656893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5pPr>
    <a:lvl6pPr marL="207111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6pPr>
    <a:lvl7pPr marL="2485339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7pPr>
    <a:lvl8pPr marL="2899562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8pPr>
    <a:lvl9pPr marL="331378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9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6EBA1C-D617-E0B4-A4D1-8D525AD99639}" name="Raoul Holzer" initials="RH" userId="S::raoul.holzer@techtalk.at::16dc9da3-f297-4135-b688-a61774490461" providerId="AD"/>
  <p188:author id="{9A81078A-EF56-6203-1D4E-285D29B65050}" name="Christian Hassa" initials="CH" userId="S::chris@corp.techtalk.at::2610823b-e67b-40d5-b8b7-173260a66816" providerId="AD"/>
  <p188:author id="{8539DEC9-7093-59F0-27D4-CB7E403C7A22}" name="Manuel Juran" initials="MJU" userId="Manuel Jura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9C"/>
    <a:srgbClr val="162E40"/>
    <a:srgbClr val="0067AC"/>
    <a:srgbClr val="5D7388"/>
    <a:srgbClr val="627282"/>
    <a:srgbClr val="3E9AFD"/>
    <a:srgbClr val="BFD9EA"/>
    <a:srgbClr val="4A7090"/>
    <a:srgbClr val="F8F8F5"/>
    <a:srgbClr val="2D7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C3204-585A-4311-BFFB-1C74B5BD7254}" v="18" dt="2023-09-25T15:52:56.575"/>
    <p1510:client id="{8BC77732-F8F6-4FB1-BF85-63E1132A2A02}" v="1" dt="2023-09-29T09:31:47.754"/>
  </p1510:revLst>
</p1510:revInfo>
</file>

<file path=ppt/tableStyles.xml><?xml version="1.0" encoding="utf-8"?>
<a:tblStyleLst xmlns:a="http://schemas.openxmlformats.org/drawingml/2006/main" def="{69012ECD-51FC-41F1-AA8D-1B2483CD663E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434" autoAdjust="0"/>
  </p:normalViewPr>
  <p:slideViewPr>
    <p:cSldViewPr>
      <p:cViewPr varScale="1">
        <p:scale>
          <a:sx n="200" d="100"/>
          <a:sy n="200" d="100"/>
        </p:scale>
        <p:origin x="624" y="144"/>
      </p:cViewPr>
      <p:guideLst>
        <p:guide orient="horz" pos="2609"/>
        <p:guide pos="2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14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omments/modernComment_109_6E60E1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7603C8-6C0E-4B2B-A0AD-A8FB89F57F34}" authorId="{646EBA1C-D617-E0B4-A4D1-8D525AD99639}" created="2023-07-06T09:21:44.57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51842885" sldId="265"/>
      <ac:spMk id="2" creationId="{AB5B33C9-921D-366C-65EB-26F0EF0D3879}"/>
      <ac:txMk cp="0" len="1">
        <ac:context len="131" hash="3715649074"/>
      </ac:txMk>
    </ac:txMkLst>
    <p188:pos x="2234711" y="175846"/>
    <p188:txBody>
      <a:bodyPr/>
      <a:lstStyle/>
      <a:p>
        <a:r>
          <a:rPr lang="en-US"/>
          <a:t>vl anderer begriff</a:t>
        </a:r>
      </a:p>
    </p188:txBody>
  </p188:cm>
</p188:cmLst>
</file>

<file path=ppt/comments/modernComment_10F_11AD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A2A9A3-07F1-43ED-94CF-AE680690F47C}" authorId="{8539DEC9-7093-59F0-27D4-CB7E403C7A22}" created="2023-06-20T12:56:39.466">
    <pc:sldMkLst xmlns:pc="http://schemas.microsoft.com/office/powerpoint/2013/main/command">
      <pc:docMk/>
      <pc:sldMk cId="1158432" sldId="271"/>
    </pc:sldMkLst>
    <p188:txBody>
      <a:bodyPr/>
      <a:lstStyle/>
      <a:p>
        <a:r>
          <a:rPr lang="en-AT"/>
          <a:t>Wort != Token
Ende -&gt; Stopp Token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3-06-20T12:56:42.251" authorId="{8539DEC9-7093-59F0-27D4-CB7E403C7A22}"/>
          </p223:rxn>
        </p223:reactions>
      </p:ext>
    </p188:extLst>
  </p188:cm>
</p188:cmLst>
</file>

<file path=ppt/comments/modernComment_111_5F6AF47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F6F153-FAF2-482C-B2F7-C7A8152F9070}" authorId="{646EBA1C-D617-E0B4-A4D1-8D525AD99639}" created="2023-07-06T09:19:40.29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00844916" sldId="273"/>
      <ac:picMk id="4" creationId="{65AE971E-CBBE-AC8F-F5EB-38515E0DBBC0}"/>
    </ac:deMkLst>
    <p188:txBody>
      <a:bodyPr/>
      <a:lstStyle/>
      <a:p>
        <a:r>
          <a:rPr lang="en-US"/>
          <a:t>großer </a:t>
        </a:r>
      </a:p>
    </p188:txBody>
  </p188:cm>
</p188:cmLst>
</file>

<file path=ppt/comments/modernComment_114_1A7D39F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5F6898-FAD2-4103-BF2B-E6EF6EE0AE91}" authorId="{646EBA1C-D617-E0B4-A4D1-8D525AD99639}" created="2023-07-06T09:20:01.16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44414463" sldId="276"/>
      <ac:spMk id="3" creationId="{ED2BBE18-A4AB-AB56-4732-DC0FF571B544}"/>
    </ac:deMkLst>
    <p188:replyLst>
      <p188:reply id="{951AAD76-01D8-4391-BF85-17D0237DE088}" authorId="{646EBA1C-D617-E0B4-A4D1-8D525AD99639}" created="2023-07-06T09:20:21.995">
        <p188:txBody>
          <a:bodyPr/>
          <a:lstStyle/>
          <a:p>
            <a:r>
              <a:rPr lang="en-US"/>
              <a:t>jupiter notebook und extensions</a:t>
            </a:r>
          </a:p>
        </p188:txBody>
      </p188:reply>
    </p188:replyLst>
    <p188:txBody>
      <a:bodyPr/>
      <a:lstStyle/>
      <a:p>
        <a:r>
          <a:rPr lang="en-US"/>
          <a:t>allgmein vscode setup herzeigen </a:t>
        </a:r>
      </a:p>
    </p188:txBody>
  </p188:cm>
</p188:cmLst>
</file>

<file path=ppt/comments/modernComment_115_C2B1F6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454D36-2DF5-49F0-85A4-397D884DB382}" authorId="{9A81078A-EF56-6203-1D4E-285D29B65050}" status="resolved" created="2023-06-29T05:15:27.15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6443003" sldId="277"/>
      <ac:spMk id="3" creationId="{0B77AD5C-B68D-ADE2-CB1E-04AAA83FCC42}"/>
      <ac:txMk cp="27" len="1">
        <ac:context len="29" hash="178393623"/>
      </ac:txMk>
    </ac:txMkLst>
    <p188:pos x="3958340" y="107741"/>
    <p188:txBody>
      <a:bodyPr/>
      <a:lstStyle/>
      <a:p>
        <a:r>
          <a:rPr lang="en-US"/>
          <a:t>Du beschreibst hier zweimal Techniken bzw. Technologien (RAG und CoPilot). Ich würde die Anwendungsfälle herausstreichen:
z.B.
Generell: semantische Aufgaben, Bedeutung von Text erfassen und Text mit bestimmter Bedeutung und nach bestimmten Mustern generieren.
Sprachliche Schnittstellen für den Benutzer, extraktion von Bedeutung:
- Benutzerhandbuch als ChatBot
- Quizzen lassen (kein Multiple Choice, differenzierte Bewertung)
- Daten aus Unfallberichten lesen
- natürlichsprachliche Befehle
Transformation:
- Übersetzung
- Schreiben von Code (Querybuilder, MSBuild)</a:t>
        </a:r>
      </a:p>
    </p188:txBody>
  </p188:cm>
  <p188:cm id="{B3DC7A19-D573-43B2-97E6-97885DD16803}" authorId="{646EBA1C-D617-E0B4-A4D1-8D525AD99639}" created="2023-07-06T09:22:30.857">
    <pc:sldMkLst xmlns:pc="http://schemas.microsoft.com/office/powerpoint/2013/main/command">
      <pc:docMk/>
      <pc:sldMk cId="3266443003" sldId="277"/>
    </pc:sldMkLst>
    <p188:txBody>
      <a:bodyPr/>
      <a:lstStyle/>
      <a:p>
        <a:r>
          <a:rPr lang="en-US"/>
          <a:t>vl zwei folien 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9" cy="340265"/>
          </a:xfrm>
          <a:prstGeom prst="rect">
            <a:avLst/>
          </a:prstGeom>
        </p:spPr>
        <p:txBody>
          <a:bodyPr vert="horz" lIns="115553" tIns="57776" rIns="115553" bIns="57776" rtlCol="0"/>
          <a:lstStyle>
            <a:lvl1pPr algn="l">
              <a:defRPr sz="1500"/>
            </a:lvl1pPr>
          </a:lstStyle>
          <a:p>
            <a:endParaRPr lang="de-AT" dirty="0">
              <a:latin typeface="Segoe UI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315" y="0"/>
            <a:ext cx="4302239" cy="340265"/>
          </a:xfrm>
          <a:prstGeom prst="rect">
            <a:avLst/>
          </a:prstGeom>
        </p:spPr>
        <p:txBody>
          <a:bodyPr vert="horz" lIns="115553" tIns="57776" rIns="115553" bIns="57776" rtlCol="0"/>
          <a:lstStyle>
            <a:lvl1pPr algn="r">
              <a:defRPr sz="1500"/>
            </a:lvl1pPr>
          </a:lstStyle>
          <a:p>
            <a:fld id="{EE68F74C-37EF-48A8-9413-4AAA875D5FE7}" type="datetimeFigureOut">
              <a:rPr lang="de-AT" smtClean="0">
                <a:latin typeface="Segoe UI" panose="020B0502040204020203" pitchFamily="34" charset="0"/>
              </a:rPr>
              <a:t>29.09.2023</a:t>
            </a:fld>
            <a:endParaRPr lang="de-AT" dirty="0">
              <a:latin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239" cy="340263"/>
          </a:xfrm>
          <a:prstGeom prst="rect">
            <a:avLst/>
          </a:prstGeom>
        </p:spPr>
        <p:txBody>
          <a:bodyPr vert="horz" lIns="115553" tIns="57776" rIns="115553" bIns="57776" rtlCol="0" anchor="b"/>
          <a:lstStyle>
            <a:lvl1pPr algn="l">
              <a:defRPr sz="1500"/>
            </a:lvl1pPr>
          </a:lstStyle>
          <a:p>
            <a:endParaRPr lang="de-AT" dirty="0">
              <a:latin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315" y="6457412"/>
            <a:ext cx="4302239" cy="340263"/>
          </a:xfrm>
          <a:prstGeom prst="rect">
            <a:avLst/>
          </a:prstGeom>
        </p:spPr>
        <p:txBody>
          <a:bodyPr vert="horz" lIns="115553" tIns="57776" rIns="115553" bIns="57776" rtlCol="0" anchor="b"/>
          <a:lstStyle>
            <a:lvl1pPr algn="r">
              <a:defRPr sz="1500"/>
            </a:lvl1pPr>
          </a:lstStyle>
          <a:p>
            <a:fld id="{10DBF51D-1C90-4C3C-9922-12C77C92B711}" type="slidenum">
              <a:rPr lang="de-AT" smtClean="0">
                <a:latin typeface="Segoe UI" panose="020B0502040204020203" pitchFamily="34" charset="0"/>
              </a:rPr>
              <a:t>‹#›</a:t>
            </a:fld>
            <a:endParaRPr lang="de-AT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9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9" cy="340265"/>
          </a:xfrm>
          <a:prstGeom prst="rect">
            <a:avLst/>
          </a:prstGeom>
        </p:spPr>
        <p:txBody>
          <a:bodyPr vert="horz" lIns="115553" tIns="57776" rIns="115553" bIns="57776" rtlCol="0"/>
          <a:lstStyle>
            <a:lvl1pPr algn="l">
              <a:defRPr sz="1500">
                <a:latin typeface="Segoe UI" panose="020B0502040204020203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315" y="0"/>
            <a:ext cx="4302239" cy="340265"/>
          </a:xfrm>
          <a:prstGeom prst="rect">
            <a:avLst/>
          </a:prstGeom>
        </p:spPr>
        <p:txBody>
          <a:bodyPr vert="horz" lIns="115553" tIns="57776" rIns="115553" bIns="57776" rtlCol="0"/>
          <a:lstStyle>
            <a:lvl1pPr algn="r">
              <a:defRPr sz="1500">
                <a:latin typeface="Segoe UI" panose="020B0502040204020203" pitchFamily="34" charset="0"/>
              </a:defRPr>
            </a:lvl1pPr>
          </a:lstStyle>
          <a:p>
            <a:fld id="{1798F7A8-73FE-44D0-A259-89D4173863AE}" type="datetimeFigureOut">
              <a:rPr lang="de-AT" smtClean="0"/>
              <a:pPr/>
              <a:t>29.09.2023</a:t>
            </a:fld>
            <a:endParaRPr lang="de-A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5553" tIns="57776" rIns="115553" bIns="57776" rtlCol="0" anchor="ctr"/>
          <a:lstStyle/>
          <a:p>
            <a:endParaRPr lang="de-A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477"/>
            <a:ext cx="7941310" cy="2676489"/>
          </a:xfrm>
          <a:prstGeom prst="rect">
            <a:avLst/>
          </a:prstGeom>
        </p:spPr>
        <p:txBody>
          <a:bodyPr vert="horz" lIns="115553" tIns="57776" rIns="115553" bIns="5777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7412"/>
            <a:ext cx="4302239" cy="340263"/>
          </a:xfrm>
          <a:prstGeom prst="rect">
            <a:avLst/>
          </a:prstGeom>
        </p:spPr>
        <p:txBody>
          <a:bodyPr vert="horz" lIns="115553" tIns="57776" rIns="115553" bIns="57776" rtlCol="0" anchor="b"/>
          <a:lstStyle>
            <a:lvl1pPr algn="l">
              <a:defRPr sz="1500">
                <a:latin typeface="Segoe UI" panose="020B0502040204020203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315" y="6457412"/>
            <a:ext cx="4302239" cy="340263"/>
          </a:xfrm>
          <a:prstGeom prst="rect">
            <a:avLst/>
          </a:prstGeom>
        </p:spPr>
        <p:txBody>
          <a:bodyPr vert="horz" lIns="115553" tIns="57776" rIns="115553" bIns="57776" rtlCol="0" anchor="b"/>
          <a:lstStyle>
            <a:lvl1pPr algn="r">
              <a:defRPr sz="1500">
                <a:latin typeface="Segoe UI" panose="020B0502040204020203" pitchFamily="34" charset="0"/>
              </a:defRPr>
            </a:lvl1pPr>
          </a:lstStyle>
          <a:p>
            <a:fld id="{A0413CCB-3B69-4C8C-86B0-142AEE9B2CC4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891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14223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828446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242670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656893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071116" algn="l" defTabSz="828446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6pPr>
    <a:lvl7pPr marL="2485339" algn="l" defTabSz="828446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7pPr>
    <a:lvl8pPr marL="2899562" algn="l" defTabSz="828446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8pPr>
    <a:lvl9pPr marL="3313786" algn="l" defTabSz="828446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Alternativ</a:t>
            </a:r>
            <a:r>
              <a:rPr lang="en-GB" dirty="0"/>
              <a:t>: Be ambitious. The sky is … / The grass is green and the sky is …</a:t>
            </a:r>
            <a:br>
              <a:rPr lang="en-GB" dirty="0"/>
            </a:br>
            <a:endParaRPr lang="LID4096"/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3CCB-3B69-4C8C-86B0-142AEE9B2CC4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048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13CCB-3B69-4C8C-86B0-142AEE9B2CC4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601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Todo CH: Limit 1 Minute / Animation</a:t>
            </a:r>
          </a:p>
          <a:p>
            <a:endParaRPr lang="en-GB"/>
          </a:p>
          <a:p>
            <a:r>
              <a:rPr lang="en-GB" err="1"/>
              <a:t>Größere</a:t>
            </a:r>
            <a:r>
              <a:rPr lang="en-GB"/>
              <a:t> und </a:t>
            </a:r>
            <a:r>
              <a:rPr lang="en-GB" err="1"/>
              <a:t>mächtigere</a:t>
            </a:r>
            <a:r>
              <a:rPr lang="en-GB"/>
              <a:t> </a:t>
            </a:r>
            <a:r>
              <a:rPr lang="en-GB" err="1"/>
              <a:t>Modelle</a:t>
            </a:r>
            <a:r>
              <a:rPr lang="en-GB"/>
              <a:t> </a:t>
            </a:r>
            <a:r>
              <a:rPr lang="en-GB" err="1"/>
              <a:t>waren</a:t>
            </a:r>
            <a:r>
              <a:rPr lang="en-GB"/>
              <a:t> </a:t>
            </a:r>
            <a:r>
              <a:rPr lang="en-GB" err="1"/>
              <a:t>immer</a:t>
            </a:r>
            <a:r>
              <a:rPr lang="en-GB"/>
              <a:t> das </a:t>
            </a:r>
            <a:r>
              <a:rPr lang="en-GB" err="1"/>
              <a:t>Ziel</a:t>
            </a:r>
            <a:r>
              <a:rPr lang="en-GB"/>
              <a:t>, </a:t>
            </a:r>
            <a:r>
              <a:rPr lang="en-GB" err="1"/>
              <a:t>aber</a:t>
            </a:r>
            <a:r>
              <a:rPr lang="en-GB"/>
              <a:t> erst </a:t>
            </a:r>
            <a:r>
              <a:rPr lang="en-GB" err="1"/>
              <a:t>durch</a:t>
            </a:r>
            <a:r>
              <a:rPr lang="en-GB"/>
              <a:t> TA </a:t>
            </a:r>
            <a:r>
              <a:rPr lang="en-GB" err="1"/>
              <a:t>möglich</a:t>
            </a:r>
            <a:r>
              <a:rPr lang="en-GB"/>
              <a:t> </a:t>
            </a:r>
            <a:r>
              <a:rPr lang="en-GB" err="1"/>
              <a:t>wegen</a:t>
            </a:r>
            <a:endParaRPr lang="en-GB"/>
          </a:p>
          <a:p>
            <a:pPr marL="0" lvl="1"/>
            <a:r>
              <a:rPr lang="en-US" sz="1100"/>
              <a:t>1990: RNN: </a:t>
            </a:r>
            <a:r>
              <a:rPr lang="de-AT" sz="1100" err="1"/>
              <a:t>Recurrent</a:t>
            </a:r>
            <a:r>
              <a:rPr lang="de-AT" sz="1100"/>
              <a:t> </a:t>
            </a:r>
            <a:r>
              <a:rPr lang="de-AT" sz="1100" err="1"/>
              <a:t>Neural</a:t>
            </a:r>
            <a:r>
              <a:rPr lang="de-AT" sz="1100"/>
              <a:t> Networks (1997 LSTM Sepp Hochreiter)</a:t>
            </a:r>
          </a:p>
          <a:p>
            <a:pPr marL="0" lvl="1"/>
            <a:r>
              <a:rPr lang="de-AT" sz="1100"/>
              <a:t>1998: CNN: </a:t>
            </a:r>
            <a:r>
              <a:rPr lang="de-AT" sz="1100" err="1"/>
              <a:t>Convolutional</a:t>
            </a:r>
            <a:r>
              <a:rPr lang="de-AT" sz="1100"/>
              <a:t> </a:t>
            </a:r>
            <a:r>
              <a:rPr lang="de-AT" sz="1100" err="1"/>
              <a:t>Neural</a:t>
            </a:r>
            <a:r>
              <a:rPr lang="de-AT" sz="1100"/>
              <a:t> Networks</a:t>
            </a:r>
          </a:p>
          <a:p>
            <a:pPr marL="0" lvl="1"/>
            <a:r>
              <a:rPr lang="de-AT" sz="1100"/>
              <a:t>2017: "Attention </a:t>
            </a:r>
            <a:r>
              <a:rPr lang="de-AT" sz="1100" err="1"/>
              <a:t>is</a:t>
            </a:r>
            <a:r>
              <a:rPr lang="de-AT" sz="1100"/>
              <a:t> All You Need“ (Google Research/Brain)</a:t>
            </a:r>
          </a:p>
          <a:p>
            <a:pPr marL="0" lvl="1"/>
            <a:r>
              <a:rPr lang="de-AT" sz="1100"/>
              <a:t>2018: Open-AI GPT-1: Generative </a:t>
            </a:r>
            <a:r>
              <a:rPr lang="de-AT" sz="1100" err="1"/>
              <a:t>Pretrained</a:t>
            </a:r>
            <a:r>
              <a:rPr lang="de-AT" sz="1100"/>
              <a:t> Transformer</a:t>
            </a:r>
          </a:p>
          <a:p>
            <a:pPr marL="0" lvl="1"/>
            <a:r>
              <a:rPr lang="de-AT" sz="1100"/>
              <a:t>2018: Google BERT: </a:t>
            </a:r>
            <a:r>
              <a:rPr lang="de-AT" sz="1100" err="1"/>
              <a:t>Bidirectional</a:t>
            </a:r>
            <a:r>
              <a:rPr lang="de-AT" sz="1100"/>
              <a:t> Encoder </a:t>
            </a:r>
            <a:r>
              <a:rPr lang="de-AT" sz="1100" err="1"/>
              <a:t>Representation</a:t>
            </a:r>
            <a:r>
              <a:rPr lang="de-AT" sz="1100"/>
              <a:t> from Transformers</a:t>
            </a:r>
          </a:p>
          <a:p>
            <a:pPr marL="0" lvl="1"/>
            <a:r>
              <a:rPr lang="de-AT" sz="1100"/>
              <a:t>2019: </a:t>
            </a:r>
            <a:r>
              <a:rPr lang="de-AT" sz="1100" err="1"/>
              <a:t>Meta</a:t>
            </a:r>
            <a:r>
              <a:rPr lang="de-AT" sz="1100"/>
              <a:t> </a:t>
            </a:r>
            <a:r>
              <a:rPr lang="de-AT" sz="1100" err="1"/>
              <a:t>RoBERTA</a:t>
            </a:r>
            <a:r>
              <a:rPr lang="de-AT" sz="1100"/>
              <a:t>: A </a:t>
            </a:r>
            <a:r>
              <a:rPr lang="de-AT" sz="1100" err="1"/>
              <a:t>Robustly</a:t>
            </a:r>
            <a:r>
              <a:rPr lang="de-AT" sz="1100"/>
              <a:t> </a:t>
            </a:r>
            <a:r>
              <a:rPr lang="de-AT" sz="1100" err="1"/>
              <a:t>Optimized</a:t>
            </a:r>
            <a:r>
              <a:rPr lang="de-AT" sz="1100"/>
              <a:t> BERT </a:t>
            </a:r>
            <a:r>
              <a:rPr lang="de-AT" sz="1100" err="1"/>
              <a:t>Pretraining</a:t>
            </a:r>
            <a:r>
              <a:rPr lang="de-AT" sz="1100"/>
              <a:t> Approach</a:t>
            </a:r>
          </a:p>
          <a:p>
            <a:pPr marL="0" lvl="1"/>
            <a:r>
              <a:rPr lang="de-AT" sz="1100"/>
              <a:t>2019: Google T5: Text-</a:t>
            </a:r>
            <a:r>
              <a:rPr lang="de-AT" sz="1100" err="1"/>
              <a:t>to</a:t>
            </a:r>
            <a:r>
              <a:rPr lang="de-AT" sz="1100"/>
              <a:t>-Text Transfer Transformer</a:t>
            </a:r>
          </a:p>
          <a:p>
            <a:pPr marL="0" lvl="1"/>
            <a:r>
              <a:rPr lang="de-AT" sz="1100"/>
              <a:t>2020: Open-AI: GPT3</a:t>
            </a:r>
          </a:p>
          <a:p>
            <a:pPr marL="0" lvl="1"/>
            <a:r>
              <a:rPr lang="de-AT" sz="1100"/>
              <a:t>2020: Google ELECTRA (</a:t>
            </a:r>
            <a:r>
              <a:rPr lang="de-AT" sz="1100" err="1"/>
              <a:t>Efficiently</a:t>
            </a:r>
            <a:r>
              <a:rPr lang="de-AT" sz="1100"/>
              <a:t> Learning an Encoder </a:t>
            </a:r>
            <a:r>
              <a:rPr lang="de-AT" sz="1100" err="1"/>
              <a:t>that</a:t>
            </a:r>
            <a:r>
              <a:rPr lang="de-AT" sz="1100"/>
              <a:t> </a:t>
            </a:r>
            <a:r>
              <a:rPr lang="de-AT" sz="1100" err="1"/>
              <a:t>Classifies</a:t>
            </a:r>
            <a:r>
              <a:rPr lang="de-AT" sz="1100"/>
              <a:t> Token </a:t>
            </a:r>
            <a:r>
              <a:rPr lang="de-AT" sz="1100" err="1"/>
              <a:t>Replacements</a:t>
            </a:r>
            <a:r>
              <a:rPr lang="de-AT" sz="1100"/>
              <a:t> </a:t>
            </a:r>
            <a:r>
              <a:rPr lang="de-AT" sz="1100" err="1"/>
              <a:t>Accurately</a:t>
            </a:r>
            <a:r>
              <a:rPr lang="de-AT" sz="1100"/>
              <a:t>)</a:t>
            </a:r>
          </a:p>
          <a:p>
            <a:pPr marL="0" lvl="1"/>
            <a:r>
              <a:rPr lang="de-AT" sz="1100"/>
              <a:t>November 2022: Open AI: </a:t>
            </a:r>
            <a:r>
              <a:rPr lang="de-AT" sz="1100" err="1"/>
              <a:t>ChatGPT</a:t>
            </a:r>
            <a:r>
              <a:rPr lang="de-AT" sz="1100"/>
              <a:t> (basierend auf GPT3.5)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13CCB-3B69-4C8C-86B0-142AEE9B2CC4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564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Struktur</a:t>
            </a:r>
            <a:r>
              <a:rPr lang="en-GB" dirty="0"/>
              <a:t> &lt;-&gt; </a:t>
            </a:r>
            <a:r>
              <a:rPr lang="en-GB" dirty="0" err="1"/>
              <a:t>Bedeutung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13CCB-3B69-4C8C-86B0-142AEE9B2CC4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268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https://github.com/Azure-Samples/semantic-kernel-rag-chat/tree/main</a:t>
            </a:r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13CCB-3B69-4C8C-86B0-142AEE9B2CC4}" type="slidenum">
              <a:rPr lang="de-AT" smtClean="0"/>
              <a:pPr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84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260459" y="1253058"/>
            <a:ext cx="1747502" cy="89752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68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de-AT" dirty="0"/>
              <a:t>Add Picture</a:t>
            </a:r>
          </a:p>
        </p:txBody>
      </p:sp>
      <p:sp>
        <p:nvSpPr>
          <p:cNvPr id="6" name="object 26"/>
          <p:cNvSpPr/>
          <p:nvPr userDrawn="1"/>
        </p:nvSpPr>
        <p:spPr>
          <a:xfrm>
            <a:off x="2495717" y="1253058"/>
            <a:ext cx="662163" cy="52182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5C9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1631" baseline="-25000" dirty="0">
              <a:latin typeface="Segoe UI" panose="020B0502040204020203" pitchFamily="34" charset="0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858" y="1858724"/>
            <a:ext cx="6428729" cy="414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8" cap="none" baseline="0">
                <a:solidFill>
                  <a:srgbClr val="005C9C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de-AT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384861" y="4815514"/>
            <a:ext cx="5539940" cy="192251"/>
          </a:xfrm>
          <a:prstGeom prst="rect">
            <a:avLst/>
          </a:prstGeom>
        </p:spPr>
        <p:txBody>
          <a:bodyPr/>
          <a:lstStyle>
            <a:lvl1pPr marL="0" marR="0" indent="0" algn="r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70"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  <a:lvl2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2pPr>
            <a:lvl3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3pPr>
            <a:lvl4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4pPr>
            <a:lvl5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5pPr>
          </a:lstStyle>
          <a:p>
            <a:r>
              <a:rPr lang="de-AT" dirty="0"/>
              <a:t>First </a:t>
            </a:r>
            <a:r>
              <a:rPr lang="de-AT" dirty="0" err="1"/>
              <a:t>slide</a:t>
            </a:r>
            <a:r>
              <a:rPr lang="de-AT" dirty="0"/>
              <a:t> </a:t>
            </a:r>
            <a:r>
              <a:rPr lang="de-AT" dirty="0" err="1"/>
              <a:t>footer</a:t>
            </a:r>
            <a:endParaRPr lang="de-AT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7924800" y="4781550"/>
            <a:ext cx="990600" cy="22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870" dirty="0">
                <a:solidFill>
                  <a:srgbClr val="005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www.techtalk.at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2384857" y="1365428"/>
            <a:ext cx="6428729" cy="4932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20" b="1" i="0">
                <a:solidFill>
                  <a:srgbClr val="005C9C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3BD6783-D872-7B40-9671-010F10870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84859" y="2850787"/>
            <a:ext cx="6428730" cy="2732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8" b="1" i="0">
                <a:solidFill>
                  <a:srgbClr val="162E4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Presenter Name </a:t>
            </a:r>
            <a:endParaRPr lang="de-AT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3C66E18-31DC-DC45-B29D-7B0CB57723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84860" y="3057906"/>
            <a:ext cx="6428726" cy="255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" b="0" i="0">
                <a:solidFill>
                  <a:srgbClr val="162E4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Presenter Info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102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76EFD1F-1ED3-7C4B-9CE9-7093E4863B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68552" y="0"/>
            <a:ext cx="421196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991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cubicBezTo>
                  <a:pt x="9997" y="3333"/>
                  <a:pt x="9994" y="6667"/>
                  <a:pt x="9991" y="10000"/>
                </a:cubicBezTo>
                <a:lnTo>
                  <a:pt x="0" y="10000"/>
                </a:lnTo>
                <a:close/>
              </a:path>
            </a:pathLst>
          </a:custGeom>
        </p:spPr>
        <p:txBody>
          <a:bodyPr/>
          <a:lstStyle/>
          <a:p>
            <a:endParaRPr lang="de-DE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7F97549-F297-8A4C-9404-DDD1108A4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173" y="555526"/>
            <a:ext cx="4519891" cy="4690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720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83B0D88-86EC-6048-8B9A-CEA9C02C05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440" y="1302718"/>
            <a:ext cx="4211960" cy="350128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17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algn="l">
              <a:lnSpc>
                <a:spcPct val="100000"/>
              </a:lnSpc>
              <a:defRPr sz="2170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585598" indent="-342900" algn="l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170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64046" indent="-207116" algn="l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17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299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 lines)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2">
            <a:extLst>
              <a:ext uri="{FF2B5EF4-FFF2-40B4-BE49-F238E27FC236}">
                <a16:creationId xmlns:a16="http://schemas.microsoft.com/office/drawing/2014/main" id="{801121CE-60BE-2E44-84F3-727745FDB1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173" y="555526"/>
            <a:ext cx="4375875" cy="8457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720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6C3C8B-45D6-594A-A137-0E573A2D7B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173" y="1685207"/>
            <a:ext cx="4211961" cy="31187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17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170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585598" indent="-342900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170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64046" indent="-207116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17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672421-EBD2-6448-A92D-B33FC8AD8E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68552" y="0"/>
            <a:ext cx="421196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991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cubicBezTo>
                  <a:pt x="9997" y="3333"/>
                  <a:pt x="9994" y="6667"/>
                  <a:pt x="9991" y="10000"/>
                </a:cubicBezTo>
                <a:lnTo>
                  <a:pt x="0" y="10000"/>
                </a:lnTo>
                <a:close/>
              </a:path>
            </a:pathLst>
          </a:cu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343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Continuous Text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4A17330-FB5B-ED40-AF17-EA0C78CEB6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173" y="1302718"/>
            <a:ext cx="4375609" cy="85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7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b="0" i="0">
                <a:latin typeface="Source Sans Pro" panose="020B0503030403020204" pitchFamily="34" charset="77"/>
                <a:cs typeface="Segoe UI" panose="020B0502040204020203" pitchFamily="34" charset="0"/>
              </a:defRPr>
            </a:lvl2pPr>
            <a:lvl3pPr>
              <a:defRPr sz="2170" b="0" i="0">
                <a:solidFill>
                  <a:srgbClr val="5D7388"/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3pPr>
            <a:lvl4pPr marL="1585598" indent="-342900">
              <a:buSzPct val="50000"/>
              <a:buFont typeface="Arial" panose="020B0604020202020204" pitchFamily="34" charset="0"/>
              <a:buChar char="•"/>
              <a:defRPr sz="2170" b="0" i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4pPr>
            <a:lvl5pPr marL="1864046" indent="-207116">
              <a:buSzPct val="70000"/>
              <a:buFont typeface="Segoe UI" panose="020B0502040204020203" pitchFamily="34" charset="0"/>
              <a:buChar char="›"/>
              <a:defRPr sz="2170" b="0" i="0" baseline="0">
                <a:latin typeface="Source Sans Pro" panose="020B0503030403020204" pitchFamily="34" charset="77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 err="1"/>
              <a:t>Continuous</a:t>
            </a:r>
            <a:r>
              <a:rPr lang="de-DE" dirty="0"/>
              <a:t> Text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928DC76D-6529-174D-81A9-604189C969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439" y="2440769"/>
            <a:ext cx="4375343" cy="23632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17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sz="217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170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585598" indent="-342900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170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64046" indent="-207116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17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6AA29DC0-16A9-6247-B86F-6E0E45370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173" y="555526"/>
            <a:ext cx="4375875" cy="4690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720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A26959F-C1FE-624F-9FB7-F923B462F3C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68552" y="0"/>
            <a:ext cx="421196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991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cubicBezTo>
                  <a:pt x="9997" y="3333"/>
                  <a:pt x="9994" y="6667"/>
                  <a:pt x="9991" y="10000"/>
                </a:cubicBezTo>
                <a:lnTo>
                  <a:pt x="0" y="10000"/>
                </a:lnTo>
                <a:close/>
              </a:path>
            </a:pathLst>
          </a:cu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663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Bulletpoints + Image Right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CE5F5937-5AD8-854C-B6C0-34381DD643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92080" y="952557"/>
            <a:ext cx="3521720" cy="385144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A98623BC-28BB-0D4D-8F09-1C936CB7BB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173" y="555526"/>
            <a:ext cx="4375875" cy="4690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720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6221C886-F0AB-6D4A-9189-38F0034959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439" y="1302718"/>
            <a:ext cx="4375609" cy="350128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17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algn="l">
              <a:lnSpc>
                <a:spcPct val="100000"/>
              </a:lnSpc>
              <a:defRPr sz="2170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585598" indent="-342900" algn="l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170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64046" indent="-207116" algn="l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17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01935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Continuous Text + ulletpoints + Image Right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713668B4-208C-5644-9F27-46DF8941D5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92080" y="952556"/>
            <a:ext cx="3521720" cy="3851441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1667D7D6-233B-DC41-8E14-CEC143F0B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173" y="555526"/>
            <a:ext cx="4375875" cy="4690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720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508F9553-99CF-BA41-B303-5D3C14D515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173" y="1302718"/>
            <a:ext cx="4375609" cy="85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7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b="0" i="0">
                <a:latin typeface="Source Sans Pro" panose="020B0503030403020204" pitchFamily="34" charset="77"/>
                <a:cs typeface="Segoe UI" panose="020B0502040204020203" pitchFamily="34" charset="0"/>
              </a:defRPr>
            </a:lvl2pPr>
            <a:lvl3pPr>
              <a:defRPr sz="2170" b="0" i="0">
                <a:solidFill>
                  <a:srgbClr val="5D7388"/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3pPr>
            <a:lvl4pPr marL="1585598" indent="-342900">
              <a:buSzPct val="50000"/>
              <a:buFont typeface="Arial" panose="020B0604020202020204" pitchFamily="34" charset="0"/>
              <a:buChar char="•"/>
              <a:defRPr sz="2170" b="0" i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4pPr>
            <a:lvl5pPr marL="1864046" indent="-207116">
              <a:buSzPct val="70000"/>
              <a:buFont typeface="Segoe UI" panose="020B0502040204020203" pitchFamily="34" charset="0"/>
              <a:buChar char="›"/>
              <a:defRPr sz="2170" b="0" i="0" baseline="0">
                <a:latin typeface="Source Sans Pro" panose="020B0503030403020204" pitchFamily="34" charset="77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 err="1"/>
              <a:t>Continuous</a:t>
            </a:r>
            <a:r>
              <a:rPr lang="de-DE" dirty="0"/>
              <a:t> Text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E23813F-31D8-A140-9D3C-3543A90FD7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439" y="2440769"/>
            <a:ext cx="4375343" cy="23632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sz="217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170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585598" indent="-342900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170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64046" indent="-207116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17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885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8172" y="1347614"/>
            <a:ext cx="7760251" cy="34563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8D2C3D46-FA0A-9546-B22D-A3185B97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173" y="555526"/>
            <a:ext cx="7760251" cy="4690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720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2381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08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437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28439" y="1302717"/>
            <a:ext cx="7759719" cy="35012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70" baseline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17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585598" indent="-342900">
              <a:buSzPct val="50000"/>
              <a:buFont typeface="Arial" panose="020B0604020202020204" pitchFamily="34" charset="0"/>
              <a:buChar char="•"/>
              <a:defRPr sz="217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64046" indent="-207116">
              <a:buSzPct val="70000"/>
              <a:buFont typeface="Segoe UI" panose="020B0502040204020203" pitchFamily="34" charset="0"/>
              <a:buChar char="›"/>
              <a:defRPr sz="217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AT" dirty="0"/>
              <a:t>Add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here</a:t>
            </a:r>
            <a:r>
              <a:rPr lang="de-AT" dirty="0"/>
              <a:t>.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BB1997C7-5D79-CC40-8ED0-C01E59F74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173" y="555526"/>
            <a:ext cx="7759985" cy="4690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720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5448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2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162E40"/>
              </a:solidFill>
            </a:endParaRPr>
          </a:p>
        </p:txBody>
      </p:sp>
      <p:sp>
        <p:nvSpPr>
          <p:cNvPr id="7" name="object 26"/>
          <p:cNvSpPr/>
          <p:nvPr userDrawn="1"/>
        </p:nvSpPr>
        <p:spPr>
          <a:xfrm rot="16200000">
            <a:off x="1788413" y="1808510"/>
            <a:ext cx="662163" cy="124189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4B8BD5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1631" baseline="-25000" dirty="0">
              <a:latin typeface="Segoe UI" panose="020B0502040204020203" pitchFamily="34" charset="0"/>
            </a:endParaRP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95FFDA9C-0D15-5340-BB4A-E0C07CCB94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286000" y="4019550"/>
            <a:ext cx="6102426" cy="42691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 sz="2174" b="0" i="0" cap="none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AT" dirty="0" err="1"/>
              <a:t>Author</a:t>
            </a:r>
            <a:r>
              <a:rPr lang="de-AT" dirty="0"/>
              <a:t> Name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592F9138-C20A-5849-8A82-CA6FC78D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9" y="1504950"/>
            <a:ext cx="6102426" cy="2362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17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AT" dirty="0" err="1"/>
              <a:t>Lorem</a:t>
            </a:r>
            <a:r>
              <a:rPr lang="de-AT" dirty="0"/>
              <a:t> </a:t>
            </a:r>
            <a:r>
              <a:rPr lang="de-AT" dirty="0" err="1"/>
              <a:t>ipsum</a:t>
            </a:r>
            <a:r>
              <a:rPr lang="de-AT" dirty="0"/>
              <a:t> </a:t>
            </a:r>
            <a:r>
              <a:rPr lang="de-AT" dirty="0" err="1"/>
              <a:t>dolor</a:t>
            </a:r>
            <a:r>
              <a:rPr lang="de-AT" dirty="0"/>
              <a:t> </a:t>
            </a:r>
            <a:r>
              <a:rPr lang="de-AT" dirty="0" err="1"/>
              <a:t>sit</a:t>
            </a:r>
            <a:r>
              <a:rPr lang="de-AT" dirty="0"/>
              <a:t> </a:t>
            </a:r>
            <a:r>
              <a:rPr lang="de-AT" dirty="0" err="1"/>
              <a:t>amet</a:t>
            </a:r>
            <a:r>
              <a:rPr lang="de-AT" dirty="0"/>
              <a:t>, </a:t>
            </a:r>
            <a:r>
              <a:rPr lang="de-AT" dirty="0" err="1"/>
              <a:t>consectetuer</a:t>
            </a:r>
            <a:r>
              <a:rPr lang="de-AT" dirty="0"/>
              <a:t> </a:t>
            </a:r>
            <a:r>
              <a:rPr lang="de-AT" dirty="0" err="1"/>
              <a:t>adipiscing</a:t>
            </a:r>
            <a:r>
              <a:rPr lang="de-AT" dirty="0"/>
              <a:t> </a:t>
            </a:r>
            <a:r>
              <a:rPr lang="de-AT" dirty="0" err="1"/>
              <a:t>elit</a:t>
            </a:r>
            <a:r>
              <a:rPr lang="de-AT" dirty="0"/>
              <a:t>, </a:t>
            </a:r>
            <a:r>
              <a:rPr lang="de-AT" dirty="0" err="1"/>
              <a:t>sed</a:t>
            </a:r>
            <a:r>
              <a:rPr lang="de-AT" dirty="0"/>
              <a:t> </a:t>
            </a:r>
            <a:r>
              <a:rPr lang="de-AT" dirty="0" err="1"/>
              <a:t>diam</a:t>
            </a:r>
            <a:r>
              <a:rPr lang="de-AT" dirty="0"/>
              <a:t> </a:t>
            </a:r>
            <a:r>
              <a:rPr lang="de-AT" dirty="0" err="1"/>
              <a:t>nonummy</a:t>
            </a:r>
            <a:r>
              <a:rPr lang="de-AT" dirty="0"/>
              <a:t> </a:t>
            </a:r>
            <a:r>
              <a:rPr lang="de-AT" dirty="0" err="1"/>
              <a:t>nibh</a:t>
            </a:r>
            <a:r>
              <a:rPr lang="de-AT" dirty="0"/>
              <a:t> </a:t>
            </a:r>
            <a:r>
              <a:rPr lang="de-AT" dirty="0" err="1"/>
              <a:t>euismod</a:t>
            </a:r>
            <a:r>
              <a:rPr lang="de-AT" dirty="0"/>
              <a:t> </a:t>
            </a:r>
            <a:r>
              <a:rPr lang="de-AT" dirty="0" err="1"/>
              <a:t>tincidunt</a:t>
            </a:r>
            <a:r>
              <a:rPr lang="de-AT" dirty="0"/>
              <a:t>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laoreet</a:t>
            </a:r>
            <a:r>
              <a:rPr lang="de-AT" dirty="0"/>
              <a:t> </a:t>
            </a:r>
            <a:r>
              <a:rPr lang="de-AT" dirty="0" err="1"/>
              <a:t>dolore</a:t>
            </a:r>
            <a:r>
              <a:rPr lang="de-AT" dirty="0"/>
              <a:t> magna </a:t>
            </a:r>
            <a:r>
              <a:rPr lang="de-AT" dirty="0" err="1"/>
              <a:t>aliquam</a:t>
            </a:r>
            <a:r>
              <a:rPr lang="de-AT" dirty="0"/>
              <a:t> </a:t>
            </a:r>
            <a:r>
              <a:rPr lang="de-AT" dirty="0" err="1"/>
              <a:t>erat</a:t>
            </a:r>
            <a:r>
              <a:rPr lang="de-AT" dirty="0"/>
              <a:t> </a:t>
            </a:r>
            <a:r>
              <a:rPr lang="de-AT" dirty="0" err="1"/>
              <a:t>volutpat</a:t>
            </a:r>
            <a:r>
              <a:rPr lang="de-AT" dirty="0"/>
              <a:t>.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wisi</a:t>
            </a:r>
            <a:r>
              <a:rPr lang="de-AT" dirty="0"/>
              <a:t> </a:t>
            </a:r>
            <a:r>
              <a:rPr lang="de-AT" dirty="0" err="1"/>
              <a:t>enim</a:t>
            </a:r>
            <a:r>
              <a:rPr lang="de-AT" dirty="0"/>
              <a:t> ad minim </a:t>
            </a:r>
            <a:r>
              <a:rPr lang="de-AT" dirty="0" err="1"/>
              <a:t>veniam</a:t>
            </a:r>
            <a:r>
              <a:rPr lang="de-AT" dirty="0"/>
              <a:t>, </a:t>
            </a:r>
            <a:r>
              <a:rPr lang="de-AT" dirty="0" err="1"/>
              <a:t>quis</a:t>
            </a:r>
            <a:r>
              <a:rPr lang="de-AT" dirty="0"/>
              <a:t> </a:t>
            </a:r>
            <a:r>
              <a:rPr lang="de-AT" dirty="0" err="1"/>
              <a:t>nostrud</a:t>
            </a:r>
            <a:r>
              <a:rPr lang="de-AT" dirty="0"/>
              <a:t> </a:t>
            </a:r>
            <a:r>
              <a:rPr lang="de-AT" dirty="0" err="1"/>
              <a:t>exerci</a:t>
            </a:r>
            <a:r>
              <a:rPr lang="de-AT" dirty="0"/>
              <a:t> </a:t>
            </a:r>
            <a:r>
              <a:rPr lang="de-AT" dirty="0" err="1"/>
              <a:t>tation</a:t>
            </a:r>
            <a:r>
              <a:rPr lang="de-AT" dirty="0"/>
              <a:t> </a:t>
            </a:r>
            <a:r>
              <a:rPr lang="de-AT" dirty="0" err="1"/>
              <a:t>ullamcorper</a:t>
            </a:r>
            <a:r>
              <a:rPr lang="de-AT" dirty="0"/>
              <a:t> </a:t>
            </a:r>
            <a:r>
              <a:rPr lang="de-AT" dirty="0" err="1"/>
              <a:t>suscipit</a:t>
            </a:r>
            <a:r>
              <a:rPr lang="de-AT" dirty="0"/>
              <a:t> </a:t>
            </a:r>
            <a:r>
              <a:rPr lang="de-AT" dirty="0" err="1"/>
              <a:t>lobortis</a:t>
            </a:r>
            <a:r>
              <a:rPr lang="de-AT" dirty="0"/>
              <a:t> </a:t>
            </a:r>
            <a:r>
              <a:rPr lang="de-AT" dirty="0" err="1"/>
              <a:t>nisl</a:t>
            </a:r>
            <a:r>
              <a:rPr lang="de-AT" dirty="0"/>
              <a:t>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aliquip</a:t>
            </a:r>
            <a:r>
              <a:rPr lang="de-AT" dirty="0"/>
              <a:t> ex </a:t>
            </a:r>
            <a:r>
              <a:rPr lang="de-AT" dirty="0" err="1"/>
              <a:t>ea</a:t>
            </a:r>
            <a:r>
              <a:rPr lang="de-AT" dirty="0"/>
              <a:t> commodo </a:t>
            </a:r>
            <a:r>
              <a:rPr lang="de-AT" dirty="0" err="1"/>
              <a:t>consequat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76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860" y="2258930"/>
            <a:ext cx="6428726" cy="3886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8" cap="none" baseline="0">
                <a:solidFill>
                  <a:srgbClr val="0067AC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de-AT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384861" y="4815514"/>
            <a:ext cx="5539940" cy="192251"/>
          </a:xfrm>
          <a:prstGeom prst="rect">
            <a:avLst/>
          </a:prstGeom>
        </p:spPr>
        <p:txBody>
          <a:bodyPr/>
          <a:lstStyle>
            <a:lvl1pPr marL="0" marR="0" indent="0" algn="r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70"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  <a:lvl2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2pPr>
            <a:lvl3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3pPr>
            <a:lvl4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4pPr>
            <a:lvl5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5pPr>
          </a:lstStyle>
          <a:p>
            <a:r>
              <a:rPr lang="de-AT" dirty="0"/>
              <a:t>First </a:t>
            </a:r>
            <a:r>
              <a:rPr lang="de-AT" dirty="0" err="1"/>
              <a:t>slide</a:t>
            </a:r>
            <a:r>
              <a:rPr lang="de-AT" dirty="0"/>
              <a:t> </a:t>
            </a:r>
            <a:r>
              <a:rPr lang="de-AT" dirty="0" err="1"/>
              <a:t>footer</a:t>
            </a:r>
            <a:endParaRPr lang="de-AT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260459" y="1259805"/>
            <a:ext cx="1747502" cy="89752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68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de-AT" dirty="0"/>
              <a:t>Add Picture</a:t>
            </a:r>
          </a:p>
        </p:txBody>
      </p:sp>
      <p:sp>
        <p:nvSpPr>
          <p:cNvPr id="9" name="object 26"/>
          <p:cNvSpPr/>
          <p:nvPr userDrawn="1"/>
        </p:nvSpPr>
        <p:spPr>
          <a:xfrm>
            <a:off x="2495717" y="1253058"/>
            <a:ext cx="662163" cy="52182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5C9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1631" baseline="-25000" dirty="0">
              <a:latin typeface="Segoe UI" panose="020B0502040204020203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7924800" y="4781550"/>
            <a:ext cx="990600" cy="22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870" dirty="0">
                <a:solidFill>
                  <a:srgbClr val="005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www.techtalk.at</a:t>
            </a: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2384857" y="1365428"/>
            <a:ext cx="6428729" cy="89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20" b="0" baseline="0">
                <a:solidFill>
                  <a:srgbClr val="005C9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ECB67B3-6AF1-3D42-8DD8-F0761DBD70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84860" y="3061782"/>
            <a:ext cx="6428726" cy="255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" b="0" i="0">
                <a:solidFill>
                  <a:srgbClr val="162E4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Presenter Info</a:t>
            </a:r>
            <a:endParaRPr lang="de-AT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AA11CD4-13F0-614B-905E-0A0E88F935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84860" y="2854662"/>
            <a:ext cx="6428726" cy="207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8" b="1" i="0">
                <a:solidFill>
                  <a:srgbClr val="162E4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Presenter Name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8420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996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 Screen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932E6D09-EA13-F44B-93CC-679767DEFF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173" y="555526"/>
            <a:ext cx="7760251" cy="4690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720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814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2386800" y="1980000"/>
            <a:ext cx="6428729" cy="291768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 sz="2174" cap="none" baseline="0">
                <a:solidFill>
                  <a:srgbClr val="162E40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First Agenda Point</a:t>
            </a:r>
          </a:p>
          <a:p>
            <a:pPr marL="0" marR="0" lvl="0" indent="0" algn="l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Second Subject</a:t>
            </a:r>
          </a:p>
          <a:p>
            <a:pPr marL="0" marR="0" lvl="0" indent="0" algn="l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Third </a:t>
            </a:r>
            <a:r>
              <a:rPr lang="en-US" dirty="0" err="1"/>
              <a:t>thema</a:t>
            </a:r>
            <a:endParaRPr lang="en-US" dirty="0"/>
          </a:p>
          <a:p>
            <a:pPr marL="0" marR="0" lvl="0" indent="0" algn="l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Fourth issue</a:t>
            </a:r>
          </a:p>
        </p:txBody>
      </p:sp>
      <p:sp>
        <p:nvSpPr>
          <p:cNvPr id="5" name="object 26"/>
          <p:cNvSpPr/>
          <p:nvPr userDrawn="1"/>
        </p:nvSpPr>
        <p:spPr>
          <a:xfrm>
            <a:off x="2495717" y="1253058"/>
            <a:ext cx="662163" cy="52182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5C9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1631" baseline="-25000" dirty="0">
              <a:latin typeface="Segoe UI" panose="020B0502040204020203" pitchFamily="34" charset="0"/>
            </a:endParaRPr>
          </a:p>
        </p:txBody>
      </p:sp>
      <p:sp>
        <p:nvSpPr>
          <p:cNvPr id="6" name="Titel 4"/>
          <p:cNvSpPr>
            <a:spLocks noGrp="1"/>
          </p:cNvSpPr>
          <p:nvPr>
            <p:ph type="title" hasCustomPrompt="1"/>
          </p:nvPr>
        </p:nvSpPr>
        <p:spPr>
          <a:xfrm>
            <a:off x="2386800" y="1364400"/>
            <a:ext cx="6428729" cy="560576"/>
          </a:xfrm>
          <a:prstGeom prst="rect">
            <a:avLst/>
          </a:prstGeom>
        </p:spPr>
        <p:txBody>
          <a:bodyPr/>
          <a:lstStyle>
            <a:lvl1pPr>
              <a:defRPr sz="2720" b="0">
                <a:solidFill>
                  <a:srgbClr val="005C9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/>
              <a:t>Agenda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564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3668307" y="4435840"/>
            <a:ext cx="1829168" cy="53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31" dirty="0">
              <a:latin typeface="Segoe UI" panose="020B0502040204020203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22622" y="3021716"/>
            <a:ext cx="8298756" cy="11379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12" b="0" baseline="0">
                <a:solidFill>
                  <a:srgbClr val="005C9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812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2pPr>
            <a:lvl3pPr>
              <a:defRPr sz="1812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3pPr>
            <a:lvl4pPr>
              <a:defRPr sz="1812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4pPr>
            <a:lvl5pPr>
              <a:defRPr sz="1812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Ask for “Questions?”,…</a:t>
            </a:r>
          </a:p>
        </p:txBody>
      </p:sp>
      <p:sp>
        <p:nvSpPr>
          <p:cNvPr id="7" name="Titel 4"/>
          <p:cNvSpPr>
            <a:spLocks noGrp="1"/>
          </p:cNvSpPr>
          <p:nvPr>
            <p:ph type="title" hasCustomPrompt="1"/>
          </p:nvPr>
        </p:nvSpPr>
        <p:spPr>
          <a:xfrm>
            <a:off x="422622" y="1885950"/>
            <a:ext cx="8298756" cy="1135766"/>
          </a:xfrm>
          <a:prstGeom prst="rect">
            <a:avLst/>
          </a:prstGeom>
        </p:spPr>
        <p:txBody>
          <a:bodyPr/>
          <a:lstStyle>
            <a:lvl1pPr algn="ctr">
              <a:defRPr sz="4350" b="0" baseline="0">
                <a:solidFill>
                  <a:srgbClr val="005C9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/>
              <a:t>Last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8827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 userDrawn="1"/>
        </p:nvSpPr>
        <p:spPr>
          <a:xfrm>
            <a:off x="1838359" y="1329025"/>
            <a:ext cx="741785" cy="52182"/>
          </a:xfrm>
          <a:custGeom>
            <a:avLst/>
            <a:gdLst/>
            <a:ahLst/>
            <a:cxnLst/>
            <a:rect l="l" t="t" r="r" b="b"/>
            <a:pathLst>
              <a:path w="613003" h="57594">
                <a:moveTo>
                  <a:pt x="0" y="57594"/>
                </a:moveTo>
                <a:lnTo>
                  <a:pt x="613003" y="57594"/>
                </a:lnTo>
                <a:lnTo>
                  <a:pt x="613003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67AC"/>
          </a:solidFill>
        </p:spPr>
        <p:txBody>
          <a:bodyPr wrap="square" lIns="0" tIns="0" rIns="0" bIns="0" rtlCol="0">
            <a:noAutofit/>
          </a:bodyPr>
          <a:lstStyle/>
          <a:p>
            <a:endParaRPr sz="1631" dirty="0">
              <a:solidFill>
                <a:srgbClr val="005C9C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Titel 4"/>
          <p:cNvSpPr>
            <a:spLocks noGrp="1"/>
          </p:cNvSpPr>
          <p:nvPr>
            <p:ph type="title" hasCustomPrompt="1"/>
          </p:nvPr>
        </p:nvSpPr>
        <p:spPr>
          <a:xfrm>
            <a:off x="1713540" y="1467106"/>
            <a:ext cx="7007838" cy="8457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720" b="0">
                <a:solidFill>
                  <a:srgbClr val="005C9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/>
              <a:t>The </a:t>
            </a:r>
            <a:r>
              <a:rPr lang="de-DE" dirty="0" err="1"/>
              <a:t>section</a:t>
            </a:r>
            <a:r>
              <a:rPr lang="de-DE" dirty="0"/>
              <a:t> title </a:t>
            </a:r>
            <a:br>
              <a:rPr lang="de-DE" dirty="0"/>
            </a:b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463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2">
            <a:extLst>
              <a:ext uri="{FF2B5EF4-FFF2-40B4-BE49-F238E27FC236}">
                <a16:creationId xmlns:a16="http://schemas.microsoft.com/office/drawing/2014/main" id="{DC871CA3-A3CB-AE41-846D-9941EB083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173" y="555526"/>
            <a:ext cx="7760251" cy="4690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720" b="1" i="0">
                <a:solidFill>
                  <a:srgbClr val="005C9C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EEF03D33-BFDF-6549-84AB-A47A8ED586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439" y="1302718"/>
            <a:ext cx="7759985" cy="350128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17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algn="l">
              <a:lnSpc>
                <a:spcPct val="100000"/>
              </a:lnSpc>
              <a:defRPr sz="2170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585598" indent="-342900" algn="l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170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64046" indent="-207116" algn="l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17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84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 lines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>
            <a:extLst>
              <a:ext uri="{FF2B5EF4-FFF2-40B4-BE49-F238E27FC236}">
                <a16:creationId xmlns:a16="http://schemas.microsoft.com/office/drawing/2014/main" id="{4EE34BCF-7E8D-324E-9DB7-1EE0FDD4EE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173" y="1685207"/>
            <a:ext cx="7759985" cy="31187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170" b="0" i="0" baseline="0">
                <a:latin typeface="Source Sans Pro" panose="020B0503030403020204" pitchFamily="34" charset="77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b="0" i="0">
                <a:latin typeface="Source Sans Pro" panose="020B0503030403020204" pitchFamily="34" charset="77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170" b="0" i="0">
                <a:solidFill>
                  <a:srgbClr val="5D7388"/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3pPr>
            <a:lvl4pPr marL="1585598" indent="-342900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170" b="0" i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4pPr>
            <a:lvl5pPr marL="1864046" indent="-207116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170" b="0" i="0" baseline="0">
                <a:latin typeface="Source Sans Pro" panose="020B0503030403020204" pitchFamily="34" charset="77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129C5EE7-504C-044F-8EB1-2B5B2AE6D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173" y="555526"/>
            <a:ext cx="7759985" cy="8457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720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503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6979FFB4-D87D-BD49-9E53-7BAB5F943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173" y="555526"/>
            <a:ext cx="7760251" cy="4690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720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1450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2 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78F60-5D59-3E4B-81F2-551C00BF7F54}"/>
              </a:ext>
            </a:extLst>
          </p:cNvPr>
          <p:cNvSpPr/>
          <p:nvPr userDrawn="1"/>
        </p:nvSpPr>
        <p:spPr>
          <a:xfrm>
            <a:off x="7380312" y="123478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26B646F1-418C-FB4B-9FAD-FA4AE41493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173" y="555526"/>
            <a:ext cx="7759985" cy="8457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720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96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87" y="259415"/>
            <a:ext cx="1369646" cy="3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78" r:id="rId4"/>
  </p:sldLayoutIdLst>
  <p:txStyles>
    <p:titleStyle>
      <a:lvl1pPr algn="l" defTabSz="828465" rtl="0" eaLnBrk="1" latinLnBrk="0" hangingPunct="1">
        <a:lnSpc>
          <a:spcPct val="90000"/>
        </a:lnSpc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116" indent="-207116" algn="l" defTabSz="828465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7" kern="1200">
          <a:solidFill>
            <a:schemeClr val="tx1"/>
          </a:solidFill>
          <a:latin typeface="+mn-lt"/>
          <a:ea typeface="+mn-ea"/>
          <a:cs typeface="+mn-cs"/>
        </a:defRPr>
      </a:lvl1pPr>
      <a:lvl2pPr marL="62134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2pPr>
      <a:lvl3pPr marL="103558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44981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86404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27827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69251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310674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52097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233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46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69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93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1162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39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62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86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7A6D7-BE94-3246-9EB1-BEFB897EB6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2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4447" y="233468"/>
            <a:ext cx="306085" cy="31016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3878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828465" rtl="0" eaLnBrk="1" latinLnBrk="0" hangingPunct="1">
        <a:lnSpc>
          <a:spcPct val="90000"/>
        </a:lnSpc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116" indent="-207116" algn="l" defTabSz="828465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7" kern="1200">
          <a:solidFill>
            <a:schemeClr val="tx1"/>
          </a:solidFill>
          <a:latin typeface="+mn-lt"/>
          <a:ea typeface="+mn-ea"/>
          <a:cs typeface="+mn-cs"/>
        </a:defRPr>
      </a:lvl1pPr>
      <a:lvl2pPr marL="62134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2pPr>
      <a:lvl3pPr marL="103558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44981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86404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27827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69251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310674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52097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233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46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69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93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1162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39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62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86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 userDrawn="1"/>
        </p:nvSpPr>
        <p:spPr>
          <a:xfrm>
            <a:off x="767352" y="336102"/>
            <a:ext cx="7613904" cy="8637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06">
              <a:lnSpc>
                <a:spcPct val="100000"/>
              </a:lnSpc>
            </a:pPr>
            <a:endParaRPr lang="en-US" sz="2718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object 3"/>
          <p:cNvSpPr txBox="1"/>
          <p:nvPr userDrawn="1"/>
        </p:nvSpPr>
        <p:spPr>
          <a:xfrm>
            <a:off x="767352" y="1693936"/>
            <a:ext cx="6210236" cy="27627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3724">
              <a:lnSpc>
                <a:spcPct val="100000"/>
              </a:lnSpc>
              <a:tabLst>
                <a:tab pos="425163" algn="l"/>
              </a:tabLst>
            </a:pPr>
            <a:endParaRPr sz="181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ooter Placeholder 2"/>
          <p:cNvSpPr txBox="1">
            <a:spLocks/>
          </p:cNvSpPr>
          <p:nvPr userDrawn="1"/>
        </p:nvSpPr>
        <p:spPr>
          <a:xfrm>
            <a:off x="8557062" y="4934845"/>
            <a:ext cx="414231" cy="17471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06" algn="l"/>
            <a:fld id="{95B4B3EB-B372-4770-A13F-2EE4A5CA8E9F}" type="slidenum">
              <a:rPr lang="en-US" sz="725" smtClean="0">
                <a:solidFill>
                  <a:srgbClr val="9D9F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marL="11506" algn="l"/>
              <a:t>‹#›</a:t>
            </a:fld>
            <a:endParaRPr lang="en-US" sz="7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003528" y="5106521"/>
            <a:ext cx="1829168" cy="43150"/>
          </a:xfrm>
          <a:prstGeom prst="rect">
            <a:avLst/>
          </a:prstGeom>
          <a:solidFill>
            <a:srgbClr val="BFD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31" dirty="0"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7618-8E64-2446-A77C-82DE3CC27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 trans="2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4447" y="233468"/>
            <a:ext cx="306085" cy="31016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0659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34" r:id="rId10"/>
    <p:sldLayoutId id="2147483733" r:id="rId11"/>
    <p:sldLayoutId id="2147483700" r:id="rId12"/>
    <p:sldLayoutId id="2147483729" r:id="rId13"/>
    <p:sldLayoutId id="2147483728" r:id="rId14"/>
  </p:sldLayoutIdLst>
  <p:txStyles>
    <p:titleStyle>
      <a:lvl1pPr algn="l" defTabSz="828465" rtl="0" eaLnBrk="1" latinLnBrk="0" hangingPunct="1">
        <a:lnSpc>
          <a:spcPct val="90000"/>
        </a:lnSpc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116" indent="-207116" algn="l" defTabSz="828465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7" kern="1200">
          <a:solidFill>
            <a:schemeClr val="tx1"/>
          </a:solidFill>
          <a:latin typeface="+mn-lt"/>
          <a:ea typeface="+mn-ea"/>
          <a:cs typeface="+mn-cs"/>
        </a:defRPr>
      </a:lvl1pPr>
      <a:lvl2pPr marL="62134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2pPr>
      <a:lvl3pPr marL="103558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44981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86404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27827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69251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310674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52097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233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46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69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93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1162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39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62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86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 userDrawn="1"/>
        </p:nvSpPr>
        <p:spPr>
          <a:xfrm>
            <a:off x="767352" y="336102"/>
            <a:ext cx="7613904" cy="8637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06">
              <a:lnSpc>
                <a:spcPct val="100000"/>
              </a:lnSpc>
            </a:pPr>
            <a:endParaRPr lang="en-US" sz="2718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object 3"/>
          <p:cNvSpPr txBox="1"/>
          <p:nvPr userDrawn="1"/>
        </p:nvSpPr>
        <p:spPr>
          <a:xfrm>
            <a:off x="767352" y="1693936"/>
            <a:ext cx="6210236" cy="27627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3724">
              <a:lnSpc>
                <a:spcPct val="100000"/>
              </a:lnSpc>
              <a:tabLst>
                <a:tab pos="425163" algn="l"/>
              </a:tabLst>
            </a:pPr>
            <a:endParaRPr sz="181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ooter Placeholder 2"/>
          <p:cNvSpPr txBox="1">
            <a:spLocks/>
          </p:cNvSpPr>
          <p:nvPr userDrawn="1"/>
        </p:nvSpPr>
        <p:spPr>
          <a:xfrm>
            <a:off x="8557062" y="4934845"/>
            <a:ext cx="414231" cy="17471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06" algn="l"/>
            <a:fld id="{95B4B3EB-B372-4770-A13F-2EE4A5CA8E9F}" type="slidenum">
              <a:rPr lang="en-US" sz="725" smtClean="0">
                <a:solidFill>
                  <a:srgbClr val="9D9F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marL="11506" algn="l"/>
              <a:t>‹#›</a:t>
            </a:fld>
            <a:endParaRPr lang="en-US" sz="7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003528" y="5106521"/>
            <a:ext cx="1829168" cy="43150"/>
          </a:xfrm>
          <a:prstGeom prst="rect">
            <a:avLst/>
          </a:prstGeom>
          <a:solidFill>
            <a:srgbClr val="BFD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3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txStyles>
    <p:titleStyle>
      <a:lvl1pPr algn="l" defTabSz="828465" rtl="0" eaLnBrk="1" latinLnBrk="0" hangingPunct="1">
        <a:lnSpc>
          <a:spcPct val="90000"/>
        </a:lnSpc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116" indent="-207116" algn="l" defTabSz="828465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7" kern="1200">
          <a:solidFill>
            <a:schemeClr val="tx1"/>
          </a:solidFill>
          <a:latin typeface="+mn-lt"/>
          <a:ea typeface="+mn-ea"/>
          <a:cs typeface="+mn-cs"/>
        </a:defRPr>
      </a:lvl1pPr>
      <a:lvl2pPr marL="62134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2pPr>
      <a:lvl3pPr marL="103558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44981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86404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27827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69251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310674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52097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233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46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69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93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1162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39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62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86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8/10/relationships/comments" Target="../comments/modernComment_111_5F6AF4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1A7D39FF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6E60E14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15_C2B1F6FB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F_11AD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8C1089-FA9D-B042-8414-7C8DDCB934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Utilize ChatGPT on your own data</a:t>
            </a:r>
            <a:endParaRPr lang="en-A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B7D60C-2636-364C-A74C-AA32273365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943D0E0-6F06-1541-BFE4-B88F343D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work with an LLM</a:t>
            </a:r>
            <a:endParaRPr lang="en-AT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37598B-05AC-BC40-B66F-D3E2B62D2B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Manuel Juran</a:t>
            </a:r>
            <a:endParaRPr lang="en-A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244A26-4475-864E-B6FD-88B0849B76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FFF34B-E9FF-2070-616E-7345AAD4351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1288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5B33C9-921D-366C-65EB-26F0EF0D3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172" y="1203598"/>
            <a:ext cx="7759985" cy="3118792"/>
          </a:xfrm>
        </p:spPr>
        <p:txBody>
          <a:bodyPr lIns="91440" tIns="45720" rIns="91440" bIns="45720" anchor="t">
            <a:normAutofit lnSpcReduction="10000"/>
          </a:bodyPr>
          <a:lstStyle/>
          <a:p>
            <a:pPr marL="207010" indent="-207010"/>
            <a:r>
              <a:rPr lang="en-GB" dirty="0"/>
              <a:t>Embedding</a:t>
            </a:r>
            <a:endParaRPr lang="en-US" dirty="0"/>
          </a:p>
          <a:p>
            <a:pPr marL="621030" lvl="1" indent="-207010"/>
            <a:r>
              <a:rPr lang="en-GB" sz="2150" dirty="0">
                <a:latin typeface="Source Sans Pro"/>
                <a:ea typeface="Source Sans Pro"/>
                <a:cs typeface="Segoe UI"/>
              </a:rPr>
              <a:t>Vector(Point) in semantic space</a:t>
            </a:r>
          </a:p>
          <a:p>
            <a:pPr marL="1035050" lvl="2" indent="-207010"/>
            <a:r>
              <a:rPr lang="en-GB" sz="2150" dirty="0">
                <a:latin typeface="Source Sans Pro"/>
                <a:ea typeface="Source Sans Pro"/>
                <a:cs typeface="Segoe UI"/>
              </a:rPr>
              <a:t>Learned meaning of a given text (word, </a:t>
            </a:r>
            <a:r>
              <a:rPr lang="en-GB" sz="2150" dirty="0" err="1">
                <a:latin typeface="Source Sans Pro"/>
                <a:ea typeface="Source Sans Pro"/>
                <a:cs typeface="Segoe UI"/>
              </a:rPr>
              <a:t>sentence,documents</a:t>
            </a:r>
            <a:r>
              <a:rPr lang="en-GB" sz="2150" dirty="0">
                <a:latin typeface="Source Sans Pro"/>
                <a:ea typeface="Source Sans Pro"/>
                <a:cs typeface="Segoe UI"/>
              </a:rPr>
              <a:t>)</a:t>
            </a:r>
            <a:endParaRPr lang="en-GB" sz="2150" dirty="0">
              <a:ea typeface="Source Sans Pro" panose="020B0503030403020204" pitchFamily="34" charset="77"/>
            </a:endParaRPr>
          </a:p>
          <a:p>
            <a:pPr marL="621030" lvl="1" indent="-207010"/>
            <a:r>
              <a:rPr lang="en-GB" i="1" dirty="0" err="1"/>
              <a:t>Emb</a:t>
            </a:r>
            <a:r>
              <a:rPr lang="en-GB" i="1" dirty="0"/>
              <a:t>(‘King’) - </a:t>
            </a:r>
            <a:r>
              <a:rPr lang="en-GB" i="1" dirty="0" err="1"/>
              <a:t>Emb</a:t>
            </a:r>
            <a:r>
              <a:rPr lang="en-GB" i="1" dirty="0"/>
              <a:t>(’Man’) + </a:t>
            </a:r>
            <a:r>
              <a:rPr lang="en-GB" i="1" dirty="0" err="1"/>
              <a:t>Emb</a:t>
            </a:r>
            <a:r>
              <a:rPr lang="en-GB" i="1" dirty="0"/>
              <a:t>(Woman’) = </a:t>
            </a:r>
            <a:r>
              <a:rPr lang="en-GB" i="1" dirty="0" err="1"/>
              <a:t>Emb</a:t>
            </a:r>
            <a:r>
              <a:rPr lang="en-GB" i="1" dirty="0"/>
              <a:t>(’Queen’)</a:t>
            </a:r>
            <a:endParaRPr lang="en-GB" i="1" dirty="0">
              <a:ea typeface="Source Sans Pro" panose="020B0503030403020204" pitchFamily="34" charset="77"/>
            </a:endParaRPr>
          </a:p>
          <a:p>
            <a:pPr marL="207010" indent="-207010"/>
            <a:r>
              <a:rPr lang="en-GB" sz="2150" dirty="0">
                <a:latin typeface="Source Sans Pro"/>
                <a:ea typeface="Source Sans Pro"/>
                <a:cs typeface="Segoe UI"/>
              </a:rPr>
              <a:t>Usage</a:t>
            </a:r>
          </a:p>
          <a:p>
            <a:pPr marL="621030" lvl="1" indent="-207010"/>
            <a:r>
              <a:rPr lang="en-GB" sz="2150" dirty="0">
                <a:latin typeface="Source Sans Pro"/>
                <a:ea typeface="Source Sans Pro"/>
                <a:cs typeface="Segoe UI"/>
              </a:rPr>
              <a:t>Persistence </a:t>
            </a:r>
            <a:r>
              <a:rPr lang="en-GB" sz="2150" dirty="0">
                <a:latin typeface="Source Sans Pro"/>
                <a:ea typeface="Source Sans Pro"/>
                <a:cs typeface="Segoe UI"/>
                <a:sym typeface="Wingdings" panose="05000000000000000000" pitchFamily="2" charset="2"/>
              </a:rPr>
              <a:t></a:t>
            </a:r>
            <a:r>
              <a:rPr lang="en-GB" sz="2150" dirty="0">
                <a:latin typeface="Source Sans Pro"/>
                <a:ea typeface="Source Sans Pro"/>
                <a:cs typeface="Segoe UI"/>
              </a:rPr>
              <a:t> </a:t>
            </a:r>
            <a:r>
              <a:rPr lang="en-GB" sz="2150" dirty="0" err="1">
                <a:latin typeface="Source Sans Pro"/>
                <a:ea typeface="Source Sans Pro"/>
                <a:cs typeface="Segoe UI"/>
              </a:rPr>
              <a:t>VectorDB</a:t>
            </a:r>
            <a:endParaRPr lang="en-GB" sz="2150" dirty="0">
              <a:latin typeface="Source Sans Pro"/>
              <a:ea typeface="Source Sans Pro"/>
              <a:cs typeface="Segoe UI"/>
            </a:endParaRPr>
          </a:p>
          <a:p>
            <a:pPr marL="621030" lvl="1" indent="-207010"/>
            <a:r>
              <a:rPr lang="en-GB" sz="2150" dirty="0">
                <a:latin typeface="Source Sans Pro"/>
                <a:ea typeface="Source Sans Pro"/>
                <a:cs typeface="Segoe UI"/>
              </a:rPr>
              <a:t>Search with distance</a:t>
            </a:r>
            <a:endParaRPr lang="en-AT" sz="2150" dirty="0">
              <a:latin typeface="Source Sans Pro"/>
              <a:ea typeface="Source Sans Pro"/>
              <a:cs typeface="Segoe U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7AD5C-B68D-ADE2-CB1E-04AAA83F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Index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53273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3C01A0-E0EC-233D-1708-FEFD0E4C6E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309C70-10D0-5D06-9F14-89FD4EFD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Index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CD269-0D1A-78B1-401C-01419412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765" y="1491630"/>
            <a:ext cx="5660764" cy="2520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6EF05-F66D-1A1E-1B8F-7A35E3E63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91085"/>
            <a:ext cx="3341447" cy="3490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AD75F3-F287-8BA1-EB7F-516F9E6357D8}"/>
              </a:ext>
            </a:extLst>
          </p:cNvPr>
          <p:cNvSpPr txBox="1"/>
          <p:nvPr/>
        </p:nvSpPr>
        <p:spPr>
          <a:xfrm>
            <a:off x="2195736" y="699542"/>
            <a:ext cx="1080120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Syntactic</a:t>
            </a:r>
            <a:endParaRPr lang="en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1D793-B9EF-767E-A151-A1B2A616D7D5}"/>
              </a:ext>
            </a:extLst>
          </p:cNvPr>
          <p:cNvSpPr txBox="1"/>
          <p:nvPr/>
        </p:nvSpPr>
        <p:spPr>
          <a:xfrm>
            <a:off x="3763299" y="699542"/>
            <a:ext cx="1080120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Semantic</a:t>
            </a:r>
            <a:endParaRPr lang="en-AT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8154F-A475-2BB7-1F6F-27531AFEBD8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75856" y="871192"/>
            <a:ext cx="48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DDC6DA-9F38-6A17-61C5-8FFE183C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Retrieval Augmented Generation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C31B3-93C1-686E-F30C-9979763FD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9622"/>
            <a:ext cx="6125945" cy="32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77AD5C-B68D-ADE2-CB1E-04AAA83F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Prompt Engineering</a:t>
            </a:r>
            <a:endParaRPr lang="en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16491-5646-6BD9-C0AD-984421210535}"/>
              </a:ext>
            </a:extLst>
          </p:cNvPr>
          <p:cNvSpPr txBox="1"/>
          <p:nvPr/>
        </p:nvSpPr>
        <p:spPr>
          <a:xfrm>
            <a:off x="107504" y="1491630"/>
            <a:ext cx="4104456" cy="235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English: How do you reset your password?</a:t>
            </a:r>
          </a:p>
          <a:p>
            <a:r>
              <a:rPr lang="en-GB" dirty="0"/>
              <a:t>Spanish:</a:t>
            </a:r>
          </a:p>
          <a:p>
            <a:endParaRPr lang="en-GB" dirty="0"/>
          </a:p>
          <a:p>
            <a:r>
              <a:rPr lang="es-ES" dirty="0">
                <a:highlight>
                  <a:srgbClr val="FFFF00"/>
                </a:highlight>
              </a:rPr>
              <a:t>Para resetear tu contraseña, ve a la página de inicio de sesión de la aplicación y haz clic en el enlace "Olvidé mi contraseña". Se te enviará un correo electrónico con instrucciones para restablecer tu contraseña.</a:t>
            </a:r>
            <a:endParaRPr lang="en-AT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55AE3-AC77-A2E1-A000-DFC8E3A9F52F}"/>
              </a:ext>
            </a:extLst>
          </p:cNvPr>
          <p:cNvSpPr txBox="1"/>
          <p:nvPr/>
        </p:nvSpPr>
        <p:spPr>
          <a:xfrm>
            <a:off x="4788024" y="1419622"/>
            <a:ext cx="4104456" cy="1598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Translate.</a:t>
            </a:r>
          </a:p>
          <a:p>
            <a:endParaRPr lang="en-GB" dirty="0"/>
          </a:p>
          <a:p>
            <a:r>
              <a:rPr lang="en-GB" dirty="0"/>
              <a:t>English: How do you reset your password?</a:t>
            </a:r>
          </a:p>
          <a:p>
            <a:r>
              <a:rPr lang="en-GB" dirty="0"/>
              <a:t>Spanish:</a:t>
            </a:r>
          </a:p>
          <a:p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¿</a:t>
            </a:r>
            <a:r>
              <a:rPr lang="en-GB" dirty="0" err="1">
                <a:highlight>
                  <a:srgbClr val="FFFF00"/>
                </a:highlight>
              </a:rPr>
              <a:t>Cómo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restablecer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su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contraseña</a:t>
            </a:r>
            <a:r>
              <a:rPr lang="en-GB" dirty="0">
                <a:highlight>
                  <a:srgbClr val="FF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42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5B33C9-921D-366C-65EB-26F0EF0D3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173" y="1203598"/>
            <a:ext cx="7759985" cy="3118792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Don’t be afraid of longer prompts</a:t>
            </a:r>
          </a:p>
          <a:p>
            <a:pPr lvl="1"/>
            <a:r>
              <a:rPr lang="en-GB" dirty="0"/>
              <a:t>List examples</a:t>
            </a:r>
          </a:p>
          <a:p>
            <a:pPr lvl="1"/>
            <a:endParaRPr lang="en-GB" dirty="0"/>
          </a:p>
          <a:p>
            <a:r>
              <a:rPr lang="en-GB" dirty="0"/>
              <a:t>Give the model time to think</a:t>
            </a:r>
          </a:p>
          <a:p>
            <a:pPr lvl="1"/>
            <a:r>
              <a:rPr lang="en-GB" dirty="0"/>
              <a:t>Fe: instruct model to generate intermediate steps</a:t>
            </a:r>
          </a:p>
          <a:p>
            <a:pPr lvl="1"/>
            <a:r>
              <a:rPr lang="en-GB" dirty="0"/>
              <a:t>Ask for reasoning</a:t>
            </a:r>
          </a:p>
          <a:p>
            <a:r>
              <a:rPr lang="en-GB" dirty="0"/>
              <a:t>Use delimiters (---, ´´´, .. )</a:t>
            </a:r>
          </a:p>
          <a:p>
            <a:r>
              <a:rPr lang="en-GB" dirty="0"/>
              <a:t>Easy to understand prompts</a:t>
            </a:r>
          </a:p>
          <a:p>
            <a:r>
              <a:rPr lang="en-GB" dirty="0"/>
              <a:t>One Task per prompt</a:t>
            </a:r>
          </a:p>
          <a:p>
            <a:r>
              <a:rPr lang="en-GB" dirty="0"/>
              <a:t>2 Modi:</a:t>
            </a:r>
          </a:p>
          <a:p>
            <a:pPr lvl="1"/>
            <a:r>
              <a:rPr lang="en-GB" dirty="0"/>
              <a:t>Chat (Question/Task -&gt; Answer)</a:t>
            </a:r>
          </a:p>
          <a:p>
            <a:pPr lvl="1"/>
            <a:r>
              <a:rPr lang="en-GB" dirty="0"/>
              <a:t>Completion (‘The following is a list of attendees:’)</a:t>
            </a:r>
          </a:p>
          <a:p>
            <a:endParaRPr lang="en-AT" dirty="0"/>
          </a:p>
          <a:p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7AD5C-B68D-ADE2-CB1E-04AAA83F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Prompt Engineering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27AAC-77BC-271F-BAAD-5C45954E9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563638"/>
            <a:ext cx="5975645" cy="2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5B33C9-921D-366C-65EB-26F0EF0D3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007" y="1392595"/>
            <a:ext cx="7759985" cy="3118792"/>
          </a:xfrm>
        </p:spPr>
        <p:txBody>
          <a:bodyPr/>
          <a:lstStyle/>
          <a:p>
            <a:r>
              <a:rPr lang="en-GB" dirty="0"/>
              <a:t>Just tell it your desired output format</a:t>
            </a:r>
          </a:p>
          <a:p>
            <a:pPr lvl="1"/>
            <a:r>
              <a:rPr lang="en-GB" dirty="0"/>
              <a:t>Careful – error resistant parsing!</a:t>
            </a:r>
          </a:p>
          <a:p>
            <a:r>
              <a:rPr lang="en-GB" dirty="0"/>
              <a:t>Function Calling</a:t>
            </a:r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7AD5C-B68D-ADE2-CB1E-04AAA83F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How can we parse results?</a:t>
            </a:r>
            <a:endParaRPr lang="en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5B141-5C06-1C53-CC88-49BB3F6E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433720"/>
            <a:ext cx="1613871" cy="431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5C256-C4F7-F5B2-549F-16EA7A09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283718"/>
            <a:ext cx="4824536" cy="27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3C6C2-177D-54CE-0329-5018CFDA9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173" y="1223374"/>
            <a:ext cx="4591899" cy="3004559"/>
          </a:xfrm>
        </p:spPr>
        <p:txBody>
          <a:bodyPr/>
          <a:lstStyle/>
          <a:p>
            <a:r>
              <a:rPr lang="en-GB" dirty="0"/>
              <a:t>Expose tools to </a:t>
            </a:r>
            <a:r>
              <a:rPr lang="en-GB" dirty="0" err="1"/>
              <a:t>llm</a:t>
            </a:r>
            <a:endParaRPr lang="en-GB" dirty="0"/>
          </a:p>
          <a:p>
            <a:r>
              <a:rPr lang="en-GB" dirty="0"/>
              <a:t>Let </a:t>
            </a:r>
            <a:r>
              <a:rPr lang="en-GB" dirty="0" err="1"/>
              <a:t>llm</a:t>
            </a:r>
            <a:r>
              <a:rPr lang="en-GB" dirty="0"/>
              <a:t> decide what to do</a:t>
            </a:r>
          </a:p>
          <a:p>
            <a:pPr lvl="1"/>
            <a:r>
              <a:rPr lang="en-GB" dirty="0"/>
              <a:t>In a loop until we can formulate answer</a:t>
            </a:r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77647F-528E-FEFB-7A9D-0B3D1486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The future: Agents</a:t>
            </a:r>
            <a:endParaRPr lang="en-AT" dirty="0"/>
          </a:p>
        </p:txBody>
      </p:sp>
      <p:pic>
        <p:nvPicPr>
          <p:cNvPr id="1028" name="Picture 4" descr="Yohei on X: &quot;Woo hoo! I was having trouble getting Langchain working  correctly in execution agent, this is it :)&quot; / X">
            <a:extLst>
              <a:ext uri="{FF2B5EF4-FFF2-40B4-BE49-F238E27FC236}">
                <a16:creationId xmlns:a16="http://schemas.microsoft.com/office/drawing/2014/main" id="{37789527-0F35-1E71-5DEC-D595BBDD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80636"/>
            <a:ext cx="4359736" cy="14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tool&#10;&#10;Description automatically generated">
            <a:extLst>
              <a:ext uri="{FF2B5EF4-FFF2-40B4-BE49-F238E27FC236}">
                <a16:creationId xmlns:a16="http://schemas.microsoft.com/office/drawing/2014/main" id="{F80B7E3C-87D8-01BF-2EEC-F5B1C81AD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259" y="374589"/>
            <a:ext cx="3726320" cy="15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77AD5C-B68D-ADE2-CB1E-04AAA83F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Prompt Eval &amp; Regression Testing</a:t>
            </a:r>
            <a:endParaRPr lang="en-AT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29B4132-D389-A005-107F-B2D6E9889B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173" y="1275606"/>
            <a:ext cx="5023947" cy="3118792"/>
          </a:xfrm>
        </p:spPr>
        <p:txBody>
          <a:bodyPr>
            <a:normAutofit/>
          </a:bodyPr>
          <a:lstStyle/>
          <a:p>
            <a:r>
              <a:rPr lang="en-GB" dirty="0"/>
              <a:t>Evaluation with</a:t>
            </a:r>
          </a:p>
          <a:p>
            <a:pPr lvl="1"/>
            <a:r>
              <a:rPr lang="en-GB" dirty="0"/>
              <a:t>Rigid results (</a:t>
            </a:r>
            <a:r>
              <a:rPr lang="en-GB" dirty="0" err="1"/>
              <a:t>fe</a:t>
            </a:r>
            <a:r>
              <a:rPr lang="en-GB" dirty="0"/>
              <a:t> when classifying)</a:t>
            </a:r>
          </a:p>
          <a:p>
            <a:pPr lvl="1"/>
            <a:r>
              <a:rPr lang="en-GB" dirty="0"/>
              <a:t>Other LLMs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86693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5B33C9-921D-366C-65EB-26F0EF0D3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173" y="1275606"/>
            <a:ext cx="7759985" cy="311879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Technical Topics</a:t>
            </a:r>
          </a:p>
          <a:p>
            <a:pPr lvl="1"/>
            <a:r>
              <a:rPr lang="en-GB" dirty="0"/>
              <a:t>Find correct context in index</a:t>
            </a:r>
          </a:p>
          <a:p>
            <a:pPr lvl="1"/>
            <a:r>
              <a:rPr lang="en-GB" dirty="0"/>
              <a:t>Data quality</a:t>
            </a:r>
          </a:p>
          <a:p>
            <a:pPr lvl="1"/>
            <a:r>
              <a:rPr lang="en-GB" dirty="0"/>
              <a:t>On Premise vs Hosted Model (GPDR)</a:t>
            </a:r>
          </a:p>
          <a:p>
            <a:pPr lvl="1"/>
            <a:r>
              <a:rPr lang="en-GB" dirty="0"/>
              <a:t>Sensitive to changes in prompt</a:t>
            </a:r>
          </a:p>
          <a:p>
            <a:pPr lvl="1"/>
            <a:r>
              <a:rPr lang="en-GB" dirty="0"/>
              <a:t>Performance</a:t>
            </a:r>
          </a:p>
          <a:p>
            <a:r>
              <a:rPr lang="en-GB" dirty="0"/>
              <a:t>Domain Topics</a:t>
            </a:r>
          </a:p>
          <a:p>
            <a:pPr lvl="1"/>
            <a:r>
              <a:rPr lang="en-GB" dirty="0"/>
              <a:t>Prompt Engineering</a:t>
            </a:r>
          </a:p>
          <a:p>
            <a:pPr lvl="1"/>
            <a:r>
              <a:rPr lang="en-GB" dirty="0"/>
              <a:t>How to split context</a:t>
            </a:r>
          </a:p>
          <a:p>
            <a:pPr lvl="1"/>
            <a:r>
              <a:rPr lang="en-GB" dirty="0"/>
              <a:t>User Interface changes</a:t>
            </a:r>
          </a:p>
          <a:p>
            <a:pPr lvl="2"/>
            <a:r>
              <a:rPr lang="en-GB" dirty="0"/>
              <a:t>Output does not have to be plain text</a:t>
            </a:r>
          </a:p>
          <a:p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7AD5C-B68D-ADE2-CB1E-04AAA83F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Key Challenges</a:t>
            </a:r>
            <a:endParaRPr lang="en-A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EA5E72-AF88-8B40-B1B4-6A790328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54815"/>
            <a:ext cx="3170763" cy="130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3124B-BE8F-04CF-EC78-B5D5957A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Key Challenges</a:t>
            </a:r>
            <a:endParaRPr lang="en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5DA056-14DC-DCD3-EEE7-BD7649FD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" y="3716208"/>
            <a:ext cx="7079060" cy="87176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D38868D-6FEC-35AB-00A0-66CDBD64D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" y="1131590"/>
            <a:ext cx="8967539" cy="18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49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33399B-D51A-7DD2-517C-9A7D8ED9D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Chat with Data!</a:t>
            </a:r>
          </a:p>
          <a:p>
            <a:pPr lvl="1"/>
            <a:r>
              <a:rPr lang="en-GB" dirty="0" err="1"/>
              <a:t>TechTalkGPT</a:t>
            </a:r>
            <a:endParaRPr lang="en-GB" dirty="0"/>
          </a:p>
          <a:p>
            <a:pPr lvl="1"/>
            <a:r>
              <a:rPr lang="en-GB" dirty="0"/>
              <a:t>Wikipedia Page Chatbot</a:t>
            </a:r>
          </a:p>
          <a:p>
            <a:pPr marL="0" indent="0">
              <a:buNone/>
            </a:pPr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5F084-AB57-3552-CC20-2B2144FC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Chatbot Example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45390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5FAB09-BF68-ADA4-BFC8-5914D9DE00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173" y="1275606"/>
            <a:ext cx="7759985" cy="311879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Python modules:</a:t>
            </a:r>
          </a:p>
          <a:p>
            <a:pPr lvl="1"/>
            <a:r>
              <a:rPr lang="en-GB" dirty="0"/>
              <a:t>(</a:t>
            </a:r>
            <a:r>
              <a:rPr lang="en-GB" dirty="0" err="1"/>
              <a:t>Llama_index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LangChain</a:t>
            </a:r>
            <a:endParaRPr lang="en-GB" dirty="0"/>
          </a:p>
          <a:p>
            <a:pPr lvl="1"/>
            <a:r>
              <a:rPr lang="en-GB" dirty="0" err="1"/>
              <a:t>OpenAi</a:t>
            </a:r>
            <a:endParaRPr lang="en-GB" dirty="0"/>
          </a:p>
          <a:p>
            <a:pPr lvl="1"/>
            <a:r>
              <a:rPr lang="en-GB" dirty="0" err="1"/>
              <a:t>Pypdf</a:t>
            </a:r>
            <a:endParaRPr lang="en-GB" dirty="0"/>
          </a:p>
          <a:p>
            <a:r>
              <a:rPr lang="en-GB" dirty="0"/>
              <a:t>(Azure)OpenAI</a:t>
            </a:r>
          </a:p>
          <a:p>
            <a:pPr lvl="1"/>
            <a:r>
              <a:rPr lang="en-GB" dirty="0"/>
              <a:t>Embedding Model</a:t>
            </a:r>
          </a:p>
          <a:p>
            <a:pPr lvl="1"/>
            <a:r>
              <a:rPr lang="en-GB" dirty="0"/>
              <a:t>Chat/Completion Model</a:t>
            </a:r>
          </a:p>
          <a:p>
            <a:pPr lvl="1"/>
            <a:endParaRPr lang="en-GB" dirty="0"/>
          </a:p>
          <a:p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5A5938-35B2-EFD0-00DD-62B2B121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 err="1"/>
              <a:t>TechStack</a:t>
            </a:r>
            <a:r>
              <a:rPr lang="en-GB" dirty="0"/>
              <a:t> Example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50129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25E153-5AAC-DA10-AA2B-A33E59781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Jupyter</a:t>
            </a:r>
            <a:r>
              <a:rPr lang="en-GB" dirty="0"/>
              <a:t> Notebooks</a:t>
            </a:r>
          </a:p>
          <a:p>
            <a:r>
              <a:rPr lang="en-GB" dirty="0"/>
              <a:t>VS Code extensions</a:t>
            </a:r>
          </a:p>
          <a:p>
            <a:pPr lvl="1"/>
            <a:r>
              <a:rPr lang="en-GB" dirty="0" err="1"/>
              <a:t>Pylance</a:t>
            </a:r>
            <a:r>
              <a:rPr lang="en-GB" dirty="0"/>
              <a:t> + Python</a:t>
            </a:r>
          </a:p>
          <a:p>
            <a:pPr lvl="1"/>
            <a:r>
              <a:rPr lang="en-GB" dirty="0" err="1"/>
              <a:t>Jupyter</a:t>
            </a:r>
            <a:endParaRPr lang="en-GB" dirty="0"/>
          </a:p>
          <a:p>
            <a:pPr lvl="1"/>
            <a:r>
              <a:rPr lang="en-GB" dirty="0"/>
              <a:t>Polyglot Notebooks</a:t>
            </a:r>
          </a:p>
          <a:p>
            <a:r>
              <a:rPr lang="en-GB" dirty="0"/>
              <a:t>.NET Example with RAG </a:t>
            </a:r>
            <a:r>
              <a:rPr lang="en-GB"/>
              <a:t>+ Semantic Kernel</a:t>
            </a:r>
            <a:endParaRPr lang="en-GB" dirty="0"/>
          </a:p>
          <a:p>
            <a:pPr lvl="1"/>
            <a:r>
              <a:rPr lang="en-GB" dirty="0"/>
              <a:t>https://github.com/Azure-Samples/semantic-kernel-rag-chat/tree/main</a:t>
            </a:r>
          </a:p>
          <a:p>
            <a:pPr lvl="1"/>
            <a:endParaRPr lang="en-GB" dirty="0"/>
          </a:p>
          <a:p>
            <a:pPr lvl="1"/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2BBE18-A4AB-AB56-4732-DC0FF571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Demo in Notebook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444144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5B33C9-921D-366C-65EB-26F0EF0D3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641" y="1275606"/>
            <a:ext cx="7759985" cy="3118792"/>
          </a:xfrm>
        </p:spPr>
        <p:txBody>
          <a:bodyPr/>
          <a:lstStyle/>
          <a:p>
            <a:r>
              <a:rPr lang="de-AT" b="0" i="0" dirty="0">
                <a:solidFill>
                  <a:srgbClr val="000000"/>
                </a:solidFill>
                <a:effectLst/>
                <a:latin typeface="Segoe UI VSS (Regular)"/>
              </a:rPr>
              <a:t>Its about augmentation, not autopiloting</a:t>
            </a:r>
          </a:p>
          <a:p>
            <a:r>
              <a:rPr lang="de-AT" dirty="0">
                <a:solidFill>
                  <a:srgbClr val="000000"/>
                </a:solidFill>
                <a:latin typeface="Segoe UI VSS (Regular)"/>
              </a:rPr>
              <a:t>Syntactic/simple problems</a:t>
            </a:r>
          </a:p>
          <a:p>
            <a:pPr lvl="1"/>
            <a:r>
              <a:rPr lang="de-AT" b="0" i="0" dirty="0">
                <a:solidFill>
                  <a:srgbClr val="000000"/>
                </a:solidFill>
                <a:effectLst/>
                <a:latin typeface="Segoe UI VSS (Regular)"/>
              </a:rPr>
              <a:t>No rigid structure</a:t>
            </a:r>
          </a:p>
          <a:p>
            <a:pPr lvl="1"/>
            <a:r>
              <a:rPr lang="de-AT" b="0" i="0" dirty="0">
                <a:solidFill>
                  <a:srgbClr val="000000"/>
                </a:solidFill>
                <a:effectLst/>
                <a:latin typeface="Segoe UI VSS (Regular)"/>
              </a:rPr>
              <a:t>Zb: R#er </a:t>
            </a:r>
            <a:r>
              <a:rPr lang="de-AT" b="0" i="0" strike="sngStrike" dirty="0">
                <a:solidFill>
                  <a:srgbClr val="000000"/>
                </a:solidFill>
                <a:effectLst/>
                <a:latin typeface="Segoe UI VSS (Regular)"/>
              </a:rPr>
              <a:t>vs</a:t>
            </a:r>
            <a:r>
              <a:rPr lang="de-AT" b="0" i="0" dirty="0">
                <a:solidFill>
                  <a:srgbClr val="000000"/>
                </a:solidFill>
                <a:effectLst/>
                <a:latin typeface="Segoe UI VSS (Regular)"/>
              </a:rPr>
              <a:t> Github Copilot, „Whats 30+12?“</a:t>
            </a:r>
          </a:p>
          <a:p>
            <a:pPr lvl="1"/>
            <a:endParaRPr lang="de-AT" b="0" i="0" dirty="0">
              <a:solidFill>
                <a:srgbClr val="000000"/>
              </a:solidFill>
              <a:effectLst/>
              <a:latin typeface="Segoe UI VSS (Regular)"/>
            </a:endParaRPr>
          </a:p>
          <a:p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7AD5C-B68D-ADE2-CB1E-04AAA83F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What do we not need LLMs for?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8518428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5B33C9-921D-366C-65EB-26F0EF0D3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8328" y="1347614"/>
            <a:ext cx="7759985" cy="3240360"/>
          </a:xfrm>
        </p:spPr>
        <p:txBody>
          <a:bodyPr lIns="91440" tIns="45720" rIns="91440" bIns="45720" anchor="t">
            <a:normAutofit fontScale="92500" lnSpcReduction="20000"/>
          </a:bodyPr>
          <a:lstStyle/>
          <a:p>
            <a:pPr marL="207010" indent="-207010">
              <a:lnSpc>
                <a:spcPct val="80000"/>
              </a:lnSpc>
            </a:pPr>
            <a:r>
              <a:rPr lang="de-AT" sz="2000" dirty="0">
                <a:solidFill>
                  <a:srgbClr val="000000"/>
                </a:solidFill>
                <a:latin typeface="Calibri" panose="020F0502020204030204" pitchFamily="34" charset="0"/>
              </a:rPr>
              <a:t>In general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21030" lvl="1" indent="-207010">
              <a:lnSpc>
                <a:spcPct val="80000"/>
              </a:lnSpc>
            </a:pPr>
            <a:r>
              <a:rPr lang="de-AT" sz="2000" dirty="0">
                <a:solidFill>
                  <a:srgbClr val="000000"/>
                </a:solidFill>
                <a:latin typeface="Calibri" panose="020F0502020204030204" pitchFamily="34" charset="0"/>
              </a:rPr>
              <a:t>Semantic Tasks, c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apture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meaning from texts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21030" lvl="1" indent="-207010">
              <a:lnSpc>
                <a:spcPct val="80000"/>
              </a:lnSpc>
            </a:pPr>
            <a:r>
              <a:rPr lang="de-AT" sz="2000" dirty="0">
                <a:solidFill>
                  <a:srgbClr val="000000"/>
                </a:solidFill>
                <a:latin typeface="Calibri" panose="020F0502020204030204" pitchFamily="34" charset="0"/>
              </a:rPr>
              <a:t>Generate text according with specific meaning or patterns</a:t>
            </a:r>
          </a:p>
          <a:p>
            <a:pPr marL="207010" indent="-207010">
              <a:lnSpc>
                <a:spcPct val="80000"/>
              </a:lnSpc>
            </a:pPr>
            <a:r>
              <a:rPr lang="de-AT" sz="2000" dirty="0">
                <a:solidFill>
                  <a:srgbClr val="000000"/>
                </a:solidFill>
                <a:latin typeface="Calibri"/>
                <a:ea typeface="Calibri"/>
                <a:cs typeface="Segoe UI"/>
              </a:rPr>
              <a:t>Natural language API for users, extract semantic meaning</a:t>
            </a:r>
          </a:p>
          <a:p>
            <a:pPr marL="621030" lvl="1" indent="-207010">
              <a:lnSpc>
                <a:spcPct val="80000"/>
              </a:lnSpc>
            </a:pPr>
            <a:r>
              <a:rPr lang="de-AT" sz="2000" dirty="0">
                <a:solidFill>
                  <a:srgbClr val="000000"/>
                </a:solidFill>
                <a:latin typeface="Calibri"/>
                <a:ea typeface="Calibri"/>
                <a:cs typeface="Segoe UI"/>
              </a:rPr>
              <a:t>User handbook ChatBot</a:t>
            </a:r>
          </a:p>
          <a:p>
            <a:pPr marL="621030" lvl="1" indent="-207010">
              <a:lnSpc>
                <a:spcPct val="80000"/>
              </a:lnSpc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Segoe UI"/>
              </a:rPr>
              <a:t>Summaries</a:t>
            </a:r>
            <a:endParaRPr lang="de-AT" sz="2000" dirty="0">
              <a:solidFill>
                <a:srgbClr val="000000"/>
              </a:solidFill>
              <a:latin typeface="Calibri"/>
              <a:ea typeface="Calibri"/>
              <a:cs typeface="Segoe UI"/>
            </a:endParaRPr>
          </a:p>
          <a:p>
            <a:pPr marL="621030" lvl="1" indent="-207010">
              <a:lnSpc>
                <a:spcPct val="80000"/>
              </a:lnSpc>
            </a:pPr>
            <a:r>
              <a:rPr lang="de-AT" sz="2000" dirty="0">
                <a:solidFill>
                  <a:srgbClr val="000000"/>
                </a:solidFill>
                <a:latin typeface="Calibri"/>
                <a:ea typeface="Calibri"/>
                <a:cs typeface="Segoe UI"/>
              </a:rPr>
              <a:t>Take Quizzes</a:t>
            </a:r>
          </a:p>
          <a:p>
            <a:pPr marL="1035050" lvl="2" indent="-207010">
              <a:lnSpc>
                <a:spcPct val="80000"/>
              </a:lnSpc>
            </a:pPr>
            <a:r>
              <a:rPr lang="de-AT" sz="2000" dirty="0">
                <a:solidFill>
                  <a:srgbClr val="000000"/>
                </a:solidFill>
                <a:latin typeface="Calibri"/>
                <a:ea typeface="Calibri"/>
                <a:cs typeface="Segoe UI"/>
              </a:rPr>
              <a:t>No Multiple Choice</a:t>
            </a:r>
          </a:p>
          <a:p>
            <a:pPr marL="621030" lvl="1" indent="-207010">
              <a:lnSpc>
                <a:spcPct val="80000"/>
              </a:lnSpc>
            </a:pPr>
            <a:r>
              <a:rPr lang="de-AT" sz="2000" dirty="0">
                <a:solidFill>
                  <a:srgbClr val="000000"/>
                </a:solidFill>
                <a:latin typeface="Calibri"/>
                <a:ea typeface="Calibri"/>
                <a:cs typeface="Segoe UI"/>
              </a:rPr>
              <a:t>Commands in natural language</a:t>
            </a:r>
          </a:p>
          <a:p>
            <a:pPr marL="207010" indent="-207010">
              <a:lnSpc>
                <a:spcPct val="80000"/>
              </a:lnSpc>
            </a:pPr>
            <a:r>
              <a:rPr lang="de-AT" sz="2000" dirty="0">
                <a:solidFill>
                  <a:srgbClr val="000000"/>
                </a:solidFill>
                <a:latin typeface="Calibri"/>
                <a:ea typeface="Calibri"/>
                <a:cs typeface="Segoe UI"/>
              </a:rPr>
              <a:t>Transformation:</a:t>
            </a:r>
          </a:p>
          <a:p>
            <a:pPr marL="621030" lvl="1" indent="-207010">
              <a:lnSpc>
                <a:spcPct val="80000"/>
              </a:lnSpc>
            </a:pPr>
            <a:r>
              <a:rPr lang="de-AT" sz="2000" dirty="0">
                <a:solidFill>
                  <a:srgbClr val="000000"/>
                </a:solidFill>
                <a:latin typeface="Calibri" panose="020F0502020204030204" pitchFamily="34" charset="0"/>
              </a:rPr>
              <a:t>Translation</a:t>
            </a:r>
            <a:endParaRPr lang="de-AT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21030" lvl="1" indent="-207010">
              <a:lnSpc>
                <a:spcPct val="80000"/>
              </a:lnSpc>
            </a:pPr>
            <a:r>
              <a:rPr lang="de-AT" sz="2000">
                <a:solidFill>
                  <a:srgbClr val="000000"/>
                </a:solidFill>
                <a:latin typeface="Calibri" panose="020F0502020204030204" pitchFamily="34" charset="0"/>
              </a:rPr>
              <a:t>Write code</a:t>
            </a:r>
            <a:endParaRPr lang="de-AT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265" indent="-207010">
              <a:lnSpc>
                <a:spcPct val="80000"/>
              </a:lnSpc>
            </a:pP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265" indent="-207010">
              <a:lnSpc>
                <a:spcPct val="80000"/>
              </a:lnSpc>
            </a:pPr>
            <a:endParaRPr lang="en-AT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7AD5C-B68D-ADE2-CB1E-04AAA83F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What should we use LLMs for?</a:t>
            </a:r>
            <a:endParaRPr lang="en-AT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070B0A-5DB7-AEAB-998C-A05D564E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283718"/>
            <a:ext cx="3060166" cy="184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430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676E58-E448-DC5A-CDB9-2CC42C4A16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9732" y="411510"/>
            <a:ext cx="7759985" cy="4363732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4000"/>
              <a:t>The sky is …</a:t>
            </a:r>
            <a:endParaRPr lang="LID4096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56677-B0F9-F732-1E10-3B7464A850A2}"/>
              </a:ext>
            </a:extLst>
          </p:cNvPr>
          <p:cNvSpPr txBox="1"/>
          <p:nvPr/>
        </p:nvSpPr>
        <p:spPr>
          <a:xfrm>
            <a:off x="5047260" y="2239433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/>
              <a:t>blue</a:t>
            </a:r>
            <a:endParaRPr lang="LID4096" sz="4000" i="1"/>
          </a:p>
        </p:txBody>
      </p:sp>
    </p:spTree>
    <p:extLst>
      <p:ext uri="{BB962C8B-B14F-4D97-AF65-F5344CB8AC3E}">
        <p14:creationId xmlns:p14="http://schemas.microsoft.com/office/powerpoint/2010/main" val="257903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676E58-E448-DC5A-CDB9-2CC42C4A16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126" y="411510"/>
            <a:ext cx="7759985" cy="4363732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4000"/>
              <a:t>The sky is the …</a:t>
            </a:r>
            <a:endParaRPr lang="LID4096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56677-B0F9-F732-1E10-3B7464A850A2}"/>
              </a:ext>
            </a:extLst>
          </p:cNvPr>
          <p:cNvSpPr txBox="1"/>
          <p:nvPr/>
        </p:nvSpPr>
        <p:spPr>
          <a:xfrm>
            <a:off x="5456729" y="2239433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/>
              <a:t>limit</a:t>
            </a:r>
            <a:endParaRPr lang="LID4096" sz="4000" i="1"/>
          </a:p>
        </p:txBody>
      </p:sp>
    </p:spTree>
    <p:extLst>
      <p:ext uri="{BB962C8B-B14F-4D97-AF65-F5344CB8AC3E}">
        <p14:creationId xmlns:p14="http://schemas.microsoft.com/office/powerpoint/2010/main" val="289903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41B8C6-955E-CA28-C900-FA74F555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Neural Network Architecture</a:t>
            </a:r>
            <a:endParaRPr lang="en-AT" dirty="0"/>
          </a:p>
        </p:txBody>
      </p:sp>
      <p:pic>
        <p:nvPicPr>
          <p:cNvPr id="4" name="Picture 3" descr="A group of circles with different colors&#10;&#10;Description automatically generated">
            <a:extLst>
              <a:ext uri="{FF2B5EF4-FFF2-40B4-BE49-F238E27FC236}">
                <a16:creationId xmlns:a16="http://schemas.microsoft.com/office/drawing/2014/main" id="{674295E6-E040-711D-0680-321063218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75606"/>
            <a:ext cx="6840494" cy="298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7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: LLM">
            <a:extLst>
              <a:ext uri="{FF2B5EF4-FFF2-40B4-BE49-F238E27FC236}">
                <a16:creationId xmlns:a16="http://schemas.microsoft.com/office/drawing/2014/main" id="{72784F27-98A0-2B28-FFAB-1FADEA9E3AA2}"/>
              </a:ext>
            </a:extLst>
          </p:cNvPr>
          <p:cNvSpPr/>
          <p:nvPr/>
        </p:nvSpPr>
        <p:spPr>
          <a:xfrm>
            <a:off x="3956384" y="2334867"/>
            <a:ext cx="1261418" cy="56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Gener</a:t>
            </a:r>
            <a:r>
              <a:rPr lang="en-US" sz="1100" dirty="0"/>
              <a:t>ative</a:t>
            </a:r>
            <a:br>
              <a:rPr lang="en-US" sz="1100" dirty="0"/>
            </a:br>
            <a:r>
              <a:rPr lang="en-US" sz="1100" dirty="0">
                <a:cs typeface="Segoe UI"/>
              </a:rPr>
              <a:t>Pretrained</a:t>
            </a:r>
            <a:br>
              <a:rPr lang="en-US" sz="1100">
                <a:cs typeface="Segoe UI"/>
              </a:rPr>
            </a:br>
            <a:r>
              <a:rPr lang="en-US" sz="1100">
                <a:cs typeface="Segoe UI"/>
              </a:rPr>
              <a:t>Transformer</a:t>
            </a:r>
            <a:endParaRPr lang="en-US" sz="1100" dirty="0">
              <a:cs typeface="Segoe UI"/>
            </a:endParaRPr>
          </a:p>
        </p:txBody>
      </p:sp>
      <p:sp>
        <p:nvSpPr>
          <p:cNvPr id="46" name="R: FineTuning">
            <a:extLst>
              <a:ext uri="{FF2B5EF4-FFF2-40B4-BE49-F238E27FC236}">
                <a16:creationId xmlns:a16="http://schemas.microsoft.com/office/drawing/2014/main" id="{09685A0C-6CAF-9FE0-F560-479874475FFE}"/>
              </a:ext>
            </a:extLst>
          </p:cNvPr>
          <p:cNvSpPr/>
          <p:nvPr/>
        </p:nvSpPr>
        <p:spPr>
          <a:xfrm>
            <a:off x="3956384" y="2033754"/>
            <a:ext cx="1253893" cy="3011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Finetuning</a:t>
            </a:r>
            <a:endParaRPr lang="LID4096" sz="1400" dirty="0"/>
          </a:p>
        </p:txBody>
      </p:sp>
      <p:sp>
        <p:nvSpPr>
          <p:cNvPr id="9" name="TB: Blue">
            <a:extLst>
              <a:ext uri="{FF2B5EF4-FFF2-40B4-BE49-F238E27FC236}">
                <a16:creationId xmlns:a16="http://schemas.microsoft.com/office/drawing/2014/main" id="{6BC94EBB-ADCC-B200-83EF-64B18283B90E}"/>
              </a:ext>
            </a:extLst>
          </p:cNvPr>
          <p:cNvSpPr txBox="1"/>
          <p:nvPr/>
        </p:nvSpPr>
        <p:spPr>
          <a:xfrm>
            <a:off x="6025075" y="217450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blue</a:t>
            </a:r>
            <a:endParaRPr lang="LID4096" sz="1800" i="1" dirty="0"/>
          </a:p>
        </p:txBody>
      </p:sp>
      <p:cxnSp>
        <p:nvCxnSpPr>
          <p:cNvPr id="23" name="C: Output">
            <a:extLst>
              <a:ext uri="{FF2B5EF4-FFF2-40B4-BE49-F238E27FC236}">
                <a16:creationId xmlns:a16="http://schemas.microsoft.com/office/drawing/2014/main" id="{D3853354-0B15-15A4-07F0-011217D5E497}"/>
              </a:ext>
            </a:extLst>
          </p:cNvPr>
          <p:cNvCxnSpPr>
            <a:cxnSpLocks/>
          </p:cNvCxnSpPr>
          <p:nvPr/>
        </p:nvCxnSpPr>
        <p:spPr>
          <a:xfrm>
            <a:off x="5187617" y="2662990"/>
            <a:ext cx="90236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: Input">
            <a:extLst>
              <a:ext uri="{FF2B5EF4-FFF2-40B4-BE49-F238E27FC236}">
                <a16:creationId xmlns:a16="http://schemas.microsoft.com/office/drawing/2014/main" id="{587F1254-8B9B-1CD9-3693-BE4BC5DC8046}"/>
              </a:ext>
            </a:extLst>
          </p:cNvPr>
          <p:cNvCxnSpPr>
            <a:cxnSpLocks/>
          </p:cNvCxnSpPr>
          <p:nvPr/>
        </p:nvCxnSpPr>
        <p:spPr>
          <a:xfrm>
            <a:off x="3054017" y="2695073"/>
            <a:ext cx="90236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B: The Sky Is">
            <a:extLst>
              <a:ext uri="{FF2B5EF4-FFF2-40B4-BE49-F238E27FC236}">
                <a16:creationId xmlns:a16="http://schemas.microsoft.com/office/drawing/2014/main" id="{96D200BC-D1EC-EF78-38E6-E7C127AB111F}"/>
              </a:ext>
            </a:extLst>
          </p:cNvPr>
          <p:cNvSpPr txBox="1"/>
          <p:nvPr/>
        </p:nvSpPr>
        <p:spPr>
          <a:xfrm>
            <a:off x="1628626" y="216648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/>
              <a:t>The sky is</a:t>
            </a:r>
            <a:endParaRPr lang="LID4096" sz="1800" i="1"/>
          </a:p>
        </p:txBody>
      </p:sp>
      <p:grpSp>
        <p:nvGrpSpPr>
          <p:cNvPr id="48" name="G: Inputtoken">
            <a:extLst>
              <a:ext uri="{FF2B5EF4-FFF2-40B4-BE49-F238E27FC236}">
                <a16:creationId xmlns:a16="http://schemas.microsoft.com/office/drawing/2014/main" id="{95527F4E-0DDF-F5C5-AC0C-E01D99A69EED}"/>
              </a:ext>
            </a:extLst>
          </p:cNvPr>
          <p:cNvGrpSpPr/>
          <p:nvPr/>
        </p:nvGrpSpPr>
        <p:grpSpPr>
          <a:xfrm>
            <a:off x="1598194" y="2541170"/>
            <a:ext cx="1455822" cy="291765"/>
            <a:chOff x="1598194" y="2541170"/>
            <a:chExt cx="1455822" cy="2917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710550-A9F2-39B0-3780-AB4C43AA28EB}"/>
                </a:ext>
              </a:extLst>
            </p:cNvPr>
            <p:cNvSpPr/>
            <p:nvPr/>
          </p:nvSpPr>
          <p:spPr>
            <a:xfrm>
              <a:off x="1598194" y="2541170"/>
              <a:ext cx="1455822" cy="291765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55B2D9-0B61-6FF7-83E8-E8C30BC29849}"/>
                </a:ext>
              </a:extLst>
            </p:cNvPr>
            <p:cNvSpPr/>
            <p:nvPr/>
          </p:nvSpPr>
          <p:spPr>
            <a:xfrm>
              <a:off x="1740568" y="2602080"/>
              <a:ext cx="172453" cy="1699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44E68A-DFB9-B6E0-B051-F1B68C3F196A}"/>
                </a:ext>
              </a:extLst>
            </p:cNvPr>
            <p:cNvSpPr/>
            <p:nvPr/>
          </p:nvSpPr>
          <p:spPr>
            <a:xfrm>
              <a:off x="2091489" y="2602080"/>
              <a:ext cx="172453" cy="1699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7F427E-13E0-DB52-3B39-EC1913785FBD}"/>
                </a:ext>
              </a:extLst>
            </p:cNvPr>
            <p:cNvSpPr/>
            <p:nvPr/>
          </p:nvSpPr>
          <p:spPr>
            <a:xfrm>
              <a:off x="2430379" y="2602080"/>
              <a:ext cx="172453" cy="1699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1B2C2E-BE62-646C-5CE8-7CC0E37BD0A5}"/>
                </a:ext>
              </a:extLst>
            </p:cNvPr>
            <p:cNvSpPr/>
            <p:nvPr/>
          </p:nvSpPr>
          <p:spPr>
            <a:xfrm>
              <a:off x="2742197" y="2597316"/>
              <a:ext cx="172453" cy="1699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0"/>
            </a:p>
          </p:txBody>
        </p:sp>
      </p:grpSp>
      <p:grpSp>
        <p:nvGrpSpPr>
          <p:cNvPr id="49" name="G: Outputtoken">
            <a:extLst>
              <a:ext uri="{FF2B5EF4-FFF2-40B4-BE49-F238E27FC236}">
                <a16:creationId xmlns:a16="http://schemas.microsoft.com/office/drawing/2014/main" id="{7223B937-3553-9CA2-6EE6-7F18A9CB64E5}"/>
              </a:ext>
            </a:extLst>
          </p:cNvPr>
          <p:cNvGrpSpPr/>
          <p:nvPr/>
        </p:nvGrpSpPr>
        <p:grpSpPr>
          <a:xfrm>
            <a:off x="6089984" y="2541170"/>
            <a:ext cx="433137" cy="291765"/>
            <a:chOff x="6089984" y="2541170"/>
            <a:chExt cx="433137" cy="2917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4582E9-C78B-7046-ADA0-C82D68212EA3}"/>
                </a:ext>
              </a:extLst>
            </p:cNvPr>
            <p:cNvSpPr/>
            <p:nvPr/>
          </p:nvSpPr>
          <p:spPr>
            <a:xfrm>
              <a:off x="6089984" y="2541170"/>
              <a:ext cx="433137" cy="291765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4E511E-6E80-9288-BD59-87D3232FD584}"/>
                </a:ext>
              </a:extLst>
            </p:cNvPr>
            <p:cNvSpPr/>
            <p:nvPr/>
          </p:nvSpPr>
          <p:spPr>
            <a:xfrm>
              <a:off x="6232358" y="2604335"/>
              <a:ext cx="172453" cy="1699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0"/>
            </a:p>
          </p:txBody>
        </p:sp>
      </p:grpSp>
      <p:grpSp>
        <p:nvGrpSpPr>
          <p:cNvPr id="51" name="T: Tokenlimit">
            <a:extLst>
              <a:ext uri="{FF2B5EF4-FFF2-40B4-BE49-F238E27FC236}">
                <a16:creationId xmlns:a16="http://schemas.microsoft.com/office/drawing/2014/main" id="{CAFE35D1-C3FF-01D1-E45B-A46DD8C28891}"/>
              </a:ext>
            </a:extLst>
          </p:cNvPr>
          <p:cNvGrpSpPr/>
          <p:nvPr/>
        </p:nvGrpSpPr>
        <p:grpSpPr>
          <a:xfrm>
            <a:off x="1598195" y="2882247"/>
            <a:ext cx="6764372" cy="369332"/>
            <a:chOff x="1598194" y="2882246"/>
            <a:chExt cx="6764372" cy="3693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CA39AF-A1CC-53B4-C7F3-B52C72409EB7}"/>
                </a:ext>
              </a:extLst>
            </p:cNvPr>
            <p:cNvSpPr/>
            <p:nvPr/>
          </p:nvSpPr>
          <p:spPr>
            <a:xfrm>
              <a:off x="1598194" y="2921031"/>
              <a:ext cx="6723648" cy="2917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E4C23A-2F2F-BEDE-7A5D-9278CF73DA66}"/>
                </a:ext>
              </a:extLst>
            </p:cNvPr>
            <p:cNvSpPr txBox="1"/>
            <p:nvPr/>
          </p:nvSpPr>
          <p:spPr>
            <a:xfrm>
              <a:off x="6856576" y="2882246"/>
              <a:ext cx="1505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</a:rPr>
                <a:t>&lt; Token limit</a:t>
              </a:r>
              <a:endParaRPr lang="LID4096" sz="18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0" name="T: Token">
            <a:extLst>
              <a:ext uri="{FF2B5EF4-FFF2-40B4-BE49-F238E27FC236}">
                <a16:creationId xmlns:a16="http://schemas.microsoft.com/office/drawing/2014/main" id="{5145F914-FDCF-872A-9ED5-367B7287DAEB}"/>
              </a:ext>
            </a:extLst>
          </p:cNvPr>
          <p:cNvGrpSpPr/>
          <p:nvPr/>
        </p:nvGrpSpPr>
        <p:grpSpPr>
          <a:xfrm>
            <a:off x="1903139" y="2889748"/>
            <a:ext cx="4831265" cy="370080"/>
            <a:chOff x="1903138" y="2889751"/>
            <a:chExt cx="4831265" cy="3700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806043-205C-6A2A-F0C7-CE09D8B70C7D}"/>
                </a:ext>
              </a:extLst>
            </p:cNvPr>
            <p:cNvSpPr txBox="1"/>
            <p:nvPr/>
          </p:nvSpPr>
          <p:spPr>
            <a:xfrm>
              <a:off x="5957780" y="2890499"/>
              <a:ext cx="77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accent1"/>
                  </a:solidFill>
                </a:rPr>
                <a:t>Token</a:t>
              </a:r>
              <a:endParaRPr lang="LID4096" sz="180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809695-F88F-23B7-86D0-342A59E5C396}"/>
                </a:ext>
              </a:extLst>
            </p:cNvPr>
            <p:cNvSpPr txBox="1"/>
            <p:nvPr/>
          </p:nvSpPr>
          <p:spPr>
            <a:xfrm>
              <a:off x="1903138" y="2889751"/>
              <a:ext cx="77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accent1"/>
                  </a:solidFill>
                </a:rPr>
                <a:t>Token</a:t>
              </a:r>
              <a:endParaRPr lang="LID4096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32" name="TB: Completion">
            <a:extLst>
              <a:ext uri="{FF2B5EF4-FFF2-40B4-BE49-F238E27FC236}">
                <a16:creationId xmlns:a16="http://schemas.microsoft.com/office/drawing/2014/main" id="{8430B7F1-8F0A-936D-6090-6720872C4309}"/>
              </a:ext>
            </a:extLst>
          </p:cNvPr>
          <p:cNvSpPr txBox="1"/>
          <p:nvPr/>
        </p:nvSpPr>
        <p:spPr>
          <a:xfrm>
            <a:off x="280739" y="21664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/>
                </a:solidFill>
              </a:rPr>
              <a:t>Completion</a:t>
            </a:r>
            <a:endParaRPr lang="LID4096" sz="1800">
              <a:solidFill>
                <a:schemeClr val="accent1"/>
              </a:solidFill>
            </a:endParaRPr>
          </a:p>
        </p:txBody>
      </p:sp>
      <p:sp>
        <p:nvSpPr>
          <p:cNvPr id="33" name="TB: Chat">
            <a:extLst>
              <a:ext uri="{FF2B5EF4-FFF2-40B4-BE49-F238E27FC236}">
                <a16:creationId xmlns:a16="http://schemas.microsoft.com/office/drawing/2014/main" id="{957BB7EE-27BA-72DE-DBB7-8E80A56F09B7}"/>
              </a:ext>
            </a:extLst>
          </p:cNvPr>
          <p:cNvSpPr txBox="1"/>
          <p:nvPr/>
        </p:nvSpPr>
        <p:spPr>
          <a:xfrm>
            <a:off x="280739" y="1348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/>
                </a:solidFill>
              </a:rPr>
              <a:t>Chat</a:t>
            </a:r>
            <a:endParaRPr lang="LID4096" sz="1800">
              <a:solidFill>
                <a:schemeClr val="accent1"/>
              </a:solidFill>
            </a:endParaRPr>
          </a:p>
        </p:txBody>
      </p:sp>
      <p:sp>
        <p:nvSpPr>
          <p:cNvPr id="34" name="TB: ChatInput">
            <a:extLst>
              <a:ext uri="{FF2B5EF4-FFF2-40B4-BE49-F238E27FC236}">
                <a16:creationId xmlns:a16="http://schemas.microsoft.com/office/drawing/2014/main" id="{480B62E0-DA6F-0493-E3C5-01CA93716040}"/>
              </a:ext>
            </a:extLst>
          </p:cNvPr>
          <p:cNvSpPr txBox="1"/>
          <p:nvPr/>
        </p:nvSpPr>
        <p:spPr>
          <a:xfrm>
            <a:off x="1624616" y="1313661"/>
            <a:ext cx="305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Roles: System, </a:t>
            </a:r>
            <a:r>
              <a:rPr lang="en-US" sz="1800" i="1" dirty="0" err="1"/>
              <a:t>Assistent</a:t>
            </a:r>
            <a:r>
              <a:rPr lang="en-US" sz="1800" i="1" dirty="0"/>
              <a:t>, User</a:t>
            </a:r>
            <a:endParaRPr lang="LID4096" sz="1800" i="1" dirty="0"/>
          </a:p>
        </p:txBody>
      </p:sp>
      <p:grpSp>
        <p:nvGrpSpPr>
          <p:cNvPr id="52" name="T: Antwort">
            <a:extLst>
              <a:ext uri="{FF2B5EF4-FFF2-40B4-BE49-F238E27FC236}">
                <a16:creationId xmlns:a16="http://schemas.microsoft.com/office/drawing/2014/main" id="{574794FF-F961-07B3-C083-784951CD5F2D}"/>
              </a:ext>
            </a:extLst>
          </p:cNvPr>
          <p:cNvGrpSpPr/>
          <p:nvPr/>
        </p:nvGrpSpPr>
        <p:grpSpPr>
          <a:xfrm>
            <a:off x="5823607" y="3460400"/>
            <a:ext cx="2341570" cy="796641"/>
            <a:chOff x="5823607" y="3460399"/>
            <a:chExt cx="1727795" cy="7966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B43F1D-6147-682D-7163-AFC61CB09696}"/>
                </a:ext>
              </a:extLst>
            </p:cNvPr>
            <p:cNvSpPr txBox="1"/>
            <p:nvPr/>
          </p:nvSpPr>
          <p:spPr>
            <a:xfrm>
              <a:off x="5823607" y="3733820"/>
              <a:ext cx="1659641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Default: non-deterministic</a:t>
              </a:r>
              <a:br>
                <a:rPr lang="en-US" sz="1400" dirty="0">
                  <a:solidFill>
                    <a:schemeClr val="accent1"/>
                  </a:solidFill>
                </a:rPr>
              </a:br>
              <a:r>
                <a:rPr lang="en-US" sz="1400" dirty="0">
                  <a:solidFill>
                    <a:schemeClr val="accent1"/>
                  </a:solidFill>
                </a:rPr>
                <a:t>hallucinates</a:t>
              </a:r>
              <a:endParaRPr lang="LID4096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B5C301-01D6-1691-51E8-86820708A7A4}"/>
                </a:ext>
              </a:extLst>
            </p:cNvPr>
            <p:cNvSpPr txBox="1"/>
            <p:nvPr/>
          </p:nvSpPr>
          <p:spPr>
            <a:xfrm>
              <a:off x="5855418" y="3460399"/>
              <a:ext cx="169598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</a:rPr>
                <a:t>Response</a:t>
              </a:r>
              <a:endParaRPr lang="en-US" sz="1800" dirty="0">
                <a:solidFill>
                  <a:schemeClr val="accent1"/>
                </a:solidFill>
                <a:cs typeface="Segoe UI"/>
              </a:endParaRPr>
            </a:p>
          </p:txBody>
        </p:sp>
      </p:grpSp>
      <p:grpSp>
        <p:nvGrpSpPr>
          <p:cNvPr id="53" name="T: Inferenz">
            <a:extLst>
              <a:ext uri="{FF2B5EF4-FFF2-40B4-BE49-F238E27FC236}">
                <a16:creationId xmlns:a16="http://schemas.microsoft.com/office/drawing/2014/main" id="{3CCC4530-4D2B-A9B1-DD0C-CE411FD77B52}"/>
              </a:ext>
            </a:extLst>
          </p:cNvPr>
          <p:cNvGrpSpPr/>
          <p:nvPr/>
        </p:nvGrpSpPr>
        <p:grpSpPr>
          <a:xfrm>
            <a:off x="3916199" y="3425193"/>
            <a:ext cx="1180131" cy="584933"/>
            <a:chOff x="3916198" y="3425192"/>
            <a:chExt cx="1180131" cy="5849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B2D5BA-835F-BDFA-84A9-60ECE08B3A3A}"/>
                </a:ext>
              </a:extLst>
            </p:cNvPr>
            <p:cNvSpPr txBox="1"/>
            <p:nvPr/>
          </p:nvSpPr>
          <p:spPr>
            <a:xfrm>
              <a:off x="3916198" y="3425192"/>
              <a:ext cx="112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</a:rPr>
                <a:t>Inference</a:t>
              </a:r>
              <a:endParaRPr lang="LID4096" sz="1800" dirty="0">
                <a:solidFill>
                  <a:schemeClr val="accent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AC1F1D-1DB9-4D8B-C233-5CAB2F2FBC9F}"/>
                </a:ext>
              </a:extLst>
            </p:cNvPr>
            <p:cNvSpPr txBox="1"/>
            <p:nvPr/>
          </p:nvSpPr>
          <p:spPr>
            <a:xfrm>
              <a:off x="3916198" y="3702348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Temperature</a:t>
              </a:r>
              <a:endParaRPr lang="LID4096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: Prompt">
            <a:extLst>
              <a:ext uri="{FF2B5EF4-FFF2-40B4-BE49-F238E27FC236}">
                <a16:creationId xmlns:a16="http://schemas.microsoft.com/office/drawing/2014/main" id="{F6C75291-458A-03FF-C377-D51CC8743392}"/>
              </a:ext>
            </a:extLst>
          </p:cNvPr>
          <p:cNvSpPr txBox="1"/>
          <p:nvPr/>
        </p:nvSpPr>
        <p:spPr>
          <a:xfrm>
            <a:off x="1822785" y="3424531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/>
                </a:solidFill>
              </a:rPr>
              <a:t>Prompt</a:t>
            </a:r>
            <a:endParaRPr lang="LID4096" sz="1800">
              <a:solidFill>
                <a:schemeClr val="accent1"/>
              </a:solidFill>
            </a:endParaRPr>
          </a:p>
        </p:txBody>
      </p:sp>
      <p:grpSp>
        <p:nvGrpSpPr>
          <p:cNvPr id="54" name="G: Grounding">
            <a:extLst>
              <a:ext uri="{FF2B5EF4-FFF2-40B4-BE49-F238E27FC236}">
                <a16:creationId xmlns:a16="http://schemas.microsoft.com/office/drawing/2014/main" id="{EBC0C559-DFAE-CFF2-F814-0FAB963FEA26}"/>
              </a:ext>
            </a:extLst>
          </p:cNvPr>
          <p:cNvGrpSpPr/>
          <p:nvPr/>
        </p:nvGrpSpPr>
        <p:grpSpPr>
          <a:xfrm>
            <a:off x="246273" y="3805067"/>
            <a:ext cx="2633285" cy="1176807"/>
            <a:chOff x="246273" y="3805068"/>
            <a:chExt cx="2633285" cy="1176807"/>
          </a:xfrm>
        </p:grpSpPr>
        <p:sp>
          <p:nvSpPr>
            <p:cNvPr id="40" name="TB: Embeddings">
              <a:extLst>
                <a:ext uri="{FF2B5EF4-FFF2-40B4-BE49-F238E27FC236}">
                  <a16:creationId xmlns:a16="http://schemas.microsoft.com/office/drawing/2014/main" id="{C7C51EC5-A500-7FB4-3DF5-F4B26D116110}"/>
                </a:ext>
              </a:extLst>
            </p:cNvPr>
            <p:cNvSpPr txBox="1"/>
            <p:nvPr/>
          </p:nvSpPr>
          <p:spPr>
            <a:xfrm>
              <a:off x="246273" y="4557752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accent1"/>
                  </a:solidFill>
                </a:rPr>
                <a:t>Embeddings</a:t>
              </a:r>
              <a:endParaRPr lang="LID4096" sz="1800">
                <a:solidFill>
                  <a:schemeClr val="accent1"/>
                </a:solidFill>
              </a:endParaRPr>
            </a:p>
          </p:txBody>
        </p:sp>
        <p:sp>
          <p:nvSpPr>
            <p:cNvPr id="41" name="R: Wissensdaten">
              <a:extLst>
                <a:ext uri="{FF2B5EF4-FFF2-40B4-BE49-F238E27FC236}">
                  <a16:creationId xmlns:a16="http://schemas.microsoft.com/office/drawing/2014/main" id="{91B5B097-04DB-9645-D5E2-B1068102376F}"/>
                </a:ext>
              </a:extLst>
            </p:cNvPr>
            <p:cNvSpPr/>
            <p:nvPr/>
          </p:nvSpPr>
          <p:spPr>
            <a:xfrm>
              <a:off x="1648326" y="4476926"/>
              <a:ext cx="1231232" cy="504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Knowledge-Base</a:t>
              </a:r>
              <a:endParaRPr lang="LID4096" sz="1400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4DFE03-C79D-3697-5997-29C4E9E41FD0}"/>
                </a:ext>
              </a:extLst>
            </p:cNvPr>
            <p:cNvCxnSpPr/>
            <p:nvPr/>
          </p:nvCxnSpPr>
          <p:spPr>
            <a:xfrm flipV="1">
              <a:off x="2263942" y="3805068"/>
              <a:ext cx="0" cy="5565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B: Grounding">
              <a:extLst>
                <a:ext uri="{FF2B5EF4-FFF2-40B4-BE49-F238E27FC236}">
                  <a16:creationId xmlns:a16="http://schemas.microsoft.com/office/drawing/2014/main" id="{8505EFAD-5E79-107D-177E-1C505E0414AC}"/>
                </a:ext>
              </a:extLst>
            </p:cNvPr>
            <p:cNvSpPr txBox="1"/>
            <p:nvPr/>
          </p:nvSpPr>
          <p:spPr>
            <a:xfrm>
              <a:off x="263647" y="3911712"/>
              <a:ext cx="1916294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</a:rPr>
                <a:t>Grounding (RAG)</a:t>
              </a:r>
              <a:endParaRPr lang="LID4096" sz="1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Title 2">
            <a:extLst>
              <a:ext uri="{FF2B5EF4-FFF2-40B4-BE49-F238E27FC236}">
                <a16:creationId xmlns:a16="http://schemas.microsoft.com/office/drawing/2014/main" id="{A42139CF-F788-B9E8-CD6C-865E35AF5965}"/>
              </a:ext>
            </a:extLst>
          </p:cNvPr>
          <p:cNvSpPr txBox="1">
            <a:spLocks/>
          </p:cNvSpPr>
          <p:nvPr/>
        </p:nvSpPr>
        <p:spPr>
          <a:xfrm>
            <a:off x="607110" y="578580"/>
            <a:ext cx="7759985" cy="46903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8284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20" b="1" i="0" kern="1200">
                <a:solidFill>
                  <a:srgbClr val="005C9C"/>
                </a:solidFill>
                <a:latin typeface="+mj-lt"/>
                <a:ea typeface="+mj-ea"/>
                <a:cs typeface="Segoe UI Semibold" panose="020B0502040204020203" pitchFamily="34" charset="0"/>
              </a:defRPr>
            </a:lvl1pPr>
          </a:lstStyle>
          <a:p>
            <a:r>
              <a:rPr lang="en-GB" dirty="0"/>
              <a:t>How does an LLM work?</a:t>
            </a:r>
            <a:endParaRPr lang="en-AT" dirty="0"/>
          </a:p>
        </p:txBody>
      </p:sp>
      <p:pic>
        <p:nvPicPr>
          <p:cNvPr id="1032" name="Picture 8" descr="cycle icon">
            <a:extLst>
              <a:ext uri="{FF2B5EF4-FFF2-40B4-BE49-F238E27FC236}">
                <a16:creationId xmlns:a16="http://schemas.microsoft.com/office/drawing/2014/main" id="{2C9A4940-A458-A26B-7530-DAC87FB5D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089" y="1802733"/>
            <a:ext cx="361323" cy="36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" grpId="0"/>
      <p:bldP spid="8" grpId="0"/>
      <p:bldP spid="32" grpId="0"/>
      <p:bldP spid="33" grpId="0"/>
      <p:bldP spid="34" grpId="0"/>
      <p:bldP spid="37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C45645-AC84-E2E2-D0EE-67624E2F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80131"/>
          </a:xfrm>
        </p:spPr>
        <p:txBody>
          <a:bodyPr/>
          <a:lstStyle/>
          <a:p>
            <a:r>
              <a:rPr lang="en-US" sz="2800" dirty="0"/>
              <a:t>LLM breakthroughs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FD06DC-655D-8DDD-5A2B-3058F9F639D8}"/>
              </a:ext>
            </a:extLst>
          </p:cNvPr>
          <p:cNvCxnSpPr>
            <a:cxnSpLocks/>
          </p:cNvCxnSpPr>
          <p:nvPr/>
        </p:nvCxnSpPr>
        <p:spPr>
          <a:xfrm>
            <a:off x="827583" y="3096064"/>
            <a:ext cx="73448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9DE806-09DA-BBC8-B9EF-351C61D8F4C1}"/>
              </a:ext>
            </a:extLst>
          </p:cNvPr>
          <p:cNvSpPr txBox="1"/>
          <p:nvPr/>
        </p:nvSpPr>
        <p:spPr>
          <a:xfrm rot="3600000">
            <a:off x="584695" y="3635746"/>
            <a:ext cx="1557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1990: RNN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64F39-8F55-2145-09AF-AFCD4315EC04}"/>
              </a:ext>
            </a:extLst>
          </p:cNvPr>
          <p:cNvSpPr txBox="1"/>
          <p:nvPr/>
        </p:nvSpPr>
        <p:spPr>
          <a:xfrm rot="3600000">
            <a:off x="1024367" y="3719243"/>
            <a:ext cx="1750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1997: LSTM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6812C-E3C6-645B-EE5D-08900E48A3D5}"/>
              </a:ext>
            </a:extLst>
          </p:cNvPr>
          <p:cNvSpPr txBox="1"/>
          <p:nvPr/>
        </p:nvSpPr>
        <p:spPr>
          <a:xfrm rot="3600000">
            <a:off x="1328756" y="3635746"/>
            <a:ext cx="1557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1998: CNN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2E881A-D839-5FC6-F9A5-0CAC7A18130D}"/>
              </a:ext>
            </a:extLst>
          </p:cNvPr>
          <p:cNvSpPr txBox="1"/>
          <p:nvPr/>
        </p:nvSpPr>
        <p:spPr>
          <a:xfrm rot="18000000">
            <a:off x="2743377" y="1869587"/>
            <a:ext cx="18756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600" b="1" dirty="0"/>
              <a:t>2017</a:t>
            </a:r>
            <a:r>
              <a:rPr lang="en-US" sz="1600" dirty="0"/>
              <a:t>: Transformer</a:t>
            </a:r>
            <a:br>
              <a:rPr lang="en-US" sz="1600" dirty="0"/>
            </a:br>
            <a:r>
              <a:rPr lang="en-US" sz="1600" dirty="0"/>
              <a:t>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972E7-D3FA-960A-E56B-7C87C0E03DC8}"/>
              </a:ext>
            </a:extLst>
          </p:cNvPr>
          <p:cNvSpPr txBox="1"/>
          <p:nvPr/>
        </p:nvSpPr>
        <p:spPr>
          <a:xfrm rot="3600000">
            <a:off x="3066826" y="3945758"/>
            <a:ext cx="2273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2018: Open-AI GPT-1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EC52C-0D4A-694B-453A-49319C4B80FF}"/>
              </a:ext>
            </a:extLst>
          </p:cNvPr>
          <p:cNvSpPr txBox="1"/>
          <p:nvPr/>
        </p:nvSpPr>
        <p:spPr>
          <a:xfrm rot="3600000">
            <a:off x="3357555" y="3945758"/>
            <a:ext cx="2273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2018: Google BERT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685D5-1930-E0B6-F380-AD78B02CF779}"/>
              </a:ext>
            </a:extLst>
          </p:cNvPr>
          <p:cNvSpPr txBox="1"/>
          <p:nvPr/>
        </p:nvSpPr>
        <p:spPr>
          <a:xfrm rot="3600000">
            <a:off x="3648284" y="3945758"/>
            <a:ext cx="2273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2019: Meta </a:t>
            </a:r>
            <a:r>
              <a:rPr 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RoBERTA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2D80AE-7FE5-B897-A026-03FB0241CF9F}"/>
              </a:ext>
            </a:extLst>
          </p:cNvPr>
          <p:cNvSpPr txBox="1"/>
          <p:nvPr/>
        </p:nvSpPr>
        <p:spPr>
          <a:xfrm rot="3600000">
            <a:off x="3939012" y="3945758"/>
            <a:ext cx="2273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2019: Google T5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FAB8AA-8B03-C57E-B46B-880EAA9BA093}"/>
              </a:ext>
            </a:extLst>
          </p:cNvPr>
          <p:cNvSpPr txBox="1"/>
          <p:nvPr/>
        </p:nvSpPr>
        <p:spPr>
          <a:xfrm rot="3600000">
            <a:off x="4229740" y="3945758"/>
            <a:ext cx="2273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2019: Open-AI GPT-2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822DF-7E3B-62A0-CA7B-5D5372E64337}"/>
              </a:ext>
            </a:extLst>
          </p:cNvPr>
          <p:cNvSpPr txBox="1"/>
          <p:nvPr/>
        </p:nvSpPr>
        <p:spPr>
          <a:xfrm rot="3600000">
            <a:off x="4520468" y="3945758"/>
            <a:ext cx="2273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2020: Google ELECTRA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1BFED-DE54-A34C-5B37-E321E622C137}"/>
              </a:ext>
            </a:extLst>
          </p:cNvPr>
          <p:cNvSpPr txBox="1"/>
          <p:nvPr/>
        </p:nvSpPr>
        <p:spPr>
          <a:xfrm rot="3600000">
            <a:off x="4811197" y="3945758"/>
            <a:ext cx="2273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2020: Open-AI GPT-3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94E304-49DC-881B-4102-C14B3184B0D7}"/>
              </a:ext>
            </a:extLst>
          </p:cNvPr>
          <p:cNvSpPr txBox="1"/>
          <p:nvPr/>
        </p:nvSpPr>
        <p:spPr>
          <a:xfrm rot="18000000">
            <a:off x="6164141" y="2123871"/>
            <a:ext cx="17148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600" b="1" dirty="0"/>
              <a:t>2022</a:t>
            </a:r>
            <a:r>
              <a:rPr lang="en-US" sz="1600" dirty="0"/>
              <a:t>: ChatGPT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3AF53C-3B9A-E937-7D64-13E29D4FC40A}"/>
              </a:ext>
            </a:extLst>
          </p:cNvPr>
          <p:cNvSpPr/>
          <p:nvPr/>
        </p:nvSpPr>
        <p:spPr>
          <a:xfrm>
            <a:off x="3542056" y="1401271"/>
            <a:ext cx="3803205" cy="1595232"/>
          </a:xfrm>
          <a:custGeom>
            <a:avLst/>
            <a:gdLst>
              <a:gd name="connsiteX0" fmla="*/ 0 w 2162294"/>
              <a:gd name="connsiteY0" fmla="*/ 0 h 1296144"/>
              <a:gd name="connsiteX1" fmla="*/ 2162294 w 2162294"/>
              <a:gd name="connsiteY1" fmla="*/ 0 h 1296144"/>
              <a:gd name="connsiteX2" fmla="*/ 2162294 w 2162294"/>
              <a:gd name="connsiteY2" fmla="*/ 1296144 h 1296144"/>
              <a:gd name="connsiteX3" fmla="*/ 0 w 2162294"/>
              <a:gd name="connsiteY3" fmla="*/ 1296144 h 1296144"/>
              <a:gd name="connsiteX4" fmla="*/ 0 w 2162294"/>
              <a:gd name="connsiteY4" fmla="*/ 0 h 1296144"/>
              <a:gd name="connsiteX0" fmla="*/ 0 w 2937546"/>
              <a:gd name="connsiteY0" fmla="*/ 0 h 1296144"/>
              <a:gd name="connsiteX1" fmla="*/ 2937546 w 2937546"/>
              <a:gd name="connsiteY1" fmla="*/ 26504 h 1296144"/>
              <a:gd name="connsiteX2" fmla="*/ 2162294 w 2937546"/>
              <a:gd name="connsiteY2" fmla="*/ 1296144 h 1296144"/>
              <a:gd name="connsiteX3" fmla="*/ 0 w 2937546"/>
              <a:gd name="connsiteY3" fmla="*/ 1296144 h 1296144"/>
              <a:gd name="connsiteX4" fmla="*/ 0 w 2937546"/>
              <a:gd name="connsiteY4" fmla="*/ 0 h 1296144"/>
              <a:gd name="connsiteX0" fmla="*/ 801757 w 3739303"/>
              <a:gd name="connsiteY0" fmla="*/ 0 h 1296144"/>
              <a:gd name="connsiteX1" fmla="*/ 3739303 w 3739303"/>
              <a:gd name="connsiteY1" fmla="*/ 26504 h 1296144"/>
              <a:gd name="connsiteX2" fmla="*/ 2964051 w 3739303"/>
              <a:gd name="connsiteY2" fmla="*/ 1296144 h 1296144"/>
              <a:gd name="connsiteX3" fmla="*/ 0 w 3739303"/>
              <a:gd name="connsiteY3" fmla="*/ 1296144 h 1296144"/>
              <a:gd name="connsiteX4" fmla="*/ 801757 w 3739303"/>
              <a:gd name="connsiteY4" fmla="*/ 0 h 1296144"/>
              <a:gd name="connsiteX0" fmla="*/ 943763 w 3881309"/>
              <a:gd name="connsiteY0" fmla="*/ 0 h 1531517"/>
              <a:gd name="connsiteX1" fmla="*/ 3881309 w 3881309"/>
              <a:gd name="connsiteY1" fmla="*/ 26504 h 1531517"/>
              <a:gd name="connsiteX2" fmla="*/ 3106057 w 3881309"/>
              <a:gd name="connsiteY2" fmla="*/ 1296144 h 1531517"/>
              <a:gd name="connsiteX3" fmla="*/ 0 w 3881309"/>
              <a:gd name="connsiteY3" fmla="*/ 1531517 h 1531517"/>
              <a:gd name="connsiteX4" fmla="*/ 943763 w 3881309"/>
              <a:gd name="connsiteY4" fmla="*/ 0 h 1531517"/>
              <a:gd name="connsiteX0" fmla="*/ 943763 w 3881309"/>
              <a:gd name="connsiteY0" fmla="*/ 0 h 1531518"/>
              <a:gd name="connsiteX1" fmla="*/ 3881309 w 3881309"/>
              <a:gd name="connsiteY1" fmla="*/ 26504 h 1531518"/>
              <a:gd name="connsiteX2" fmla="*/ 2876144 w 3881309"/>
              <a:gd name="connsiteY2" fmla="*/ 1531518 h 1531518"/>
              <a:gd name="connsiteX3" fmla="*/ 0 w 3881309"/>
              <a:gd name="connsiteY3" fmla="*/ 1531517 h 1531518"/>
              <a:gd name="connsiteX4" fmla="*/ 943763 w 3881309"/>
              <a:gd name="connsiteY4" fmla="*/ 0 h 1531518"/>
              <a:gd name="connsiteX0" fmla="*/ 943763 w 3881309"/>
              <a:gd name="connsiteY0" fmla="*/ 0 h 1531518"/>
              <a:gd name="connsiteX1" fmla="*/ 3881309 w 3881309"/>
              <a:gd name="connsiteY1" fmla="*/ 26504 h 1531518"/>
              <a:gd name="connsiteX2" fmla="*/ 2950528 w 3881309"/>
              <a:gd name="connsiteY2" fmla="*/ 1531518 h 1531518"/>
              <a:gd name="connsiteX3" fmla="*/ 0 w 3881309"/>
              <a:gd name="connsiteY3" fmla="*/ 1531517 h 1531518"/>
              <a:gd name="connsiteX4" fmla="*/ 943763 w 3881309"/>
              <a:gd name="connsiteY4" fmla="*/ 0 h 1531518"/>
              <a:gd name="connsiteX0" fmla="*/ 943763 w 3881309"/>
              <a:gd name="connsiteY0" fmla="*/ 0 h 1531518"/>
              <a:gd name="connsiteX1" fmla="*/ 3881309 w 3881309"/>
              <a:gd name="connsiteY1" fmla="*/ 26504 h 1531518"/>
              <a:gd name="connsiteX2" fmla="*/ 2876144 w 3881309"/>
              <a:gd name="connsiteY2" fmla="*/ 1531518 h 1531518"/>
              <a:gd name="connsiteX3" fmla="*/ 0 w 3881309"/>
              <a:gd name="connsiteY3" fmla="*/ 1531517 h 1531518"/>
              <a:gd name="connsiteX4" fmla="*/ 943763 w 3881309"/>
              <a:gd name="connsiteY4" fmla="*/ 0 h 1531518"/>
              <a:gd name="connsiteX0" fmla="*/ 943763 w 3881309"/>
              <a:gd name="connsiteY0" fmla="*/ 0 h 1531518"/>
              <a:gd name="connsiteX1" fmla="*/ 3881309 w 3881309"/>
              <a:gd name="connsiteY1" fmla="*/ 26504 h 1531518"/>
              <a:gd name="connsiteX2" fmla="*/ 2937003 w 3881309"/>
              <a:gd name="connsiteY2" fmla="*/ 1531518 h 1531518"/>
              <a:gd name="connsiteX3" fmla="*/ 0 w 3881309"/>
              <a:gd name="connsiteY3" fmla="*/ 1531517 h 1531518"/>
              <a:gd name="connsiteX4" fmla="*/ 943763 w 3881309"/>
              <a:gd name="connsiteY4" fmla="*/ 0 h 153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309" h="1531518">
                <a:moveTo>
                  <a:pt x="943763" y="0"/>
                </a:moveTo>
                <a:lnTo>
                  <a:pt x="3881309" y="26504"/>
                </a:lnTo>
                <a:lnTo>
                  <a:pt x="2937003" y="1531518"/>
                </a:lnTo>
                <a:lnTo>
                  <a:pt x="0" y="1531517"/>
                </a:lnTo>
                <a:lnTo>
                  <a:pt x="94376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00000">
              <a:spcAft>
                <a:spcPts val="600"/>
              </a:spcAft>
            </a:pPr>
            <a:r>
              <a:rPr lang="en-GB" b="1" i="1" dirty="0" err="1">
                <a:solidFill>
                  <a:schemeClr val="tx1"/>
                </a:solidFill>
              </a:rPr>
              <a:t>Entwicklung</a:t>
            </a:r>
            <a:r>
              <a:rPr lang="en-GB" b="1" i="1" dirty="0">
                <a:solidFill>
                  <a:schemeClr val="tx1"/>
                </a:solidFill>
              </a:rPr>
              <a:t> von LLMs</a:t>
            </a:r>
          </a:p>
          <a:p>
            <a:pPr marL="900000"/>
            <a:r>
              <a:rPr lang="en-GB" i="1" dirty="0">
                <a:solidFill>
                  <a:schemeClr val="tx1"/>
                </a:solidFill>
              </a:rPr>
              <a:t>1. Size of Network</a:t>
            </a:r>
            <a:br>
              <a:rPr lang="en-GB" i="1" dirty="0">
                <a:solidFill>
                  <a:schemeClr val="tx1"/>
                </a:solidFill>
              </a:rPr>
            </a:br>
            <a:r>
              <a:rPr lang="en-GB" i="1" dirty="0">
                <a:solidFill>
                  <a:schemeClr val="tx1"/>
                </a:solidFill>
              </a:rPr>
              <a:t>(=Parameter)</a:t>
            </a:r>
            <a:br>
              <a:rPr lang="en-GB" i="1" dirty="0">
                <a:solidFill>
                  <a:schemeClr val="tx1"/>
                </a:solidFill>
              </a:rPr>
            </a:br>
            <a:r>
              <a:rPr lang="en-GB" i="1" dirty="0">
                <a:solidFill>
                  <a:schemeClr val="tx1"/>
                </a:solidFill>
              </a:rPr>
              <a:t>2. Training data</a:t>
            </a:r>
            <a:br>
              <a:rPr lang="en-GB" i="1" dirty="0">
                <a:solidFill>
                  <a:schemeClr val="tx1"/>
                </a:solidFill>
              </a:rPr>
            </a:br>
            <a:r>
              <a:rPr lang="en-GB" i="1" dirty="0">
                <a:solidFill>
                  <a:schemeClr val="tx1"/>
                </a:solidFill>
              </a:rPr>
              <a:t>(Number and Quality)</a:t>
            </a:r>
            <a:endParaRPr lang="LID4096" i="1" dirty="0">
              <a:solidFill>
                <a:schemeClr val="tx1"/>
              </a:solidFill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502EC651-ED0F-2906-050D-014D1D8DE29D}"/>
              </a:ext>
            </a:extLst>
          </p:cNvPr>
          <p:cNvSpPr/>
          <p:nvPr/>
        </p:nvSpPr>
        <p:spPr>
          <a:xfrm>
            <a:off x="885280" y="1401271"/>
            <a:ext cx="2878433" cy="1615109"/>
          </a:xfrm>
          <a:custGeom>
            <a:avLst/>
            <a:gdLst>
              <a:gd name="connsiteX0" fmla="*/ 0 w 2162294"/>
              <a:gd name="connsiteY0" fmla="*/ 0 h 1296144"/>
              <a:gd name="connsiteX1" fmla="*/ 2162294 w 2162294"/>
              <a:gd name="connsiteY1" fmla="*/ 0 h 1296144"/>
              <a:gd name="connsiteX2" fmla="*/ 2162294 w 2162294"/>
              <a:gd name="connsiteY2" fmla="*/ 1296144 h 1296144"/>
              <a:gd name="connsiteX3" fmla="*/ 0 w 2162294"/>
              <a:gd name="connsiteY3" fmla="*/ 1296144 h 1296144"/>
              <a:gd name="connsiteX4" fmla="*/ 0 w 2162294"/>
              <a:gd name="connsiteY4" fmla="*/ 0 h 1296144"/>
              <a:gd name="connsiteX0" fmla="*/ 0 w 2937546"/>
              <a:gd name="connsiteY0" fmla="*/ 0 h 1296144"/>
              <a:gd name="connsiteX1" fmla="*/ 2937546 w 2937546"/>
              <a:gd name="connsiteY1" fmla="*/ 26504 h 1296144"/>
              <a:gd name="connsiteX2" fmla="*/ 2162294 w 2937546"/>
              <a:gd name="connsiteY2" fmla="*/ 1296144 h 1296144"/>
              <a:gd name="connsiteX3" fmla="*/ 0 w 2937546"/>
              <a:gd name="connsiteY3" fmla="*/ 1296144 h 1296144"/>
              <a:gd name="connsiteX4" fmla="*/ 0 w 2937546"/>
              <a:gd name="connsiteY4" fmla="*/ 0 h 1296144"/>
              <a:gd name="connsiteX0" fmla="*/ 801757 w 3739303"/>
              <a:gd name="connsiteY0" fmla="*/ 0 h 1296144"/>
              <a:gd name="connsiteX1" fmla="*/ 3739303 w 3739303"/>
              <a:gd name="connsiteY1" fmla="*/ 26504 h 1296144"/>
              <a:gd name="connsiteX2" fmla="*/ 2964051 w 3739303"/>
              <a:gd name="connsiteY2" fmla="*/ 1296144 h 1296144"/>
              <a:gd name="connsiteX3" fmla="*/ 0 w 3739303"/>
              <a:gd name="connsiteY3" fmla="*/ 1296144 h 1296144"/>
              <a:gd name="connsiteX4" fmla="*/ 801757 w 3739303"/>
              <a:gd name="connsiteY4" fmla="*/ 0 h 1296144"/>
              <a:gd name="connsiteX0" fmla="*/ 943763 w 3881309"/>
              <a:gd name="connsiteY0" fmla="*/ 0 h 1531517"/>
              <a:gd name="connsiteX1" fmla="*/ 3881309 w 3881309"/>
              <a:gd name="connsiteY1" fmla="*/ 26504 h 1531517"/>
              <a:gd name="connsiteX2" fmla="*/ 3106057 w 3881309"/>
              <a:gd name="connsiteY2" fmla="*/ 1296144 h 1531517"/>
              <a:gd name="connsiteX3" fmla="*/ 0 w 3881309"/>
              <a:gd name="connsiteY3" fmla="*/ 1531517 h 1531517"/>
              <a:gd name="connsiteX4" fmla="*/ 943763 w 3881309"/>
              <a:gd name="connsiteY4" fmla="*/ 0 h 1531517"/>
              <a:gd name="connsiteX0" fmla="*/ 943763 w 3881309"/>
              <a:gd name="connsiteY0" fmla="*/ 0 h 1531518"/>
              <a:gd name="connsiteX1" fmla="*/ 3881309 w 3881309"/>
              <a:gd name="connsiteY1" fmla="*/ 26504 h 1531518"/>
              <a:gd name="connsiteX2" fmla="*/ 2876144 w 3881309"/>
              <a:gd name="connsiteY2" fmla="*/ 1531518 h 1531518"/>
              <a:gd name="connsiteX3" fmla="*/ 0 w 3881309"/>
              <a:gd name="connsiteY3" fmla="*/ 1531517 h 1531518"/>
              <a:gd name="connsiteX4" fmla="*/ 943763 w 3881309"/>
              <a:gd name="connsiteY4" fmla="*/ 0 h 1531518"/>
              <a:gd name="connsiteX0" fmla="*/ 943763 w 3881309"/>
              <a:gd name="connsiteY0" fmla="*/ 0 h 1531518"/>
              <a:gd name="connsiteX1" fmla="*/ 3881309 w 3881309"/>
              <a:gd name="connsiteY1" fmla="*/ 26504 h 1531518"/>
              <a:gd name="connsiteX2" fmla="*/ 2950528 w 3881309"/>
              <a:gd name="connsiteY2" fmla="*/ 1531518 h 1531518"/>
              <a:gd name="connsiteX3" fmla="*/ 0 w 3881309"/>
              <a:gd name="connsiteY3" fmla="*/ 1531517 h 1531518"/>
              <a:gd name="connsiteX4" fmla="*/ 943763 w 3881309"/>
              <a:gd name="connsiteY4" fmla="*/ 0 h 1531518"/>
              <a:gd name="connsiteX0" fmla="*/ 943763 w 3881309"/>
              <a:gd name="connsiteY0" fmla="*/ 0 h 1531518"/>
              <a:gd name="connsiteX1" fmla="*/ 3881309 w 3881309"/>
              <a:gd name="connsiteY1" fmla="*/ 26504 h 1531518"/>
              <a:gd name="connsiteX2" fmla="*/ 2876144 w 3881309"/>
              <a:gd name="connsiteY2" fmla="*/ 1531518 h 1531518"/>
              <a:gd name="connsiteX3" fmla="*/ 0 w 3881309"/>
              <a:gd name="connsiteY3" fmla="*/ 1531517 h 1531518"/>
              <a:gd name="connsiteX4" fmla="*/ 943763 w 3881309"/>
              <a:gd name="connsiteY4" fmla="*/ 0 h 1531518"/>
              <a:gd name="connsiteX0" fmla="*/ 943763 w 3881309"/>
              <a:gd name="connsiteY0" fmla="*/ 0 h 1531518"/>
              <a:gd name="connsiteX1" fmla="*/ 3881309 w 3881309"/>
              <a:gd name="connsiteY1" fmla="*/ 26504 h 1531518"/>
              <a:gd name="connsiteX2" fmla="*/ 2937003 w 3881309"/>
              <a:gd name="connsiteY2" fmla="*/ 1531518 h 1531518"/>
              <a:gd name="connsiteX3" fmla="*/ 0 w 3881309"/>
              <a:gd name="connsiteY3" fmla="*/ 1531517 h 1531518"/>
              <a:gd name="connsiteX4" fmla="*/ 943763 w 3881309"/>
              <a:gd name="connsiteY4" fmla="*/ 0 h 1531518"/>
              <a:gd name="connsiteX0" fmla="*/ 0 w 2937546"/>
              <a:gd name="connsiteY0" fmla="*/ 0 h 1550601"/>
              <a:gd name="connsiteX1" fmla="*/ 2937546 w 2937546"/>
              <a:gd name="connsiteY1" fmla="*/ 26504 h 1550601"/>
              <a:gd name="connsiteX2" fmla="*/ 1993240 w 2937546"/>
              <a:gd name="connsiteY2" fmla="*/ 1531518 h 1550601"/>
              <a:gd name="connsiteX3" fmla="*/ 2941 w 2937546"/>
              <a:gd name="connsiteY3" fmla="*/ 1550601 h 1550601"/>
              <a:gd name="connsiteX4" fmla="*/ 0 w 2937546"/>
              <a:gd name="connsiteY4" fmla="*/ 0 h 155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7546" h="1550601">
                <a:moveTo>
                  <a:pt x="0" y="0"/>
                </a:moveTo>
                <a:lnTo>
                  <a:pt x="2937546" y="26504"/>
                </a:lnTo>
                <a:lnTo>
                  <a:pt x="1993240" y="1531518"/>
                </a:lnTo>
                <a:lnTo>
                  <a:pt x="2941" y="1550601"/>
                </a:lnTo>
                <a:cubicBezTo>
                  <a:pt x="1961" y="1033734"/>
                  <a:pt x="980" y="51686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en-GB" b="1" i="1" dirty="0">
                <a:solidFill>
                  <a:schemeClr val="tx1"/>
                </a:solidFill>
              </a:rPr>
              <a:t>Limited </a:t>
            </a:r>
            <a:r>
              <a:rPr lang="en-GB" b="1" i="1" dirty="0" err="1">
                <a:solidFill>
                  <a:schemeClr val="tx1"/>
                </a:solidFill>
              </a:rPr>
              <a:t>Modelsize</a:t>
            </a:r>
            <a:endParaRPr lang="en-GB" b="1" i="1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i="1" dirty="0">
                <a:solidFill>
                  <a:schemeClr val="tx1"/>
                </a:solidFill>
              </a:rPr>
              <a:t>Limited Context Knowledge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i="1" dirty="0">
                <a:solidFill>
                  <a:schemeClr val="tx1"/>
                </a:solidFill>
              </a:rPr>
              <a:t>Hardly scalable</a:t>
            </a:r>
            <a:endParaRPr lang="LID4096" i="1" dirty="0">
              <a:solidFill>
                <a:schemeClr val="tx1"/>
              </a:solidFill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46D6453-142A-3A24-DA90-D5C6A09449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0447" y="2079888"/>
            <a:ext cx="570050" cy="570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91234C-79C0-E44D-DBF4-75987C0AE27E}"/>
              </a:ext>
            </a:extLst>
          </p:cNvPr>
          <p:cNvSpPr txBox="1"/>
          <p:nvPr/>
        </p:nvSpPr>
        <p:spPr>
          <a:xfrm rot="3600000">
            <a:off x="2419024" y="3846444"/>
            <a:ext cx="22738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Paper: Attention is all you need</a:t>
            </a:r>
          </a:p>
        </p:txBody>
      </p:sp>
    </p:spTree>
    <p:extLst>
      <p:ext uri="{BB962C8B-B14F-4D97-AF65-F5344CB8AC3E}">
        <p14:creationId xmlns:p14="http://schemas.microsoft.com/office/powerpoint/2010/main" val="403880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27" grpId="0" animBg="1"/>
      <p:bldP spid="28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CF184C-CA70-7F02-9646-C1599A6BDD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173" y="1275606"/>
            <a:ext cx="7759985" cy="311879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does “7B Parameter” mean?</a:t>
            </a:r>
          </a:p>
          <a:p>
            <a:pPr lvl="1"/>
            <a:r>
              <a:rPr lang="en-GB" dirty="0"/>
              <a:t>Weights &amp; Biases</a:t>
            </a:r>
          </a:p>
          <a:p>
            <a:r>
              <a:rPr lang="en-GB" dirty="0"/>
              <a:t>Specialties of Transformer Architecture:</a:t>
            </a:r>
          </a:p>
          <a:p>
            <a:pPr lvl="1"/>
            <a:r>
              <a:rPr lang="en-GB" dirty="0"/>
              <a:t>Attention Mechanisms</a:t>
            </a:r>
          </a:p>
          <a:p>
            <a:pPr lvl="2"/>
            <a:r>
              <a:rPr lang="en-GB" dirty="0"/>
              <a:t>Focus on specific parts of sentences</a:t>
            </a:r>
          </a:p>
          <a:p>
            <a:pPr lvl="1"/>
            <a:r>
              <a:rPr lang="en-GB" dirty="0"/>
              <a:t>Parallelism</a:t>
            </a:r>
          </a:p>
          <a:p>
            <a:pPr lvl="2"/>
            <a:r>
              <a:rPr lang="en-GB" dirty="0"/>
              <a:t>All input at once</a:t>
            </a:r>
          </a:p>
          <a:p>
            <a:pPr lvl="2"/>
            <a:r>
              <a:rPr lang="en-GB" dirty="0"/>
              <a:t>=&gt; Training way more performant</a:t>
            </a:r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894189-7590-E567-8D01-EA63335B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Hyperparameter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535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77AD5C-B68D-ADE2-CB1E-04AAA83F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555526"/>
            <a:ext cx="7759985" cy="469039"/>
          </a:xfrm>
        </p:spPr>
        <p:txBody>
          <a:bodyPr/>
          <a:lstStyle/>
          <a:p>
            <a:r>
              <a:rPr lang="en-GB" dirty="0"/>
              <a:t>Tokenization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1E1A7-E1D3-670F-16B5-0DB2388F6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3" y="1707654"/>
            <a:ext cx="4166957" cy="3312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D5E101-7AC4-AE28-2D01-2FA19FF6D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398" y="1707654"/>
            <a:ext cx="4127316" cy="331236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5B33C9-921D-366C-65EB-26F0EF0D3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172" y="1012354"/>
            <a:ext cx="7759985" cy="3118792"/>
          </a:xfrm>
        </p:spPr>
        <p:txBody>
          <a:bodyPr/>
          <a:lstStyle/>
          <a:p>
            <a:r>
              <a:rPr lang="en-GB" dirty="0"/>
              <a:t>Tokenizer of LLM fragments text into unique word(segments)</a:t>
            </a:r>
          </a:p>
          <a:p>
            <a:pPr lvl="1"/>
            <a:r>
              <a:rPr lang="en-GB" dirty="0"/>
              <a:t>-&gt; Numbers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0390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Logo Slides">
  <a:themeElements>
    <a:clrScheme name="TT_Presentation_2015_Theme_Colors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9C"/>
      </a:accent1>
      <a:accent2>
        <a:srgbClr val="57A4E7"/>
      </a:accent2>
      <a:accent3>
        <a:srgbClr val="99D9F2"/>
      </a:accent3>
      <a:accent4>
        <a:srgbClr val="52B0AF"/>
      </a:accent4>
      <a:accent5>
        <a:srgbClr val="A9CA39"/>
      </a:accent5>
      <a:accent6>
        <a:srgbClr val="AF9A6B"/>
      </a:accent6>
      <a:hlink>
        <a:srgbClr val="3E9AFD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3F59AB6-8289-BD47-B0B1-8662DA466149}" vid="{0015CACF-A25F-C941-A98A-947A211FC669}"/>
    </a:ext>
  </a:extLst>
</a:theme>
</file>

<file path=ppt/theme/theme2.xml><?xml version="1.0" encoding="utf-8"?>
<a:theme xmlns:a="http://schemas.openxmlformats.org/drawingml/2006/main" name="Section Slides">
  <a:themeElements>
    <a:clrScheme name="TT Theme Color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67AD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0067AD"/>
      </a:accent6>
      <a:hlink>
        <a:srgbClr val="4A9B82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3F59AB6-8289-BD47-B0B1-8662DA466149}" vid="{2BA2156A-D2A7-D246-BADE-F9CBADF92A6A}"/>
    </a:ext>
  </a:extLst>
</a:theme>
</file>

<file path=ppt/theme/theme3.xml><?xml version="1.0" encoding="utf-8"?>
<a:theme xmlns:a="http://schemas.openxmlformats.org/drawingml/2006/main" name="Content Slides">
  <a:themeElements>
    <a:clrScheme name="TT Template Color Them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9C"/>
      </a:accent1>
      <a:accent2>
        <a:srgbClr val="57A4E7"/>
      </a:accent2>
      <a:accent3>
        <a:srgbClr val="99D9F2"/>
      </a:accent3>
      <a:accent4>
        <a:srgbClr val="52B0AF"/>
      </a:accent4>
      <a:accent5>
        <a:srgbClr val="A9CA39"/>
      </a:accent5>
      <a:accent6>
        <a:srgbClr val="AF9A6B"/>
      </a:accent6>
      <a:hlink>
        <a:srgbClr val="52B0AF"/>
      </a:hlink>
      <a:folHlink>
        <a:srgbClr val="7F7F7F"/>
      </a:folHlink>
    </a:clrScheme>
    <a:fontScheme name="TT Template Font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3F59AB6-8289-BD47-B0B1-8662DA466149}" vid="{370E598A-8A53-5F43-AB4B-2639A7FE0A27}"/>
    </a:ext>
  </a:extLst>
</a:theme>
</file>

<file path=ppt/theme/theme4.xml><?xml version="1.0" encoding="utf-8"?>
<a:theme xmlns:a="http://schemas.openxmlformats.org/drawingml/2006/main" name="Content Slides without Logo">
  <a:themeElements>
    <a:clrScheme name="TT Template Color Them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9C"/>
      </a:accent1>
      <a:accent2>
        <a:srgbClr val="57A4E7"/>
      </a:accent2>
      <a:accent3>
        <a:srgbClr val="99D9F2"/>
      </a:accent3>
      <a:accent4>
        <a:srgbClr val="52B0AF"/>
      </a:accent4>
      <a:accent5>
        <a:srgbClr val="A9CA39"/>
      </a:accent5>
      <a:accent6>
        <a:srgbClr val="AF9A6B"/>
      </a:accent6>
      <a:hlink>
        <a:srgbClr val="52B0AF"/>
      </a:hlink>
      <a:folHlink>
        <a:srgbClr val="7F7F7F"/>
      </a:folHlink>
    </a:clrScheme>
    <a:fontScheme name="TT Template Font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83F59AB6-8289-BD47-B0B1-8662DA466149}" vid="{3D2C46D4-32E5-E146-BDD0-EBA006D2561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68C1D8A6C92469FD2137FD1702E1D" ma:contentTypeVersion="8" ma:contentTypeDescription="Create a new document." ma:contentTypeScope="" ma:versionID="d2f00b0cc1745428709304c8b38f0c0f">
  <xsd:schema xmlns:xsd="http://www.w3.org/2001/XMLSchema" xmlns:xs="http://www.w3.org/2001/XMLSchema" xmlns:p="http://schemas.microsoft.com/office/2006/metadata/properties" xmlns:ns2="3efeac34-b7c5-46ba-83c7-54659d827923" xmlns:ns3="304dfb3f-4abb-4bf7-bcfa-bb581a00831e" targetNamespace="http://schemas.microsoft.com/office/2006/metadata/properties" ma:root="true" ma:fieldsID="27d0dd673179524ba6c0da64661fb30f" ns2:_="" ns3:_="">
    <xsd:import namespace="3efeac34-b7c5-46ba-83c7-54659d827923"/>
    <xsd:import namespace="304dfb3f-4abb-4bf7-bcfa-bb581a0083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feac34-b7c5-46ba-83c7-54659d8279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dfb3f-4abb-4bf7-bcfa-bb581a00831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9503BF-FA35-4AE8-A107-C60600D854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feac34-b7c5-46ba-83c7-54659d827923"/>
    <ds:schemaRef ds:uri="304dfb3f-4abb-4bf7-bcfa-bb581a0083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DA4AA7-A4EF-458E-89C6-5FA3B3607C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4A31D9-D3F5-4AA3-8DBA-3885F5D8F7A0}">
  <ds:schemaRefs>
    <ds:schemaRef ds:uri="304dfb3f-4abb-4bf7-bcfa-bb581a00831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3efeac34-b7c5-46ba-83c7-54659d82792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Presentation_2021_16x9</Template>
  <TotalTime>1035</TotalTime>
  <Words>821</Words>
  <Application>Microsoft Office PowerPoint</Application>
  <PresentationFormat>On-screen Show (16:9)</PresentationFormat>
  <Paragraphs>179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Courier New</vt:lpstr>
      <vt:lpstr>Segoe UI</vt:lpstr>
      <vt:lpstr>Segoe UI Light</vt:lpstr>
      <vt:lpstr>Segoe UI Semibold</vt:lpstr>
      <vt:lpstr>Segoe UI VSS (Regular)</vt:lpstr>
      <vt:lpstr>Source Sans Pro</vt:lpstr>
      <vt:lpstr>Logo Slides</vt:lpstr>
      <vt:lpstr>Section Slides</vt:lpstr>
      <vt:lpstr>Content Slides</vt:lpstr>
      <vt:lpstr>Content Slides without Logo</vt:lpstr>
      <vt:lpstr>How to work with an LLM</vt:lpstr>
      <vt:lpstr>Chatbot Example</vt:lpstr>
      <vt:lpstr>PowerPoint Presentation</vt:lpstr>
      <vt:lpstr>PowerPoint Presentation</vt:lpstr>
      <vt:lpstr>Neural Network Architecture</vt:lpstr>
      <vt:lpstr>PowerPoint Presentation</vt:lpstr>
      <vt:lpstr>LLM breakthroughs</vt:lpstr>
      <vt:lpstr>Hyperparameter</vt:lpstr>
      <vt:lpstr>Tokenization</vt:lpstr>
      <vt:lpstr>Index</vt:lpstr>
      <vt:lpstr>Index</vt:lpstr>
      <vt:lpstr>Retrieval Augmented Generation</vt:lpstr>
      <vt:lpstr>Prompt Engineering</vt:lpstr>
      <vt:lpstr>Prompt Engineering</vt:lpstr>
      <vt:lpstr>How can we parse results?</vt:lpstr>
      <vt:lpstr>The future: Agents</vt:lpstr>
      <vt:lpstr>Prompt Eval &amp; Regression Testing</vt:lpstr>
      <vt:lpstr>Key Challenges</vt:lpstr>
      <vt:lpstr>Key Challenges</vt:lpstr>
      <vt:lpstr>TechStack Example</vt:lpstr>
      <vt:lpstr>Demo in Notebook</vt:lpstr>
      <vt:lpstr>What do we not need LLMs for?</vt:lpstr>
      <vt:lpstr>What should we use LLMs for?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arbeite ich mit einem LLM?</dc:title>
  <dc:creator>Manuel Juran</dc:creator>
  <cp:lastModifiedBy>Manuel Juran</cp:lastModifiedBy>
  <cp:revision>96</cp:revision>
  <cp:lastPrinted>2014-08-14T13:20:52Z</cp:lastPrinted>
  <dcterms:created xsi:type="dcterms:W3CDTF">2023-06-20T12:25:03Z</dcterms:created>
  <dcterms:modified xsi:type="dcterms:W3CDTF">2023-09-29T09:31:48Z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2014-08-12T00:00:00Z</vt:filetime>
  </property>
  <property fmtid="{D5CDD505-2E9C-101B-9397-08002B2CF9AE}" pid="3" name="LastSaved">
    <vt:filetime>2014-08-12T00:00:00Z</vt:filetime>
  </property>
  <property fmtid="{D5CDD505-2E9C-101B-9397-08002B2CF9AE}" pid="4" name="_dlc_DocIdItemGuid">
    <vt:lpwstr>da961d79-e38f-4304-ba9d-969b9e96bd49</vt:lpwstr>
  </property>
  <property fmtid="{D5CDD505-2E9C-101B-9397-08002B2CF9AE}" pid="5" name="ContentTypeId">
    <vt:lpwstr>0x010100DA868C1D8A6C92469FD2137FD1702E1D</vt:lpwstr>
  </property>
</Properties>
</file>