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59"/>
  </p:notesMasterIdLst>
  <p:handoutMasterIdLst>
    <p:handoutMasterId r:id="rId60"/>
  </p:handoutMasterIdLst>
  <p:sldIdLst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0" r:id="rId17"/>
    <p:sldId id="329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68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9" r:id="rId57"/>
    <p:sldId id="289" r:id="rId5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2" autoAdjust="0"/>
    <p:restoredTop sz="77443" autoAdjust="0"/>
  </p:normalViewPr>
  <p:slideViewPr>
    <p:cSldViewPr snapToGrid="0">
      <p:cViewPr varScale="1">
        <p:scale>
          <a:sx n="67" d="100"/>
          <a:sy n="67" d="100"/>
        </p:scale>
        <p:origin x="14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Authorization is what happens after a user is both identified and authenticated – it’s how you determine what level of access you have.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Real-life: bouncer at a club</a:t>
            </a:r>
          </a:p>
          <a:p>
            <a:pPr marL="342900" indent="-342900">
              <a:buAutoNum type="arabicPeriod"/>
            </a:pPr>
            <a:r>
              <a:rPr lang="en-US" dirty="0"/>
              <a:t>Traditional apps: Username is identity, password is authentication, authorization is checking user has role to access a particular feature</a:t>
            </a:r>
          </a:p>
          <a:p>
            <a:pPr marL="342900" indent="-342900">
              <a:buAutoNum type="arabicPeriod"/>
            </a:pPr>
            <a:r>
              <a:rPr lang="en-US" dirty="0"/>
              <a:t>Modern apps:</a:t>
            </a:r>
            <a:r>
              <a:rPr lang="en-US" baseline="0" dirty="0"/>
              <a:t> I</a:t>
            </a:r>
            <a:r>
              <a:rPr lang="en-US" dirty="0"/>
              <a:t>dentity is a token, authentication is verifying that token, authorization is using information in that token e.g. a claim (which we’ll explain next)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501">
              <a:defRPr/>
            </a:pPr>
            <a:fld id="{3F63EB8A-53A4-4077-8798-610E05BE84F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501">
                <a:defRPr/>
              </a:pPr>
              <a:t>54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055E7980-2E48-42BA-84EE-13737B7BC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certification/" TargetMode="External"/><Relationship Id="rId2" Type="http://schemas.openxmlformats.org/officeDocument/2006/relationships/hyperlink" Target="http://openid.net/developers/libraries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Authentication with OpenID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Ullrich, Rob Moore, Matt Davies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MIT Licensed</a:t>
            </a: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095306-3809-4BA3-AD9A-0E064953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Terminology</a:t>
            </a:r>
            <a:r>
              <a:rPr lang="de-AT" dirty="0"/>
              <a:t> - </a:t>
            </a:r>
            <a:r>
              <a:rPr lang="de-AT" dirty="0" err="1"/>
              <a:t>Acronyms</a:t>
            </a:r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389AC-E09B-4D77-B297-4CE407D6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7" y="2081804"/>
            <a:ext cx="2472130" cy="2267408"/>
          </a:xfrm>
          <a:prstGeom prst="rect">
            <a:avLst/>
          </a:prstGeom>
        </p:spPr>
      </p:pic>
      <p:pic>
        <p:nvPicPr>
          <p:cNvPr id="5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C19096FD-B2A6-4ADA-98AA-C9CEE05C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73" y="1887923"/>
            <a:ext cx="2576853" cy="2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D83B4-FEA1-4686-944A-45978226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280" y="2081804"/>
            <a:ext cx="1891978" cy="2496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377E9-E011-47E6-8D0E-D5460A9FC89D}"/>
              </a:ext>
            </a:extLst>
          </p:cNvPr>
          <p:cNvSpPr txBox="1"/>
          <p:nvPr/>
        </p:nvSpPr>
        <p:spPr>
          <a:xfrm>
            <a:off x="1513697" y="4488929"/>
            <a:ext cx="22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Relying Party (RP)</a:t>
            </a:r>
          </a:p>
          <a:p>
            <a:pPr algn="ctr"/>
            <a:r>
              <a:rPr lang="en-US" dirty="0"/>
              <a:t>Service Provider (SP)</a:t>
            </a:r>
          </a:p>
          <a:p>
            <a:pPr algn="ctr"/>
            <a:r>
              <a:rPr lang="en-US" dirty="0"/>
              <a:t>Client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5417-3DD0-4C7E-995B-464D8272C835}"/>
              </a:ext>
            </a:extLst>
          </p:cNvPr>
          <p:cNvSpPr txBox="1"/>
          <p:nvPr/>
        </p:nvSpPr>
        <p:spPr>
          <a:xfrm>
            <a:off x="5177221" y="4578434"/>
            <a:ext cx="183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dirty="0"/>
              <a:t>Subject</a:t>
            </a:r>
          </a:p>
          <a:p>
            <a:pPr algn="ctr"/>
            <a:r>
              <a:rPr lang="en-US" dirty="0"/>
              <a:t>Resource Owner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34222-4573-446F-9E57-E2DA3FB5897B}"/>
              </a:ext>
            </a:extLst>
          </p:cNvPr>
          <p:cNvSpPr txBox="1"/>
          <p:nvPr/>
        </p:nvSpPr>
        <p:spPr>
          <a:xfrm>
            <a:off x="7998607" y="4540827"/>
            <a:ext cx="274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Identity Provider (</a:t>
            </a:r>
            <a:r>
              <a:rPr lang="en-US" b="1" dirty="0" err="1"/>
              <a:t>IdP</a:t>
            </a:r>
            <a:r>
              <a:rPr lang="en-US" b="1" dirty="0"/>
              <a:t>)</a:t>
            </a:r>
          </a:p>
          <a:p>
            <a:pPr algn="ctr"/>
            <a:r>
              <a:rPr lang="en-AU" dirty="0"/>
              <a:t>Trusted Issuer</a:t>
            </a:r>
          </a:p>
          <a:p>
            <a:pPr algn="ctr"/>
            <a:r>
              <a:rPr lang="en-US" dirty="0"/>
              <a:t>Issuing Authority</a:t>
            </a:r>
          </a:p>
          <a:p>
            <a:pPr algn="ctr"/>
            <a:r>
              <a:rPr lang="en-US" dirty="0"/>
              <a:t>Authorization Server (AS)</a:t>
            </a:r>
          </a:p>
          <a:p>
            <a:pPr algn="ctr"/>
            <a:r>
              <a:rPr lang="en-US" dirty="0"/>
              <a:t>OpenID Provider (OP)</a:t>
            </a:r>
          </a:p>
          <a:p>
            <a:pPr algn="ctr"/>
            <a:r>
              <a:rPr lang="en-US" dirty="0"/>
              <a:t>Asserting Party (AP)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1401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8665C2-E90D-4169-9EA6-A1BAF6FD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Tokens (</a:t>
            </a:r>
            <a:r>
              <a:rPr lang="de-AT" dirty="0" err="1"/>
              <a:t>vs</a:t>
            </a:r>
            <a:r>
              <a:rPr lang="de-AT" dirty="0"/>
              <a:t> Passwords)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4105A9-C7A0-4B0E-89DB-FC051D7E3835}"/>
              </a:ext>
            </a:extLst>
          </p:cNvPr>
          <p:cNvGrpSpPr/>
          <p:nvPr/>
        </p:nvGrpSpPr>
        <p:grpSpPr>
          <a:xfrm>
            <a:off x="1675606" y="4554340"/>
            <a:ext cx="1104900" cy="666154"/>
            <a:chOff x="1675606" y="4554340"/>
            <a:chExt cx="1104900" cy="66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1CA1C2C-46BB-4574-B591-75C3D065C07A}"/>
                </a:ext>
              </a:extLst>
            </p:cNvPr>
            <p:cNvCxnSpPr>
              <a:stCxn id="37" idx="3"/>
              <a:endCxn id="39" idx="2"/>
            </p:cNvCxnSpPr>
            <p:nvPr/>
          </p:nvCxnSpPr>
          <p:spPr>
            <a:xfrm flipV="1">
              <a:off x="1675606" y="4554340"/>
              <a:ext cx="1104900" cy="666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1CDDB4-1E68-48B9-9126-A215547AA0F0}"/>
                </a:ext>
              </a:extLst>
            </p:cNvPr>
            <p:cNvSpPr txBox="1"/>
            <p:nvPr/>
          </p:nvSpPr>
          <p:spPr>
            <a:xfrm>
              <a:off x="1803281" y="4747455"/>
              <a:ext cx="977127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1. Password</a:t>
              </a:r>
              <a:endParaRPr lang="en-AU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0A6D2-65FD-4973-8212-53EACEB34A25}"/>
              </a:ext>
            </a:extLst>
          </p:cNvPr>
          <p:cNvGrpSpPr/>
          <p:nvPr/>
        </p:nvGrpSpPr>
        <p:grpSpPr>
          <a:xfrm>
            <a:off x="1143422" y="2998465"/>
            <a:ext cx="1637084" cy="507529"/>
            <a:chOff x="1143422" y="2998465"/>
            <a:chExt cx="1637084" cy="50752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98892F-A39D-4B14-B5FF-54957BBF261E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H="1" flipV="1">
              <a:off x="1143422" y="2998465"/>
              <a:ext cx="1637084" cy="507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03FD15-C9B4-4A85-B130-C39FC33C8A9F}"/>
                </a:ext>
              </a:extLst>
            </p:cNvPr>
            <p:cNvSpPr txBox="1"/>
            <p:nvPr/>
          </p:nvSpPr>
          <p:spPr>
            <a:xfrm>
              <a:off x="1473399" y="3022303"/>
              <a:ext cx="977127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2. Password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F055F-2BEC-4F3E-8CBA-BE04F4B8559A}"/>
              </a:ext>
            </a:extLst>
          </p:cNvPr>
          <p:cNvGrpSpPr/>
          <p:nvPr/>
        </p:nvGrpSpPr>
        <p:grpSpPr>
          <a:xfrm>
            <a:off x="4082642" y="2345412"/>
            <a:ext cx="977127" cy="2330044"/>
            <a:chOff x="4082642" y="2345412"/>
            <a:chExt cx="977127" cy="23300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EF44363-B0CA-4308-A827-C576B6E9FC40}"/>
                </a:ext>
              </a:extLst>
            </p:cNvPr>
            <p:cNvCxnSpPr>
              <a:stCxn id="43" idx="0"/>
              <a:endCxn id="44" idx="1"/>
            </p:cNvCxnSpPr>
            <p:nvPr/>
          </p:nvCxnSpPr>
          <p:spPr>
            <a:xfrm flipH="1" flipV="1">
              <a:off x="4496222" y="2345412"/>
              <a:ext cx="417884" cy="2330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8AD22A-D60F-46FE-B63E-F7AA60C5A4DC}"/>
                </a:ext>
              </a:extLst>
            </p:cNvPr>
            <p:cNvSpPr txBox="1"/>
            <p:nvPr/>
          </p:nvSpPr>
          <p:spPr>
            <a:xfrm>
              <a:off x="4082642" y="2998465"/>
              <a:ext cx="977127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1. Password</a:t>
              </a:r>
              <a:endParaRPr lang="en-AU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5667CD-DCAE-4781-93F0-ED5363A55F45}"/>
              </a:ext>
            </a:extLst>
          </p:cNvPr>
          <p:cNvGrpSpPr/>
          <p:nvPr/>
        </p:nvGrpSpPr>
        <p:grpSpPr>
          <a:xfrm>
            <a:off x="4870509" y="2515394"/>
            <a:ext cx="995016" cy="2209800"/>
            <a:chOff x="4870509" y="2515394"/>
            <a:chExt cx="995016" cy="22098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F1F79B-875E-44BD-9CD3-8CFA145851B4}"/>
                </a:ext>
              </a:extLst>
            </p:cNvPr>
            <p:cNvCxnSpPr/>
            <p:nvPr/>
          </p:nvCxnSpPr>
          <p:spPr>
            <a:xfrm flipH="1">
              <a:off x="5028406" y="2515394"/>
              <a:ext cx="347130" cy="2209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C7162C-3555-461C-A5E1-EE7740F17BF8}"/>
                </a:ext>
              </a:extLst>
            </p:cNvPr>
            <p:cNvSpPr txBox="1"/>
            <p:nvPr/>
          </p:nvSpPr>
          <p:spPr>
            <a:xfrm>
              <a:off x="4870509" y="3554237"/>
              <a:ext cx="995016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2. Ref Token</a:t>
              </a:r>
              <a:endParaRPr lang="en-AU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3848B0-BB16-4318-B702-404FC80B27E5}"/>
              </a:ext>
            </a:extLst>
          </p:cNvPr>
          <p:cNvGrpSpPr/>
          <p:nvPr/>
        </p:nvGrpSpPr>
        <p:grpSpPr>
          <a:xfrm>
            <a:off x="5485606" y="4504602"/>
            <a:ext cx="1185141" cy="742354"/>
            <a:chOff x="5485606" y="4504602"/>
            <a:chExt cx="1185141" cy="74235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F574B9-47D7-43CC-B472-BB783A6777A3}"/>
                </a:ext>
              </a:extLst>
            </p:cNvPr>
            <p:cNvCxnSpPr>
              <a:stCxn id="43" idx="3"/>
              <a:endCxn id="45" idx="2"/>
            </p:cNvCxnSpPr>
            <p:nvPr/>
          </p:nvCxnSpPr>
          <p:spPr>
            <a:xfrm flipV="1">
              <a:off x="5485606" y="4504602"/>
              <a:ext cx="1104900" cy="742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0F46B-567F-4B13-B122-F85E7817F6B2}"/>
                </a:ext>
              </a:extLst>
            </p:cNvPr>
            <p:cNvSpPr txBox="1"/>
            <p:nvPr/>
          </p:nvSpPr>
          <p:spPr>
            <a:xfrm>
              <a:off x="5675731" y="4688842"/>
              <a:ext cx="995016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3. Ref Token</a:t>
              </a:r>
              <a:endParaRPr lang="en-AU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ACF5D5-F39F-485B-B40E-6039CD7D4C3E}"/>
              </a:ext>
            </a:extLst>
          </p:cNvPr>
          <p:cNvGrpSpPr/>
          <p:nvPr/>
        </p:nvGrpSpPr>
        <p:grpSpPr>
          <a:xfrm>
            <a:off x="5296188" y="2345412"/>
            <a:ext cx="995016" cy="1635017"/>
            <a:chOff x="5296188" y="2345412"/>
            <a:chExt cx="995016" cy="163501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514367-4B09-452B-97ED-EB26A2800041}"/>
                </a:ext>
              </a:extLst>
            </p:cNvPr>
            <p:cNvCxnSpPr>
              <a:stCxn id="45" idx="1"/>
              <a:endCxn id="44" idx="3"/>
            </p:cNvCxnSpPr>
            <p:nvPr/>
          </p:nvCxnSpPr>
          <p:spPr>
            <a:xfrm flipH="1" flipV="1">
              <a:off x="5410622" y="2345412"/>
              <a:ext cx="608384" cy="1635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CB2FCD-834A-44AE-817C-3EEF7450F45C}"/>
                </a:ext>
              </a:extLst>
            </p:cNvPr>
            <p:cNvSpPr txBox="1"/>
            <p:nvPr/>
          </p:nvSpPr>
          <p:spPr>
            <a:xfrm>
              <a:off x="5296188" y="3153647"/>
              <a:ext cx="995016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4. Ref Token</a:t>
              </a:r>
              <a:endParaRPr lang="en-AU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863A9-86DF-4767-BB95-D355674D018F}"/>
              </a:ext>
            </a:extLst>
          </p:cNvPr>
          <p:cNvGrpSpPr/>
          <p:nvPr/>
        </p:nvGrpSpPr>
        <p:grpSpPr>
          <a:xfrm>
            <a:off x="5485606" y="2286794"/>
            <a:ext cx="1715962" cy="1169462"/>
            <a:chOff x="5485606" y="2286794"/>
            <a:chExt cx="1715962" cy="11694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2E9E3A-E0C0-42DF-819F-6D27DE4220AD}"/>
                </a:ext>
              </a:extLst>
            </p:cNvPr>
            <p:cNvCxnSpPr/>
            <p:nvPr/>
          </p:nvCxnSpPr>
          <p:spPr>
            <a:xfrm>
              <a:off x="5485606" y="2286794"/>
              <a:ext cx="1104900" cy="1169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EA32E6-2F73-491B-8424-4BC60D6B77AA}"/>
                </a:ext>
              </a:extLst>
            </p:cNvPr>
            <p:cNvSpPr txBox="1"/>
            <p:nvPr/>
          </p:nvSpPr>
          <p:spPr>
            <a:xfrm>
              <a:off x="5731293" y="2810227"/>
              <a:ext cx="1470275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5. Identity + claims</a:t>
              </a:r>
              <a:endParaRPr lang="en-AU" sz="12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AB62C5-BF37-471C-8746-CED3465F0650}"/>
              </a:ext>
            </a:extLst>
          </p:cNvPr>
          <p:cNvGrpSpPr/>
          <p:nvPr/>
        </p:nvGrpSpPr>
        <p:grpSpPr>
          <a:xfrm>
            <a:off x="7834977" y="2395150"/>
            <a:ext cx="977127" cy="2330044"/>
            <a:chOff x="7834977" y="2395150"/>
            <a:chExt cx="977127" cy="23300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F8854-BC4E-4811-979A-36CD115B516E}"/>
                </a:ext>
              </a:extLst>
            </p:cNvPr>
            <p:cNvCxnSpPr>
              <a:stCxn id="49" idx="0"/>
              <a:endCxn id="50" idx="1"/>
            </p:cNvCxnSpPr>
            <p:nvPr/>
          </p:nvCxnSpPr>
          <p:spPr>
            <a:xfrm flipH="1" flipV="1">
              <a:off x="8248557" y="2395150"/>
              <a:ext cx="417884" cy="2330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17105D-1F64-4212-9DA2-064B5BAE5077}"/>
                </a:ext>
              </a:extLst>
            </p:cNvPr>
            <p:cNvSpPr txBox="1"/>
            <p:nvPr/>
          </p:nvSpPr>
          <p:spPr>
            <a:xfrm>
              <a:off x="7834977" y="3048203"/>
              <a:ext cx="977127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1. Password</a:t>
              </a:r>
              <a:endParaRPr lang="en-AU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1781B6-5B2D-484F-B4DB-418DDBE578BD}"/>
              </a:ext>
            </a:extLst>
          </p:cNvPr>
          <p:cNvGrpSpPr/>
          <p:nvPr/>
        </p:nvGrpSpPr>
        <p:grpSpPr>
          <a:xfrm>
            <a:off x="8609222" y="2395150"/>
            <a:ext cx="857927" cy="2343430"/>
            <a:chOff x="8609222" y="2395150"/>
            <a:chExt cx="857927" cy="234343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59F0DE-CD16-4AEE-92D4-F8D278D180DC}"/>
                </a:ext>
              </a:extLst>
            </p:cNvPr>
            <p:cNvCxnSpPr>
              <a:stCxn id="50" idx="3"/>
            </p:cNvCxnSpPr>
            <p:nvPr/>
          </p:nvCxnSpPr>
          <p:spPr>
            <a:xfrm flipH="1">
              <a:off x="8762206" y="2395150"/>
              <a:ext cx="400751" cy="2343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8F3A7-0FBD-4601-96E0-A0D047825E9A}"/>
                </a:ext>
              </a:extLst>
            </p:cNvPr>
            <p:cNvSpPr txBox="1"/>
            <p:nvPr/>
          </p:nvSpPr>
          <p:spPr>
            <a:xfrm>
              <a:off x="8609222" y="3481635"/>
              <a:ext cx="857927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2. Self-</a:t>
              </a:r>
            </a:p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contained</a:t>
              </a:r>
            </a:p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Token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823AB5-9F96-469D-9F32-14793BDA7C26}"/>
              </a:ext>
            </a:extLst>
          </p:cNvPr>
          <p:cNvGrpSpPr/>
          <p:nvPr/>
        </p:nvGrpSpPr>
        <p:grpSpPr>
          <a:xfrm>
            <a:off x="9237941" y="4554340"/>
            <a:ext cx="1104900" cy="830571"/>
            <a:chOff x="9237941" y="4554340"/>
            <a:chExt cx="1104900" cy="83057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40228D-22F1-4F90-8D6E-6DFD1FA0052B}"/>
                </a:ext>
              </a:extLst>
            </p:cNvPr>
            <p:cNvCxnSpPr>
              <a:stCxn id="49" idx="3"/>
              <a:endCxn id="51" idx="2"/>
            </p:cNvCxnSpPr>
            <p:nvPr/>
          </p:nvCxnSpPr>
          <p:spPr>
            <a:xfrm flipV="1">
              <a:off x="9237941" y="4554340"/>
              <a:ext cx="1104900" cy="742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3374F7-5D4D-4649-A5DF-81E2A7B6B76C}"/>
                </a:ext>
              </a:extLst>
            </p:cNvPr>
            <p:cNvSpPr txBox="1"/>
            <p:nvPr/>
          </p:nvSpPr>
          <p:spPr>
            <a:xfrm>
              <a:off x="9323935" y="4738580"/>
              <a:ext cx="857927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3. Self-</a:t>
              </a:r>
            </a:p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contained</a:t>
              </a:r>
            </a:p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Token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47D3CB-A62C-4124-999E-9C4F22B89678}"/>
              </a:ext>
            </a:extLst>
          </p:cNvPr>
          <p:cNvGrpSpPr/>
          <p:nvPr/>
        </p:nvGrpSpPr>
        <p:grpSpPr>
          <a:xfrm>
            <a:off x="532606" y="1791834"/>
            <a:ext cx="2819400" cy="4656107"/>
            <a:chOff x="532606" y="1791834"/>
            <a:chExt cx="2819400" cy="4656107"/>
          </a:xfrm>
        </p:grpSpPr>
        <p:pic>
          <p:nvPicPr>
            <p:cNvPr id="37" name="Picture 4" descr="https://pixabay.com/static/uploads/photo/2015/03/04/22/35/head-659650_960_720.png">
              <a:extLst>
                <a:ext uri="{FF2B5EF4-FFF2-40B4-BE49-F238E27FC236}">
                  <a16:creationId xmlns:a16="http://schemas.microsoft.com/office/drawing/2014/main" id="{A407D39A-D9A2-48C9-A260-A7B7D2BA3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06" y="4648994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E4DE79-029D-4BA5-9D2E-58189EDC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22" y="1791834"/>
              <a:ext cx="914400" cy="12066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001F5C2-1B2E-4F7E-9B44-BD02B4E3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006" y="3505994"/>
              <a:ext cx="1143000" cy="104834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96195B-A33B-4CCC-9758-20B20B72318A}"/>
                </a:ext>
              </a:extLst>
            </p:cNvPr>
            <p:cNvSpPr txBox="1"/>
            <p:nvPr/>
          </p:nvSpPr>
          <p:spPr>
            <a:xfrm>
              <a:off x="1547828" y="6032443"/>
              <a:ext cx="11144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gency FB" panose="020B0503020202020204" pitchFamily="34" charset="0"/>
                </a:rPr>
                <a:t>Passwords</a:t>
              </a:r>
              <a:endParaRPr lang="en-AU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08B7F9-9CC6-4564-AB96-6AF02D140B7F}"/>
              </a:ext>
            </a:extLst>
          </p:cNvPr>
          <p:cNvGrpSpPr/>
          <p:nvPr/>
        </p:nvGrpSpPr>
        <p:grpSpPr>
          <a:xfrm>
            <a:off x="3961606" y="1742096"/>
            <a:ext cx="3200400" cy="4726822"/>
            <a:chOff x="3961606" y="1742096"/>
            <a:chExt cx="3200400" cy="472682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0999A3-E192-4465-BBF8-EE24D2FAD7C3}"/>
                </a:ext>
              </a:extLst>
            </p:cNvPr>
            <p:cNvCxnSpPr/>
            <p:nvPr/>
          </p:nvCxnSpPr>
          <p:spPr>
            <a:xfrm>
              <a:off x="3961606" y="1981994"/>
              <a:ext cx="0" cy="41148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" descr="https://pixabay.com/static/uploads/photo/2015/03/04/22/35/head-659650_960_720.png">
              <a:extLst>
                <a:ext uri="{FF2B5EF4-FFF2-40B4-BE49-F238E27FC236}">
                  <a16:creationId xmlns:a16="http://schemas.microsoft.com/office/drawing/2014/main" id="{224DF05E-14BE-4AFC-BDF2-59D877031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606" y="4675456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DC39DC0-3059-4F2D-A34C-76228CD4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222" y="1742096"/>
              <a:ext cx="914400" cy="120663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9036FA-DDA1-4A3C-B040-BDC974A91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006" y="3456256"/>
              <a:ext cx="1143000" cy="104834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6441B7-D5D6-417B-8CF5-D8036E6A513A}"/>
                </a:ext>
              </a:extLst>
            </p:cNvPr>
            <p:cNvSpPr txBox="1"/>
            <p:nvPr/>
          </p:nvSpPr>
          <p:spPr>
            <a:xfrm>
              <a:off x="4863239" y="6053420"/>
              <a:ext cx="16946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gency FB" panose="020B0503020202020204" pitchFamily="34" charset="0"/>
                </a:rPr>
                <a:t>Reference Tokens</a:t>
              </a:r>
              <a:endParaRPr lang="en-AU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9742D5-0B08-4926-849A-9E61C16F178E}"/>
              </a:ext>
            </a:extLst>
          </p:cNvPr>
          <p:cNvGrpSpPr/>
          <p:nvPr/>
        </p:nvGrpSpPr>
        <p:grpSpPr>
          <a:xfrm>
            <a:off x="7695406" y="1791834"/>
            <a:ext cx="3218935" cy="4677084"/>
            <a:chOff x="7695406" y="1791834"/>
            <a:chExt cx="3218935" cy="467708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8B625CC-4757-4745-977A-DFCC160F0B0D}"/>
                </a:ext>
              </a:extLst>
            </p:cNvPr>
            <p:cNvCxnSpPr/>
            <p:nvPr/>
          </p:nvCxnSpPr>
          <p:spPr>
            <a:xfrm>
              <a:off x="7695406" y="1981994"/>
              <a:ext cx="0" cy="41148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" descr="https://pixabay.com/static/uploads/photo/2015/03/04/22/35/head-659650_960_720.png">
              <a:extLst>
                <a:ext uri="{FF2B5EF4-FFF2-40B4-BE49-F238E27FC236}">
                  <a16:creationId xmlns:a16="http://schemas.microsoft.com/office/drawing/2014/main" id="{7C17BED8-6767-4FA4-9E43-F817375D0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4941" y="4725194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B869341-3550-4303-8174-779A1520C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8557" y="1791834"/>
              <a:ext cx="914400" cy="120663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3360A93-5BCF-4E20-ADDD-9564B9E4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1341" y="3505994"/>
              <a:ext cx="1143000" cy="104834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4CFB21-3719-4C92-9CCF-3B2342D2511B}"/>
                </a:ext>
              </a:extLst>
            </p:cNvPr>
            <p:cNvSpPr txBox="1"/>
            <p:nvPr/>
          </p:nvSpPr>
          <p:spPr>
            <a:xfrm>
              <a:off x="8514272" y="6053420"/>
              <a:ext cx="20505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gency FB" panose="020B0503020202020204" pitchFamily="34" charset="0"/>
                </a:rPr>
                <a:t>Self-contained Tokens</a:t>
              </a:r>
              <a:endParaRPr lang="en-AU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DED5BA-0390-4163-99C7-8BCAE1696EEB}"/>
              </a:ext>
            </a:extLst>
          </p:cNvPr>
          <p:cNvGrpSpPr/>
          <p:nvPr/>
        </p:nvGrpSpPr>
        <p:grpSpPr>
          <a:xfrm>
            <a:off x="9467149" y="1220628"/>
            <a:ext cx="1569345" cy="2584173"/>
            <a:chOff x="9467149" y="1220628"/>
            <a:chExt cx="1569345" cy="258417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E05AF3-1733-4183-99F8-01CA0AAAEA64}"/>
                </a:ext>
              </a:extLst>
            </p:cNvPr>
            <p:cNvCxnSpPr>
              <a:stCxn id="32" idx="3"/>
              <a:endCxn id="55" idx="2"/>
            </p:cNvCxnSpPr>
            <p:nvPr/>
          </p:nvCxnSpPr>
          <p:spPr>
            <a:xfrm flipV="1">
              <a:off x="9467149" y="1743848"/>
              <a:ext cx="808560" cy="20609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607656-E461-4001-A3DA-834E5982B6B8}"/>
                </a:ext>
              </a:extLst>
            </p:cNvPr>
            <p:cNvSpPr txBox="1"/>
            <p:nvPr/>
          </p:nvSpPr>
          <p:spPr>
            <a:xfrm>
              <a:off x="9514924" y="1220628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Contains identity</a:t>
              </a:r>
            </a:p>
            <a:p>
              <a:pPr algn="ctr"/>
              <a:r>
                <a:rPr lang="en-US" sz="1400" dirty="0">
                  <a:solidFill>
                    <a:schemeClr val="accent3"/>
                  </a:solidFill>
                </a:rPr>
                <a:t>and claims</a:t>
              </a:r>
              <a:endParaRPr lang="en-AU" sz="1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4DB0A1D-6AB3-48F1-8D72-F3C910626013}"/>
              </a:ext>
            </a:extLst>
          </p:cNvPr>
          <p:cNvSpPr txBox="1"/>
          <p:nvPr/>
        </p:nvSpPr>
        <p:spPr>
          <a:xfrm>
            <a:off x="10267856" y="4700027"/>
            <a:ext cx="85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4. Token</a:t>
            </a:r>
          </a:p>
          <a:p>
            <a:pPr algn="ctr"/>
            <a:r>
              <a:rPr lang="en-US" sz="1200" dirty="0"/>
              <a:t>Validation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24755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34826-3720-4ADD-B161-2501A60C8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30940"/>
          </a:xfrm>
        </p:spPr>
        <p:txBody>
          <a:bodyPr/>
          <a:lstStyle/>
          <a:p>
            <a:r>
              <a:rPr lang="de-AT" dirty="0"/>
              <a:t>Multi-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authentication</a:t>
            </a:r>
            <a:r>
              <a:rPr lang="de-AT" dirty="0"/>
              <a:t> </a:t>
            </a:r>
            <a:r>
              <a:rPr lang="de-AT" dirty="0" err="1"/>
              <a:t>provides</a:t>
            </a:r>
            <a:br>
              <a:rPr lang="de-AT" dirty="0"/>
            </a:br>
            <a:r>
              <a:rPr lang="de-AT" dirty="0"/>
              <a:t>additional </a:t>
            </a:r>
            <a:r>
              <a:rPr lang="de-AT" dirty="0" err="1"/>
              <a:t>security</a:t>
            </a:r>
            <a:endParaRPr lang="de-AT" dirty="0"/>
          </a:p>
          <a:p>
            <a:pPr lvl="1"/>
            <a:r>
              <a:rPr lang="de-AT" dirty="0"/>
              <a:t>Mobile </a:t>
            </a:r>
            <a:r>
              <a:rPr lang="de-AT" dirty="0" err="1"/>
              <a:t>numbers</a:t>
            </a:r>
            <a:r>
              <a:rPr lang="de-AT" dirty="0"/>
              <a:t>, </a:t>
            </a:r>
            <a:r>
              <a:rPr lang="de-AT" dirty="0" err="1"/>
              <a:t>Authenticator</a:t>
            </a:r>
            <a:r>
              <a:rPr lang="de-AT" dirty="0"/>
              <a:t> Apps, Hardware Tokens, …</a:t>
            </a:r>
          </a:p>
          <a:p>
            <a:r>
              <a:rPr lang="de-AT" dirty="0" err="1"/>
              <a:t>Externalizing</a:t>
            </a:r>
            <a:r>
              <a:rPr lang="de-AT" dirty="0"/>
              <a:t> </a:t>
            </a:r>
            <a:r>
              <a:rPr lang="de-AT" dirty="0" err="1"/>
              <a:t>authentication</a:t>
            </a:r>
            <a:r>
              <a:rPr lang="de-AT" dirty="0"/>
              <a:t> </a:t>
            </a:r>
            <a:r>
              <a:rPr lang="de-AT" dirty="0" err="1"/>
              <a:t>makes</a:t>
            </a:r>
            <a:r>
              <a:rPr lang="de-AT" dirty="0"/>
              <a:t> </a:t>
            </a:r>
            <a:r>
              <a:rPr lang="de-AT" dirty="0" err="1"/>
              <a:t>adoption</a:t>
            </a:r>
            <a:r>
              <a:rPr lang="de-AT" dirty="0"/>
              <a:t> easy</a:t>
            </a:r>
          </a:p>
          <a:p>
            <a:pPr lvl="1"/>
            <a:r>
              <a:rPr lang="de-AT" dirty="0"/>
              <a:t>Azure AD: Just turn on 2FA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076DF-50F2-4085-AF58-1F979D5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than</a:t>
            </a:r>
            <a:r>
              <a:rPr lang="de-AT" dirty="0"/>
              <a:t> Passwords: MFA</a:t>
            </a:r>
          </a:p>
        </p:txBody>
      </p:sp>
    </p:spTree>
    <p:extLst>
      <p:ext uri="{BB962C8B-B14F-4D97-AF65-F5344CB8AC3E}">
        <p14:creationId xmlns:p14="http://schemas.microsoft.com/office/powerpoint/2010/main" val="17075587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C62DC-ED5B-458F-9364-A72B57AE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Standards: Token </a:t>
            </a:r>
            <a:r>
              <a:rPr lang="de-AT" dirty="0" err="1"/>
              <a:t>formats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65021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50F3D4-637D-4F13-AFD7-258C5D97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de-AT" dirty="0" err="1"/>
              <a:t>There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formats</a:t>
            </a:r>
            <a:r>
              <a:rPr lang="de-AT" dirty="0"/>
              <a:t>..</a:t>
            </a:r>
          </a:p>
          <a:p>
            <a:r>
              <a:rPr lang="de-AT" dirty="0"/>
              <a:t>SAML and JWT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widely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5FAC15-E609-4349-B526-6D398FC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10808894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B55B86-2584-4DC5-8890-494B54C80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6265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“The </a:t>
            </a:r>
            <a:r>
              <a:rPr lang="en-US" sz="4000" b="1" i="1" dirty="0"/>
              <a:t>OASIS Security Assertion Markup Language </a:t>
            </a:r>
            <a:r>
              <a:rPr lang="en-US" sz="4000" i="1" dirty="0"/>
              <a:t>(SAML) standard defines an </a:t>
            </a:r>
            <a:r>
              <a:rPr lang="en-US" sz="4000" b="1" i="1" dirty="0"/>
              <a:t>XML-based</a:t>
            </a:r>
            <a:r>
              <a:rPr lang="en-US" sz="4000" i="1" dirty="0"/>
              <a:t> framework for describing and exchanging security information between on-line business partners. This security information is expressed in the form of portable SAML assertions that applications working across security domain boundaries can trust.”</a:t>
            </a:r>
            <a:endParaRPr lang="de-AT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C39B5-92E3-4E9C-A257-BAF15500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60864-2EFF-4573-AF5F-8111ABC8D6A6}"/>
              </a:ext>
            </a:extLst>
          </p:cNvPr>
          <p:cNvSpPr/>
          <p:nvPr/>
        </p:nvSpPr>
        <p:spPr>
          <a:xfrm>
            <a:off x="1763485" y="5962737"/>
            <a:ext cx="866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http://docs.oasis-open.org/security/saml/Post2.0/sstc-saml-tech-overview-2.0.html</a:t>
            </a:r>
          </a:p>
        </p:txBody>
      </p:sp>
    </p:spTree>
    <p:extLst>
      <p:ext uri="{BB962C8B-B14F-4D97-AF65-F5344CB8AC3E}">
        <p14:creationId xmlns:p14="http://schemas.microsoft.com/office/powerpoint/2010/main" val="7182554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9E6634-02C0-4F49-97F7-5943B4DF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SAML 2.0 Tokens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C88B-2621-4745-8F3D-6C0800EB9302}"/>
              </a:ext>
            </a:extLst>
          </p:cNvPr>
          <p:cNvSpPr txBox="1">
            <a:spLocks/>
          </p:cNvSpPr>
          <p:nvPr/>
        </p:nvSpPr>
        <p:spPr>
          <a:xfrm>
            <a:off x="980136" y="1509520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900">
                <a:latin typeface="Consolas" panose="020B0609020204030204" pitchFamily="49" charset="0"/>
                <a:cs typeface="Consolas" panose="020B0609020204030204" pitchFamily="49" charset="0"/>
              </a:rPr>
              <a:t>&lt;samlp:Response ID="_c73fa83e-c5db-43a7-9964-4fb8802ce03e" Version="2.0" IssueInstant="2014-08-05T06:26:33.492Z" Destination="https://www.testsamlapp.com" Consent="urn:oasis:names:tc:SAML:2.0:consent:unspecified" xmlns:samlp="urn:oasis:names:tc:SAML:2.0:protocol"&gt;&lt;Issuer xmlns="urn:oasis:names:tc:SAML:2.0:assertion"&gt;http://sts.cloudready.ms/adfs/services/trust&lt;/Issuer&gt;&lt;samlp:Status&gt;&lt;samlp:StatusCode Value="urn:oasis:names:tc:SAML:2.0:status:Success" /&gt;&lt;/samlp:Status&gt;&lt;Assertion ID="_daffaa22-c74e-4b0f-aaf1-b5dedf7aa77d" IssueInstant="2014-08-05T06:26:33.492Z" Version="2.0" xmlns="urn:oasis:names:tc:SAML:2.0:assertion"&gt;&lt;Issuer&gt;http://sts.cloudready.ms/adfs/services/trust&lt;/Issuer&gt;&lt;ds:Signature xmlns:ds="http://www.w3.org/2000/09/xmldsig#"&gt;&lt;ds:SignedInfo&gt;&lt;ds:CanonicalizationMethod Algorithm="http://www.w3.org/2001/10/xml-exc-c14n#" /&gt;&lt;ds:SignatureMethod Algorithm="http://www.w3.org/2001/04/xmldsig-more#rsa-sha256" /&gt;&lt;ds:Reference URI="#_daffaa22-c74e-4b0f-aaf1-b5dedf7aa77d"&gt;&lt;ds:Transforms&gt;&lt;ds:Transform Algorithm="http://www.w3.org/2000/09/xmldsig#enveloped-signature" /&gt;&lt;ds:Transform Algorithm="http://www.w3.org/2001/10/xml-exc-c14n#" /&gt;&lt;/ds:Transforms&gt;&lt;ds:DigestMethod Algorithm="http://www.w3.org/2001/04/xmlenc#sha256" /&gt;&lt;ds:DigestValue&gt;jvogV+q6hzadMZpcQMZjbdKF9T5hd56KwKHX1Zj1dig=&lt;/ds:DigestValue&gt;&lt;/ds:Reference&gt;&lt;/ds:SignedInfo&gt;&lt;ds:SignatureValue&gt;XSP1PE0jUPjqiwGzmLpN9ZZfilMZ+mrJUvVfmBf3fssukQHc38keA7f9pQyuZwZCI+WvvAlOZpiMH7xr30uV5CBrcE/iP4fcSlkz7mO5E6BJMQ8ekd+eUsb/PZoePOLe0t6kFzEELi1xRQe3bSSwDdia69lEqSCcK4rbXFy2O5onWAm2yO6BXvYjsF9nZ1I7vUzLCChV4AK6ywjDAmXE6VT7K+WtmE81fY2r9QzFqNuRRNN9n7hDSGeD+bbJaCIdV4bhQbc7TwUXvRPwnVOrAuoH6Y+GEaVc+puoPuoOgEDT7RUPIONy3CPR5qqelSEr5BRYuff4bU/PpdAq5Zo/Mg==&lt;/ds:SignatureValue&gt;&lt;KeyInfo xmlns="http://www.w3.org/2000/09/xmldsig#"&gt;&lt;ds:X509Data&gt;&lt;ds:X509Certificate&gt;MIIFfjCCBGagAwIBAgIHB9rvmPX4WzANBgkqhkiG9w0BAQsFADCBtDELMAkGA1UEBhMCVVMxEDAOBgNVBAgTB0FyaXpvbmExEzARBgNVBAcTClNjb3R0c2RhbGUxGjAYBgNVBAoTEUdvRGFkZHkuY29tLCBJbmMuMS0wKwYDVQQLEyRodHRwOi8vY2VydHMuZ29kYWRkeS5jb20vcmVwb3NpdG9yeS8xMzAxBgNVBAMTKkdvIERhZGR5IFNlY3VyZSBDZXJ0aWZpY2F0ZSBBdXRob3JpdHkgLSBHMjAeFw0xNDA0MTQxMjMyMzBaFw0xNTA0MTAxMDI2MzZaMD8xITAfBgNVBAsTGERvbWFpbiBDb250cm9sIFZhbGlkYXRlZDEaMBgGA1UEAxMRc3RzLmNsb3VkcmVhZHkubXMwggEiMA0GCSqGSIb3DQEBAQUAA4IBDwAwggEKAoIBAQDI/nEaT3eQJLrTVIE90KugiTLM1hlulgHTjHnBLCNUJBx6hV4odvymEjjR8RJfJM01T95P+w66DZ7N6HpnS1MCI3b8/Hx8gjiPUrVPfZL2gkgVrtS1AdD2inPqcF4N4bjqgpEsRiPgJ7eXExmoOIVeMUDTQbmbh01BOnxCCtXVjRTAFb1/MDMWwxTHstFTO31Wbm3vPYUhx8JvRmBKFWfevIzJ8XZm8vjkZaqKEEQGT4i6Hdru6V6KaBwbzcP53UQqCjm+T0mgwSG4Y0e2bcxf7AFDi3N7HWs/VPtSqso2HZIREpIcJVDo6qI1vnZScItL1UOqHmvo+itSyF+kT7kvAgMBAAGjggIHMIICAzAPBgNVHRMBAf8EBTADAQEAMB0GA1UdJQQWMBQGCCsGAQUFBwMBBggrBgEFBQcDAjAOBgNVHQ8BAf8EBAMCBaAwNgYDVR0fBC8wLTAroCmgJ4YlaHR0cDovL2NybC5nb2RhZGR5LmNvbS9nZGlnMnMxLTQyLmNybDBTBgNVHSAETDBKMEgGC2CGSAGG/W0BBxcBMDkwNwYIKwYBBQUHAgEWK2h0dHA6Ly9jZXJ0aWZpY2F0ZXMuZ29kYWRkeS5jb20vcmVwb3NpdG9yeS8wdgYIKwYBBQUHAQEEajBoMCQGCCsGAQUFBzABhhhodHRwOi8vb2NzcC5nb2RhZGR5LmNvbS8wQAYIKwYBBQUHMAKGNGh0dHA6Ly9jZXJ0aWZpY2F0ZXMuZ29kYWRkeS5jb20vcmVwb3NpdG9yeS9nZGlnMi5jcnQwHwYDVR0jBBgwFoAUQMK9J47MNIMwojPX+2yz8LQsgM4wfAYDVR0RBHUwc4IRc3RzLmNsb3VkcmVhZHkubXOCFXd3dy5zdHMuY2xvdWRyZWFkeS5tc4IYc2hhcmVwb2ludC5jbG91ZHJlYWR5Lm1zghdjbGFpbXN3ZWIuY2xvdWRyZWFkeS5tc4IUcG9ydGFsLmNsb3VkcmVhZHkubXMwHQYDVR0OBBYEFNhMlbiTBLCobPADA7tS6RNMOPQ2MA0GCSqGSIb3DQEBCwUAA4IBAQBwOlBznau9xLM53mwltEcaAfHoTKqqNt5bQbM5jOAjnciZYzozgqhjI4hC3fAZAB/DqhCs2AjTIA4G+j1H5RMTg/W9TpoKlXfoWDcpA40DtcfFzwfXXfak+/V1qTnA49pZh/hLPNqpL1Kkc+O6jlfVvu6RDEDfWo7Y+WGuLuLlyYgpgS/GvrMRF4I9nbsPuluNjbCgnO5ZZctlFLnUcHOZ+F1liGUayur7vxg6MpQMAhy94EngtAlQn34rkAVShZze/AxjJYs59vdKf1xHgAW4iIlZTKHE6WDewqkWPhxCfWkGMvdrmZNkR3sDm7AqpaY6WfT3RP1h2As6Ar3hy4Fj&lt;/ds:X509Certificate&gt;&lt;/ds:X509Data&gt;&lt;/KeyInfo&gt;&lt;/ds:Signature&gt;&lt;Subject&gt;&lt;SubjectConfirmation Method="urn:oasis:names:tc:SAML:2.0:cm:bearer"&gt;&lt;SubjectConfirmationData NotOnOrAfter="2014-08-05T06:31:33.492Z" Recipient="https://www.testsamlapp.com" /&gt;&lt;/SubjectConfirmation&gt;&lt;/Subject&gt;&lt;Conditions NotBefore="2014-08-05T06:26:33.476Z" NotOnOrAfter="2014-08-05T07:26:33.476Z"&gt;&lt;AudienceRestriction&gt;&lt;Audience&gt;URN:testsamlapp&lt;/Audience&gt;&lt;/AudienceRestriction&gt;&lt;/Conditions&gt;&lt;AttributeStatement&gt;&lt;Attribute Name="http://schemas.xmlsoap.org/ws/2005/05/identity/claims/upn"&gt;&lt;AttributeValue&gt;dgreg@cloudready.ms&lt;/AttributeValue&gt;&lt;/Attribute&gt;&lt;/AttributeStatement&gt;&lt;AuthnStatement AuthnInstant="2014-08-05T06:26:33.297Z"&gt;&lt;AuthnContext&gt;&lt;AuthnContextClassRef&gt;urn:oasis:names:tc:SAML:2.0:ac:classes:PasswordProtectedTransport&lt;/AuthnContextClassRef&gt;&lt;/AuthnContext&gt;&lt;/AuthnStatement&gt;&lt;/Assertion&gt;&lt;/samlp:Response&gt;</a:t>
            </a:r>
            <a:endParaRPr lang="en-AU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758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6910C-6265-4CAA-AAD8-41668EF5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SAML 2.0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B64C9-8725-407B-8333-DBE0CFCC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06" y="1599942"/>
            <a:ext cx="3886200" cy="47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15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22FD7-D54D-4F21-9E81-BF0EA05FF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5465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spc="-100" dirty="0"/>
              <a:t>“</a:t>
            </a:r>
            <a:r>
              <a:rPr lang="en-US" sz="4000" b="1" i="1" spc="-100" dirty="0"/>
              <a:t>JSON Web Token </a:t>
            </a:r>
            <a:r>
              <a:rPr lang="en-US" sz="4000" i="1" spc="-100" dirty="0"/>
              <a:t>(JWT) is an open standard that defines a </a:t>
            </a:r>
            <a:r>
              <a:rPr lang="en-US" sz="4000" b="1" i="1" spc="-100" dirty="0"/>
              <a:t>compact</a:t>
            </a:r>
            <a:r>
              <a:rPr lang="en-US" sz="4000" i="1" spc="-100" dirty="0"/>
              <a:t> and </a:t>
            </a:r>
            <a:r>
              <a:rPr lang="en-US" sz="4000" b="1" i="1" spc="-100" dirty="0"/>
              <a:t>self-contained</a:t>
            </a:r>
            <a:r>
              <a:rPr lang="en-US" sz="4000" i="1" spc="-100" dirty="0"/>
              <a:t> way for securely transmitting information between parties as a </a:t>
            </a:r>
            <a:r>
              <a:rPr lang="en-US" sz="4000" b="1" i="1" spc="-100" dirty="0"/>
              <a:t>JSON object</a:t>
            </a:r>
            <a:r>
              <a:rPr lang="en-US" sz="4000" i="1" spc="-100" dirty="0"/>
              <a:t>. This information can be verified and trusted because it is digitally signed.”</a:t>
            </a:r>
            <a:endParaRPr lang="de-AT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50AEB4-2D75-4F91-A1D9-235A1036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JWT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8925D-D0CE-4E95-9991-531D81AC6C2E}"/>
              </a:ext>
            </a:extLst>
          </p:cNvPr>
          <p:cNvSpPr/>
          <p:nvPr/>
        </p:nvSpPr>
        <p:spPr>
          <a:xfrm>
            <a:off x="4643423" y="5846020"/>
            <a:ext cx="290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https://jwt.io/introduction/</a:t>
            </a:r>
          </a:p>
        </p:txBody>
      </p:sp>
    </p:spTree>
    <p:extLst>
      <p:ext uri="{BB962C8B-B14F-4D97-AF65-F5344CB8AC3E}">
        <p14:creationId xmlns:p14="http://schemas.microsoft.com/office/powerpoint/2010/main" val="14909060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CCC19-D812-45FC-ABF2-DF59FC91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JSON Web Tokens (JWTs)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0623B9-1FE3-42FB-99A3-3995944BA964}"/>
              </a:ext>
            </a:extLst>
          </p:cNvPr>
          <p:cNvSpPr txBox="1">
            <a:spLocks/>
          </p:cNvSpPr>
          <p:nvPr/>
        </p:nvSpPr>
        <p:spPr>
          <a:xfrm>
            <a:off x="1142732" y="1663833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AU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eyJ0eXAiOiJKV1QiLCJhbGciOiJSUzI1NiIsIng1dCI6ImpIUVEzOS1fVGRuSzRqTlJvbnJZYTF2a0pIWSJ9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JhdWQiOiJodHRwczovL3d3dy5kYXZldGVzdGFwcC5jb20iLCJpc3MiOiJodHRwOi8vc3RzLmNsb3VkcmVhZHkubXMvYWRmcy9zZXJ2aWNlcy90cnVzdCIsImlhdCI6MTQwNzE3MjQ4OSwiZXhwIjoxNDA3MTc2MDg5LCJlbWFpbCI6ImRncmVnQG1pY3Jvc29mdC5jb20iLCJ1cG4iOiJkZ3JlZ0BjbG91ZHJlYWR5LmludGVybmFsIiwiYXV0aF90aW1lIjoiMjAxNC0wOC0wNFQxNzoxNDo0OC44NTZaIiwiYXV0aG1ldGhvZCI6InVybjpvYXNpczpuYW1lczp0YzpTQU1MOjIuMDphYzpjbGFzc2VzOlBhc3N3b3JkUHJvdGVjdGVkVHJhbnNwb3J0IiwidmVyIjoiMS4wIiwiYXBwaWQiOiIzZmIyYTM3Zi00Y2VkLTQwOWMtOTM3Yy1kZGRkNzc2ZjRkZmQifQ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kMvnIJaB6DRdyCiTLsxsTPtvqGydcAmsXQjEumMjH4lN75jx2uCCLg44PU-aXSHZ6R-dOth1iqD-Lf-xy4SKw0O0Z5_oQhPn-3-H0DII3SxtDuR5vrBObKVc-DT8HGxEPQqPPB5EyF_H21fJ_cqjz-dNyVXK_WoTbM1gQf44Lz5250NjFKjIA1M4sG8bjh-mjoHZMhR3SwtixCNmQKqYai_8S5KZz1Srg1olGprwRDbTNVdzh7Qv0vg1RgaejF3i1J-kWmf2Zx_PVQflTAfzu01BUvAiQCOK7-V4RsduEOTSEl9SYVt2E8pvkUrmNdohVKVWopfOK3r0zXZwTYT4w</a:t>
            </a:r>
          </a:p>
          <a:p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AF5-BEB4-4419-8D8D-C4BE9B64D8F6}"/>
              </a:ext>
            </a:extLst>
          </p:cNvPr>
          <p:cNvGrpSpPr/>
          <p:nvPr/>
        </p:nvGrpSpPr>
        <p:grpSpPr>
          <a:xfrm>
            <a:off x="1090349" y="1656972"/>
            <a:ext cx="10011302" cy="599077"/>
            <a:chOff x="786239" y="1687716"/>
            <a:chExt cx="10011302" cy="59907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20F96A-78CD-4EC1-A7C6-D38D1DCFB6DD}"/>
                </a:ext>
              </a:extLst>
            </p:cNvPr>
            <p:cNvCxnSpPr/>
            <p:nvPr/>
          </p:nvCxnSpPr>
          <p:spPr>
            <a:xfrm>
              <a:off x="786239" y="1695336"/>
              <a:ext cx="0" cy="5761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A177F2-0082-4C4B-9DB2-108FADEC5DB9}"/>
                </a:ext>
              </a:extLst>
            </p:cNvPr>
            <p:cNvCxnSpPr/>
            <p:nvPr/>
          </p:nvCxnSpPr>
          <p:spPr>
            <a:xfrm>
              <a:off x="786239" y="2286793"/>
              <a:ext cx="187271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FB52CC-53A7-4C68-849E-3945AE5FF18F}"/>
                </a:ext>
              </a:extLst>
            </p:cNvPr>
            <p:cNvCxnSpPr/>
            <p:nvPr/>
          </p:nvCxnSpPr>
          <p:spPr>
            <a:xfrm>
              <a:off x="786239" y="1695336"/>
              <a:ext cx="1001130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A687DF-5DFB-4EE2-9600-45BE44FDEABD}"/>
                </a:ext>
              </a:extLst>
            </p:cNvPr>
            <p:cNvCxnSpPr/>
            <p:nvPr/>
          </p:nvCxnSpPr>
          <p:spPr>
            <a:xfrm>
              <a:off x="10789489" y="1687716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1DD628-C414-4BB1-B328-3B547D83C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040" y="2000136"/>
              <a:ext cx="786950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0AC291-AEAF-4684-8E00-B5B26FA7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040" y="2000136"/>
              <a:ext cx="1" cy="278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F4D8C-BC73-4777-8585-7F081ED78369}"/>
              </a:ext>
            </a:extLst>
          </p:cNvPr>
          <p:cNvGrpSpPr/>
          <p:nvPr/>
        </p:nvGrpSpPr>
        <p:grpSpPr>
          <a:xfrm>
            <a:off x="1081350" y="2003796"/>
            <a:ext cx="10016491" cy="2107168"/>
            <a:chOff x="777240" y="2034540"/>
            <a:chExt cx="10016491" cy="210716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5D12CA-F499-470D-8A95-FCFD2B023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240" y="2311219"/>
              <a:ext cx="9184" cy="1823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4E27A1-FAF5-4BCF-907A-AA4A7B1516F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" y="4134847"/>
              <a:ext cx="2290499" cy="68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C2C5E-501F-405E-A8CF-9172173FF8CB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" y="2315821"/>
              <a:ext cx="21734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ABFBC5-9AF4-4627-9FDE-2A76FCD16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7104" y="2034540"/>
              <a:ext cx="212" cy="19014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B7A391-4161-4FA5-98BC-94E7A6600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740" y="3935994"/>
              <a:ext cx="7712950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741065-BE74-405D-A697-B812E84AA6DE}"/>
                </a:ext>
              </a:extLst>
            </p:cNvPr>
            <p:cNvCxnSpPr>
              <a:cxnSpLocks/>
            </p:cNvCxnSpPr>
            <p:nvPr/>
          </p:nvCxnSpPr>
          <p:spPr>
            <a:xfrm>
              <a:off x="3067740" y="3935994"/>
              <a:ext cx="0" cy="19885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D529C2-3946-41C5-8319-2EE504790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0719" y="2034540"/>
              <a:ext cx="1" cy="262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240DF1-35EE-4C5E-9417-891A4A4E1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0719" y="2036477"/>
              <a:ext cx="78430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4916CA-4B2E-46D6-89AF-22237B30C7F3}"/>
              </a:ext>
            </a:extLst>
          </p:cNvPr>
          <p:cNvGrpSpPr/>
          <p:nvPr/>
        </p:nvGrpSpPr>
        <p:grpSpPr>
          <a:xfrm>
            <a:off x="1081350" y="3937000"/>
            <a:ext cx="10007260" cy="1979666"/>
            <a:chOff x="783866" y="1820892"/>
            <a:chExt cx="10007260" cy="197966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E760FF-7860-4602-AAA3-E4E8A4A52E7C}"/>
                </a:ext>
              </a:extLst>
            </p:cNvPr>
            <p:cNvCxnSpPr>
              <a:cxnSpLocks/>
            </p:cNvCxnSpPr>
            <p:nvPr/>
          </p:nvCxnSpPr>
          <p:spPr>
            <a:xfrm>
              <a:off x="786424" y="2068486"/>
              <a:ext cx="0" cy="17244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22F58F-33DF-4E42-BAE2-D22DDC70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66" y="2050095"/>
              <a:ext cx="2358507" cy="183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5A93-AE8F-4738-815D-C6553261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316" y="1820892"/>
              <a:ext cx="0" cy="1979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55EA2A-FAD1-4E1A-9B0E-A26675E2DB89}"/>
                </a:ext>
              </a:extLst>
            </p:cNvPr>
            <p:cNvCxnSpPr/>
            <p:nvPr/>
          </p:nvCxnSpPr>
          <p:spPr>
            <a:xfrm flipH="1">
              <a:off x="785136" y="3792161"/>
              <a:ext cx="1000599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3F9115-5451-4CD6-80D1-4A69E74F3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2373" y="1820892"/>
              <a:ext cx="1" cy="2292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4A0ECE-5F76-4281-BE6D-829D70A50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2373" y="1820892"/>
              <a:ext cx="7644943" cy="36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79A634-A61D-4A98-B881-A6934EACDBF3}"/>
              </a:ext>
            </a:extLst>
          </p:cNvPr>
          <p:cNvSpPr txBox="1"/>
          <p:nvPr/>
        </p:nvSpPr>
        <p:spPr>
          <a:xfrm>
            <a:off x="8481262" y="128437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Base-64 encoded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67F1B-0B0A-497B-A2CD-9BDD305D3C65}"/>
              </a:ext>
            </a:extLst>
          </p:cNvPr>
          <p:cNvSpPr txBox="1"/>
          <p:nvPr/>
        </p:nvSpPr>
        <p:spPr>
          <a:xfrm>
            <a:off x="6857620" y="5945177"/>
            <a:ext cx="435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Signature | Hash of: header + . + payload</a:t>
            </a:r>
          </a:p>
        </p:txBody>
      </p:sp>
    </p:spTree>
    <p:extLst>
      <p:ext uri="{BB962C8B-B14F-4D97-AF65-F5344CB8AC3E}">
        <p14:creationId xmlns:p14="http://schemas.microsoft.com/office/powerpoint/2010/main" val="3777380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BDA75-F6A0-40AF-B6C2-DDFE76C11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17072"/>
          </a:xfrm>
        </p:spPr>
        <p:txBody>
          <a:bodyPr/>
          <a:lstStyle/>
          <a:p>
            <a:r>
              <a:rPr lang="de-AT" dirty="0"/>
              <a:t>Cover </a:t>
            </a:r>
            <a:r>
              <a:rPr lang="de-AT" dirty="0" err="1"/>
              <a:t>basics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OAuth</a:t>
            </a:r>
            <a:r>
              <a:rPr lang="de-AT" dirty="0"/>
              <a:t> &amp; </a:t>
            </a:r>
            <a:r>
              <a:rPr lang="de-AT" dirty="0" err="1"/>
              <a:t>OpenID</a:t>
            </a:r>
            <a:r>
              <a:rPr lang="de-AT" dirty="0"/>
              <a:t> Connect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 so </a:t>
            </a:r>
            <a:r>
              <a:rPr lang="de-AT" dirty="0" err="1">
                <a:sym typeface="Wingdings" panose="05000000000000000000" pitchFamily="2" charset="2"/>
              </a:rPr>
              <a:t>you‘ll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have</a:t>
            </a:r>
            <a:r>
              <a:rPr lang="de-AT" dirty="0">
                <a:sym typeface="Wingdings" panose="05000000000000000000" pitchFamily="2" charset="2"/>
              </a:rPr>
              <a:t> an </a:t>
            </a:r>
            <a:r>
              <a:rPr lang="de-AT" dirty="0" err="1">
                <a:sym typeface="Wingdings" panose="05000000000000000000" pitchFamily="2" charset="2"/>
              </a:rPr>
              <a:t>easier</a:t>
            </a:r>
            <a:r>
              <a:rPr lang="de-AT" dirty="0">
                <a:sym typeface="Wingdings" panose="05000000000000000000" pitchFamily="2" charset="2"/>
              </a:rPr>
              <a:t> time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Overview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over</a:t>
            </a:r>
            <a:r>
              <a:rPr lang="de-AT" dirty="0">
                <a:sym typeface="Wingdings" panose="05000000000000000000" pitchFamily="2" charset="2"/>
              </a:rPr>
              <a:t> Standards &amp; Formats</a:t>
            </a:r>
          </a:p>
          <a:p>
            <a:r>
              <a:rPr lang="de-AT" dirty="0">
                <a:sym typeface="Wingdings" panose="05000000000000000000" pitchFamily="2" charset="2"/>
              </a:rPr>
              <a:t>Demo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Angular SPA &amp; ASP.NET Core Backend</a:t>
            </a:r>
          </a:p>
          <a:p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ECE75-B23A-4381-8393-A0F0BEE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90705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5878BC-15E4-43D5-8268-C5B6C41E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JSON Web Tokens (JWTs)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37E3D5-F8BF-442B-BCE0-DAADF7A0C0B3}"/>
              </a:ext>
            </a:extLst>
          </p:cNvPr>
          <p:cNvSpPr txBox="1">
            <a:spLocks/>
          </p:cNvSpPr>
          <p:nvPr/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":"JWT",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"alg":"RS256",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"x5t":"jHQQ39-_TdnK4jNRonrYa1vkJHY"}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.{"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aud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":"https://www.davetestapp.com",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iss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":"http://sts.cloudready.ms/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adfs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/services/trust",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"iat":1407172489,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"exp":1407176089,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email":"dgreg@microsoft.com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upn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dgreg@cloudready.internal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"auth_time":"2014-08-04T17:14:48.856Z",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authmethod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":"password",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"ver":"1.0",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  "appid":"3fb2a37f-4ced-409c-937c-dddd776f4dfd"}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233618-2811-46EE-BC4C-7BACD36FA73D}"/>
              </a:ext>
            </a:extLst>
          </p:cNvPr>
          <p:cNvGrpSpPr/>
          <p:nvPr/>
        </p:nvGrpSpPr>
        <p:grpSpPr>
          <a:xfrm>
            <a:off x="3123406" y="1694577"/>
            <a:ext cx="2111265" cy="415498"/>
            <a:chOff x="3123406" y="1694577"/>
            <a:chExt cx="2111265" cy="4154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17E29A-BAE1-4CF8-B570-F5CAD01C37F8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22E19D-2E59-4ABB-A307-43DD6FA7F86E}"/>
                </a:ext>
              </a:extLst>
            </p:cNvPr>
            <p:cNvSpPr txBox="1"/>
            <p:nvPr/>
          </p:nvSpPr>
          <p:spPr>
            <a:xfrm>
              <a:off x="4494212" y="1694577"/>
              <a:ext cx="7404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Type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9CDDC-C10A-4654-827D-8FD5C33BA21E}"/>
              </a:ext>
            </a:extLst>
          </p:cNvPr>
          <p:cNvGrpSpPr/>
          <p:nvPr/>
        </p:nvGrpSpPr>
        <p:grpSpPr>
          <a:xfrm>
            <a:off x="3580606" y="2050091"/>
            <a:ext cx="3751586" cy="415498"/>
            <a:chOff x="3123406" y="1694577"/>
            <a:chExt cx="3751586" cy="41549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B20582-81BF-433D-AF0E-E30B3FEE120E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0316FC-ED3A-4FA8-80DC-6636F1CA6C6C}"/>
                </a:ext>
              </a:extLst>
            </p:cNvPr>
            <p:cNvSpPr txBox="1"/>
            <p:nvPr/>
          </p:nvSpPr>
          <p:spPr>
            <a:xfrm>
              <a:off x="4494212" y="1694577"/>
              <a:ext cx="23807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Hashing algorithm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097700-8FA5-4A8E-812B-9422D6C3D4B2}"/>
              </a:ext>
            </a:extLst>
          </p:cNvPr>
          <p:cNvGrpSpPr/>
          <p:nvPr/>
        </p:nvGrpSpPr>
        <p:grpSpPr>
          <a:xfrm>
            <a:off x="7390606" y="2434415"/>
            <a:ext cx="3573653" cy="415498"/>
            <a:chOff x="3123406" y="1694577"/>
            <a:chExt cx="3573653" cy="4154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5741CA-A3A6-4C5E-8493-63E1F2A7900D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B7745E-CD7F-427E-826C-53753D79BDEE}"/>
                </a:ext>
              </a:extLst>
            </p:cNvPr>
            <p:cNvSpPr txBox="1"/>
            <p:nvPr/>
          </p:nvSpPr>
          <p:spPr>
            <a:xfrm>
              <a:off x="4494212" y="1694577"/>
              <a:ext cx="22028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X509 thumbprint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758A2-6B36-4B34-AD9B-5A8122440BC6}"/>
              </a:ext>
            </a:extLst>
          </p:cNvPr>
          <p:cNvGrpSpPr/>
          <p:nvPr/>
        </p:nvGrpSpPr>
        <p:grpSpPr>
          <a:xfrm>
            <a:off x="7313689" y="2783728"/>
            <a:ext cx="2664750" cy="415498"/>
            <a:chOff x="3123406" y="1694577"/>
            <a:chExt cx="2664750" cy="41549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7B347-8667-4F97-974F-BF67A47C4490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325FE9-B4CA-4E4A-B9E0-EF60F527F04A}"/>
                </a:ext>
              </a:extLst>
            </p:cNvPr>
            <p:cNvSpPr txBox="1"/>
            <p:nvPr/>
          </p:nvSpPr>
          <p:spPr>
            <a:xfrm>
              <a:off x="4494212" y="1694577"/>
              <a:ext cx="12939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Audience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12AB14-52ED-4C03-82E9-9F0EB2C406F0}"/>
              </a:ext>
            </a:extLst>
          </p:cNvPr>
          <p:cNvGrpSpPr/>
          <p:nvPr/>
        </p:nvGrpSpPr>
        <p:grpSpPr>
          <a:xfrm>
            <a:off x="8457406" y="3520833"/>
            <a:ext cx="1962310" cy="415498"/>
            <a:chOff x="3402653" y="1694577"/>
            <a:chExt cx="1962310" cy="41549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BDC5E3-B839-472D-9B27-0871373238C4}"/>
                </a:ext>
              </a:extLst>
            </p:cNvPr>
            <p:cNvCxnSpPr/>
            <p:nvPr/>
          </p:nvCxnSpPr>
          <p:spPr>
            <a:xfrm flipH="1" flipV="1">
              <a:off x="3402653" y="1755938"/>
              <a:ext cx="1092353" cy="1498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2D0F1E-2981-441E-8581-10C57F537C6B}"/>
                </a:ext>
              </a:extLst>
            </p:cNvPr>
            <p:cNvSpPr txBox="1"/>
            <p:nvPr/>
          </p:nvSpPr>
          <p:spPr>
            <a:xfrm>
              <a:off x="4494212" y="1694577"/>
              <a:ext cx="8707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Issuer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C3B2A-AAFD-4E00-8959-F0A1E134E0B7}"/>
              </a:ext>
            </a:extLst>
          </p:cNvPr>
          <p:cNvGrpSpPr/>
          <p:nvPr/>
        </p:nvGrpSpPr>
        <p:grpSpPr>
          <a:xfrm>
            <a:off x="4046537" y="3376053"/>
            <a:ext cx="2608645" cy="415498"/>
            <a:chOff x="3123406" y="1694577"/>
            <a:chExt cx="2608645" cy="41549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5A0666-274E-4145-B588-57FC4E7B69A8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294F17-3946-430B-9DF1-F452F08E5F05}"/>
                </a:ext>
              </a:extLst>
            </p:cNvPr>
            <p:cNvSpPr txBox="1"/>
            <p:nvPr/>
          </p:nvSpPr>
          <p:spPr>
            <a:xfrm>
              <a:off x="4494212" y="1694577"/>
              <a:ext cx="12378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Issued at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987A46-D1FA-49CA-A8BB-5D45EE8FDF07}"/>
              </a:ext>
            </a:extLst>
          </p:cNvPr>
          <p:cNvGrpSpPr/>
          <p:nvPr/>
        </p:nvGrpSpPr>
        <p:grpSpPr>
          <a:xfrm>
            <a:off x="4193174" y="3650663"/>
            <a:ext cx="3339615" cy="415498"/>
            <a:chOff x="3123406" y="1694577"/>
            <a:chExt cx="3339615" cy="41549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DAE36A-3432-423B-8CB7-CFFE4CECD3D4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2F002E-C426-4D51-95E4-89E0130EE1CC}"/>
                </a:ext>
              </a:extLst>
            </p:cNvPr>
            <p:cNvSpPr txBox="1"/>
            <p:nvPr/>
          </p:nvSpPr>
          <p:spPr>
            <a:xfrm>
              <a:off x="4494212" y="1694577"/>
              <a:ext cx="19688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Expiration time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4E85A8-D360-4520-95DC-AC9EB52E6524}"/>
              </a:ext>
            </a:extLst>
          </p:cNvPr>
          <p:cNvGrpSpPr/>
          <p:nvPr/>
        </p:nvGrpSpPr>
        <p:grpSpPr>
          <a:xfrm>
            <a:off x="3381153" y="4540797"/>
            <a:ext cx="7330163" cy="1084973"/>
            <a:chOff x="3381153" y="4540797"/>
            <a:chExt cx="7330163" cy="10849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BD6864-FBF5-4C39-B17B-B91FA244BD35}"/>
                </a:ext>
              </a:extLst>
            </p:cNvPr>
            <p:cNvSpPr txBox="1"/>
            <p:nvPr/>
          </p:nvSpPr>
          <p:spPr>
            <a:xfrm>
              <a:off x="8914606" y="5053628"/>
              <a:ext cx="17967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Private claims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9D988D-FB68-4CDF-992C-C7B3B31F909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7313689" y="4540797"/>
              <a:ext cx="1600917" cy="7205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4F6241-DBB1-4F22-88A1-2AEE0BB36E33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3381153" y="5261377"/>
              <a:ext cx="5533453" cy="2566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900FE2-9DB7-4E4E-9C10-CA1F7B6C886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417343" y="5237898"/>
              <a:ext cx="3497263" cy="234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9147D6-391D-4303-9E56-729C0D6A32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8648265" y="5261377"/>
              <a:ext cx="266341" cy="3643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B2929B-F242-44BD-96EA-B1FC98A05223}"/>
              </a:ext>
            </a:extLst>
          </p:cNvPr>
          <p:cNvGrpSpPr/>
          <p:nvPr/>
        </p:nvGrpSpPr>
        <p:grpSpPr>
          <a:xfrm>
            <a:off x="6337005" y="4246284"/>
            <a:ext cx="4246187" cy="623247"/>
            <a:chOff x="6337005" y="4246284"/>
            <a:chExt cx="4246187" cy="62324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E5074C-DBD7-4A36-B4AE-983D75A0C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7005" y="4246284"/>
              <a:ext cx="2530653" cy="2077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01F6CD-DA76-4FA3-B094-D8A00DE8E928}"/>
                </a:ext>
              </a:extLst>
            </p:cNvPr>
            <p:cNvSpPr txBox="1"/>
            <p:nvPr/>
          </p:nvSpPr>
          <p:spPr>
            <a:xfrm>
              <a:off x="8867658" y="4246284"/>
              <a:ext cx="17155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Public claims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29D1BC-FE0F-4B32-AF7A-77BC4E8AC94E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7602331" y="4454033"/>
              <a:ext cx="1265327" cy="415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80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799E7-5849-4EC8-88C2-D463FAE6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Standards: Auth </a:t>
            </a:r>
            <a:r>
              <a:rPr lang="de-AT" dirty="0" err="1"/>
              <a:t>Protocols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62710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DFA9-8F30-4E19-AFAB-DD0401D1C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 So </a:t>
            </a:r>
            <a:r>
              <a:rPr lang="de-AT" dirty="0" err="1">
                <a:sym typeface="Wingdings" panose="05000000000000000000" pitchFamily="2" charset="2"/>
              </a:rPr>
              <a:t>how</a:t>
            </a:r>
            <a:r>
              <a:rPr lang="de-AT" dirty="0">
                <a:sym typeface="Wingdings" panose="05000000000000000000" pitchFamily="2" charset="2"/>
              </a:rPr>
              <a:t> do I </a:t>
            </a:r>
            <a:r>
              <a:rPr lang="de-AT" dirty="0" err="1">
                <a:sym typeface="Wingdings" panose="05000000000000000000" pitchFamily="2" charset="2"/>
              </a:rPr>
              <a:t>obtain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tokens</a:t>
            </a:r>
            <a:r>
              <a:rPr lang="de-AT" dirty="0">
                <a:sym typeface="Wingdings" panose="05000000000000000000" pitchFamily="2" charset="2"/>
              </a:rPr>
              <a:t>?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A8E4D-50EF-43E6-8A09-6DFF098A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Auth </a:t>
            </a:r>
            <a:r>
              <a:rPr lang="de-AT" dirty="0" err="1"/>
              <a:t>protocols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71402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6C933-1A7D-4E73-929B-C746E03A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DA296-2935-4E01-9197-1FCF7359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History</a:t>
            </a:r>
            <a:endParaRPr lang="de-AT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F28802-8628-43EC-BAEB-7294673B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03007"/>
            <a:ext cx="10744200" cy="5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83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4C821-7CB0-4E28-AF19-B45532DD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99518-C334-4298-9631-79525267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67" y="2626973"/>
            <a:ext cx="1524011" cy="1397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5C963-0AC5-4A9A-A3D7-6D5E471B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569" y="2660704"/>
            <a:ext cx="1154915" cy="1524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EC386-BF50-47A4-BDD4-A1F998B6F7A6}"/>
              </a:ext>
            </a:extLst>
          </p:cNvPr>
          <p:cNvCxnSpPr/>
          <p:nvPr/>
        </p:nvCxnSpPr>
        <p:spPr>
          <a:xfrm flipV="1">
            <a:off x="3290869" y="2889305"/>
            <a:ext cx="59055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50D64-1B69-402D-940F-C6771AA06591}"/>
              </a:ext>
            </a:extLst>
          </p:cNvPr>
          <p:cNvCxnSpPr/>
          <p:nvPr/>
        </p:nvCxnSpPr>
        <p:spPr>
          <a:xfrm flipV="1">
            <a:off x="3290869" y="3803704"/>
            <a:ext cx="59055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8331D95E-E2BE-44C6-AFE3-E772FE34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47" y="2579564"/>
            <a:ext cx="1492622" cy="14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6F046-DF25-47E9-9FDB-F235FB5E8B5E}"/>
              </a:ext>
            </a:extLst>
          </p:cNvPr>
          <p:cNvSpPr txBox="1"/>
          <p:nvPr/>
        </p:nvSpPr>
        <p:spPr>
          <a:xfrm>
            <a:off x="814369" y="1854699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Relying Party generates</a:t>
            </a:r>
            <a:br>
              <a:rPr lang="en-US" sz="1600" dirty="0"/>
            </a:br>
            <a:r>
              <a:rPr lang="en-US" sz="1600" dirty="0"/>
              <a:t>    redirect URL</a:t>
            </a:r>
            <a:endParaRPr lang="en-A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3A95E-9026-4E9C-B5E9-E4AD942BAC8B}"/>
              </a:ext>
            </a:extLst>
          </p:cNvPr>
          <p:cNvSpPr txBox="1"/>
          <p:nvPr/>
        </p:nvSpPr>
        <p:spPr>
          <a:xfrm>
            <a:off x="5115628" y="1917221"/>
            <a:ext cx="224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User follows redirect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22914-3729-4105-AE55-8C64A18C3724}"/>
              </a:ext>
            </a:extLst>
          </p:cNvPr>
          <p:cNvSpPr txBox="1"/>
          <p:nvPr/>
        </p:nvSpPr>
        <p:spPr>
          <a:xfrm>
            <a:off x="9056074" y="1917221"/>
            <a:ext cx="26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User authenticates to </a:t>
            </a:r>
            <a:r>
              <a:rPr lang="en-US" sz="1600" dirty="0" err="1"/>
              <a:t>IdP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F4577-3838-4A3D-A29C-65AE5E9A8CA5}"/>
              </a:ext>
            </a:extLst>
          </p:cNvPr>
          <p:cNvSpPr txBox="1"/>
          <p:nvPr/>
        </p:nvSpPr>
        <p:spPr>
          <a:xfrm>
            <a:off x="9109853" y="4414543"/>
            <a:ext cx="249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dirty="0" err="1"/>
              <a:t>IdP</a:t>
            </a:r>
            <a:r>
              <a:rPr lang="en-US" sz="1600" dirty="0"/>
              <a:t> generates response</a:t>
            </a:r>
          </a:p>
          <a:p>
            <a:r>
              <a:rPr lang="en-US" sz="1600" dirty="0"/>
              <a:t>    and redirect</a:t>
            </a:r>
            <a:endParaRPr lang="en-A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04814-A1CA-45EF-8917-CA6E6FBE25D4}"/>
              </a:ext>
            </a:extLst>
          </p:cNvPr>
          <p:cNvSpPr txBox="1"/>
          <p:nvPr/>
        </p:nvSpPr>
        <p:spPr>
          <a:xfrm>
            <a:off x="5115629" y="4395618"/>
            <a:ext cx="224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 User follows redirect</a:t>
            </a:r>
            <a:endParaRPr lang="en-A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F0703-C792-496A-A374-4B88CD31E8BF}"/>
              </a:ext>
            </a:extLst>
          </p:cNvPr>
          <p:cNvSpPr txBox="1"/>
          <p:nvPr/>
        </p:nvSpPr>
        <p:spPr>
          <a:xfrm>
            <a:off x="876172" y="4395618"/>
            <a:ext cx="243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 RP processes response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64472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D60EBE-03CC-4025-8632-4D32E7FA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6A838-9D05-41DD-A45E-558DF8DC9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1189038"/>
            <a:ext cx="11652250" cy="2052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fontAlgn="base">
              <a:buNone/>
            </a:pPr>
            <a:r>
              <a:rPr lang="en-US" sz="1400" dirty="0"/>
              <a:t>https://sts.cloudready.ms/adfs/ls/?</a:t>
            </a:r>
            <a:r>
              <a:rPr lang="en-US" sz="1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AMLRequest=jZFRT4MwFIX%2FCun7KC3OjWaQ4PbgkqlkoA%2B%2BmAKdNCkt9hZ1%2F14GmkwfFl%2Fv%0APfc7p6cr4K3qWNq7Ru%2FFWy%2FAeZ%2Bt0sDGRYx6q5nhIIFp3gpgrmJ5erdj1A9Y%0AZ40zlVHISwGEddLotdHQt8Lmwr7LSjzudzFqnOuAYQyNLP1Kmb62gtdHvwWc%0AD6PSKOEaH8DgE5ni7CEvkLcZokjNT9AzhIM%2FBF4fACvAyNtuYvRSRSIiZXlN%0AwrlY0CriSxKGhNLDFeXhYjkfZAC92GpwXLsY0YCEM0JnQVQESxaEjCyekZd9%0AP%2BxG6lrq18stlJMI2G1RZLMp%2FJOwMAYfBChZnbpko7E9a%2Fcylv9UipJ%2FFbjC%0AZy6TZcfuB%2Bx2kxklq6OXKmU%2B1sOpEzEiCCfTye%2FfT74A%0A</a:t>
            </a:r>
            <a:r>
              <a:rPr lang="en-US" sz="1400" dirty="0"/>
              <a:t>&amp;</a:t>
            </a:r>
            <a:r>
              <a:rPr lang="en-US" sz="1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RelayState=cookie%3A29002348</a:t>
            </a:r>
            <a:r>
              <a:rPr lang="en-US" sz="1400" dirty="0"/>
              <a:t>&amp;</a:t>
            </a:r>
            <a:r>
              <a:rPr lang="en-US" sz="1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SigAlg=http%3A%2F%2Fwww.w3.org%2F2000%2F09%2Fxmldsig%23rsa-sha1</a:t>
            </a:r>
            <a:r>
              <a:rPr lang="en-US" sz="1400" dirty="0"/>
              <a:t>&amp;</a:t>
            </a:r>
            <a:r>
              <a:rPr 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ture=M0xoWQfcN3Yp94T2HiqIdJzEkxYqGc6hhopqi8xOI%2B2BtPSLufFDdQIF7z6Xjm6XdLq1MH9Av5xz2QWYs84ZYhlG3fHtZCjjaoI2wZqplRszHla%2BjtZoW20NGDepDsCRT0AKNkhe%2B4Yj3LshrM6EX5O3obx2Mypy8EcsoURkTF3kf1dwKqsGA3ka7ehbRmUQGJUXD0u4iFBog7YgkL4Q9FYMTanZeRo2X4%2FkAeNxT8ormKWJfYnAzg0F4Ku60zDd5N7jYu4XeyOsXDthEFI5H4WYucAprREl2hgSUI21J782kKzrslalIaJ5BKPIO50NPCIb5Sf6Zw4maLpZrFEfrw%3D%3</a:t>
            </a:r>
          </a:p>
          <a:p>
            <a:pPr marL="0" indent="0" fontAlgn="base">
              <a:buNone/>
            </a:pP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fontAlgn="base"/>
            <a:r>
              <a:rPr lang="en-US" sz="2400" dirty="0"/>
              <a:t> </a:t>
            </a:r>
            <a:r>
              <a:rPr lang="en-US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SAMLRequest</a:t>
            </a:r>
            <a:r>
              <a:rPr lang="en-US" sz="2400" dirty="0"/>
              <a:t>: Base64-encoded SAML (XML) </a:t>
            </a:r>
            <a:r>
              <a:rPr lang="en-US" sz="2400" dirty="0" err="1"/>
              <a:t>auth</a:t>
            </a:r>
            <a:r>
              <a:rPr lang="en-US" sz="2400" dirty="0"/>
              <a:t> request</a:t>
            </a:r>
          </a:p>
          <a:p>
            <a:pPr fontAlgn="base"/>
            <a:r>
              <a:rPr lang="en-US" sz="2400" dirty="0"/>
              <a:t> </a:t>
            </a:r>
            <a:r>
              <a:rPr lang="en-US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RelayState</a:t>
            </a:r>
            <a:r>
              <a:rPr lang="en-US" sz="2400" dirty="0"/>
              <a:t>:  Session data that the application wants sent back to it</a:t>
            </a:r>
          </a:p>
          <a:p>
            <a:pPr fontAlgn="base"/>
            <a:r>
              <a:rPr lang="en-US" sz="2400" dirty="0"/>
              <a:t> </a:t>
            </a:r>
            <a:r>
              <a:rPr lang="en-US" sz="24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SigAlg</a:t>
            </a:r>
            <a:r>
              <a:rPr lang="en-US" sz="2400" dirty="0"/>
              <a:t>: Which signature algorithm was used to sign the request</a:t>
            </a:r>
          </a:p>
          <a:p>
            <a:pPr fontAlgn="base"/>
            <a:r>
              <a:rPr lang="en-US" sz="2400" dirty="0"/>
              <a:t>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Signature</a:t>
            </a:r>
            <a:r>
              <a:rPr lang="en-US" sz="2400" dirty="0"/>
              <a:t>: Digital signature of the request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006896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E4F43-FA2E-49E3-937A-A77AE7B3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2.0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64983-BF7B-454E-92AF-E275885F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17941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800" dirty="0"/>
              <a:t>https://sts.cloudready.ms/adfs/oauth2/authorize?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response_type=code</a:t>
            </a:r>
            <a:b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800" dirty="0"/>
              <a:t>&amp;</a:t>
            </a:r>
            <a:r>
              <a:rPr lang="en-US" sz="2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client_id</a:t>
            </a:r>
            <a:r>
              <a:rPr lang="en-US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=3fb2a37f-4ced-409c-937c-dddd776f4dfd</a:t>
            </a:r>
            <a:br>
              <a:rPr lang="en-US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800" dirty="0"/>
              <a:t>&amp;</a:t>
            </a:r>
            <a:r>
              <a:rPr lang="en-US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redirect_uri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=https://www.davetestapp.com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 </a:t>
            </a:r>
            <a:r>
              <a:rPr lang="en-US" sz="28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response_type</a:t>
            </a:r>
            <a:r>
              <a:rPr lang="en-US" sz="2800" dirty="0"/>
              <a:t>: Requested type of OAuth response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client_id</a:t>
            </a:r>
            <a:r>
              <a:rPr lang="en-US" sz="2800" dirty="0"/>
              <a:t>:  ID of the application the user is accessing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redirect_uri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2800" dirty="0"/>
              <a:t> Where to redirect the user back to with the response</a:t>
            </a:r>
          </a:p>
        </p:txBody>
      </p:sp>
    </p:spTree>
    <p:extLst>
      <p:ext uri="{BB962C8B-B14F-4D97-AF65-F5344CB8AC3E}">
        <p14:creationId xmlns:p14="http://schemas.microsoft.com/office/powerpoint/2010/main" val="935036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1C306-0E7A-4D71-A423-2CCB4CEA1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de-AT" dirty="0" err="1"/>
              <a:t>Helps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simplify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 err="1"/>
              <a:t>Extens</a:t>
            </a:r>
            <a:r>
              <a:rPr lang="de-AT" dirty="0"/>
              <a:t> </a:t>
            </a:r>
            <a:r>
              <a:rPr lang="de-AT" dirty="0" err="1"/>
              <a:t>Oauth</a:t>
            </a:r>
            <a:r>
              <a:rPr lang="de-AT" dirty="0"/>
              <a:t> 2.0</a:t>
            </a:r>
          </a:p>
          <a:p>
            <a:r>
              <a:rPr lang="de-AT" dirty="0"/>
              <a:t>Authentication and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dirty="0" err="1"/>
              <a:t>Uses</a:t>
            </a:r>
            <a:r>
              <a:rPr lang="de-AT" dirty="0"/>
              <a:t> JWT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token</a:t>
            </a:r>
            <a:r>
              <a:rPr lang="de-AT" dirty="0"/>
              <a:t> type (</a:t>
            </a:r>
            <a:r>
              <a:rPr lang="de-AT" dirty="0" err="1"/>
              <a:t>mostly</a:t>
            </a:r>
            <a:r>
              <a:rPr lang="de-AT" dirty="0"/>
              <a:t>)</a:t>
            </a:r>
          </a:p>
          <a:p>
            <a:r>
              <a:rPr lang="de-AT" dirty="0"/>
              <a:t>Optional: Encryption, </a:t>
            </a:r>
            <a:r>
              <a:rPr lang="de-AT" dirty="0" err="1"/>
              <a:t>discovery</a:t>
            </a:r>
            <a:r>
              <a:rPr lang="de-AT" dirty="0"/>
              <a:t>, </a:t>
            </a:r>
            <a:r>
              <a:rPr lang="de-AT" dirty="0" err="1"/>
              <a:t>dynamic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registration</a:t>
            </a:r>
            <a:r>
              <a:rPr lang="de-AT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A1949-8227-4F21-B596-5B8CC56F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4303069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541F9B-8F83-40BB-B2E1-E4D3B6CCD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12223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http://openid.net/developers/libraries/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http://openid.net/certification/</a:t>
            </a:r>
            <a:endParaRPr lang="en-US" sz="2800" dirty="0"/>
          </a:p>
          <a:p>
            <a:r>
              <a:rPr lang="en-US" sz="2800" dirty="0"/>
              <a:t>Auth0 (SaaS)</a:t>
            </a:r>
          </a:p>
          <a:p>
            <a:r>
              <a:rPr lang="en-AU" sz="2800" dirty="0"/>
              <a:t>PingFederate (SaaS or self-host)</a:t>
            </a:r>
          </a:p>
          <a:p>
            <a:r>
              <a:rPr lang="en-US" sz="2800" dirty="0"/>
              <a:t>Azure AD (SaaS)</a:t>
            </a:r>
          </a:p>
          <a:p>
            <a:r>
              <a:rPr lang="en-US" sz="2800" dirty="0"/>
              <a:t>ADFS (self-host)</a:t>
            </a:r>
          </a:p>
          <a:p>
            <a:r>
              <a:rPr lang="en-AU" sz="2800" dirty="0"/>
              <a:t>WSO2 Identity Server (self-host)</a:t>
            </a:r>
          </a:p>
          <a:p>
            <a:r>
              <a:rPr lang="en-US" sz="2800" dirty="0" err="1"/>
              <a:t>IdentityServer</a:t>
            </a:r>
            <a:r>
              <a:rPr lang="en-US" sz="2800" dirty="0"/>
              <a:t> (.NET)</a:t>
            </a:r>
          </a:p>
          <a:p>
            <a:r>
              <a:rPr lang="en-US" sz="2800" dirty="0" err="1"/>
              <a:t>OpenIdDict</a:t>
            </a:r>
            <a:r>
              <a:rPr lang="en-US" sz="2800" dirty="0"/>
              <a:t> (.NET)</a:t>
            </a:r>
          </a:p>
          <a:p>
            <a:r>
              <a:rPr lang="en-US" sz="2800" dirty="0" err="1"/>
              <a:t>MITREid</a:t>
            </a:r>
            <a:r>
              <a:rPr lang="en-US" sz="2800" dirty="0"/>
              <a:t> Connect (Java)</a:t>
            </a:r>
          </a:p>
          <a:p>
            <a:r>
              <a:rPr lang="en-AU" sz="2800" i="1" dirty="0"/>
              <a:t>Many others…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43079-C15C-4CBB-A2A6-D65D7EF3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Connect: </a:t>
            </a:r>
            <a:r>
              <a:rPr lang="de-AT" dirty="0" err="1"/>
              <a:t>Implementaitons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38887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96FA6-A94A-4422-81E9-13F42E7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Connect: Deep </a:t>
            </a:r>
            <a:r>
              <a:rPr lang="de-AT" dirty="0" err="1"/>
              <a:t>Dive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92287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193DB-0416-4294-AEE0-2592845C4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de-AT" dirty="0"/>
              <a:t>New System </a:t>
            </a:r>
            <a:r>
              <a:rPr lang="de-AT" dirty="0" err="1"/>
              <a:t>Architectures</a:t>
            </a:r>
            <a:endParaRPr lang="de-AT" dirty="0"/>
          </a:p>
          <a:p>
            <a:pPr lvl="1"/>
            <a:r>
              <a:rPr lang="de-AT" dirty="0"/>
              <a:t>„Micro-“ Services</a:t>
            </a:r>
          </a:p>
          <a:p>
            <a:r>
              <a:rPr lang="de-AT" dirty="0" err="1"/>
              <a:t>Delegated</a:t>
            </a:r>
            <a:r>
              <a:rPr lang="de-AT" dirty="0"/>
              <a:t> Identity</a:t>
            </a:r>
          </a:p>
          <a:p>
            <a:pPr lvl="1"/>
            <a:r>
              <a:rPr lang="de-AT" dirty="0"/>
              <a:t>Azure AD, Log in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Ids</a:t>
            </a:r>
            <a:endParaRPr lang="de-AT" dirty="0"/>
          </a:p>
          <a:p>
            <a:r>
              <a:rPr lang="de-AT" dirty="0" err="1"/>
              <a:t>Increased</a:t>
            </a:r>
            <a:r>
              <a:rPr lang="de-AT" dirty="0"/>
              <a:t> Security </a:t>
            </a:r>
            <a:r>
              <a:rPr lang="de-AT" dirty="0" err="1"/>
              <a:t>Requirements</a:t>
            </a:r>
            <a:endParaRPr lang="de-AT" dirty="0"/>
          </a:p>
          <a:p>
            <a:pPr lvl="1"/>
            <a:r>
              <a:rPr lang="de-AT" dirty="0" err="1"/>
              <a:t>We</a:t>
            </a:r>
            <a:r>
              <a:rPr lang="de-AT" dirty="0"/>
              <a:t> do not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implement</a:t>
            </a:r>
            <a:r>
              <a:rPr lang="de-AT" dirty="0"/>
              <a:t> 2FA </a:t>
            </a:r>
            <a:r>
              <a:rPr lang="de-AT" dirty="0" err="1"/>
              <a:t>or</a:t>
            </a:r>
            <a:r>
              <a:rPr lang="de-AT" dirty="0"/>
              <a:t> FIDO </a:t>
            </a:r>
            <a:r>
              <a:rPr lang="de-AT" dirty="0" err="1"/>
              <a:t>ourselves</a:t>
            </a:r>
            <a:r>
              <a:rPr lang="de-AT" dirty="0"/>
              <a:t>, </a:t>
            </a:r>
            <a:r>
              <a:rPr lang="de-AT" dirty="0" err="1"/>
              <a:t>right</a:t>
            </a:r>
            <a:r>
              <a:rPr lang="de-AT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AAB36-2546-4FDE-9D58-920C3428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Modern Authentication?</a:t>
            </a:r>
          </a:p>
        </p:txBody>
      </p:sp>
    </p:spTree>
    <p:extLst>
      <p:ext uri="{BB962C8B-B14F-4D97-AF65-F5344CB8AC3E}">
        <p14:creationId xmlns:p14="http://schemas.microsoft.com/office/powerpoint/2010/main" val="12817093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B8A5-50E9-4756-92D1-E0D22045E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de-AT" dirty="0" err="1"/>
              <a:t>Relying</a:t>
            </a:r>
            <a:r>
              <a:rPr lang="de-AT" dirty="0"/>
              <a:t> </a:t>
            </a:r>
            <a:r>
              <a:rPr lang="de-AT" dirty="0" err="1"/>
              <a:t>Parties</a:t>
            </a:r>
            <a:endParaRPr lang="de-AT" dirty="0"/>
          </a:p>
          <a:p>
            <a:r>
              <a:rPr lang="de-AT" dirty="0" err="1"/>
              <a:t>Metadata</a:t>
            </a:r>
            <a:endParaRPr lang="de-AT" dirty="0"/>
          </a:p>
          <a:p>
            <a:r>
              <a:rPr lang="de-AT" dirty="0"/>
              <a:t>Scopes</a:t>
            </a:r>
          </a:p>
          <a:p>
            <a:r>
              <a:rPr lang="de-AT" dirty="0"/>
              <a:t>Tokens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47A88-FD8E-4D0A-BE9A-8ECBC68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Fundamentals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420417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02C65-1039-46D1-A7C4-75E216EB6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486"/>
          </a:xfrm>
        </p:spPr>
        <p:txBody>
          <a:bodyPr/>
          <a:lstStyle/>
          <a:p>
            <a:r>
              <a:rPr lang="en-US" dirty="0"/>
              <a:t>OAuth2: Client, OIDC: Relying Party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Construct request, deal with response</a:t>
            </a:r>
          </a:p>
          <a:p>
            <a:pPr lvl="1"/>
            <a:r>
              <a:rPr lang="en-US" dirty="0">
                <a:latin typeface="+mj-lt"/>
              </a:rPr>
              <a:t>Should verify signature, timestamp &amp; lifetime</a:t>
            </a:r>
          </a:p>
          <a:p>
            <a:r>
              <a:rPr lang="en-US" dirty="0"/>
              <a:t>Identified by a client id</a:t>
            </a:r>
          </a:p>
          <a:p>
            <a:r>
              <a:rPr lang="en-US" dirty="0"/>
              <a:t>Confidential vs public relying parties</a:t>
            </a:r>
          </a:p>
          <a:p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553E6-405C-4D55-AC7F-5319243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Relying Parties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13831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D8325-876A-4F43-A513-07916C99C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58154"/>
          </a:xfrm>
        </p:spPr>
        <p:txBody>
          <a:bodyPr/>
          <a:lstStyle/>
          <a:p>
            <a:r>
              <a:rPr lang="en-AU" dirty="0"/>
              <a:t>Relying parties need to know metadata</a:t>
            </a:r>
          </a:p>
          <a:p>
            <a:r>
              <a:rPr lang="en-AU" dirty="0"/>
              <a:t>Discovery (</a:t>
            </a:r>
            <a:r>
              <a:rPr lang="en-AU" sz="3200" dirty="0">
                <a:cs typeface="Consolas" panose="020B0609020204030204" pitchFamily="49" charset="0"/>
              </a:rPr>
              <a:t>.well-known/</a:t>
            </a:r>
            <a:r>
              <a:rPr lang="en-AU" sz="3200" dirty="0" err="1">
                <a:cs typeface="Consolas" panose="020B0609020204030204" pitchFamily="49" charset="0"/>
              </a:rPr>
              <a:t>openid</a:t>
            </a:r>
            <a:r>
              <a:rPr lang="en-AU" sz="3200" dirty="0">
                <a:cs typeface="Consolas" panose="020B0609020204030204" pitchFamily="49" charset="0"/>
              </a:rPr>
              <a:t>-configuration</a:t>
            </a:r>
            <a:r>
              <a:rPr lang="en-AU" dirty="0"/>
              <a:t>)</a:t>
            </a:r>
          </a:p>
          <a:p>
            <a:pPr lvl="1"/>
            <a:r>
              <a:rPr lang="en-AU" sz="3200" dirty="0">
                <a:latin typeface="+mj-lt"/>
              </a:rPr>
              <a:t>Issuer</a:t>
            </a:r>
          </a:p>
          <a:p>
            <a:pPr lvl="1"/>
            <a:r>
              <a:rPr lang="en-AU" sz="3200" dirty="0">
                <a:latin typeface="+mj-lt"/>
              </a:rPr>
              <a:t>Endpoints</a:t>
            </a:r>
          </a:p>
          <a:p>
            <a:pPr lvl="1"/>
            <a:r>
              <a:rPr lang="en-AU" sz="3200" dirty="0">
                <a:latin typeface="+mj-lt"/>
              </a:rPr>
              <a:t>Signing certificate public key</a:t>
            </a:r>
          </a:p>
          <a:p>
            <a:pPr lvl="1"/>
            <a:r>
              <a:rPr lang="en-AU" sz="3200" dirty="0">
                <a:latin typeface="+mj-lt"/>
              </a:rPr>
              <a:t>Supported scopes, claim types, token types,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2076E3-0E82-428F-AF47-FE667011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  <a:endParaRPr lang="de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4FBF5-4D61-417B-A908-DF886407FF6A}"/>
              </a:ext>
            </a:extLst>
          </p:cNvPr>
          <p:cNvSpPr/>
          <p:nvPr/>
        </p:nvSpPr>
        <p:spPr>
          <a:xfrm>
            <a:off x="1804969" y="4937273"/>
            <a:ext cx="78393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app.UseIdentityServerBearerTokenAuthentication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new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IdentityServerBearerTokenAuthenticationOptions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Authority = "https://myopenidconnectserver.com/"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30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E57F7-7352-4C3C-B2BD-0B2BDFAB2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Tailor authorization</a:t>
            </a:r>
          </a:p>
          <a:p>
            <a:r>
              <a:rPr lang="en-US" dirty="0"/>
              <a:t>Required vs optional</a:t>
            </a:r>
          </a:p>
          <a:p>
            <a:r>
              <a:rPr lang="en-US" dirty="0"/>
              <a:t>Consent</a:t>
            </a:r>
          </a:p>
          <a:p>
            <a:r>
              <a:rPr lang="en-US" dirty="0"/>
              <a:t>Standard vs custom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AD8EA9-69B6-4276-BE16-3BBBEB5B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130865432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97356-1495-4658-9C14-633357683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b="1" dirty="0" err="1"/>
              <a:t>openid</a:t>
            </a:r>
            <a:endParaRPr lang="en-US" b="1" dirty="0"/>
          </a:p>
          <a:p>
            <a:r>
              <a:rPr lang="en-US" dirty="0"/>
              <a:t>profile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</a:t>
            </a:r>
          </a:p>
          <a:p>
            <a:r>
              <a:rPr lang="en-US" i="1" dirty="0" err="1"/>
              <a:t>offline_access</a:t>
            </a:r>
            <a:endParaRPr lang="en-AU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22A5F-8F1B-42C2-946D-0157A010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scopes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72461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45D56B-B9FE-4AE7-A8FE-8581C02F2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82519"/>
          </a:xfrm>
        </p:spPr>
        <p:txBody>
          <a:bodyPr/>
          <a:lstStyle/>
          <a:p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id_token</a:t>
            </a:r>
            <a:r>
              <a:rPr lang="en-US" sz="3200" dirty="0"/>
              <a:t>: Contains user identity (authentication) {</a:t>
            </a:r>
            <a:r>
              <a:rPr lang="en-US" sz="3200" i="1" dirty="0"/>
              <a:t>JWT</a:t>
            </a:r>
            <a:r>
              <a:rPr lang="en-US" sz="3200" dirty="0"/>
              <a:t>}</a:t>
            </a:r>
          </a:p>
          <a:p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3200" dirty="0"/>
              <a:t>: Represents a level of access to something on behalf of a user or client (authorization) {</a:t>
            </a:r>
            <a:r>
              <a:rPr lang="en-US" sz="3200" i="1" dirty="0"/>
              <a:t>JWT </a:t>
            </a:r>
            <a:r>
              <a:rPr lang="en-US" sz="3200" dirty="0"/>
              <a:t>or</a:t>
            </a:r>
            <a:r>
              <a:rPr lang="en-US" sz="3200" i="1" dirty="0"/>
              <a:t> reference</a:t>
            </a:r>
            <a:r>
              <a:rPr lang="en-US" sz="3200" dirty="0"/>
              <a:t>}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3200" dirty="0"/>
              <a:t>: Used to obtain a new access token when the current access token becomes invalid or expires {</a:t>
            </a:r>
            <a:r>
              <a:rPr lang="en-US" sz="3200" i="1" dirty="0"/>
              <a:t>reference</a:t>
            </a:r>
            <a:r>
              <a:rPr lang="en-US" sz="3200" dirty="0"/>
              <a:t>}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3200" dirty="0"/>
              <a:t>: Authorization code; a short-lived code that is exchanged for other tokens in some interactions {</a:t>
            </a:r>
            <a:r>
              <a:rPr lang="en-US" sz="3200" i="1" dirty="0"/>
              <a:t>reference</a:t>
            </a:r>
            <a:r>
              <a:rPr lang="en-US" sz="32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9034C-DF6F-42A4-B847-69B7F62D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Tokens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633399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0D228-FDB4-4E0E-886A-B70B07E2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JWT payload</a:t>
            </a:r>
            <a:endParaRPr lang="de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498378-410B-4595-B276-AB2521EDDB51}"/>
              </a:ext>
            </a:extLst>
          </p:cNvPr>
          <p:cNvSpPr txBox="1">
            <a:spLocks/>
          </p:cNvSpPr>
          <p:nvPr/>
        </p:nvSpPr>
        <p:spPr>
          <a:xfrm>
            <a:off x="999486" y="1448594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"sub" : 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2000" dirty="0" err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"https://openid.c2id.com"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"client-12345"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iat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</a:t>
            </a:r>
            <a:r>
              <a:rPr lang="en-A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1311280970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"exp" : </a:t>
            </a:r>
            <a:r>
              <a:rPr lang="en-A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1311281970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amr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[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"nonce" : 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"n-0S6_WzA2Mj"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auth_time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</a:t>
            </a:r>
            <a:r>
              <a:rPr lang="en-A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1311280969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A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</a:t>
            </a:r>
            <a:r>
              <a:rPr lang="en-AU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"c2id.loa.hisec"</a:t>
            </a: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AU" sz="20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06137C-B42D-4070-9E9F-95094AB00D59}"/>
              </a:ext>
            </a:extLst>
          </p:cNvPr>
          <p:cNvGrpSpPr/>
          <p:nvPr/>
        </p:nvGrpSpPr>
        <p:grpSpPr>
          <a:xfrm>
            <a:off x="3632357" y="1714400"/>
            <a:ext cx="2615249" cy="415498"/>
            <a:chOff x="3123406" y="1694577"/>
            <a:chExt cx="2615249" cy="4154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F2F5F6-4D28-4B2E-BCD9-231645EACA9E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A097E4-1328-47CC-A039-29D8C6407A5E}"/>
                </a:ext>
              </a:extLst>
            </p:cNvPr>
            <p:cNvSpPr txBox="1"/>
            <p:nvPr/>
          </p:nvSpPr>
          <p:spPr>
            <a:xfrm>
              <a:off x="4494212" y="1694577"/>
              <a:ext cx="12444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Required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4C127E-13FA-4325-B0FD-029090B7CA6E}"/>
              </a:ext>
            </a:extLst>
          </p:cNvPr>
          <p:cNvGrpSpPr/>
          <p:nvPr/>
        </p:nvGrpSpPr>
        <p:grpSpPr>
          <a:xfrm>
            <a:off x="6146957" y="2129898"/>
            <a:ext cx="2615249" cy="415498"/>
            <a:chOff x="3123406" y="1694577"/>
            <a:chExt cx="2615249" cy="41549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0A0E54-930F-43F7-AAB9-7D515D764202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D3792-0827-42B4-A2AE-E6E6F9CA8653}"/>
                </a:ext>
              </a:extLst>
            </p:cNvPr>
            <p:cNvSpPr txBox="1"/>
            <p:nvPr/>
          </p:nvSpPr>
          <p:spPr>
            <a:xfrm>
              <a:off x="4494212" y="1694577"/>
              <a:ext cx="12444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Required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CC19BD-6729-4249-B617-2A34A96993D2}"/>
              </a:ext>
            </a:extLst>
          </p:cNvPr>
          <p:cNvGrpSpPr/>
          <p:nvPr/>
        </p:nvGrpSpPr>
        <p:grpSpPr>
          <a:xfrm>
            <a:off x="4788375" y="2447550"/>
            <a:ext cx="2615249" cy="415498"/>
            <a:chOff x="3123406" y="1694577"/>
            <a:chExt cx="2615249" cy="4154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A577CA-092E-4840-ACB7-1F7D245B1C3A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DB655-E0D6-406A-8CDA-BAA3667997F3}"/>
                </a:ext>
              </a:extLst>
            </p:cNvPr>
            <p:cNvSpPr txBox="1"/>
            <p:nvPr/>
          </p:nvSpPr>
          <p:spPr>
            <a:xfrm>
              <a:off x="4494212" y="1694577"/>
              <a:ext cx="12444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Required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F8AF1-2843-4C54-9324-B6536E86A986}"/>
              </a:ext>
            </a:extLst>
          </p:cNvPr>
          <p:cNvGrpSpPr/>
          <p:nvPr/>
        </p:nvGrpSpPr>
        <p:grpSpPr>
          <a:xfrm>
            <a:off x="4228938" y="2759166"/>
            <a:ext cx="2615249" cy="415498"/>
            <a:chOff x="3123406" y="1694577"/>
            <a:chExt cx="2615249" cy="41549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53BD3F-4757-4080-8164-B3E0AA2EFB69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F481B-B27C-4FEA-82F8-F41C85028800}"/>
                </a:ext>
              </a:extLst>
            </p:cNvPr>
            <p:cNvSpPr txBox="1"/>
            <p:nvPr/>
          </p:nvSpPr>
          <p:spPr>
            <a:xfrm>
              <a:off x="4494212" y="1694577"/>
              <a:ext cx="12444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Required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E2B141-484E-46FE-8057-1C0AF50C5C88}"/>
              </a:ext>
            </a:extLst>
          </p:cNvPr>
          <p:cNvGrpSpPr/>
          <p:nvPr/>
        </p:nvGrpSpPr>
        <p:grpSpPr>
          <a:xfrm>
            <a:off x="4217508" y="3054464"/>
            <a:ext cx="2615249" cy="415498"/>
            <a:chOff x="3123406" y="1694577"/>
            <a:chExt cx="2615249" cy="41549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B36C21-F130-4E85-9E17-6BEAFC01E59D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65D496-FA58-4010-97FC-5A40BD2B5477}"/>
                </a:ext>
              </a:extLst>
            </p:cNvPr>
            <p:cNvSpPr txBox="1"/>
            <p:nvPr/>
          </p:nvSpPr>
          <p:spPr>
            <a:xfrm>
              <a:off x="4494212" y="1694577"/>
              <a:ext cx="12444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Required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18F48A-AFEF-4F76-99D8-D2B04E577729}"/>
              </a:ext>
            </a:extLst>
          </p:cNvPr>
          <p:cNvGrpSpPr/>
          <p:nvPr/>
        </p:nvGrpSpPr>
        <p:grpSpPr>
          <a:xfrm>
            <a:off x="4467013" y="3436787"/>
            <a:ext cx="2586203" cy="415498"/>
            <a:chOff x="3123406" y="1694577"/>
            <a:chExt cx="2586203" cy="41549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097DBB-9668-4720-AC92-49A75A6E58A0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B4AEE-4688-4A91-A0B5-1EE8E10B4627}"/>
                </a:ext>
              </a:extLst>
            </p:cNvPr>
            <p:cNvSpPr txBox="1"/>
            <p:nvPr/>
          </p:nvSpPr>
          <p:spPr>
            <a:xfrm>
              <a:off x="4494212" y="1694577"/>
              <a:ext cx="12153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Optional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78000B-72D1-464C-8DC2-1AD4A38FACD7}"/>
              </a:ext>
            </a:extLst>
          </p:cNvPr>
          <p:cNvGrpSpPr/>
          <p:nvPr/>
        </p:nvGrpSpPr>
        <p:grpSpPr>
          <a:xfrm>
            <a:off x="5003163" y="3779687"/>
            <a:ext cx="2586203" cy="415498"/>
            <a:chOff x="3123406" y="1694577"/>
            <a:chExt cx="2586203" cy="41549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D03FEE-D3B4-4380-B2D1-74F5CA8BCDA4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DFF0B-265D-41F4-A0D4-58651446C3E5}"/>
                </a:ext>
              </a:extLst>
            </p:cNvPr>
            <p:cNvSpPr txBox="1"/>
            <p:nvPr/>
          </p:nvSpPr>
          <p:spPr>
            <a:xfrm>
              <a:off x="4494212" y="1694577"/>
              <a:ext cx="12153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Optional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CFC03B-93A8-4A46-82BE-02D9C36674DD}"/>
              </a:ext>
            </a:extLst>
          </p:cNvPr>
          <p:cNvGrpSpPr/>
          <p:nvPr/>
        </p:nvGrpSpPr>
        <p:grpSpPr>
          <a:xfrm>
            <a:off x="5024973" y="4136295"/>
            <a:ext cx="2586203" cy="415498"/>
            <a:chOff x="3123406" y="1694577"/>
            <a:chExt cx="2586203" cy="41549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15A817-EB2D-4FEE-AC3D-755A6489C4E9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E1B1BF-EDCF-4E64-A4B3-178E5EDA1ACF}"/>
                </a:ext>
              </a:extLst>
            </p:cNvPr>
            <p:cNvSpPr txBox="1"/>
            <p:nvPr/>
          </p:nvSpPr>
          <p:spPr>
            <a:xfrm>
              <a:off x="4494212" y="1694577"/>
              <a:ext cx="12153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Optional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FA1B97-343C-4E6C-9CBE-F72629896545}"/>
              </a:ext>
            </a:extLst>
          </p:cNvPr>
          <p:cNvGrpSpPr/>
          <p:nvPr/>
        </p:nvGrpSpPr>
        <p:grpSpPr>
          <a:xfrm>
            <a:off x="5003163" y="4436001"/>
            <a:ext cx="2586203" cy="415498"/>
            <a:chOff x="3123406" y="1694577"/>
            <a:chExt cx="2586203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D062EDA-6C0D-4D47-A72D-BCDDEB63574E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62852D-6839-48D8-B2DD-ED147EEA2AD9}"/>
                </a:ext>
              </a:extLst>
            </p:cNvPr>
            <p:cNvSpPr txBox="1"/>
            <p:nvPr/>
          </p:nvSpPr>
          <p:spPr>
            <a:xfrm>
              <a:off x="4494212" y="1694577"/>
              <a:ext cx="12153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Optional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2273E5-27D3-44B2-A35B-87A3B724CA1D}"/>
              </a:ext>
            </a:extLst>
          </p:cNvPr>
          <p:cNvGrpSpPr/>
          <p:nvPr/>
        </p:nvGrpSpPr>
        <p:grpSpPr>
          <a:xfrm>
            <a:off x="2157615" y="4822979"/>
            <a:ext cx="2467068" cy="415498"/>
            <a:chOff x="3123406" y="1694577"/>
            <a:chExt cx="2467068" cy="41549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9FA2FD-D43E-4524-8585-6E4046F33E44}"/>
                </a:ext>
              </a:extLst>
            </p:cNvPr>
            <p:cNvCxnSpPr/>
            <p:nvPr/>
          </p:nvCxnSpPr>
          <p:spPr>
            <a:xfrm flipH="1">
              <a:off x="3123406" y="1905794"/>
              <a:ext cx="1371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F80CFB-E3FB-469E-A3B1-76EE7509C99E}"/>
                </a:ext>
              </a:extLst>
            </p:cNvPr>
            <p:cNvSpPr txBox="1"/>
            <p:nvPr/>
          </p:nvSpPr>
          <p:spPr>
            <a:xfrm>
              <a:off x="4494212" y="1694577"/>
              <a:ext cx="10962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Custom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769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31938D-90E6-4E37-AFD5-890522E99D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48115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</a:t>
            </a:r>
            <a:r>
              <a:rPr lang="de-AT" dirty="0" err="1"/>
              <a:t>endpoint</a:t>
            </a:r>
            <a:endParaRPr lang="de-AT" dirty="0"/>
          </a:p>
          <a:p>
            <a:pPr lvl="1"/>
            <a:r>
              <a:rPr lang="de-AT" dirty="0">
                <a:latin typeface="+mj-lt"/>
              </a:rPr>
              <a:t>This </a:t>
            </a:r>
            <a:r>
              <a:rPr lang="de-AT" dirty="0" err="1">
                <a:latin typeface="+mj-lt"/>
              </a:rPr>
              <a:t>is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where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you</a:t>
            </a:r>
            <a:r>
              <a:rPr lang="de-AT" dirty="0">
                <a:latin typeface="+mj-lt"/>
              </a:rPr>
              <a:t> send a </a:t>
            </a:r>
            <a:r>
              <a:rPr lang="de-AT" dirty="0" err="1">
                <a:latin typeface="+mj-lt"/>
              </a:rPr>
              <a:t>user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to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obtain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his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authorization</a:t>
            </a:r>
            <a:endParaRPr lang="de-AT" dirty="0">
              <a:latin typeface="+mj-lt"/>
            </a:endParaRPr>
          </a:p>
          <a:p>
            <a:r>
              <a:rPr lang="de-AT" dirty="0"/>
              <a:t>Token </a:t>
            </a:r>
            <a:r>
              <a:rPr lang="de-AT" dirty="0" err="1"/>
              <a:t>endpoint</a:t>
            </a:r>
            <a:endParaRPr lang="de-AT" dirty="0"/>
          </a:p>
          <a:p>
            <a:pPr lvl="1"/>
            <a:r>
              <a:rPr lang="de-AT" dirty="0" err="1">
                <a:latin typeface="+mj-lt"/>
              </a:rPr>
              <a:t>Get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new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tokens</a:t>
            </a:r>
            <a:endParaRPr lang="de-AT" dirty="0">
              <a:latin typeface="+mj-lt"/>
            </a:endParaRPr>
          </a:p>
          <a:p>
            <a:r>
              <a:rPr lang="de-AT" dirty="0" err="1"/>
              <a:t>UserInfo</a:t>
            </a:r>
            <a:r>
              <a:rPr lang="de-AT" dirty="0"/>
              <a:t> </a:t>
            </a:r>
            <a:r>
              <a:rPr lang="de-AT" dirty="0" err="1"/>
              <a:t>endpoint</a:t>
            </a:r>
            <a:endParaRPr lang="de-AT" dirty="0"/>
          </a:p>
          <a:p>
            <a:pPr lvl="1"/>
            <a:r>
              <a:rPr lang="de-AT" dirty="0" err="1">
                <a:latin typeface="+mj-lt"/>
              </a:rPr>
              <a:t>Obtain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information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about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the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user</a:t>
            </a:r>
            <a:endParaRPr lang="de-AT" dirty="0">
              <a:latin typeface="+mj-lt"/>
            </a:endParaRPr>
          </a:p>
          <a:p>
            <a:pPr lvl="1"/>
            <a:r>
              <a:rPr lang="de-AT" dirty="0">
                <a:latin typeface="+mj-lt"/>
              </a:rPr>
              <a:t>E.g. </a:t>
            </a:r>
            <a:r>
              <a:rPr lang="de-AT" dirty="0" err="1">
                <a:latin typeface="+mj-lt"/>
              </a:rPr>
              <a:t>when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only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reference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tokens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are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used</a:t>
            </a:r>
            <a:endParaRPr lang="de-AT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54F44-7C93-4FC0-892F-7F1FE74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405176350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F7B05-88D9-4D6C-BC78-12AC2854D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1426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Authorization Endpoint performs Authentication of the end-user returning either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3200" dirty="0"/>
              <a:t> or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id_token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and/or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endParaRPr lang="en-AU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15561F-58E8-474C-A21D-74BC02AE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</a:t>
            </a:r>
            <a:r>
              <a:rPr lang="de-AT" dirty="0" err="1"/>
              <a:t>Endpoint</a:t>
            </a:r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F2940-4EC1-4D40-A7AB-7075FBAE46BD}"/>
              </a:ext>
            </a:extLst>
          </p:cNvPr>
          <p:cNvSpPr txBox="1"/>
          <p:nvPr/>
        </p:nvSpPr>
        <p:spPr>
          <a:xfrm>
            <a:off x="1157089" y="3035836"/>
            <a:ext cx="9877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GET /authorize?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=code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client_id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=s6BhdRkqt3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redirect_uri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=https%3A%2F%2Fclient.example.org%2Fcb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=openid%20profile%20email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&amp;nonce=n-0S6_WzA2Mj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&amp;state=af0ifjsldkj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HTTP/1.1 302 Found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Location: https://client.example.org/cb?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code=Qcb0Orv1zh30vL1MPRsbm-diHiMwcLyZvn1arpZv-Jxf_11jnpEX3Tgfvk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&amp;state=af0ifjsldkj</a:t>
            </a: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50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85382-8CD9-453A-91E8-3067073DA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63540"/>
          </a:xfrm>
        </p:spPr>
        <p:txBody>
          <a:bodyPr/>
          <a:lstStyle/>
          <a:p>
            <a:r>
              <a:rPr lang="en-US" dirty="0"/>
              <a:t>The Authorization Endpoint can do anything it needs to between the User first hitting the endpoint and providing tokens back to the Relying Party</a:t>
            </a:r>
          </a:p>
          <a:p>
            <a:r>
              <a:rPr lang="en-US" dirty="0"/>
              <a:t>This is where it makes the most sense to plug in </a:t>
            </a:r>
            <a:r>
              <a:rPr lang="en-US" b="1" dirty="0"/>
              <a:t>MFA</a:t>
            </a:r>
            <a:r>
              <a:rPr lang="en-US" dirty="0"/>
              <a:t> as it becomes completely transparent to the Relying Party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5B9440-09FA-4C94-8D8D-7A3244A8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</a:t>
            </a:r>
            <a:r>
              <a:rPr lang="de-AT" dirty="0" err="1"/>
              <a:t>Endpoint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60574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17CBE-BA7D-4716-9269-F880706BF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73D03F-6983-4A25-A3C0-34A2B704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E471-ACFD-4E8D-95A2-30953AF3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6" y="72612"/>
            <a:ext cx="11645794" cy="67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24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B31E47-AF44-4D19-A837-C3D0C8CC1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9604"/>
          </a:xfrm>
        </p:spPr>
        <p:txBody>
          <a:bodyPr/>
          <a:lstStyle/>
          <a:p>
            <a:r>
              <a:rPr lang="en-US" dirty="0"/>
              <a:t>The Token Endpoint performs authentication of a relying party and returns tokens</a:t>
            </a:r>
          </a:p>
          <a:p>
            <a:r>
              <a:rPr lang="en-US" dirty="0"/>
              <a:t>It either exchanges:</a:t>
            </a:r>
          </a:p>
          <a:p>
            <a:pPr lvl="1"/>
            <a:r>
              <a:rPr lang="en-US" sz="3200" dirty="0"/>
              <a:t>A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3200" dirty="0"/>
              <a:t> for an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id_token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and/or a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3200" dirty="0"/>
              <a:t>; or</a:t>
            </a:r>
          </a:p>
          <a:p>
            <a:pPr lvl="1"/>
            <a:r>
              <a:rPr lang="en-US" sz="3200" dirty="0"/>
              <a:t>A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for an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3200" dirty="0"/>
              <a:t> (and another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Credentials for an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id_token</a:t>
            </a:r>
            <a:r>
              <a:rPr lang="en-US" sz="3200" dirty="0"/>
              <a:t> and/or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endParaRPr lang="en-AU" sz="3200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24923E-A63B-4051-A65B-46655C4B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Token </a:t>
            </a:r>
            <a:r>
              <a:rPr lang="de-AT" dirty="0" err="1"/>
              <a:t>Endpoint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648214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5BC257-CF8B-4987-B0A7-532D7EF1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Token Endpoint: An example</a:t>
            </a:r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2F51D-9B21-4F72-92C8-69691335E18B}"/>
              </a:ext>
            </a:extLst>
          </p:cNvPr>
          <p:cNvSpPr txBox="1"/>
          <p:nvPr/>
        </p:nvSpPr>
        <p:spPr>
          <a:xfrm>
            <a:off x="2901054" y="1268328"/>
            <a:ext cx="6389891" cy="5589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POST /token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Authorization: Basic czZCaGRSa3F0MzpnWDFmQmF0M2JW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grant_type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=8xLOxBtZp8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&amp;scope=openid%20profile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A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"SlAV32hkKG"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token_type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"Bearer"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refresh_token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"8xLOxBtZp9"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expires_in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8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3600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3244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589BFA-1AC8-4306-85D6-CD1B8346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UserInfo</a:t>
            </a:r>
            <a:r>
              <a:rPr lang="de-AT" dirty="0"/>
              <a:t> </a:t>
            </a:r>
            <a:r>
              <a:rPr lang="de-AT" dirty="0" err="1"/>
              <a:t>Endpoint</a:t>
            </a:r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51229-F12D-4948-8937-B4F4D209B7DF}"/>
              </a:ext>
            </a:extLst>
          </p:cNvPr>
          <p:cNvSpPr txBox="1"/>
          <p:nvPr/>
        </p:nvSpPr>
        <p:spPr>
          <a:xfrm>
            <a:off x="1009520" y="1518271"/>
            <a:ext cx="4743606" cy="5039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GET /connect/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Authorization: Bearer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A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248289761001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Bob Smith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given_name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Bob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family_name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Smith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role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admin</a:t>
            </a:r>
            <a:r>
              <a:rPr lang="en-AU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en-AU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AU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A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0263D-5F94-4C43-91B5-FBF89073AA03}"/>
              </a:ext>
            </a:extLst>
          </p:cNvPr>
          <p:cNvSpPr txBox="1">
            <a:spLocks/>
          </p:cNvSpPr>
          <p:nvPr/>
        </p:nvSpPr>
        <p:spPr>
          <a:xfrm>
            <a:off x="5969150" y="1694577"/>
            <a:ext cx="4918192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UserInfo Endpoint returns claims about an authenticated user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C73B0-4AA7-4C4C-A2C8-F2FE6C91D50F}"/>
              </a:ext>
            </a:extLst>
          </p:cNvPr>
          <p:cNvSpPr/>
          <p:nvPr/>
        </p:nvSpPr>
        <p:spPr>
          <a:xfrm>
            <a:off x="3047206" y="1952973"/>
            <a:ext cx="6092825" cy="332398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>
            <a:spAutoFit/>
          </a:bodyPr>
          <a:lstStyle/>
          <a:p>
            <a:r>
              <a:rPr lang="en-US" b="1" dirty="0"/>
              <a:t>Standard claims:</a:t>
            </a:r>
          </a:p>
          <a:p>
            <a:pPr marL="265113" lvl="1" indent="0">
              <a:buNone/>
            </a:pPr>
            <a:endParaRPr lang="en-US" dirty="0"/>
          </a:p>
          <a:p>
            <a:pPr marL="265113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sub, name,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middle_name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nickname,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preferred_username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profile, picture, website, email,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email_verified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gender, birthdate,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zoneinfo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locale,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phone_number_verified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updated_at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1030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67020C-234F-48E8-BEEB-D5C0A1B20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249059" cy="518584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AT" dirty="0"/>
              <a:t>Interactive: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Implicit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Hybrid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A137EB-1DB8-4AF8-A699-10DE61BA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Flows</a:t>
            </a:r>
            <a:endParaRPr lang="de-AT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80A45B7-05F0-4114-B0F1-C35C6052F7C1}"/>
              </a:ext>
            </a:extLst>
          </p:cNvPr>
          <p:cNvSpPr txBox="1">
            <a:spLocks/>
          </p:cNvSpPr>
          <p:nvPr/>
        </p:nvSpPr>
        <p:spPr>
          <a:xfrm>
            <a:off x="5518298" y="1297549"/>
            <a:ext cx="6553200" cy="506516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de-AT" dirty="0"/>
              <a:t>Non-Interactive: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</a:t>
            </a:r>
            <a:r>
              <a:rPr lang="de-AT" dirty="0" err="1"/>
              <a:t>credentials</a:t>
            </a:r>
            <a:r>
              <a:rPr lang="de-AT" dirty="0"/>
              <a:t> (</a:t>
            </a:r>
            <a:r>
              <a:rPr lang="de-AT" dirty="0" err="1"/>
              <a:t>a.k.a</a:t>
            </a:r>
            <a:r>
              <a:rPr lang="de-AT" dirty="0"/>
              <a:t> „</a:t>
            </a:r>
            <a:r>
              <a:rPr lang="de-AT" dirty="0" err="1"/>
              <a:t>password</a:t>
            </a:r>
            <a:r>
              <a:rPr lang="de-AT" dirty="0"/>
              <a:t>“)</a:t>
            </a:r>
          </a:p>
          <a:p>
            <a:pPr>
              <a:lnSpc>
                <a:spcPct val="200000"/>
              </a:lnSpc>
            </a:pPr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42787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99D17-77B3-4B3F-851D-80B68452B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AU" dirty="0"/>
              <a:t>Interactive vs non-interactive</a:t>
            </a:r>
          </a:p>
          <a:p>
            <a:r>
              <a:rPr lang="en-US" dirty="0"/>
              <a:t>Confidential vs public relying parties</a:t>
            </a:r>
          </a:p>
          <a:p>
            <a:r>
              <a:rPr lang="en-US" dirty="0"/>
              <a:t>What credentials are being used and who should see them?</a:t>
            </a:r>
          </a:p>
          <a:p>
            <a:r>
              <a:rPr lang="en-US" dirty="0"/>
              <a:t>What type of token(s) are you after?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B4B3C-AA98-4C70-9D03-DBE8D364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 a </a:t>
            </a:r>
            <a:r>
              <a:rPr lang="de-AT" dirty="0" err="1"/>
              <a:t>flow</a:t>
            </a:r>
            <a:r>
              <a:rPr lang="de-A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09018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37313A-FC97-411C-8B16-801F1692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  <a:endParaRPr lang="de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CF416A-59F2-4475-914F-035917086224}"/>
              </a:ext>
            </a:extLst>
          </p:cNvPr>
          <p:cNvSpPr txBox="1">
            <a:spLocks/>
          </p:cNvSpPr>
          <p:nvPr/>
        </p:nvSpPr>
        <p:spPr>
          <a:xfrm>
            <a:off x="1317087" y="1503191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(3-legged OAuth)</a:t>
            </a:r>
            <a:endParaRPr lang="en-AU" dirty="0"/>
          </a:p>
        </p:txBody>
      </p:sp>
      <p:pic>
        <p:nvPicPr>
          <p:cNvPr id="5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DC0A5084-73AB-46E4-A0E5-61E63461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68" y="3358633"/>
            <a:ext cx="1062830" cy="10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2CCC8-C907-4370-BCC5-E86DEF01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02" y="4936465"/>
            <a:ext cx="1235310" cy="1133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FB83B-4643-459C-9ECF-20A1F0A4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068" y="1721138"/>
            <a:ext cx="914400" cy="120663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E065DBE-30CA-4900-B0FA-87B2D0DE2238}"/>
              </a:ext>
            </a:extLst>
          </p:cNvPr>
          <p:cNvGrpSpPr/>
          <p:nvPr/>
        </p:nvGrpSpPr>
        <p:grpSpPr>
          <a:xfrm>
            <a:off x="3017403" y="2776949"/>
            <a:ext cx="5257799" cy="1084128"/>
            <a:chOff x="2633084" y="2943651"/>
            <a:chExt cx="5257799" cy="10841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3E73AD-DD65-4416-B706-C85B830C6DCB}"/>
                </a:ext>
              </a:extLst>
            </p:cNvPr>
            <p:cNvCxnSpPr/>
            <p:nvPr/>
          </p:nvCxnSpPr>
          <p:spPr>
            <a:xfrm flipH="1">
              <a:off x="2633084" y="2943651"/>
              <a:ext cx="5257799" cy="108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6C0FB1-E277-4C3C-9BBA-95F3AE1041C7}"/>
                </a:ext>
              </a:extLst>
            </p:cNvPr>
            <p:cNvSpPr txBox="1"/>
            <p:nvPr/>
          </p:nvSpPr>
          <p:spPr>
            <a:xfrm>
              <a:off x="4356324" y="3435065"/>
              <a:ext cx="1635384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accent1"/>
                  </a:solidFill>
                </a:rPr>
                <a:t>3. Authorization code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72EFF-3659-47B1-90A3-EA1AF28394E6}"/>
              </a:ext>
            </a:extLst>
          </p:cNvPr>
          <p:cNvGrpSpPr/>
          <p:nvPr/>
        </p:nvGrpSpPr>
        <p:grpSpPr>
          <a:xfrm>
            <a:off x="2855829" y="2492789"/>
            <a:ext cx="5724173" cy="1107315"/>
            <a:chOff x="2471510" y="2659491"/>
            <a:chExt cx="5724173" cy="110731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45D855-EA68-4BE3-9D49-67BB2A013007}"/>
                </a:ext>
              </a:extLst>
            </p:cNvPr>
            <p:cNvCxnSpPr/>
            <p:nvPr/>
          </p:nvCxnSpPr>
          <p:spPr>
            <a:xfrm flipV="1">
              <a:off x="2471510" y="2659491"/>
              <a:ext cx="5724173" cy="110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20DEB-8748-43B7-A831-4C2B6A81A90D}"/>
                </a:ext>
              </a:extLst>
            </p:cNvPr>
            <p:cNvSpPr txBox="1"/>
            <p:nvPr/>
          </p:nvSpPr>
          <p:spPr>
            <a:xfrm>
              <a:off x="2723308" y="3176510"/>
              <a:ext cx="1435458" cy="461665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2. Proof of identity</a:t>
              </a:r>
            </a:p>
            <a:p>
              <a:r>
                <a:rPr lang="en-GB" sz="1200" dirty="0"/>
                <a:t>e.g. credentials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622EC-ACAB-4170-A9F5-2E349A229FC9}"/>
              </a:ext>
            </a:extLst>
          </p:cNvPr>
          <p:cNvGrpSpPr/>
          <p:nvPr/>
        </p:nvGrpSpPr>
        <p:grpSpPr>
          <a:xfrm>
            <a:off x="2855830" y="4142347"/>
            <a:ext cx="3204362" cy="738007"/>
            <a:chOff x="2633083" y="4377419"/>
            <a:chExt cx="3042789" cy="66963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FEFF20-CF8C-4996-BF84-075FDE8BC25B}"/>
                </a:ext>
              </a:extLst>
            </p:cNvPr>
            <p:cNvCxnSpPr/>
            <p:nvPr/>
          </p:nvCxnSpPr>
          <p:spPr>
            <a:xfrm>
              <a:off x="2633083" y="4377419"/>
              <a:ext cx="3042789" cy="66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297519-BD2E-4BD0-A941-E3092CCA9DD0}"/>
                </a:ext>
              </a:extLst>
            </p:cNvPr>
            <p:cNvSpPr txBox="1"/>
            <p:nvPr/>
          </p:nvSpPr>
          <p:spPr>
            <a:xfrm>
              <a:off x="3461668" y="4456771"/>
              <a:ext cx="1552923" cy="251337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accent1"/>
                  </a:solidFill>
                </a:rPr>
                <a:t>4. Authorization code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6EF66F-7C73-4F3E-9FD8-58975BEC2201}"/>
              </a:ext>
            </a:extLst>
          </p:cNvPr>
          <p:cNvGrpSpPr/>
          <p:nvPr/>
        </p:nvGrpSpPr>
        <p:grpSpPr>
          <a:xfrm>
            <a:off x="6573671" y="3406862"/>
            <a:ext cx="2648997" cy="1377204"/>
            <a:chOff x="6189352" y="3573564"/>
            <a:chExt cx="2648997" cy="13772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4E6B66-DBD2-43B4-945D-02DA6B3B240B}"/>
                </a:ext>
              </a:extLst>
            </p:cNvPr>
            <p:cNvCxnSpPr/>
            <p:nvPr/>
          </p:nvCxnSpPr>
          <p:spPr>
            <a:xfrm flipV="1">
              <a:off x="6378965" y="3573564"/>
              <a:ext cx="2459384" cy="137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C17541-AE24-423E-86DB-D7871EF18DDF}"/>
                </a:ext>
              </a:extLst>
            </p:cNvPr>
            <p:cNvSpPr txBox="1"/>
            <p:nvPr/>
          </p:nvSpPr>
          <p:spPr>
            <a:xfrm>
              <a:off x="6189352" y="3709910"/>
              <a:ext cx="2307042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5. Client credentials</a:t>
              </a:r>
            </a:p>
            <a:p>
              <a:pPr algn="ctr"/>
              <a:r>
                <a:rPr lang="en-GB" sz="1200" dirty="0" err="1">
                  <a:solidFill>
                    <a:schemeClr val="accent1"/>
                  </a:solidFill>
                </a:rPr>
                <a:t>grant_type</a:t>
              </a:r>
              <a:r>
                <a:rPr lang="en-GB" sz="1200" dirty="0">
                  <a:solidFill>
                    <a:schemeClr val="accent1"/>
                  </a:solidFill>
                </a:rPr>
                <a:t>=</a:t>
              </a:r>
              <a:r>
                <a:rPr lang="en-GB" sz="1200" dirty="0" err="1">
                  <a:solidFill>
                    <a:schemeClr val="accent1"/>
                  </a:solidFill>
                </a:rPr>
                <a:t>authorization_code</a:t>
              </a:r>
              <a:endParaRPr lang="en-GB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Authorization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3FC030-D679-45AC-AF70-7E89A492969D}"/>
              </a:ext>
            </a:extLst>
          </p:cNvPr>
          <p:cNvGrpSpPr/>
          <p:nvPr/>
        </p:nvGrpSpPr>
        <p:grpSpPr>
          <a:xfrm>
            <a:off x="7196694" y="3600104"/>
            <a:ext cx="2940374" cy="1585884"/>
            <a:chOff x="6812375" y="3766806"/>
            <a:chExt cx="2940374" cy="15858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2DDB04-328D-4624-9103-FC7D8346D808}"/>
                </a:ext>
              </a:extLst>
            </p:cNvPr>
            <p:cNvCxnSpPr/>
            <p:nvPr/>
          </p:nvCxnSpPr>
          <p:spPr>
            <a:xfrm flipH="1">
              <a:off x="6812375" y="3766806"/>
              <a:ext cx="2940374" cy="158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93684-20F1-4147-9AFE-7BFADA430754}"/>
                </a:ext>
              </a:extLst>
            </p:cNvPr>
            <p:cNvSpPr txBox="1"/>
            <p:nvPr/>
          </p:nvSpPr>
          <p:spPr>
            <a:xfrm>
              <a:off x="7704201" y="4420487"/>
              <a:ext cx="1093184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6. </a:t>
              </a:r>
              <a:r>
                <a:rPr lang="en-GB" sz="1200" dirty="0" err="1">
                  <a:solidFill>
                    <a:schemeClr val="accent3"/>
                  </a:solidFill>
                </a:rPr>
                <a:t>id_token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3"/>
                  </a:solidFill>
                </a:rPr>
                <a:t>access_token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1"/>
                  </a:solidFill>
                </a:rPr>
                <a:t>refresh_token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5867D8-C6F9-431E-AE9F-2B7D059170AF}"/>
              </a:ext>
            </a:extLst>
          </p:cNvPr>
          <p:cNvGrpSpPr/>
          <p:nvPr/>
        </p:nvGrpSpPr>
        <p:grpSpPr>
          <a:xfrm>
            <a:off x="2741698" y="4460737"/>
            <a:ext cx="3107187" cy="994810"/>
            <a:chOff x="2357379" y="4627439"/>
            <a:chExt cx="3107187" cy="99481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C610E7-62C9-4E8D-93AE-4522A873C549}"/>
                </a:ext>
              </a:extLst>
            </p:cNvPr>
            <p:cNvCxnSpPr/>
            <p:nvPr/>
          </p:nvCxnSpPr>
          <p:spPr>
            <a:xfrm flipH="1" flipV="1">
              <a:off x="2357379" y="4627439"/>
              <a:ext cx="3107187" cy="994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6496A-87E7-4380-9A18-C7919B3114E8}"/>
                </a:ext>
              </a:extLst>
            </p:cNvPr>
            <p:cNvSpPr txBox="1"/>
            <p:nvPr/>
          </p:nvSpPr>
          <p:spPr>
            <a:xfrm>
              <a:off x="3316721" y="4970536"/>
              <a:ext cx="1275414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 Login redirect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71AA2-B3E8-412B-A1CD-E01807F9FD5A}"/>
              </a:ext>
            </a:extLst>
          </p:cNvPr>
          <p:cNvSpPr/>
          <p:nvPr/>
        </p:nvSpPr>
        <p:spPr>
          <a:xfrm>
            <a:off x="8694133" y="1949738"/>
            <a:ext cx="5285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/>
              <a:t>Authz</a:t>
            </a:r>
            <a:endParaRPr lang="en-US" sz="1400" dirty="0"/>
          </a:p>
          <a:p>
            <a:pPr algn="ctr"/>
            <a:r>
              <a:rPr lang="en-US" sz="1400" dirty="0"/>
              <a:t>Endpoint</a:t>
            </a:r>
            <a:endParaRPr lang="en-AU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4B555-0295-4C88-9ADD-82BAE865A79B}"/>
              </a:ext>
            </a:extLst>
          </p:cNvPr>
          <p:cNvSpPr/>
          <p:nvPr/>
        </p:nvSpPr>
        <p:spPr>
          <a:xfrm>
            <a:off x="9375068" y="2994646"/>
            <a:ext cx="928174" cy="49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  <a:p>
            <a:pPr algn="ctr"/>
            <a:r>
              <a:rPr lang="en-US" sz="1400" dirty="0"/>
              <a:t>Endpoint</a:t>
            </a:r>
            <a:endParaRPr lang="en-A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D8659-1380-469D-B3A9-1B8BDD12FECD}"/>
              </a:ext>
            </a:extLst>
          </p:cNvPr>
          <p:cNvSpPr txBox="1"/>
          <p:nvPr/>
        </p:nvSpPr>
        <p:spPr>
          <a:xfrm>
            <a:off x="5259565" y="6069476"/>
            <a:ext cx="27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Confidential Relying Party</a:t>
            </a:r>
            <a:endParaRPr lang="en-AU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4DE89-D88A-406D-8956-006F786F0C50}"/>
              </a:ext>
            </a:extLst>
          </p:cNvPr>
          <p:cNvSpPr txBox="1"/>
          <p:nvPr/>
        </p:nvSpPr>
        <p:spPr>
          <a:xfrm>
            <a:off x="1893604" y="444387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5414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54365-6958-4F84-BFA5-EEA186A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</a:t>
            </a:r>
            <a:r>
              <a:rPr lang="de-AT" dirty="0" err="1"/>
              <a:t>flow</a:t>
            </a:r>
            <a:endParaRPr lang="de-A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0C2313-11E4-47CB-85CE-324A9BA3A9DB}"/>
              </a:ext>
            </a:extLst>
          </p:cNvPr>
          <p:cNvSpPr txBox="1">
            <a:spLocks/>
          </p:cNvSpPr>
          <p:nvPr/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(2-legged OAuth)</a:t>
            </a:r>
            <a:endParaRPr lang="en-US" dirty="0"/>
          </a:p>
        </p:txBody>
      </p:sp>
      <p:pic>
        <p:nvPicPr>
          <p:cNvPr id="5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2247F266-C1DC-4E0C-8EA9-B75414400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3" y="3550019"/>
            <a:ext cx="1062830" cy="10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125A5-E00E-4EF7-9A5F-98ECEB86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737" y="5127851"/>
            <a:ext cx="1235310" cy="1133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0BF6B-7C4A-424F-B32F-9338D6A8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603" y="1912524"/>
            <a:ext cx="914400" cy="120663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73FF40-3570-407B-A03C-A204D2407EAC}"/>
              </a:ext>
            </a:extLst>
          </p:cNvPr>
          <p:cNvGrpSpPr/>
          <p:nvPr/>
        </p:nvGrpSpPr>
        <p:grpSpPr>
          <a:xfrm>
            <a:off x="2538938" y="2968335"/>
            <a:ext cx="5257799" cy="1084128"/>
            <a:chOff x="2633084" y="2943651"/>
            <a:chExt cx="5257799" cy="10841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C04671-1AA3-4530-8B98-25C7814A002C}"/>
                </a:ext>
              </a:extLst>
            </p:cNvPr>
            <p:cNvCxnSpPr/>
            <p:nvPr/>
          </p:nvCxnSpPr>
          <p:spPr>
            <a:xfrm flipH="1">
              <a:off x="2633084" y="2943651"/>
              <a:ext cx="5257799" cy="108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5809F-4848-43E2-8AD2-A48C21FEEF9E}"/>
                </a:ext>
              </a:extLst>
            </p:cNvPr>
            <p:cNvSpPr txBox="1"/>
            <p:nvPr/>
          </p:nvSpPr>
          <p:spPr>
            <a:xfrm>
              <a:off x="4563656" y="3405110"/>
              <a:ext cx="1062021" cy="461665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3. </a:t>
              </a:r>
              <a:r>
                <a:rPr lang="en-GB" sz="1200" dirty="0" err="1">
                  <a:solidFill>
                    <a:schemeClr val="accent3"/>
                  </a:solidFill>
                </a:rPr>
                <a:t>id_token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3"/>
                  </a:solidFill>
                </a:rPr>
                <a:t>access_token</a:t>
              </a:r>
              <a:endParaRPr lang="en-GB" sz="12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24148-2585-45A0-8581-DAE7D529A541}"/>
              </a:ext>
            </a:extLst>
          </p:cNvPr>
          <p:cNvGrpSpPr/>
          <p:nvPr/>
        </p:nvGrpSpPr>
        <p:grpSpPr>
          <a:xfrm>
            <a:off x="2377364" y="2684175"/>
            <a:ext cx="5724173" cy="1107315"/>
            <a:chOff x="2471510" y="2659491"/>
            <a:chExt cx="5724173" cy="110731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1B994C-DAD5-4E04-BD9A-6A452DE05BC9}"/>
                </a:ext>
              </a:extLst>
            </p:cNvPr>
            <p:cNvCxnSpPr/>
            <p:nvPr/>
          </p:nvCxnSpPr>
          <p:spPr>
            <a:xfrm flipV="1">
              <a:off x="2471510" y="2659491"/>
              <a:ext cx="5724173" cy="110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21D46A-E83E-4C57-A9C3-A3D15284FEBE}"/>
                </a:ext>
              </a:extLst>
            </p:cNvPr>
            <p:cNvSpPr txBox="1"/>
            <p:nvPr/>
          </p:nvSpPr>
          <p:spPr>
            <a:xfrm>
              <a:off x="2908591" y="3328208"/>
              <a:ext cx="1435458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2. Proof of identity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B30CE0-554E-4740-BB69-7780132B69BE}"/>
              </a:ext>
            </a:extLst>
          </p:cNvPr>
          <p:cNvGrpSpPr/>
          <p:nvPr/>
        </p:nvGrpSpPr>
        <p:grpSpPr>
          <a:xfrm>
            <a:off x="2377365" y="4333733"/>
            <a:ext cx="3204362" cy="738007"/>
            <a:chOff x="2633083" y="4377419"/>
            <a:chExt cx="3042789" cy="66963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E665FC-C5A5-4FDD-B50A-49B45B6EFF87}"/>
                </a:ext>
              </a:extLst>
            </p:cNvPr>
            <p:cNvCxnSpPr/>
            <p:nvPr/>
          </p:nvCxnSpPr>
          <p:spPr>
            <a:xfrm>
              <a:off x="2633083" y="4377419"/>
              <a:ext cx="3042789" cy="66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5AE6A4-E4C2-4EEF-824F-4EB442FD0EC4}"/>
                </a:ext>
              </a:extLst>
            </p:cNvPr>
            <p:cNvSpPr txBox="1"/>
            <p:nvPr/>
          </p:nvSpPr>
          <p:spPr>
            <a:xfrm>
              <a:off x="3695775" y="4456052"/>
              <a:ext cx="1008472" cy="418896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4. </a:t>
              </a:r>
              <a:r>
                <a:rPr lang="en-GB" sz="1200" dirty="0" err="1">
                  <a:solidFill>
                    <a:schemeClr val="accent3"/>
                  </a:solidFill>
                </a:rPr>
                <a:t>id_token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3"/>
                  </a:solidFill>
                </a:rPr>
                <a:t>access_token</a:t>
              </a:r>
              <a:endParaRPr lang="en-GB" sz="12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6E8388-C5C2-4640-BD2B-3E7D30ADE4A3}"/>
              </a:ext>
            </a:extLst>
          </p:cNvPr>
          <p:cNvGrpSpPr/>
          <p:nvPr/>
        </p:nvGrpSpPr>
        <p:grpSpPr>
          <a:xfrm>
            <a:off x="2263233" y="4652123"/>
            <a:ext cx="3107187" cy="994810"/>
            <a:chOff x="2357379" y="4627439"/>
            <a:chExt cx="3107187" cy="99481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93F7E0-A368-4BFB-A449-45C61FB6613B}"/>
                </a:ext>
              </a:extLst>
            </p:cNvPr>
            <p:cNvCxnSpPr/>
            <p:nvPr/>
          </p:nvCxnSpPr>
          <p:spPr>
            <a:xfrm flipH="1" flipV="1">
              <a:off x="2357379" y="4627439"/>
              <a:ext cx="3107187" cy="994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4F112F-78C9-46A2-A83B-0614CA137E71}"/>
                </a:ext>
              </a:extLst>
            </p:cNvPr>
            <p:cNvSpPr txBox="1"/>
            <p:nvPr/>
          </p:nvSpPr>
          <p:spPr>
            <a:xfrm>
              <a:off x="3316721" y="4970536"/>
              <a:ext cx="1275414" cy="276999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1. Login redirect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16637-2C20-4520-B01C-55BA52687F37}"/>
              </a:ext>
            </a:extLst>
          </p:cNvPr>
          <p:cNvSpPr/>
          <p:nvPr/>
        </p:nvSpPr>
        <p:spPr>
          <a:xfrm>
            <a:off x="8215668" y="2141124"/>
            <a:ext cx="5285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/>
              <a:t>Authz</a:t>
            </a:r>
            <a:endParaRPr lang="en-US" sz="1400" dirty="0"/>
          </a:p>
          <a:p>
            <a:pPr algn="ctr"/>
            <a:r>
              <a:rPr lang="en-US" sz="1400" dirty="0"/>
              <a:t>Endpoint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238DC-10A8-4558-AD68-8906800485F6}"/>
              </a:ext>
            </a:extLst>
          </p:cNvPr>
          <p:cNvSpPr txBox="1"/>
          <p:nvPr/>
        </p:nvSpPr>
        <p:spPr>
          <a:xfrm>
            <a:off x="5088074" y="6260862"/>
            <a:ext cx="21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Public Relying Party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D88D1-6162-41E9-BBC1-81E9CC635748}"/>
              </a:ext>
            </a:extLst>
          </p:cNvPr>
          <p:cNvSpPr txBox="1"/>
          <p:nvPr/>
        </p:nvSpPr>
        <p:spPr>
          <a:xfrm>
            <a:off x="1415139" y="463525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</a:t>
            </a:r>
            <a:endParaRPr lang="en-AU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47D1D-C6C5-43F4-8973-F25C100087AA}"/>
              </a:ext>
            </a:extLst>
          </p:cNvPr>
          <p:cNvSpPr txBox="1"/>
          <p:nvPr/>
        </p:nvSpPr>
        <p:spPr>
          <a:xfrm>
            <a:off x="8421400" y="1516641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Identity Provider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9485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B3164-78E5-43A8-87F1-0D6EE9DFF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363152"/>
          </a:xfrm>
        </p:spPr>
        <p:txBody>
          <a:bodyPr/>
          <a:lstStyle/>
          <a:p>
            <a:r>
              <a:rPr lang="en-US" dirty="0"/>
              <a:t>(Implicit flow with refresh tokens)</a:t>
            </a:r>
          </a:p>
          <a:p>
            <a:r>
              <a:rPr lang="en-US" dirty="0"/>
              <a:t>Same as authorization code flow except the Relying Party is public and sees the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sz="2400" dirty="0"/>
              <a:t>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Location: https://client.example.org/cb#</a:t>
            </a:r>
          </a:p>
          <a:p>
            <a:pPr marL="0" indent="0">
              <a:buNone/>
            </a:pPr>
            <a:r>
              <a:rPr lang="en-AU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code=SplxlOBeZQQYbYS6WxSbIA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&amp;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id_token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=eyJ0...NiJ9.eyJ1c...I6IjIifX0.DeWt4Qu...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Zxso</a:t>
            </a: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=SlAV32hkKG</a:t>
            </a: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&amp;state=af0ifjsldkj</a:t>
            </a:r>
          </a:p>
          <a:p>
            <a:endParaRPr lang="en-AU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F60A0D-A634-40EB-BED3-7208AD99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</a:t>
            </a:r>
            <a:r>
              <a:rPr lang="de-AT" dirty="0" err="1"/>
              <a:t>flow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476584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E0538A-A658-4907-8C39-3C5E1C4F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Interactive </a:t>
            </a:r>
            <a:r>
              <a:rPr lang="de-AT" dirty="0" err="1"/>
              <a:t>flows</a:t>
            </a:r>
            <a:endParaRPr lang="de-A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4341F-3DF4-499B-A051-0D2549AFA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63497"/>
              </p:ext>
            </p:extLst>
          </p:nvPr>
        </p:nvGraphicFramePr>
        <p:xfrm>
          <a:off x="1199707" y="3810286"/>
          <a:ext cx="10048874" cy="2373630"/>
        </p:xfrm>
        <a:graphic>
          <a:graphicData uri="http://schemas.openxmlformats.org/drawingml/2006/table">
            <a:tbl>
              <a:tblPr/>
              <a:tblGrid>
                <a:gridCol w="502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 b="1" dirty="0">
                          <a:effectLst/>
                        </a:rPr>
                        <a:t>"</a:t>
                      </a:r>
                      <a:r>
                        <a:rPr lang="en-AU" sz="2100" b="1" dirty="0" err="1">
                          <a:effectLst/>
                        </a:rPr>
                        <a:t>response_type</a:t>
                      </a:r>
                      <a:r>
                        <a:rPr lang="en-AU" sz="2100" b="1" dirty="0">
                          <a:effectLst/>
                        </a:rPr>
                        <a:t>" value</a:t>
                      </a:r>
                    </a:p>
                  </a:txBody>
                  <a:tcPr marL="9525" marR="9525" marT="9525" marB="9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 b="1" dirty="0">
                          <a:effectLst/>
                        </a:rPr>
                        <a:t>Flow</a:t>
                      </a:r>
                    </a:p>
                  </a:txBody>
                  <a:tcPr marL="9525" marR="9525" marT="9525" marB="9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code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Authorization Code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 w="1428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 dirty="0" err="1">
                          <a:effectLst/>
                        </a:rPr>
                        <a:t>id_token</a:t>
                      </a:r>
                      <a:r>
                        <a:rPr lang="en-AU" sz="2100" dirty="0">
                          <a:effectLst/>
                        </a:rPr>
                        <a:t>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Implicit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id_token token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Implicit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code id_token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Hybrid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code token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Hybrid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l"/>
                      <a:r>
                        <a:rPr lang="en-AU" sz="2100">
                          <a:effectLst/>
                        </a:rPr>
                        <a:t>code id_token token 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100" dirty="0">
                          <a:effectLst/>
                        </a:rPr>
                        <a:t>Hybrid Flow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4B5C7B-DCA9-4ED6-81D1-E950AF067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347070"/>
              </p:ext>
            </p:extLst>
          </p:nvPr>
        </p:nvGraphicFramePr>
        <p:xfrm>
          <a:off x="1960913" y="1383316"/>
          <a:ext cx="7694212" cy="20456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23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682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AU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293" marR="7293" marT="7293" marB="72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Authorization</a:t>
                      </a:r>
                    </a:p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Code Flow</a:t>
                      </a:r>
                      <a:endParaRPr lang="en-AU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293" marR="7293" marT="7293" marB="72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Implicit Flow</a:t>
                      </a:r>
                      <a:endParaRPr lang="en-AU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293" marR="7293" marT="7293" marB="72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Hybrid Flow</a:t>
                      </a:r>
                      <a:endParaRPr lang="en-AU" sz="1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7293" marR="7293" marT="7293" marB="72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Tokens not revealed to User Agent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293" marR="7293" marT="7293" marB="7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82"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Refresh Token possible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293" marR="7293" marT="7293" marB="7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Communication in one round trip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293" marR="7293" marT="7293" marB="7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293" marR="7293" marT="7293" marB="72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436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1C4CC2-BB74-487B-96AF-EEF55DDA9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89657"/>
          </a:xfrm>
        </p:spPr>
        <p:txBody>
          <a:bodyPr/>
          <a:lstStyle/>
          <a:p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 err="1"/>
              <a:t>Confidential</a:t>
            </a:r>
            <a:r>
              <a:rPr lang="de-AT" dirty="0"/>
              <a:t> </a:t>
            </a:r>
            <a:r>
              <a:rPr lang="de-AT" dirty="0" err="1"/>
              <a:t>Relying</a:t>
            </a:r>
            <a:r>
              <a:rPr lang="de-AT" dirty="0"/>
              <a:t> </a:t>
            </a:r>
            <a:r>
              <a:rPr lang="de-AT" dirty="0" err="1"/>
              <a:t>Parties</a:t>
            </a:r>
            <a:r>
              <a:rPr lang="de-AT" dirty="0"/>
              <a:t> </a:t>
            </a:r>
            <a:r>
              <a:rPr lang="de-AT" dirty="0" err="1"/>
              <a:t>only</a:t>
            </a:r>
            <a:endParaRPr lang="de-AT" dirty="0"/>
          </a:p>
          <a:p>
            <a:pPr lvl="1"/>
            <a:r>
              <a:rPr lang="de-AT" dirty="0" err="1"/>
              <a:t>Requires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keep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handle a </a:t>
            </a:r>
            <a:r>
              <a:rPr lang="de-AT" dirty="0" err="1"/>
              <a:t>secret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A19D8-E84F-4C78-B52C-C4C3C99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Non-</a:t>
            </a:r>
            <a:r>
              <a:rPr lang="de-AT" dirty="0" err="1"/>
              <a:t>interactive</a:t>
            </a:r>
            <a:r>
              <a:rPr lang="de-AT" dirty="0"/>
              <a:t> </a:t>
            </a:r>
            <a:r>
              <a:rPr lang="de-AT" dirty="0" err="1"/>
              <a:t>flows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5007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85B71-DD85-42B2-ADDB-6CDDB47EE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24364-4E2C-416C-8B72-7723FA8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Modern </a:t>
            </a:r>
            <a:r>
              <a:rPr lang="de-AT" dirty="0" err="1"/>
              <a:t>Applications</a:t>
            </a:r>
            <a:endParaRPr lang="de-A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FB30C-989E-4C26-88EA-64112E7F382C}"/>
              </a:ext>
            </a:extLst>
          </p:cNvPr>
          <p:cNvGrpSpPr/>
          <p:nvPr/>
        </p:nvGrpSpPr>
        <p:grpSpPr>
          <a:xfrm>
            <a:off x="4700172" y="2554159"/>
            <a:ext cx="5112568" cy="858311"/>
            <a:chOff x="4700172" y="2931523"/>
            <a:chExt cx="5112568" cy="8583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301CC-59ED-46C1-B374-106C889A8C24}"/>
                </a:ext>
              </a:extLst>
            </p:cNvPr>
            <p:cNvSpPr/>
            <p:nvPr/>
          </p:nvSpPr>
          <p:spPr>
            <a:xfrm>
              <a:off x="6743278" y="3213770"/>
              <a:ext cx="3069462" cy="57606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Authentication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5A5DC8-F72D-4562-9ED3-DCB2E54A453B}"/>
                </a:ext>
              </a:extLst>
            </p:cNvPr>
            <p:cNvCxnSpPr/>
            <p:nvPr/>
          </p:nvCxnSpPr>
          <p:spPr>
            <a:xfrm>
              <a:off x="4700172" y="3357786"/>
              <a:ext cx="20431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A5ED81-83A2-4660-AA13-9704BCC1849E}"/>
                </a:ext>
              </a:extLst>
            </p:cNvPr>
            <p:cNvCxnSpPr/>
            <p:nvPr/>
          </p:nvCxnSpPr>
          <p:spPr>
            <a:xfrm flipH="1">
              <a:off x="4700172" y="3645818"/>
              <a:ext cx="20431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91DBA-B7E1-4B5B-9B34-0523927DB3DF}"/>
                </a:ext>
              </a:extLst>
            </p:cNvPr>
            <p:cNvSpPr txBox="1"/>
            <p:nvPr/>
          </p:nvSpPr>
          <p:spPr>
            <a:xfrm>
              <a:off x="4968313" y="2931523"/>
              <a:ext cx="13644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Challenge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D5D5E5-B461-4118-980C-6A97F1296850}"/>
              </a:ext>
            </a:extLst>
          </p:cNvPr>
          <p:cNvGrpSpPr/>
          <p:nvPr/>
        </p:nvGrpSpPr>
        <p:grpSpPr>
          <a:xfrm>
            <a:off x="4700172" y="3706426"/>
            <a:ext cx="5569768" cy="1860603"/>
            <a:chOff x="4700172" y="4083790"/>
            <a:chExt cx="5569768" cy="18606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7F4145-73D8-4329-879A-5CF2B6F2C47E}"/>
                </a:ext>
              </a:extLst>
            </p:cNvPr>
            <p:cNvSpPr/>
            <p:nvPr/>
          </p:nvSpPr>
          <p:spPr>
            <a:xfrm>
              <a:off x="6743278" y="4083790"/>
              <a:ext cx="3069462" cy="14034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APIs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9A8530-CA62-483C-8C21-D5BE034D9A04}"/>
                </a:ext>
              </a:extLst>
            </p:cNvPr>
            <p:cNvSpPr/>
            <p:nvPr/>
          </p:nvSpPr>
          <p:spPr>
            <a:xfrm>
              <a:off x="6895678" y="4236190"/>
              <a:ext cx="3069462" cy="14034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APIs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D3D3E4-AF6B-4C8E-B9E9-606F725BBD68}"/>
                </a:ext>
              </a:extLst>
            </p:cNvPr>
            <p:cNvSpPr/>
            <p:nvPr/>
          </p:nvSpPr>
          <p:spPr>
            <a:xfrm>
              <a:off x="7048078" y="4388590"/>
              <a:ext cx="3069462" cy="14034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APIs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0A9FFC-715B-43C3-B547-2BBD0463B596}"/>
                </a:ext>
              </a:extLst>
            </p:cNvPr>
            <p:cNvSpPr/>
            <p:nvPr/>
          </p:nvSpPr>
          <p:spPr>
            <a:xfrm>
              <a:off x="7200478" y="4540990"/>
              <a:ext cx="3069462" cy="14034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APIs (Bus logic, Data)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651E35-8139-498C-A689-585E2E77E1AF}"/>
                </a:ext>
              </a:extLst>
            </p:cNvPr>
            <p:cNvCxnSpPr/>
            <p:nvPr/>
          </p:nvCxnSpPr>
          <p:spPr>
            <a:xfrm>
              <a:off x="4700172" y="4246620"/>
              <a:ext cx="20431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0990CF-0206-47C1-893B-57BC19F1F9F0}"/>
                </a:ext>
              </a:extLst>
            </p:cNvPr>
            <p:cNvCxnSpPr/>
            <p:nvPr/>
          </p:nvCxnSpPr>
          <p:spPr>
            <a:xfrm flipH="1">
              <a:off x="4700172" y="4572794"/>
              <a:ext cx="20431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2DDF28-6109-40B4-A0AB-098210715B23}"/>
                </a:ext>
              </a:extLst>
            </p:cNvPr>
            <p:cNvSpPr/>
            <p:nvPr/>
          </p:nvSpPr>
          <p:spPr>
            <a:xfrm>
              <a:off x="8325724" y="5368329"/>
              <a:ext cx="1944216" cy="57606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Authorisation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00B2F-6A73-4E55-8EA3-29F2CE3C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406" y="2437432"/>
            <a:ext cx="1776784" cy="365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21827-25F8-4520-A437-8816ECD7E367}"/>
              </a:ext>
            </a:extLst>
          </p:cNvPr>
          <p:cNvSpPr txBox="1"/>
          <p:nvPr/>
        </p:nvSpPr>
        <p:spPr>
          <a:xfrm>
            <a:off x="6631886" y="2442830"/>
            <a:ext cx="673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SSO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C0DD6-23ED-431C-BD31-DDFD9123F864}"/>
              </a:ext>
            </a:extLst>
          </p:cNvPr>
          <p:cNvSpPr/>
          <p:nvPr/>
        </p:nvSpPr>
        <p:spPr>
          <a:xfrm>
            <a:off x="1523206" y="2519030"/>
            <a:ext cx="3069462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Application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UI</a:t>
            </a:r>
            <a:endParaRPr lang="en-AU" dirty="0"/>
          </a:p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5C101-F71D-4235-AF83-8C40F4D896A1}"/>
              </a:ext>
            </a:extLst>
          </p:cNvPr>
          <p:cNvSpPr/>
          <p:nvPr/>
        </p:nvSpPr>
        <p:spPr>
          <a:xfrm>
            <a:off x="1630710" y="2620382"/>
            <a:ext cx="3069462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Application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UI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424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68F38-A124-436F-9ADC-E5E6076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Resource-owner</a:t>
            </a:r>
            <a:r>
              <a:rPr lang="de-AT" dirty="0"/>
              <a:t> </a:t>
            </a:r>
            <a:r>
              <a:rPr lang="de-AT" dirty="0" err="1"/>
              <a:t>credentials</a:t>
            </a:r>
            <a:r>
              <a:rPr lang="de-AT" dirty="0"/>
              <a:t> </a:t>
            </a:r>
            <a:r>
              <a:rPr lang="de-AT" dirty="0" err="1"/>
              <a:t>flow</a:t>
            </a:r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E810-DFA8-430F-8E4D-6FE747F8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37" y="5127851"/>
            <a:ext cx="1235310" cy="113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794E1-3C67-4FBF-94CC-8FED1924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603" y="1912524"/>
            <a:ext cx="914400" cy="1206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542263-90BF-439F-B662-6CA40CDABC70}"/>
              </a:ext>
            </a:extLst>
          </p:cNvPr>
          <p:cNvCxnSpPr/>
          <p:nvPr/>
        </p:nvCxnSpPr>
        <p:spPr>
          <a:xfrm flipV="1">
            <a:off x="6302822" y="3652790"/>
            <a:ext cx="2459384" cy="137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FF36AED-7041-40BC-A191-4E06FA22B7E0}"/>
              </a:ext>
            </a:extLst>
          </p:cNvPr>
          <p:cNvGrpSpPr/>
          <p:nvPr/>
        </p:nvGrpSpPr>
        <p:grpSpPr>
          <a:xfrm>
            <a:off x="6718229" y="3791490"/>
            <a:ext cx="2940374" cy="1585884"/>
            <a:chOff x="6812375" y="3766806"/>
            <a:chExt cx="2940374" cy="158588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E8A32A9-C4DD-4C73-B70F-2366B059FABC}"/>
                </a:ext>
              </a:extLst>
            </p:cNvPr>
            <p:cNvCxnSpPr/>
            <p:nvPr/>
          </p:nvCxnSpPr>
          <p:spPr>
            <a:xfrm flipH="1">
              <a:off x="6812375" y="3766806"/>
              <a:ext cx="2940374" cy="158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6CDA2-E5DC-4D8D-B4FB-3851B3BED4F4}"/>
                </a:ext>
              </a:extLst>
            </p:cNvPr>
            <p:cNvSpPr txBox="1"/>
            <p:nvPr/>
          </p:nvSpPr>
          <p:spPr>
            <a:xfrm>
              <a:off x="7704201" y="4420487"/>
              <a:ext cx="1093184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3"/>
                  </a:solidFill>
                </a:rPr>
                <a:t>2. </a:t>
              </a:r>
              <a:r>
                <a:rPr lang="en-GB" sz="1200" dirty="0" err="1">
                  <a:solidFill>
                    <a:schemeClr val="accent3"/>
                  </a:solidFill>
                </a:rPr>
                <a:t>id_token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3"/>
                  </a:solidFill>
                </a:rPr>
                <a:t>access_token</a:t>
              </a:r>
              <a:endParaRPr lang="en-GB" sz="1200" dirty="0">
                <a:solidFill>
                  <a:schemeClr val="accent3"/>
                </a:solidFill>
              </a:endParaRPr>
            </a:p>
            <a:p>
              <a:pPr algn="ctr"/>
              <a:r>
                <a:rPr lang="en-GB" sz="1200" dirty="0" err="1">
                  <a:solidFill>
                    <a:schemeClr val="accent1"/>
                  </a:solidFill>
                </a:rPr>
                <a:t>refresh_token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D5E6C-060F-4152-9550-CFE09E194E84}"/>
              </a:ext>
            </a:extLst>
          </p:cNvPr>
          <p:cNvSpPr/>
          <p:nvPr/>
        </p:nvSpPr>
        <p:spPr>
          <a:xfrm>
            <a:off x="8896603" y="3186032"/>
            <a:ext cx="928174" cy="49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  <a:p>
            <a:pPr algn="ctr"/>
            <a:r>
              <a:rPr lang="en-US" sz="1400" dirty="0"/>
              <a:t>Endpoint</a:t>
            </a:r>
            <a:endParaRPr lang="en-AU" sz="1400" dirty="0"/>
          </a:p>
        </p:txBody>
      </p:sp>
      <p:pic>
        <p:nvPicPr>
          <p:cNvPr id="13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178951C3-2549-434D-8794-663D9938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3" y="3550019"/>
            <a:ext cx="1062830" cy="10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71C1EA7-4C89-4020-834F-20D6EA9F0F16}"/>
              </a:ext>
            </a:extLst>
          </p:cNvPr>
          <p:cNvGrpSpPr/>
          <p:nvPr/>
        </p:nvGrpSpPr>
        <p:grpSpPr>
          <a:xfrm>
            <a:off x="2377365" y="4333733"/>
            <a:ext cx="3204362" cy="738007"/>
            <a:chOff x="2633083" y="4377419"/>
            <a:chExt cx="3042789" cy="66963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AE5A92-A5F9-457E-95D7-A82F2B8668FE}"/>
                </a:ext>
              </a:extLst>
            </p:cNvPr>
            <p:cNvCxnSpPr/>
            <p:nvPr/>
          </p:nvCxnSpPr>
          <p:spPr>
            <a:xfrm>
              <a:off x="2633083" y="4377419"/>
              <a:ext cx="3042789" cy="66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848EB5-E754-4250-AACB-742CC88EF22D}"/>
                </a:ext>
              </a:extLst>
            </p:cNvPr>
            <p:cNvSpPr txBox="1"/>
            <p:nvPr/>
          </p:nvSpPr>
          <p:spPr>
            <a:xfrm>
              <a:off x="3461668" y="4481277"/>
              <a:ext cx="1042568" cy="251337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accent1"/>
                  </a:solidFill>
                </a:rPr>
                <a:t>0. Credentials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954A14C-6E6E-4255-B3C5-BCB5FB1EE3C2}"/>
              </a:ext>
            </a:extLst>
          </p:cNvPr>
          <p:cNvSpPr txBox="1"/>
          <p:nvPr/>
        </p:nvSpPr>
        <p:spPr>
          <a:xfrm>
            <a:off x="1415139" y="463525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User</a:t>
            </a:r>
            <a:endParaRPr lang="en-AU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285477-25DC-453C-888A-51735141DAF5}"/>
              </a:ext>
            </a:extLst>
          </p:cNvPr>
          <p:cNvGrpSpPr/>
          <p:nvPr/>
        </p:nvGrpSpPr>
        <p:grpSpPr>
          <a:xfrm>
            <a:off x="5866606" y="3658394"/>
            <a:ext cx="2895600" cy="1377204"/>
            <a:chOff x="5942749" y="3573564"/>
            <a:chExt cx="2895600" cy="137720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7AD8C5-D798-4C89-9059-42158BE7E377}"/>
                </a:ext>
              </a:extLst>
            </p:cNvPr>
            <p:cNvCxnSpPr/>
            <p:nvPr/>
          </p:nvCxnSpPr>
          <p:spPr>
            <a:xfrm flipV="1">
              <a:off x="6378965" y="3573564"/>
              <a:ext cx="2459384" cy="137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59017B-D586-4095-B9FF-E1D7A51D6DB0}"/>
                </a:ext>
              </a:extLst>
            </p:cNvPr>
            <p:cNvSpPr txBox="1"/>
            <p:nvPr/>
          </p:nvSpPr>
          <p:spPr>
            <a:xfrm>
              <a:off x="5942749" y="4106964"/>
              <a:ext cx="1653273" cy="64633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1. Client credentials</a:t>
              </a:r>
            </a:p>
            <a:p>
              <a:pPr algn="ctr"/>
              <a:r>
                <a:rPr lang="en-GB" sz="1200" dirty="0" err="1">
                  <a:solidFill>
                    <a:schemeClr val="accent1"/>
                  </a:solidFill>
                </a:rPr>
                <a:t>grant_type</a:t>
              </a:r>
              <a:r>
                <a:rPr lang="en-GB" sz="1200" dirty="0">
                  <a:solidFill>
                    <a:schemeClr val="accent1"/>
                  </a:solidFill>
                </a:rPr>
                <a:t>=password</a:t>
              </a:r>
            </a:p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User credentials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1E8FC1-D92C-4B5B-B457-722E10ED4BC7}"/>
              </a:ext>
            </a:extLst>
          </p:cNvPr>
          <p:cNvSpPr txBox="1"/>
          <p:nvPr/>
        </p:nvSpPr>
        <p:spPr>
          <a:xfrm>
            <a:off x="5427111" y="6260862"/>
            <a:ext cx="150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Relying Party</a:t>
            </a:r>
            <a:endParaRPr lang="en-AU" sz="1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5B33861-99E3-4C8B-9DF8-741A93A0750E}"/>
              </a:ext>
            </a:extLst>
          </p:cNvPr>
          <p:cNvSpPr txBox="1">
            <a:spLocks/>
          </p:cNvSpPr>
          <p:nvPr/>
        </p:nvSpPr>
        <p:spPr>
          <a:xfrm>
            <a:off x="728141" y="1416546"/>
            <a:ext cx="10048720" cy="4527011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“Password flow”</a:t>
            </a:r>
          </a:p>
          <a:p>
            <a:r>
              <a:rPr lang="en-US" dirty="0"/>
              <a:t>Use: First-party apps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589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F888C5-BD3B-499B-A9ED-A39A1C468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4788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(server-to-server calls)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/token</a:t>
            </a:r>
          </a:p>
          <a:p>
            <a:pPr marL="0" lvl="0" indent="0">
              <a:buNone/>
            </a:pPr>
            <a:r>
              <a:rPr lang="en-AU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Authorization: Basic czZCaGRSa3F0MzpnWDFmQmF0M2JW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A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AU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grant_type</a:t>
            </a:r>
            <a:r>
              <a:rPr lang="en-AU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client_credentials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231F2-5DD9-43E6-8CD7-B47BF746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</a:t>
            </a:r>
            <a:r>
              <a:rPr lang="de-AT" dirty="0" err="1"/>
              <a:t>flow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89515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8059A-A4DC-455A-BB5B-E9B766C8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14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EC313-2914-4FFC-87A0-C65A52C3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Q &amp; 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349272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FDC5A7-B86D-4935-9A13-5089169E313E}"/>
              </a:ext>
            </a:extLst>
          </p:cNvPr>
          <p:cNvGrpSpPr/>
          <p:nvPr/>
        </p:nvGrpSpPr>
        <p:grpSpPr>
          <a:xfrm>
            <a:off x="1449704" y="38162"/>
            <a:ext cx="9292590" cy="5707858"/>
            <a:chOff x="1449704" y="7620"/>
            <a:chExt cx="9292590" cy="5644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151440-F6B1-4AAA-8C10-03A7BF638D4C}"/>
                </a:ext>
              </a:extLst>
            </p:cNvPr>
            <p:cNvSpPr/>
            <p:nvPr/>
          </p:nvSpPr>
          <p:spPr bwMode="auto">
            <a:xfrm>
              <a:off x="1449704" y="7620"/>
              <a:ext cx="9292590" cy="554988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D032E77A-EF8F-491F-AD9C-FCA3B071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309" y="9843"/>
              <a:ext cx="5183680" cy="564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806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A57E3-2FC2-4E5B-9C05-9065C135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Authn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Authz</a:t>
            </a:r>
            <a:endParaRPr lang="de-A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62EC92-3E16-4D55-8234-8A8C1CF81FAC}"/>
              </a:ext>
            </a:extLst>
          </p:cNvPr>
          <p:cNvGrpSpPr/>
          <p:nvPr/>
        </p:nvGrpSpPr>
        <p:grpSpPr>
          <a:xfrm>
            <a:off x="685006" y="1753394"/>
            <a:ext cx="4343400" cy="3301597"/>
            <a:chOff x="685006" y="1753394"/>
            <a:chExt cx="4343400" cy="3301597"/>
          </a:xfrm>
        </p:grpSpPr>
        <p:pic>
          <p:nvPicPr>
            <p:cNvPr id="5" name="Picture 2" descr="https://upload.wikimedia.org/wikipedia/commons/thumb/7/7f/Speech_bubble.svg/637px-Speech_bubble.svg.png">
              <a:extLst>
                <a:ext uri="{FF2B5EF4-FFF2-40B4-BE49-F238E27FC236}">
                  <a16:creationId xmlns:a16="http://schemas.microsoft.com/office/drawing/2014/main" id="{B261682A-2E2C-4C14-A24C-789967A18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206" y="1753394"/>
              <a:ext cx="2362200" cy="177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pixabay.com/static/uploads/photo/2015/03/04/22/35/head-659650_960_720.png">
              <a:extLst>
                <a:ext uri="{FF2B5EF4-FFF2-40B4-BE49-F238E27FC236}">
                  <a16:creationId xmlns:a16="http://schemas.microsoft.com/office/drawing/2014/main" id="{22D8B04D-820F-4313-8207-83BD2504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06" y="2925360"/>
              <a:ext cx="2129631" cy="2129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1732F-39BD-4270-ADCF-240C217973F7}"/>
                </a:ext>
              </a:extLst>
            </p:cNvPr>
            <p:cNvSpPr txBox="1"/>
            <p:nvPr/>
          </p:nvSpPr>
          <p:spPr>
            <a:xfrm>
              <a:off x="3199606" y="2362994"/>
              <a:ext cx="148014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Hi, I’m Rob</a:t>
              </a:r>
              <a:endParaRPr lang="en-AU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FD9DB00-EFA9-4C91-A6DC-382C2A7C3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206" y="1476715"/>
            <a:ext cx="3048022" cy="2795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B9525-1957-4A61-91BF-2B960929A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06" y="4142988"/>
            <a:ext cx="3048022" cy="2033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32E6-019D-4788-8BCD-348F7C97C765}"/>
              </a:ext>
            </a:extLst>
          </p:cNvPr>
          <p:cNvSpPr txBox="1"/>
          <p:nvPr/>
        </p:nvSpPr>
        <p:spPr>
          <a:xfrm>
            <a:off x="6628606" y="556339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Age: 16</a:t>
            </a:r>
            <a:endParaRPr lang="en-AU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6C27F1-3BFA-4A50-87A4-309D90B9AF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0" y="4279467"/>
            <a:ext cx="908685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719D8D-2D10-441B-AC2E-9A0736C63850}"/>
              </a:ext>
            </a:extLst>
          </p:cNvPr>
          <p:cNvSpPr txBox="1"/>
          <p:nvPr/>
        </p:nvSpPr>
        <p:spPr>
          <a:xfrm>
            <a:off x="9524206" y="290706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Matt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91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A7693-6524-47B0-A5ED-338AA9328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2668151"/>
            <a:ext cx="11653523" cy="2477473"/>
          </a:xfrm>
        </p:spPr>
        <p:txBody>
          <a:bodyPr/>
          <a:lstStyle/>
          <a:p>
            <a:pPr marL="0" indent="0" algn="ctr">
              <a:buNone/>
            </a:pPr>
            <a:r>
              <a:rPr lang="de-AT" i="1" dirty="0"/>
              <a:t>„</a:t>
            </a:r>
            <a:r>
              <a:rPr lang="en-US" i="1" dirty="0"/>
              <a:t>Claims Based Authentication is about defining who you trust to give you accurate information about identity, and only ever using that information provided”</a:t>
            </a:r>
          </a:p>
          <a:p>
            <a:pPr marL="0" indent="0" algn="ctr">
              <a:buNone/>
            </a:pPr>
            <a:r>
              <a:rPr lang="en-US" dirty="0"/>
              <a:t>Steve</a:t>
            </a:r>
            <a:endParaRPr lang="de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C727B-65D1-448B-84FF-E55C0B9E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Claims-</a:t>
            </a:r>
            <a:r>
              <a:rPr lang="de-AT" dirty="0" err="1"/>
              <a:t>Based</a:t>
            </a:r>
            <a:r>
              <a:rPr lang="de-AT" dirty="0"/>
              <a:t> 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D7F6B-5516-4FDC-945A-732DB016973C}"/>
              </a:ext>
            </a:extLst>
          </p:cNvPr>
          <p:cNvSpPr/>
          <p:nvPr/>
        </p:nvSpPr>
        <p:spPr>
          <a:xfrm>
            <a:off x="3674599" y="6199157"/>
            <a:ext cx="4842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http://stackoverflow.com/a/6848135/1445713</a:t>
            </a:r>
          </a:p>
        </p:txBody>
      </p:sp>
    </p:spTree>
    <p:extLst>
      <p:ext uri="{BB962C8B-B14F-4D97-AF65-F5344CB8AC3E}">
        <p14:creationId xmlns:p14="http://schemas.microsoft.com/office/powerpoint/2010/main" val="7056202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89F371-2554-4A90-82C4-77C08844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Claims-</a:t>
            </a:r>
            <a:r>
              <a:rPr lang="de-AT" dirty="0" err="1"/>
              <a:t>Based</a:t>
            </a:r>
            <a:r>
              <a:rPr lang="de-AT" dirty="0"/>
              <a:t>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61441-E9EA-4E40-A9CE-1D59FCBF86F2}"/>
              </a:ext>
            </a:extLst>
          </p:cNvPr>
          <p:cNvSpPr txBox="1"/>
          <p:nvPr/>
        </p:nvSpPr>
        <p:spPr>
          <a:xfrm>
            <a:off x="7391333" y="4580414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Identity Provider (</a:t>
            </a:r>
            <a:r>
              <a:rPr lang="en-US" sz="1800" dirty="0" err="1"/>
              <a:t>IdP</a:t>
            </a:r>
            <a:r>
              <a:rPr lang="en-US" sz="18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00E7E7-A187-4797-BF98-44F5E266C583}"/>
              </a:ext>
            </a:extLst>
          </p:cNvPr>
          <p:cNvGrpSpPr/>
          <p:nvPr/>
        </p:nvGrpSpPr>
        <p:grpSpPr>
          <a:xfrm>
            <a:off x="5212831" y="1532414"/>
            <a:ext cx="5724885" cy="4114800"/>
            <a:chOff x="5018521" y="1600994"/>
            <a:chExt cx="5724885" cy="4114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DD19A6-4168-4F61-8D21-851917DB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8206" y="1683103"/>
              <a:ext cx="2309829" cy="304802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0284A7-CA0E-4A34-A60C-0E05DC1E4ADD}"/>
                </a:ext>
              </a:extLst>
            </p:cNvPr>
            <p:cNvSpPr/>
            <p:nvPr/>
          </p:nvSpPr>
          <p:spPr>
            <a:xfrm>
              <a:off x="5018521" y="1600994"/>
              <a:ext cx="5724885" cy="4114800"/>
            </a:xfrm>
            <a:prstGeom prst="rect">
              <a:avLst/>
            </a:prstGeom>
            <a:noFill/>
            <a:ln>
              <a:solidFill>
                <a:srgbClr val="0B0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8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Government</a:t>
              </a:r>
              <a:endParaRPr lang="en-AU" sz="2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5E83FB-CCAB-4BFA-9467-F80AA51A255F}"/>
                </a:ext>
              </a:extLst>
            </p:cNvPr>
            <p:cNvSpPr/>
            <p:nvPr/>
          </p:nvSpPr>
          <p:spPr>
            <a:xfrm>
              <a:off x="5018521" y="3298032"/>
              <a:ext cx="1686285" cy="2410272"/>
            </a:xfrm>
            <a:prstGeom prst="rect">
              <a:avLst/>
            </a:prstGeom>
            <a:noFill/>
            <a:ln>
              <a:solidFill>
                <a:srgbClr val="0B0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Licensing Department</a:t>
              </a:r>
            </a:p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49153F-9E1C-4213-8CB2-47CDBC88047B}"/>
              </a:ext>
            </a:extLst>
          </p:cNvPr>
          <p:cNvGrpSpPr/>
          <p:nvPr/>
        </p:nvGrpSpPr>
        <p:grpSpPr>
          <a:xfrm>
            <a:off x="879316" y="3229452"/>
            <a:ext cx="6019801" cy="2622564"/>
            <a:chOff x="685006" y="3298032"/>
            <a:chExt cx="6019801" cy="26225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4A438D-F0D2-4949-BEDC-E58B3FDF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006" y="3886994"/>
              <a:ext cx="3048022" cy="20336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2E4ACC-29DF-44B7-9A41-910315D88A48}"/>
                </a:ext>
              </a:extLst>
            </p:cNvPr>
            <p:cNvSpPr txBox="1"/>
            <p:nvPr/>
          </p:nvSpPr>
          <p:spPr>
            <a:xfrm>
              <a:off x="2387921" y="4218298"/>
              <a:ext cx="1260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Martin Ullrich</a:t>
              </a:r>
              <a:endParaRPr lang="en-AU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AAE5B-02D1-45D7-95C9-C65E6110A3F8}"/>
                </a:ext>
              </a:extLst>
            </p:cNvPr>
            <p:cNvSpPr txBox="1"/>
            <p:nvPr/>
          </p:nvSpPr>
          <p:spPr>
            <a:xfrm>
              <a:off x="2389139" y="4569817"/>
              <a:ext cx="929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Main St</a:t>
              </a:r>
              <a:endParaRPr lang="en-AU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22B9E5-8FCE-4522-98EC-A9AC3B9E728D}"/>
                </a:ext>
              </a:extLst>
            </p:cNvPr>
            <p:cNvSpPr txBox="1"/>
            <p:nvPr/>
          </p:nvSpPr>
          <p:spPr>
            <a:xfrm>
              <a:off x="2407788" y="4897472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01/01/1990</a:t>
              </a:r>
              <a:endParaRPr lang="en-AU" sz="14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E28699-4F1D-46BF-A5F1-0A5269A58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600" y="5329521"/>
              <a:ext cx="423277" cy="558551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B45A13-AE27-409B-B33A-5EACC88A6295}"/>
                </a:ext>
              </a:extLst>
            </p:cNvPr>
            <p:cNvCxnSpPr/>
            <p:nvPr/>
          </p:nvCxnSpPr>
          <p:spPr>
            <a:xfrm flipH="1">
              <a:off x="838622" y="3298032"/>
              <a:ext cx="4179899" cy="5889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D5338-DE6D-4C9C-96A5-3C9D9540182A}"/>
                </a:ext>
              </a:extLst>
            </p:cNvPr>
            <p:cNvCxnSpPr/>
            <p:nvPr/>
          </p:nvCxnSpPr>
          <p:spPr>
            <a:xfrm flipH="1">
              <a:off x="3529877" y="5735672"/>
              <a:ext cx="3174930" cy="1833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74AF08-61F5-4E2D-B686-CC0AFDA177FE}"/>
              </a:ext>
            </a:extLst>
          </p:cNvPr>
          <p:cNvGrpSpPr/>
          <p:nvPr/>
        </p:nvGrpSpPr>
        <p:grpSpPr>
          <a:xfrm>
            <a:off x="1565116" y="2065814"/>
            <a:ext cx="1647448" cy="2763078"/>
            <a:chOff x="1370806" y="2134394"/>
            <a:chExt cx="1647448" cy="27630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B8F045-DD5D-4A6A-8E1E-836FD7154E44}"/>
                </a:ext>
              </a:extLst>
            </p:cNvPr>
            <p:cNvSpPr txBox="1"/>
            <p:nvPr/>
          </p:nvSpPr>
          <p:spPr>
            <a:xfrm>
              <a:off x="1370806" y="2134394"/>
              <a:ext cx="96532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Claims</a:t>
              </a:r>
              <a:endParaRPr lang="en-AU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B60E45-6132-487B-B190-66AD389406FC}"/>
                </a:ext>
              </a:extLst>
            </p:cNvPr>
            <p:cNvCxnSpPr>
              <a:stCxn id="18" idx="2"/>
              <a:endCxn id="13" idx="0"/>
            </p:cNvCxnSpPr>
            <p:nvPr/>
          </p:nvCxnSpPr>
          <p:spPr>
            <a:xfrm>
              <a:off x="1853471" y="2549892"/>
              <a:ext cx="1101903" cy="2347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3F8CD5-FFDF-4EC6-B9F1-921AF4A00870}"/>
                </a:ext>
              </a:extLst>
            </p:cNvPr>
            <p:cNvCxnSpPr>
              <a:stCxn id="18" idx="2"/>
              <a:endCxn id="11" idx="0"/>
            </p:cNvCxnSpPr>
            <p:nvPr/>
          </p:nvCxnSpPr>
          <p:spPr>
            <a:xfrm>
              <a:off x="1853471" y="2549892"/>
              <a:ext cx="1164783" cy="1668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952132-E945-45E0-A20C-891735B77E1E}"/>
                </a:ext>
              </a:extLst>
            </p:cNvPr>
            <p:cNvCxnSpPr>
              <a:stCxn id="18" idx="2"/>
              <a:endCxn id="12" idx="0"/>
            </p:cNvCxnSpPr>
            <p:nvPr/>
          </p:nvCxnSpPr>
          <p:spPr>
            <a:xfrm>
              <a:off x="1853471" y="2549892"/>
              <a:ext cx="1000218" cy="2008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4FEE7A-DE62-459D-95A7-DBF535514DA8}"/>
              </a:ext>
            </a:extLst>
          </p:cNvPr>
          <p:cNvSpPr txBox="1"/>
          <p:nvPr/>
        </p:nvSpPr>
        <p:spPr>
          <a:xfrm>
            <a:off x="5274147" y="4316570"/>
            <a:ext cx="154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Secure Token Service (STS)</a:t>
            </a:r>
            <a:endParaRPr lang="en-AU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19F195-4603-4CA0-A69A-B3AF7FC737AE}"/>
              </a:ext>
            </a:extLst>
          </p:cNvPr>
          <p:cNvGrpSpPr/>
          <p:nvPr/>
        </p:nvGrpSpPr>
        <p:grpSpPr>
          <a:xfrm>
            <a:off x="3724187" y="5540217"/>
            <a:ext cx="5260353" cy="886158"/>
            <a:chOff x="3724187" y="5540217"/>
            <a:chExt cx="5260353" cy="8861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A1EFF8-9E11-438A-A2BB-786BEAEFD2AB}"/>
                </a:ext>
              </a:extLst>
            </p:cNvPr>
            <p:cNvSpPr txBox="1"/>
            <p:nvPr/>
          </p:nvSpPr>
          <p:spPr>
            <a:xfrm>
              <a:off x="5180806" y="6057043"/>
              <a:ext cx="380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Holographic logo (Token validation)</a:t>
              </a:r>
              <a:endParaRPr lang="en-AU" sz="1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4F80EF-1DFC-4667-A2A7-647466A08C5D}"/>
                </a:ext>
              </a:extLst>
            </p:cNvPr>
            <p:cNvCxnSpPr>
              <a:stCxn id="24" idx="1"/>
              <a:endCxn id="14" idx="3"/>
            </p:cNvCxnSpPr>
            <p:nvPr/>
          </p:nvCxnSpPr>
          <p:spPr>
            <a:xfrm flipH="1" flipV="1">
              <a:off x="3724187" y="5540217"/>
              <a:ext cx="1456619" cy="701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615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47926-4AEF-4187-A9B5-24E0106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Terminology</a:t>
            </a:r>
            <a:r>
              <a:rPr lang="de-AT" dirty="0"/>
              <a:t> – </a:t>
            </a:r>
            <a:r>
              <a:rPr lang="de-AT" dirty="0" err="1"/>
              <a:t>Naming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hard</a:t>
            </a:r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9B991-881D-4C2F-B58A-E8A8E9A4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7" y="2081804"/>
            <a:ext cx="2472130" cy="2267408"/>
          </a:xfrm>
          <a:prstGeom prst="rect">
            <a:avLst/>
          </a:prstGeom>
        </p:spPr>
      </p:pic>
      <p:pic>
        <p:nvPicPr>
          <p:cNvPr id="5" name="Picture 4" descr="https://pixabay.com/static/uploads/photo/2015/03/04/22/35/head-659650_960_720.png">
            <a:extLst>
              <a:ext uri="{FF2B5EF4-FFF2-40B4-BE49-F238E27FC236}">
                <a16:creationId xmlns:a16="http://schemas.microsoft.com/office/drawing/2014/main" id="{E6751477-3B30-420B-8B80-E704E693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73" y="1887923"/>
            <a:ext cx="2576853" cy="2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E53CF-1170-44E8-AFE2-4F597AA6C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280" y="2081804"/>
            <a:ext cx="1891978" cy="2496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2B060-22F4-4853-AB2F-16FD63D3F285}"/>
              </a:ext>
            </a:extLst>
          </p:cNvPr>
          <p:cNvSpPr txBox="1"/>
          <p:nvPr/>
        </p:nvSpPr>
        <p:spPr>
          <a:xfrm>
            <a:off x="1787906" y="4488929"/>
            <a:ext cx="1724767" cy="50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Relying Party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2E4D-68AE-49C1-845F-9A2AD367C7E9}"/>
              </a:ext>
            </a:extLst>
          </p:cNvPr>
          <p:cNvSpPr txBox="1"/>
          <p:nvPr/>
        </p:nvSpPr>
        <p:spPr>
          <a:xfrm>
            <a:off x="5737567" y="4578434"/>
            <a:ext cx="716863" cy="50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A49E7-2E52-4692-AD8F-737FAB301623}"/>
              </a:ext>
            </a:extLst>
          </p:cNvPr>
          <p:cNvSpPr txBox="1"/>
          <p:nvPr/>
        </p:nvSpPr>
        <p:spPr>
          <a:xfrm>
            <a:off x="8296862" y="4540827"/>
            <a:ext cx="2144818" cy="50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22241235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569b343d-e775-480b-9b2b-6a6986deb9b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0</TotalTime>
  <Words>2627</Words>
  <Application>Microsoft Office PowerPoint</Application>
  <PresentationFormat>Widescreen</PresentationFormat>
  <Paragraphs>430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Agency FB</vt:lpstr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1_Dotnet_Template</vt:lpstr>
      <vt:lpstr>Modern Authentication with OpenID Connect</vt:lpstr>
      <vt:lpstr>Agenda</vt:lpstr>
      <vt:lpstr>Modern Authentication?</vt:lpstr>
      <vt:lpstr>PowerPoint Presentation</vt:lpstr>
      <vt:lpstr>Modern Applications</vt:lpstr>
      <vt:lpstr>Identity vs Authn vs Authz</vt:lpstr>
      <vt:lpstr>Claims-Based Authentication</vt:lpstr>
      <vt:lpstr>Claims-Based Authentication</vt:lpstr>
      <vt:lpstr>Terminology – Naming is hard</vt:lpstr>
      <vt:lpstr>Terminology - Acronyms</vt:lpstr>
      <vt:lpstr>Tokens (vs Passwords)</vt:lpstr>
      <vt:lpstr>More than Passwords: MFA</vt:lpstr>
      <vt:lpstr>Standards: Token formats</vt:lpstr>
      <vt:lpstr>Tokens</vt:lpstr>
      <vt:lpstr>SAML</vt:lpstr>
      <vt:lpstr>SAML 2.0 Tokens</vt:lpstr>
      <vt:lpstr>SAML 2.0 Tokens</vt:lpstr>
      <vt:lpstr>JWT</vt:lpstr>
      <vt:lpstr>JSON Web Tokens (JWTs)</vt:lpstr>
      <vt:lpstr>JSON Web Tokens (JWTs)</vt:lpstr>
      <vt:lpstr>Standards: Auth Protocols</vt:lpstr>
      <vt:lpstr>Auth protocols</vt:lpstr>
      <vt:lpstr>History</vt:lpstr>
      <vt:lpstr>Basic Flow</vt:lpstr>
      <vt:lpstr>SAML</vt:lpstr>
      <vt:lpstr>Oauth 2.0</vt:lpstr>
      <vt:lpstr>OpenID Connect</vt:lpstr>
      <vt:lpstr>OpenID Connect: Implementaitons</vt:lpstr>
      <vt:lpstr>OpenID Connect: Deep Dive</vt:lpstr>
      <vt:lpstr>Fundamentals</vt:lpstr>
      <vt:lpstr>Relying Parties</vt:lpstr>
      <vt:lpstr>Metadata</vt:lpstr>
      <vt:lpstr>Scopes</vt:lpstr>
      <vt:lpstr>Standard scopes</vt:lpstr>
      <vt:lpstr>OpenID Connect Tokens</vt:lpstr>
      <vt:lpstr>OpenID Connect JWT payload</vt:lpstr>
      <vt:lpstr>Endpoints</vt:lpstr>
      <vt:lpstr>Authorization Endpoint</vt:lpstr>
      <vt:lpstr>Authorization Endpoint</vt:lpstr>
      <vt:lpstr>Token Endpoint</vt:lpstr>
      <vt:lpstr>Token Endpoint: An example</vt:lpstr>
      <vt:lpstr>UserInfo Endpoint</vt:lpstr>
      <vt:lpstr>Flows</vt:lpstr>
      <vt:lpstr>How to choose a flow?</vt:lpstr>
      <vt:lpstr>Authorization code flow</vt:lpstr>
      <vt:lpstr>Implicit flow</vt:lpstr>
      <vt:lpstr>Hybrid flow</vt:lpstr>
      <vt:lpstr>Interactive flows</vt:lpstr>
      <vt:lpstr>Non-interactive flows</vt:lpstr>
      <vt:lpstr>Resource-owner credentials flow</vt:lpstr>
      <vt:lpstr>Client credentials flow</vt:lpstr>
      <vt:lpstr>Demo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Ullrich Martin</cp:lastModifiedBy>
  <cp:revision>109</cp:revision>
  <cp:lastPrinted>2018-03-26T22:33:58Z</cp:lastPrinted>
  <dcterms:created xsi:type="dcterms:W3CDTF">2018-01-09T22:22:16Z</dcterms:created>
  <dcterms:modified xsi:type="dcterms:W3CDTF">2019-11-04T16:18:35Z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