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95" r:id="rId3"/>
    <p:sldId id="281" r:id="rId4"/>
    <p:sldId id="289" r:id="rId5"/>
    <p:sldId id="291" r:id="rId6"/>
    <p:sldId id="257" r:id="rId7"/>
    <p:sldId id="259" r:id="rId8"/>
    <p:sldId id="258" r:id="rId9"/>
    <p:sldId id="276" r:id="rId10"/>
    <p:sldId id="265" r:id="rId11"/>
    <p:sldId id="290" r:id="rId12"/>
    <p:sldId id="288" r:id="rId13"/>
    <p:sldId id="292" r:id="rId14"/>
    <p:sldId id="260" r:id="rId15"/>
    <p:sldId id="261" r:id="rId16"/>
    <p:sldId id="262" r:id="rId17"/>
    <p:sldId id="264" r:id="rId18"/>
    <p:sldId id="277" r:id="rId19"/>
    <p:sldId id="287" r:id="rId20"/>
    <p:sldId id="283" r:id="rId21"/>
    <p:sldId id="270" r:id="rId22"/>
    <p:sldId id="294" r:id="rId23"/>
    <p:sldId id="284" r:id="rId24"/>
    <p:sldId id="272" r:id="rId25"/>
    <p:sldId id="293" r:id="rId26"/>
    <p:sldId id="286" r:id="rId27"/>
    <p:sldId id="275" r:id="rId28"/>
    <p:sldId id="282"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Nova Flat" panose="020C0504020404060204" pitchFamily="34" charset="0"/>
      <p:regular r:id="rId35"/>
    </p:embeddedFont>
    <p:embeddedFont>
      <p:font typeface="Ubuntu Condensed" panose="020B0506030602030204" pitchFamily="3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09" autoAdjust="0"/>
  </p:normalViewPr>
  <p:slideViewPr>
    <p:cSldViewPr>
      <p:cViewPr varScale="1">
        <p:scale>
          <a:sx n="79" d="100"/>
          <a:sy n="79" d="100"/>
        </p:scale>
        <p:origin x="1411"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9E893-7B50-4CEE-B4CB-5A2948A97809}" type="datetimeFigureOut">
              <a:rPr lang="en-US" smtClean="0"/>
              <a:t>4/26/2013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9B645-83BE-4C3D-B755-941009609299}" type="slidenum">
              <a:rPr lang="en-US" smtClean="0"/>
              <a:t>‹#›</a:t>
            </a:fld>
            <a:endParaRPr lang="en-US" dirty="0"/>
          </a:p>
        </p:txBody>
      </p:sp>
    </p:spTree>
    <p:extLst>
      <p:ext uri="{BB962C8B-B14F-4D97-AF65-F5344CB8AC3E}">
        <p14:creationId xmlns:p14="http://schemas.microsoft.com/office/powerpoint/2010/main" val="368195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alistapart.com/articles/dive-into-responsive-prototyping-with-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foundation.zurb.com/prototyping.ph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code.google.com/p/gitextens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indows.github.com/"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NV/chrome-devtools-autosav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nuget.org/packages/Foundation3_MVC4"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github.com/EdCharbeneau/Foundation3SinglePageRWD" TargetMode="External"/><Relationship Id="rId4" Type="http://schemas.openxmlformats.org/officeDocument/2006/relationships/hyperlink" Target="https://github.com/EdCharbeneau/RapidPrototypingMVC4Examples"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imple-talk.com/dotnet/asp.net/exploring-html-prototypes-with-gi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radfrostweb.com/blog/web/responsive-nav-patter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http://about.me/edcharbeneau</a:t>
            </a:r>
          </a:p>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1</a:t>
            </a:fld>
            <a:endParaRPr lang="en-US" dirty="0"/>
          </a:p>
        </p:txBody>
      </p:sp>
    </p:spTree>
    <p:extLst>
      <p:ext uri="{BB962C8B-B14F-4D97-AF65-F5344CB8AC3E}">
        <p14:creationId xmlns:p14="http://schemas.microsoft.com/office/powerpoint/2010/main" val="1998546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 good start [Demo].</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11</a:t>
            </a:fld>
            <a:endParaRPr lang="en-US" dirty="0"/>
          </a:p>
        </p:txBody>
      </p:sp>
    </p:spTree>
    <p:extLst>
      <p:ext uri="{BB962C8B-B14F-4D97-AF65-F5344CB8AC3E}">
        <p14:creationId xmlns:p14="http://schemas.microsoft.com/office/powerpoint/2010/main" val="3616296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Wireframe pitfall ;-)</a:t>
            </a:r>
            <a:endParaRPr lang="en-US" dirty="0" smtClean="0"/>
          </a:p>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12</a:t>
            </a:fld>
            <a:endParaRPr lang="en-US" dirty="0"/>
          </a:p>
        </p:txBody>
      </p:sp>
    </p:spTree>
    <p:extLst>
      <p:ext uri="{BB962C8B-B14F-4D97-AF65-F5344CB8AC3E}">
        <p14:creationId xmlns:p14="http://schemas.microsoft.com/office/powerpoint/2010/main" val="206164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wireframes using pen and paper or tools like PowerPoint or Basalmiq Mockups are an ok start but don’t provide us with a working model.</a:t>
            </a:r>
          </a:p>
          <a:p>
            <a:r>
              <a:rPr lang="en-GB" sz="1200" b="1" kern="1200" dirty="0" smtClean="0">
                <a:solidFill>
                  <a:schemeClr val="tx1"/>
                </a:solidFill>
                <a:effectLst/>
                <a:latin typeface="+mn-lt"/>
                <a:ea typeface="+mn-ea"/>
                <a:cs typeface="+mn-cs"/>
              </a:rPr>
              <a:t>Incomplete experiences</a:t>
            </a:r>
            <a:endParaRPr lang="en-US"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Simple wireframes are a great start, and while more advanced tools like SketchFlow provide additional user interactivity, they don’t necessarily produce a true “working model”. The web and it’s multitude of viewing devices is a highly versatile and quickly evolving platform, and attempting to provide a working model from mock-ups or wireframes is a significant challenge. </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Traditional wireframes fail to communicate several key experiences including:</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Device rotation &amp; multiple device resolutions and snap. Experiences created for responsive design would require numerous wireframes.</a:t>
            </a:r>
          </a:p>
          <a:p>
            <a:pPr lvl="0"/>
            <a:r>
              <a:rPr lang="en-US" sz="1200" kern="1200" dirty="0" smtClean="0">
                <a:solidFill>
                  <a:schemeClr val="tx1"/>
                </a:solidFill>
                <a:effectLst/>
                <a:latin typeface="+mn-lt"/>
                <a:ea typeface="+mn-ea"/>
                <a:cs typeface="+mn-cs"/>
              </a:rPr>
              <a:t>User context; experiences will vary from large to small displays.</a:t>
            </a:r>
          </a:p>
          <a:p>
            <a:pPr lvl="0"/>
            <a:r>
              <a:rPr lang="en-US" sz="1200" kern="1200" dirty="0" smtClean="0">
                <a:solidFill>
                  <a:schemeClr val="tx1"/>
                </a:solidFill>
                <a:effectLst/>
                <a:latin typeface="+mn-lt"/>
                <a:ea typeface="+mn-ea"/>
                <a:cs typeface="+mn-cs"/>
              </a:rPr>
              <a:t>Input capabilities, which can vary from desktop to mobile.</a:t>
            </a:r>
          </a:p>
          <a:p>
            <a:pPr lvl="0"/>
            <a:r>
              <a:rPr lang="en-US" sz="1200" kern="1200" dirty="0" smtClean="0">
                <a:solidFill>
                  <a:schemeClr val="tx1"/>
                </a:solidFill>
                <a:effectLst/>
                <a:latin typeface="+mn-lt"/>
                <a:ea typeface="+mn-ea"/>
                <a:cs typeface="+mn-cs"/>
              </a:rPr>
              <a:t>Application flow, which not all prototyping tools can simulate.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13</a:t>
            </a:fld>
            <a:endParaRPr lang="en-US" dirty="0"/>
          </a:p>
        </p:txBody>
      </p:sp>
    </p:spTree>
    <p:extLst>
      <p:ext uri="{BB962C8B-B14F-4D97-AF65-F5344CB8AC3E}">
        <p14:creationId xmlns:p14="http://schemas.microsoft.com/office/powerpoint/2010/main" val="206164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time to start wire framing in code and using the browser.</a:t>
            </a:r>
          </a:p>
          <a:p>
            <a:r>
              <a:rPr lang="en-GB" sz="1200" b="1" kern="1200" dirty="0" smtClean="0">
                <a:solidFill>
                  <a:schemeClr val="tx1"/>
                </a:solidFill>
                <a:effectLst/>
                <a:latin typeface="+mn-lt"/>
                <a:ea typeface="+mn-ea"/>
                <a:cs typeface="+mn-cs"/>
              </a:rPr>
              <a:t>Coded Wireframes with ASP.NET MVC</a:t>
            </a:r>
            <a:endParaRPr lang="en-US"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Coded wireframes can solve many of the issues with traditional wireframes. Using ASP.NET MVC and a few open source frameworks, we can achieve our goal of a working model that is displayed natively in the browser. While ASP.NET MVC probably isn’t the first tool that jumps to mind when considering a prototyping toolset, it is actually ideal for coded wireframes; it is extremely flexible (thanks to NuGet package manager), and also gives us full control over the HTML rendered.</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With that in mind, let’s look at a few tools that, when combined with ASP.NET MVC, allow us to easily create rich, functional prototypes.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14</a:t>
            </a:fld>
            <a:endParaRPr lang="en-US" dirty="0"/>
          </a:p>
        </p:txBody>
      </p:sp>
    </p:spTree>
    <p:extLst>
      <p:ext uri="{BB962C8B-B14F-4D97-AF65-F5344CB8AC3E}">
        <p14:creationId xmlns:p14="http://schemas.microsoft.com/office/powerpoint/2010/main" val="993897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Creating wireframes in the browser</a:t>
            </a:r>
          </a:p>
          <a:p>
            <a:r>
              <a:rPr lang="en-GB" sz="1200" b="1" kern="1200" dirty="0" smtClean="0">
                <a:solidFill>
                  <a:schemeClr val="tx1"/>
                </a:solidFill>
                <a:effectLst/>
                <a:latin typeface="+mn-lt"/>
                <a:ea typeface="+mn-ea"/>
                <a:cs typeface="+mn-cs"/>
              </a:rPr>
              <a:t>Coded Wireframes with ASP.NET MVC</a:t>
            </a:r>
            <a:endParaRPr lang="en-US"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Coded wireframes can solve many of the issues with traditional wireframes. Using ASP.NET MVC and a few open source frameworks, we can achieve our goal of a working model that is displayed natively in the browser. While ASP.NET MVC probably isn’t the first tool that jumps to mind when considering a prototyping toolset, it is actually ideal for coded wireframes; it is extremely flexible (thanks to NuGet package manager), and also gives us full control over the HTML rendered.</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With that in mind, let’s look at a few tools that, when combined with ASP.NET MVC, allow us to easily create rich, functional prototypes.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39B645-83BE-4C3D-B755-941009609299}" type="slidenum">
              <a:rPr lang="en-US" smtClean="0"/>
              <a:t>15</a:t>
            </a:fld>
            <a:endParaRPr lang="en-US" dirty="0"/>
          </a:p>
        </p:txBody>
      </p:sp>
    </p:spTree>
    <p:extLst>
      <p:ext uri="{BB962C8B-B14F-4D97-AF65-F5344CB8AC3E}">
        <p14:creationId xmlns:p14="http://schemas.microsoft.com/office/powerpoint/2010/main" val="1953979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By moving the prototype into its intended native environment we can communicate a working model that is far more representative of the final product and relevant on all devices, and thus more valuable to you.</a:t>
            </a:r>
            <a:endParaRPr lang="en-US" dirty="0" smtClean="0"/>
          </a:p>
          <a:p>
            <a:endParaRPr lang="en-US" dirty="0" smtClean="0"/>
          </a:p>
          <a:p>
            <a:r>
              <a:rPr lang="en-US" dirty="0" smtClean="0"/>
              <a:t>Further reading: </a:t>
            </a:r>
          </a:p>
          <a:p>
            <a:r>
              <a:rPr lang="en-US" dirty="0" smtClean="0"/>
              <a:t>A deep</a:t>
            </a:r>
            <a:r>
              <a:rPr lang="en-US" baseline="0" dirty="0" smtClean="0"/>
              <a:t> dive into </a:t>
            </a:r>
            <a:r>
              <a:rPr lang="en-US" dirty="0" smtClean="0"/>
              <a:t>Responsive</a:t>
            </a:r>
            <a:r>
              <a:rPr lang="en-US" baseline="0" dirty="0" smtClean="0"/>
              <a:t> design with foundation</a:t>
            </a:r>
            <a:endParaRPr lang="en-US" dirty="0" smtClean="0"/>
          </a:p>
          <a:p>
            <a:r>
              <a:rPr lang="en-US" dirty="0" smtClean="0">
                <a:hlinkClick r:id="rId3"/>
              </a:rPr>
              <a:t>http://www.alistapart.com/articles/dive-into-responsive-prototyping-with-foundation/</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16</a:t>
            </a:fld>
            <a:endParaRPr lang="en-US" dirty="0"/>
          </a:p>
        </p:txBody>
      </p:sp>
    </p:spTree>
    <p:extLst>
      <p:ext uri="{BB962C8B-B14F-4D97-AF65-F5344CB8AC3E}">
        <p14:creationId xmlns:p14="http://schemas.microsoft.com/office/powerpoint/2010/main" val="2596270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http://foundation.zurb.com/prototyping.php</a:t>
            </a:r>
            <a:endParaRPr lang="en-US" dirty="0" smtClean="0"/>
          </a:p>
          <a:p>
            <a:r>
              <a:rPr lang="en-US" dirty="0" smtClean="0"/>
              <a:t>List benefits, show demos.</a:t>
            </a:r>
          </a:p>
        </p:txBody>
      </p:sp>
      <p:sp>
        <p:nvSpPr>
          <p:cNvPr id="4" name="Slide Number Placeholder 3"/>
          <p:cNvSpPr>
            <a:spLocks noGrp="1"/>
          </p:cNvSpPr>
          <p:nvPr>
            <p:ph type="sldNum" sz="quarter" idx="10"/>
          </p:nvPr>
        </p:nvSpPr>
        <p:spPr/>
        <p:txBody>
          <a:bodyPr/>
          <a:lstStyle/>
          <a:p>
            <a:fld id="{CC39B645-83BE-4C3D-B755-941009609299}" type="slidenum">
              <a:rPr lang="en-US" smtClean="0"/>
              <a:t>17</a:t>
            </a:fld>
            <a:endParaRPr lang="en-US" dirty="0"/>
          </a:p>
        </p:txBody>
      </p:sp>
    </p:spTree>
    <p:extLst>
      <p:ext uri="{BB962C8B-B14F-4D97-AF65-F5344CB8AC3E}">
        <p14:creationId xmlns:p14="http://schemas.microsoft.com/office/powerpoint/2010/main" val="1022444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http://code.google.com/p/gitextensions/</a:t>
            </a:r>
            <a:endParaRPr lang="en-US" dirty="0" smtClean="0"/>
          </a:p>
          <a:p>
            <a:r>
              <a:rPr lang="en-US" dirty="0" smtClean="0">
                <a:hlinkClick r:id="rId4"/>
              </a:rPr>
              <a:t>http://windows.github.com/</a:t>
            </a:r>
            <a:endParaRPr lang="en-US" dirty="0" smtClean="0"/>
          </a:p>
          <a:p>
            <a:endParaRPr lang="en-US" smtClean="0"/>
          </a:p>
          <a:p>
            <a:r>
              <a:rPr lang="en-US" smtClean="0"/>
              <a:t>[Quick demo]</a:t>
            </a:r>
            <a:endParaRPr lang="en-US" dirty="0" smtClean="0"/>
          </a:p>
        </p:txBody>
      </p:sp>
      <p:sp>
        <p:nvSpPr>
          <p:cNvPr id="4" name="Slide Number Placeholder 3"/>
          <p:cNvSpPr>
            <a:spLocks noGrp="1"/>
          </p:cNvSpPr>
          <p:nvPr>
            <p:ph type="sldNum" sz="quarter" idx="10"/>
          </p:nvPr>
        </p:nvSpPr>
        <p:spPr/>
        <p:txBody>
          <a:bodyPr/>
          <a:lstStyle/>
          <a:p>
            <a:fld id="{CC39B645-83BE-4C3D-B755-941009609299}" type="slidenum">
              <a:rPr lang="en-US" smtClean="0"/>
              <a:t>18</a:t>
            </a:fld>
            <a:endParaRPr lang="en-US" dirty="0"/>
          </a:p>
        </p:txBody>
      </p:sp>
    </p:spTree>
    <p:extLst>
      <p:ext uri="{BB962C8B-B14F-4D97-AF65-F5344CB8AC3E}">
        <p14:creationId xmlns:p14="http://schemas.microsoft.com/office/powerpoint/2010/main" val="3754186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https://github.com/NV/chrome-devtools-autosave/</a:t>
            </a:r>
            <a:endParaRPr lang="en-US" dirty="0" smtClean="0"/>
          </a:p>
        </p:txBody>
      </p:sp>
      <p:sp>
        <p:nvSpPr>
          <p:cNvPr id="4" name="Slide Number Placeholder 3"/>
          <p:cNvSpPr>
            <a:spLocks noGrp="1"/>
          </p:cNvSpPr>
          <p:nvPr>
            <p:ph type="sldNum" sz="quarter" idx="10"/>
          </p:nvPr>
        </p:nvSpPr>
        <p:spPr/>
        <p:txBody>
          <a:bodyPr/>
          <a:lstStyle/>
          <a:p>
            <a:fld id="{CC39B645-83BE-4C3D-B755-941009609299}" type="slidenum">
              <a:rPr lang="en-US" smtClean="0"/>
              <a:t>19</a:t>
            </a:fld>
            <a:endParaRPr lang="en-US" dirty="0"/>
          </a:p>
        </p:txBody>
      </p:sp>
    </p:spTree>
    <p:extLst>
      <p:ext uri="{BB962C8B-B14F-4D97-AF65-F5344CB8AC3E}">
        <p14:creationId xmlns:p14="http://schemas.microsoft.com/office/powerpoint/2010/main" val="3754186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74B85B-1FB1-4B23-8F16-4C4B94FDCD3F}" type="slidenum">
              <a:rPr lang="en-US" smtClean="0"/>
              <a:pPr/>
              <a:t>20</a:t>
            </a:fld>
            <a:endParaRPr lang="en-US" dirty="0"/>
          </a:p>
        </p:txBody>
      </p:sp>
    </p:spTree>
    <p:extLst>
      <p:ext uri="{BB962C8B-B14F-4D97-AF65-F5344CB8AC3E}">
        <p14:creationId xmlns:p14="http://schemas.microsoft.com/office/powerpoint/2010/main" val="346052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what is rapid</a:t>
            </a:r>
            <a:r>
              <a:rPr lang="en-US" baseline="0" dirty="0" smtClean="0"/>
              <a:t> prototyping? </a:t>
            </a:r>
            <a:r>
              <a:rPr lang="en-US" dirty="0" smtClean="0"/>
              <a:t>A group of techniques used to </a:t>
            </a:r>
            <a:r>
              <a:rPr lang="en-US" dirty="0" smtClean="0">
                <a:solidFill>
                  <a:schemeClr val="tx2"/>
                </a:solidFill>
              </a:rPr>
              <a:t>quickly</a:t>
            </a:r>
            <a:r>
              <a:rPr lang="en-US" dirty="0" smtClean="0"/>
              <a:t> produce a </a:t>
            </a:r>
            <a:r>
              <a:rPr lang="en-US" dirty="0" smtClean="0">
                <a:solidFill>
                  <a:schemeClr val="tx2"/>
                </a:solidFill>
              </a:rPr>
              <a:t>working</a:t>
            </a:r>
            <a:r>
              <a:rPr lang="en-US" dirty="0" smtClean="0"/>
              <a:t>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important to emphasize the words QUICKLY and WORKING</a:t>
            </a:r>
            <a:r>
              <a:rPr lang="en-US" baseline="0" dirty="0" smtClean="0"/>
              <a:t> here.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prototype should be made before we reach this stage [image].</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3</a:t>
            </a:fld>
            <a:endParaRPr lang="en-US" dirty="0"/>
          </a:p>
        </p:txBody>
      </p:sp>
    </p:spTree>
    <p:extLst>
      <p:ext uri="{BB962C8B-B14F-4D97-AF65-F5344CB8AC3E}">
        <p14:creationId xmlns:p14="http://schemas.microsoft.com/office/powerpoint/2010/main" val="2061642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http://foundation.zurb.com</a:t>
            </a:r>
          </a:p>
          <a:p>
            <a:endParaRPr lang="en-US" dirty="0" smtClean="0"/>
          </a:p>
          <a:p>
            <a:r>
              <a:rPr lang="en-US" dirty="0" smtClean="0"/>
              <a:t>Install</a:t>
            </a:r>
            <a:r>
              <a:rPr lang="en-US" baseline="0" dirty="0" smtClean="0"/>
              <a:t> on </a:t>
            </a:r>
            <a:r>
              <a:rPr lang="en-US" baseline="0" dirty="0" err="1" smtClean="0"/>
              <a:t>NuGet</a:t>
            </a:r>
            <a:r>
              <a:rPr lang="en-US" baseline="0" dirty="0" smtClean="0"/>
              <a:t> </a:t>
            </a:r>
            <a:r>
              <a:rPr lang="en-US" dirty="0" smtClean="0">
                <a:hlinkClick r:id="rId3"/>
              </a:rPr>
              <a:t>http://www.nuget.org/packages/Foundation3_MVC4</a:t>
            </a:r>
            <a:endParaRPr lang="en-US" dirty="0" smtClean="0"/>
          </a:p>
          <a:p>
            <a:endParaRPr lang="en-US" dirty="0" smtClean="0"/>
          </a:p>
          <a:p>
            <a:r>
              <a:rPr lang="en-US" dirty="0" smtClean="0"/>
              <a:t>Explore Samples </a:t>
            </a:r>
            <a:r>
              <a:rPr lang="en-US" dirty="0" smtClean="0">
                <a:hlinkClick r:id="rId4"/>
              </a:rPr>
              <a:t>https://github.com/EdCharbeneau/RapidPrototypingMVC4Examples</a:t>
            </a:r>
            <a:endParaRPr lang="en-US" dirty="0" smtClean="0"/>
          </a:p>
          <a:p>
            <a:endParaRPr lang="en-US" dirty="0" smtClean="0"/>
          </a:p>
          <a:p>
            <a:r>
              <a:rPr lang="en-US" dirty="0" smtClean="0"/>
              <a:t>And</a:t>
            </a:r>
            <a:r>
              <a:rPr lang="en-US" baseline="0" dirty="0" smtClean="0"/>
              <a:t> </a:t>
            </a:r>
            <a:r>
              <a:rPr lang="en-US" dirty="0" smtClean="0">
                <a:hlinkClick r:id="rId5"/>
              </a:rPr>
              <a:t>https://github.com/EdCharbeneau/Foundation3SinglePageRWD</a:t>
            </a:r>
            <a:endParaRPr lang="en-US" dirty="0" smtClean="0"/>
          </a:p>
        </p:txBody>
      </p:sp>
      <p:sp>
        <p:nvSpPr>
          <p:cNvPr id="4" name="Slide Number Placeholder 3"/>
          <p:cNvSpPr>
            <a:spLocks noGrp="1"/>
          </p:cNvSpPr>
          <p:nvPr>
            <p:ph type="sldNum" sz="quarter" idx="10"/>
          </p:nvPr>
        </p:nvSpPr>
        <p:spPr/>
        <p:txBody>
          <a:bodyPr/>
          <a:lstStyle/>
          <a:p>
            <a:fld id="{C374B85B-1FB1-4B23-8F16-4C4B94FDCD3F}" type="slidenum">
              <a:rPr lang="en-US" smtClean="0"/>
              <a:pPr/>
              <a:t>23</a:t>
            </a:fld>
            <a:endParaRPr lang="en-US" dirty="0"/>
          </a:p>
        </p:txBody>
      </p:sp>
    </p:spTree>
    <p:extLst>
      <p:ext uri="{BB962C8B-B14F-4D97-AF65-F5344CB8AC3E}">
        <p14:creationId xmlns:p14="http://schemas.microsoft.com/office/powerpoint/2010/main" val="3460523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more</a:t>
            </a:r>
            <a:r>
              <a:rPr lang="en-US" baseline="0" dirty="0" smtClean="0"/>
              <a:t> at </a:t>
            </a:r>
            <a:r>
              <a:rPr lang="en-US" dirty="0" smtClean="0">
                <a:hlinkClick r:id="rId3"/>
              </a:rPr>
              <a:t>https://www.simple-talk.com/dotnet/asp.net/exploring-html-prototypes-with-git/</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25</a:t>
            </a:fld>
            <a:endParaRPr lang="en-US" dirty="0"/>
          </a:p>
        </p:txBody>
      </p:sp>
    </p:spTree>
    <p:extLst>
      <p:ext uri="{BB962C8B-B14F-4D97-AF65-F5344CB8AC3E}">
        <p14:creationId xmlns:p14="http://schemas.microsoft.com/office/powerpoint/2010/main" val="1896170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Navigation issues:</a:t>
            </a:r>
            <a:r>
              <a:rPr lang="en-US" baseline="0" dirty="0" smtClean="0"/>
              <a:t> </a:t>
            </a:r>
            <a:r>
              <a:rPr lang="en-US" dirty="0" smtClean="0">
                <a:hlinkClick r:id="rId3"/>
              </a:rPr>
              <a:t>http://bradfrostweb.com/blog/web/responsive-nav-patterns/</a:t>
            </a:r>
            <a:endParaRPr lang="en-US" dirty="0" smtClean="0"/>
          </a:p>
          <a:p>
            <a:endParaRPr lang="en-US" dirty="0"/>
          </a:p>
        </p:txBody>
      </p:sp>
      <p:sp>
        <p:nvSpPr>
          <p:cNvPr id="4" name="Slide Number Placeholder 3"/>
          <p:cNvSpPr>
            <a:spLocks noGrp="1"/>
          </p:cNvSpPr>
          <p:nvPr>
            <p:ph type="sldNum" sz="quarter" idx="10"/>
          </p:nvPr>
        </p:nvSpPr>
        <p:spPr/>
        <p:txBody>
          <a:bodyPr/>
          <a:lstStyle/>
          <a:p>
            <a:fld id="{C374B85B-1FB1-4B23-8F16-4C4B94FDCD3F}" type="slidenum">
              <a:rPr lang="en-US" smtClean="0"/>
              <a:pPr/>
              <a:t>26</a:t>
            </a:fld>
            <a:endParaRPr lang="en-US" dirty="0"/>
          </a:p>
        </p:txBody>
      </p:sp>
    </p:spTree>
    <p:extLst>
      <p:ext uri="{BB962C8B-B14F-4D97-AF65-F5344CB8AC3E}">
        <p14:creationId xmlns:p14="http://schemas.microsoft.com/office/powerpoint/2010/main" val="3460523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Conclusion</a:t>
            </a:r>
            <a:endParaRPr lang="en-US"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Rapid prototyping can and should be an essential part of the development process; with just a few </a:t>
            </a:r>
            <a:r>
              <a:rPr lang="en-GB" sz="1200" kern="1200" dirty="0" err="1" smtClean="0">
                <a:solidFill>
                  <a:schemeClr val="tx1"/>
                </a:solidFill>
                <a:effectLst/>
                <a:latin typeface="+mn-lt"/>
                <a:ea typeface="+mn-ea"/>
                <a:cs typeface="+mn-cs"/>
              </a:rPr>
              <a:t>NuGet</a:t>
            </a:r>
            <a:r>
              <a:rPr lang="en-GB" sz="1200" kern="1200" dirty="0" smtClean="0">
                <a:solidFill>
                  <a:schemeClr val="tx1"/>
                </a:solidFill>
                <a:effectLst/>
                <a:latin typeface="+mn-lt"/>
                <a:ea typeface="+mn-ea"/>
                <a:cs typeface="+mn-cs"/>
              </a:rPr>
              <a:t> packages, ASP.NET MVC is transformed into a powerful rapid prototyping tool. Prototyping for MVC’s condensed </a:t>
            </a:r>
            <a:r>
              <a:rPr lang="en-GB" sz="1200" kern="1200" dirty="0" err="1" smtClean="0">
                <a:solidFill>
                  <a:schemeClr val="tx1"/>
                </a:solidFill>
                <a:effectLst/>
                <a:latin typeface="+mn-lt"/>
                <a:ea typeface="+mn-ea"/>
                <a:cs typeface="+mn-cs"/>
              </a:rPr>
              <a:t>markup</a:t>
            </a:r>
            <a:r>
              <a:rPr lang="en-GB" sz="1200" kern="1200" dirty="0" smtClean="0">
                <a:solidFill>
                  <a:schemeClr val="tx1"/>
                </a:solidFill>
                <a:effectLst/>
                <a:latin typeface="+mn-lt"/>
                <a:ea typeface="+mn-ea"/>
                <a:cs typeface="+mn-cs"/>
              </a:rPr>
              <a:t> combined with the organized grid system of Foundation simplifies the process, allowing us to iterate faster </a:t>
            </a:r>
            <a:r>
              <a:rPr lang="en-GB" sz="1200" i="1" kern="1200" dirty="0" smtClean="0">
                <a:solidFill>
                  <a:schemeClr val="tx1"/>
                </a:solidFill>
                <a:effectLst/>
                <a:latin typeface="+mn-lt"/>
                <a:ea typeface="+mn-ea"/>
                <a:cs typeface="+mn-cs"/>
              </a:rPr>
              <a:t>and more effectively</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39B645-83BE-4C3D-B755-941009609299}" type="slidenum">
              <a:rPr lang="en-US" smtClean="0"/>
              <a:t>27</a:t>
            </a:fld>
            <a:endParaRPr lang="en-US" dirty="0"/>
          </a:p>
        </p:txBody>
      </p:sp>
    </p:spTree>
    <p:extLst>
      <p:ext uri="{BB962C8B-B14F-4D97-AF65-F5344CB8AC3E}">
        <p14:creationId xmlns:p14="http://schemas.microsoft.com/office/powerpoint/2010/main" val="718616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28</a:t>
            </a:fld>
            <a:endParaRPr lang="en-US" dirty="0"/>
          </a:p>
        </p:txBody>
      </p:sp>
    </p:spTree>
    <p:extLst>
      <p:ext uri="{BB962C8B-B14F-4D97-AF65-F5344CB8AC3E}">
        <p14:creationId xmlns:p14="http://schemas.microsoft.com/office/powerpoint/2010/main" val="325390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1 corresponds to</a:t>
            </a:r>
            <a:r>
              <a:rPr lang="en-US" baseline="0" dirty="0" smtClean="0"/>
              <a:t> how the UI for a pager might look if we don’t prototype. Image 2 shows an extreme case of how a user might comprehend instructions.</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4</a:t>
            </a:fld>
            <a:endParaRPr lang="en-US" dirty="0"/>
          </a:p>
        </p:txBody>
      </p:sp>
    </p:spTree>
    <p:extLst>
      <p:ext uri="{BB962C8B-B14F-4D97-AF65-F5344CB8AC3E}">
        <p14:creationId xmlns:p14="http://schemas.microsoft.com/office/powerpoint/2010/main" val="59778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5</a:t>
            </a:fld>
            <a:endParaRPr lang="en-US" dirty="0"/>
          </a:p>
        </p:txBody>
      </p:sp>
    </p:spTree>
    <p:extLst>
      <p:ext uri="{BB962C8B-B14F-4D97-AF65-F5344CB8AC3E}">
        <p14:creationId xmlns:p14="http://schemas.microsoft.com/office/powerpoint/2010/main" val="115682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a:t>
            </a:r>
            <a:r>
              <a:rPr lang="en-US" baseline="0" dirty="0" smtClean="0"/>
              <a:t> on a design job, I was asked where my iPhone and Mac book were. I realized we do this [stereotyping] among ourselves in the software industry. We need to set aside preconceived notions about our team, tools and customers and focus on what works; the right tool(s) for the job.</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6</a:t>
            </a:fld>
            <a:endParaRPr lang="en-US" dirty="0"/>
          </a:p>
        </p:txBody>
      </p:sp>
    </p:spTree>
    <p:extLst>
      <p:ext uri="{BB962C8B-B14F-4D97-AF65-F5344CB8AC3E}">
        <p14:creationId xmlns:p14="http://schemas.microsoft.com/office/powerpoint/2010/main" val="1265904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nobody would intentionally</a:t>
            </a:r>
            <a:r>
              <a:rPr lang="en-US" baseline="0" dirty="0" smtClean="0"/>
              <a:t> try to fit a stereotype to become a better web designer or developer, nobody should intentionally fill their toolbox with tools just because it’s expected of a web designer or developer. Sure there are tools that are required for the job, but that doesn’t mean we can’t look out side of our toolboxes or create new tools that improve our productivity.</a:t>
            </a:r>
          </a:p>
          <a:p>
            <a:endParaRPr lang="en-US" baseline="0" dirty="0" smtClean="0"/>
          </a:p>
          <a:p>
            <a:r>
              <a:rPr lang="en-US" dirty="0" smtClean="0"/>
              <a:t>We need to be more flexible</a:t>
            </a:r>
            <a:r>
              <a:rPr lang="en-US" baseline="0" dirty="0" smtClean="0"/>
              <a:t> in our tools and techniques, and learn from others that share a different point of view especially when we are trying to achieve the same goal, building for the web.</a:t>
            </a:r>
          </a:p>
          <a:p>
            <a:endParaRPr lang="en-US" baseline="0" dirty="0" smtClean="0"/>
          </a:p>
          <a:p>
            <a:r>
              <a:rPr lang="en-US" baseline="0" dirty="0" smtClean="0"/>
              <a:t>There are excellent tools and techniques being used by Mac, Microsoft and Linux platforms yet often they do not cross over.</a:t>
            </a:r>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7</a:t>
            </a:fld>
            <a:endParaRPr lang="en-US" dirty="0"/>
          </a:p>
        </p:txBody>
      </p:sp>
    </p:spTree>
    <p:extLst>
      <p:ext uri="{BB962C8B-B14F-4D97-AF65-F5344CB8AC3E}">
        <p14:creationId xmlns:p14="http://schemas.microsoft.com/office/powerpoint/2010/main" val="382759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nobody would intentionally</a:t>
            </a:r>
            <a:r>
              <a:rPr lang="en-US" baseline="0" dirty="0" smtClean="0"/>
              <a:t> try to fit a stereotype to become a better web designer or developer, nobody should intentionally fill their toolbox with tools just because it’s expected of a web designer or developer. Sure there are tools that are required for the job, but that doesn’t mean we can’t look out side of our toolboxes or create new tools that improve our productivity.</a:t>
            </a:r>
          </a:p>
          <a:p>
            <a:endParaRPr lang="en-US" baseline="0" dirty="0" smtClean="0"/>
          </a:p>
          <a:p>
            <a:r>
              <a:rPr lang="en-US" dirty="0" smtClean="0"/>
              <a:t>We need to be more flexible</a:t>
            </a:r>
            <a:r>
              <a:rPr lang="en-US" baseline="0" dirty="0" smtClean="0"/>
              <a:t> in our tools and techniques, and learn from others that share a different point of view especially when we are trying to achieve the same goal, building for the web.</a:t>
            </a:r>
          </a:p>
          <a:p>
            <a:endParaRPr lang="en-US" baseline="0" dirty="0" smtClean="0"/>
          </a:p>
          <a:p>
            <a:r>
              <a:rPr lang="en-US" baseline="0" dirty="0" smtClean="0"/>
              <a:t>There are excellent tools and techniques being used by Mac, Microsoft and Linux platforms yet often they do not cross over.</a:t>
            </a:r>
            <a:endParaRPr lang="en-US" dirty="0" smtClean="0"/>
          </a:p>
          <a:p>
            <a:endParaRPr lang="en-US" dirty="0" smtClean="0"/>
          </a:p>
          <a:p>
            <a:r>
              <a:rPr lang="en-US" b="1" dirty="0" smtClean="0"/>
              <a:t>Many design related</a:t>
            </a:r>
            <a:r>
              <a:rPr lang="en-US" b="1" baseline="0" dirty="0" smtClean="0"/>
              <a:t> web sites exclude the Microsoft family of products and developer friendly web sites often disregard the design aspect of web development.</a:t>
            </a:r>
          </a:p>
          <a:p>
            <a:endParaRPr lang="en-US" dirty="0"/>
          </a:p>
        </p:txBody>
      </p:sp>
      <p:sp>
        <p:nvSpPr>
          <p:cNvPr id="4" name="Slide Number Placeholder 3"/>
          <p:cNvSpPr>
            <a:spLocks noGrp="1"/>
          </p:cNvSpPr>
          <p:nvPr>
            <p:ph type="sldNum" sz="quarter" idx="10"/>
          </p:nvPr>
        </p:nvSpPr>
        <p:spPr/>
        <p:txBody>
          <a:bodyPr/>
          <a:lstStyle/>
          <a:p>
            <a:fld id="{CC39B645-83BE-4C3D-B755-941009609299}" type="slidenum">
              <a:rPr lang="en-US" smtClean="0"/>
              <a:t>8</a:t>
            </a:fld>
            <a:endParaRPr lang="en-US" dirty="0"/>
          </a:p>
        </p:txBody>
      </p:sp>
    </p:spTree>
    <p:extLst>
      <p:ext uri="{BB962C8B-B14F-4D97-AF65-F5344CB8AC3E}">
        <p14:creationId xmlns:p14="http://schemas.microsoft.com/office/powerpoint/2010/main" val="109325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Chrome</a:t>
            </a:r>
            <a:r>
              <a:rPr lang="en-US" baseline="0" dirty="0" smtClean="0"/>
              <a:t> for debugging and tweaking CSS and JS in real time.</a:t>
            </a:r>
          </a:p>
          <a:p>
            <a:r>
              <a:rPr lang="en-US" baseline="0" dirty="0" smtClean="0"/>
              <a:t>Visual Studio for server technologies like ASP.Net MVC.</a:t>
            </a:r>
          </a:p>
          <a:p>
            <a:r>
              <a:rPr lang="en-US" baseline="0" dirty="0" smtClean="0"/>
              <a:t>Git for fast and easy source control and A-B testing.</a:t>
            </a:r>
          </a:p>
          <a:p>
            <a:r>
              <a:rPr lang="en-US" baseline="0" dirty="0" smtClean="0"/>
              <a:t>Foundation for wire framing and responsive design.</a:t>
            </a:r>
          </a:p>
          <a:p>
            <a:r>
              <a:rPr lang="en-US" baseline="0" dirty="0" smtClean="0"/>
              <a:t>NuGet for pulling in open source tools into Visual Studio.</a:t>
            </a:r>
          </a:p>
        </p:txBody>
      </p:sp>
      <p:sp>
        <p:nvSpPr>
          <p:cNvPr id="4" name="Slide Number Placeholder 3"/>
          <p:cNvSpPr>
            <a:spLocks noGrp="1"/>
          </p:cNvSpPr>
          <p:nvPr>
            <p:ph type="sldNum" sz="quarter" idx="10"/>
          </p:nvPr>
        </p:nvSpPr>
        <p:spPr/>
        <p:txBody>
          <a:bodyPr/>
          <a:lstStyle/>
          <a:p>
            <a:fld id="{CC39B645-83BE-4C3D-B755-941009609299}" type="slidenum">
              <a:rPr lang="en-US" smtClean="0"/>
              <a:t>9</a:t>
            </a:fld>
            <a:endParaRPr lang="en-US" dirty="0"/>
          </a:p>
        </p:txBody>
      </p:sp>
    </p:spTree>
    <p:extLst>
      <p:ext uri="{BB962C8B-B14F-4D97-AF65-F5344CB8AC3E}">
        <p14:creationId xmlns:p14="http://schemas.microsoft.com/office/powerpoint/2010/main" val="246228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reasons.</a:t>
            </a:r>
          </a:p>
        </p:txBody>
      </p:sp>
      <p:sp>
        <p:nvSpPr>
          <p:cNvPr id="4" name="Slide Number Placeholder 3"/>
          <p:cNvSpPr>
            <a:spLocks noGrp="1"/>
          </p:cNvSpPr>
          <p:nvPr>
            <p:ph type="sldNum" sz="quarter" idx="10"/>
          </p:nvPr>
        </p:nvSpPr>
        <p:spPr/>
        <p:txBody>
          <a:bodyPr/>
          <a:lstStyle/>
          <a:p>
            <a:fld id="{CC39B645-83BE-4C3D-B755-941009609299}" type="slidenum">
              <a:rPr lang="en-US" smtClean="0"/>
              <a:t>10</a:t>
            </a:fld>
            <a:endParaRPr lang="en-US" dirty="0"/>
          </a:p>
        </p:txBody>
      </p:sp>
    </p:spTree>
    <p:extLst>
      <p:ext uri="{BB962C8B-B14F-4D97-AF65-F5344CB8AC3E}">
        <p14:creationId xmlns:p14="http://schemas.microsoft.com/office/powerpoint/2010/main" val="214441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70F1EB-4770-4525-9AE0-20EC33F95E0A}" type="datetime1">
              <a:rPr lang="en-US" smtClean="0"/>
              <a:t>4/26/2013</a:t>
            </a:fld>
            <a:endParaRPr lang="en-US" dirty="0"/>
          </a:p>
        </p:txBody>
      </p:sp>
      <p:sp>
        <p:nvSpPr>
          <p:cNvPr id="5" name="Footer Placeholder 4"/>
          <p:cNvSpPr>
            <a:spLocks noGrp="1"/>
          </p:cNvSpPr>
          <p:nvPr>
            <p:ph type="ftr" sz="quarter" idx="11"/>
          </p:nvPr>
        </p:nvSpPr>
        <p:spPr/>
        <p:txBody>
          <a:bodyPr/>
          <a:lstStyle/>
          <a:p>
            <a:r>
              <a:rPr lang="en-US" dirty="0" smtClean="0"/>
              <a:t>Ed Charbeneau</a:t>
            </a:r>
            <a:endParaRPr lang="en-US" dirty="0"/>
          </a:p>
        </p:txBody>
      </p:sp>
      <p:sp>
        <p:nvSpPr>
          <p:cNvPr id="6" name="Slide Number Placeholder 5"/>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5515D-73F1-474C-BD90-6441BDF25484}" type="datetime1">
              <a:rPr lang="en-US" smtClean="0"/>
              <a:t>4/26/2013</a:t>
            </a:fld>
            <a:endParaRPr lang="en-US" dirty="0"/>
          </a:p>
        </p:txBody>
      </p:sp>
      <p:sp>
        <p:nvSpPr>
          <p:cNvPr id="6" name="Footer Placeholder 5"/>
          <p:cNvSpPr>
            <a:spLocks noGrp="1"/>
          </p:cNvSpPr>
          <p:nvPr>
            <p:ph type="ftr" sz="quarter" idx="11"/>
          </p:nvPr>
        </p:nvSpPr>
        <p:spPr/>
        <p:txBody>
          <a:bodyPr/>
          <a:lstStyle/>
          <a:p>
            <a:r>
              <a:rPr lang="en-US" smtClean="0"/>
              <a:t>Ed Charbeneau</a:t>
            </a:r>
            <a:endParaRPr lang="en-US" dirty="0"/>
          </a:p>
        </p:txBody>
      </p:sp>
      <p:sp>
        <p:nvSpPr>
          <p:cNvPr id="7" name="Slide Number Placeholder 6"/>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1B7B0-B1D2-4C71-81B7-131DAE1BEE5A}" type="datetime1">
              <a:rPr lang="en-US" smtClean="0"/>
              <a:t>4/26/2013</a:t>
            </a:fld>
            <a:endParaRPr lang="en-US" dirty="0"/>
          </a:p>
        </p:txBody>
      </p:sp>
      <p:sp>
        <p:nvSpPr>
          <p:cNvPr id="5" name="Footer Placeholder 4"/>
          <p:cNvSpPr>
            <a:spLocks noGrp="1"/>
          </p:cNvSpPr>
          <p:nvPr>
            <p:ph type="ftr" sz="quarter" idx="11"/>
          </p:nvPr>
        </p:nvSpPr>
        <p:spPr/>
        <p:txBody>
          <a:bodyPr/>
          <a:lstStyle/>
          <a:p>
            <a:r>
              <a:rPr lang="en-US" smtClean="0"/>
              <a:t>Ed Charbeneau</a:t>
            </a:r>
            <a:endParaRPr lang="en-US" dirty="0"/>
          </a:p>
        </p:txBody>
      </p:sp>
      <p:sp>
        <p:nvSpPr>
          <p:cNvPr id="6" name="Slide Number Placeholder 5"/>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71CA1C-978F-4634-957B-295A0A8BA5B0}" type="datetime1">
              <a:rPr lang="en-US" smtClean="0"/>
              <a:t>4/26/2013</a:t>
            </a:fld>
            <a:endParaRPr lang="en-US" dirty="0"/>
          </a:p>
        </p:txBody>
      </p:sp>
      <p:sp>
        <p:nvSpPr>
          <p:cNvPr id="5" name="Footer Placeholder 4"/>
          <p:cNvSpPr>
            <a:spLocks noGrp="1"/>
          </p:cNvSpPr>
          <p:nvPr>
            <p:ph type="ftr" sz="quarter" idx="11"/>
          </p:nvPr>
        </p:nvSpPr>
        <p:spPr/>
        <p:txBody>
          <a:bodyPr/>
          <a:lstStyle/>
          <a:p>
            <a:r>
              <a:rPr lang="en-US" smtClean="0"/>
              <a:t>Ed Charbeneau</a:t>
            </a:r>
            <a:endParaRPr lang="en-US" dirty="0"/>
          </a:p>
        </p:txBody>
      </p:sp>
      <p:sp>
        <p:nvSpPr>
          <p:cNvPr id="6" name="Slide Number Placeholder 5"/>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7BCE5C-BFAB-444F-A527-470C7EED698A}" type="datetime1">
              <a:rPr lang="en-US" smtClean="0"/>
              <a:t>4/26/2013</a:t>
            </a:fld>
            <a:endParaRPr lang="en-US" dirty="0"/>
          </a:p>
        </p:txBody>
      </p:sp>
      <p:sp>
        <p:nvSpPr>
          <p:cNvPr id="6" name="Slide Number Placeholder 5"/>
          <p:cNvSpPr>
            <a:spLocks noGrp="1"/>
          </p:cNvSpPr>
          <p:nvPr>
            <p:ph type="sldNum" sz="quarter" idx="12"/>
          </p:nvPr>
        </p:nvSpPr>
        <p:spPr/>
        <p:txBody>
          <a:bodyPr/>
          <a:lstStyle/>
          <a:p>
            <a:fld id="{58A41BFE-7CE8-4351-8C23-103C6C468E99}" type="slidenum">
              <a:rPr lang="en-US" smtClean="0"/>
              <a:t>‹#›</a:t>
            </a:fld>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3"/>
          <p:cNvSpPr txBox="1">
            <a:spLocks/>
          </p:cNvSpPr>
          <p:nvPr userDrawn="1"/>
        </p:nvSpPr>
        <p:spPr>
          <a:xfrm>
            <a:off x="3124200" y="6489368"/>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 Charbeneau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BC807-CEFF-45F4-BF38-AA3793DA911F}" type="datetime1">
              <a:rPr lang="en-US" smtClean="0"/>
              <a:t>4/26/2013</a:t>
            </a:fld>
            <a:endParaRPr lang="en-US" dirty="0"/>
          </a:p>
        </p:txBody>
      </p:sp>
      <p:sp>
        <p:nvSpPr>
          <p:cNvPr id="5" name="Slide Number Placeholder 4"/>
          <p:cNvSpPr>
            <a:spLocks noGrp="1"/>
          </p:cNvSpPr>
          <p:nvPr>
            <p:ph type="sldNum" sz="quarter" idx="12"/>
          </p:nvPr>
        </p:nvSpPr>
        <p:spPr/>
        <p:txBody>
          <a:bodyPr/>
          <a:lstStyle/>
          <a:p>
            <a:fld id="{58A41BFE-7CE8-4351-8C23-103C6C468E99}" type="slidenum">
              <a:rPr lang="en-US" smtClean="0"/>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latin typeface="Ubuntu Condensed" panose="020B0506030602030204" pitchFamily="34" charset="0"/>
              </a:defRPr>
            </a:lvl1pPr>
            <a:lvl2pPr>
              <a:defRPr>
                <a:latin typeface="Ubuntu Condensed" panose="020B0506030602030204" pitchFamily="34" charset="0"/>
              </a:defRPr>
            </a:lvl2pPr>
            <a:lvl3pPr>
              <a:defRPr>
                <a:latin typeface="Ubuntu Condensed" panose="020B0506030602030204" pitchFamily="34" charset="0"/>
              </a:defRPr>
            </a:lvl3pPr>
            <a:lvl4pPr>
              <a:defRPr>
                <a:latin typeface="Ubuntu Condensed" panose="020B0506030602030204" pitchFamily="34" charset="0"/>
              </a:defRPr>
            </a:lvl4pPr>
            <a:lvl5pPr>
              <a:defRPr>
                <a:latin typeface="Ubuntu Condensed" panose="020B05060306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3"/>
          <p:cNvSpPr txBox="1">
            <a:spLocks/>
          </p:cNvSpPr>
          <p:nvPr userDrawn="1"/>
        </p:nvSpPr>
        <p:spPr>
          <a:xfrm>
            <a:off x="3124200" y="6489368"/>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 Charbeneau</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31A444-153B-44A8-AFB3-D3DA42A31AFF}" type="datetime1">
              <a:rPr lang="en-US" smtClean="0"/>
              <a:t>4/26/2013</a:t>
            </a:fld>
            <a:endParaRPr lang="en-US" dirty="0"/>
          </a:p>
        </p:txBody>
      </p:sp>
      <p:sp>
        <p:nvSpPr>
          <p:cNvPr id="5" name="Footer Placeholder 4"/>
          <p:cNvSpPr>
            <a:spLocks noGrp="1"/>
          </p:cNvSpPr>
          <p:nvPr>
            <p:ph type="ftr" sz="quarter" idx="11"/>
          </p:nvPr>
        </p:nvSpPr>
        <p:spPr/>
        <p:txBody>
          <a:bodyPr/>
          <a:lstStyle/>
          <a:p>
            <a:r>
              <a:rPr lang="en-US" smtClean="0"/>
              <a:t>Ed Charbeneau</a:t>
            </a:r>
            <a:endParaRPr lang="en-US" dirty="0"/>
          </a:p>
        </p:txBody>
      </p:sp>
      <p:sp>
        <p:nvSpPr>
          <p:cNvPr id="6" name="Slide Number Placeholder 5"/>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F29CE-9227-4F01-9D38-2AD4D549413D}" type="datetime1">
              <a:rPr lang="en-US" smtClean="0"/>
              <a:t>4/26/2013</a:t>
            </a:fld>
            <a:endParaRPr lang="en-US" dirty="0"/>
          </a:p>
        </p:txBody>
      </p:sp>
      <p:sp>
        <p:nvSpPr>
          <p:cNvPr id="6" name="Footer Placeholder 5"/>
          <p:cNvSpPr>
            <a:spLocks noGrp="1"/>
          </p:cNvSpPr>
          <p:nvPr>
            <p:ph type="ftr" sz="quarter" idx="11"/>
          </p:nvPr>
        </p:nvSpPr>
        <p:spPr/>
        <p:txBody>
          <a:bodyPr/>
          <a:lstStyle/>
          <a:p>
            <a:r>
              <a:rPr lang="en-US" smtClean="0"/>
              <a:t>Ed Charbeneau</a:t>
            </a:r>
            <a:endParaRPr lang="en-US" dirty="0"/>
          </a:p>
        </p:txBody>
      </p:sp>
      <p:sp>
        <p:nvSpPr>
          <p:cNvPr id="7" name="Slide Number Placeholder 6"/>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B34FC0-CF86-4DD9-83E4-6FEF62EEB883}" type="datetime1">
              <a:rPr lang="en-US" smtClean="0"/>
              <a:t>4/26/2013</a:t>
            </a:fld>
            <a:endParaRPr lang="en-US" dirty="0"/>
          </a:p>
        </p:txBody>
      </p:sp>
      <p:sp>
        <p:nvSpPr>
          <p:cNvPr id="8" name="Footer Placeholder 7"/>
          <p:cNvSpPr>
            <a:spLocks noGrp="1"/>
          </p:cNvSpPr>
          <p:nvPr>
            <p:ph type="ftr" sz="quarter" idx="11"/>
          </p:nvPr>
        </p:nvSpPr>
        <p:spPr/>
        <p:txBody>
          <a:bodyPr/>
          <a:lstStyle/>
          <a:p>
            <a:r>
              <a:rPr lang="en-US" smtClean="0"/>
              <a:t>Ed Charbeneau</a:t>
            </a:r>
            <a:endParaRPr lang="en-US" dirty="0"/>
          </a:p>
        </p:txBody>
      </p:sp>
      <p:sp>
        <p:nvSpPr>
          <p:cNvPr id="9" name="Slide Number Placeholder 8"/>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D1463-A1BC-4AE9-845B-70AEF251AD36}" type="datetime1">
              <a:rPr lang="en-US" smtClean="0"/>
              <a:t>4/26/2013</a:t>
            </a:fld>
            <a:endParaRPr lang="en-US" dirty="0"/>
          </a:p>
        </p:txBody>
      </p:sp>
      <p:sp>
        <p:nvSpPr>
          <p:cNvPr id="4" name="Footer Placeholder 3"/>
          <p:cNvSpPr>
            <a:spLocks noGrp="1"/>
          </p:cNvSpPr>
          <p:nvPr>
            <p:ph type="ftr" sz="quarter" idx="11"/>
          </p:nvPr>
        </p:nvSpPr>
        <p:spPr/>
        <p:txBody>
          <a:bodyPr/>
          <a:lstStyle/>
          <a:p>
            <a:r>
              <a:rPr lang="en-US" smtClean="0"/>
              <a:t>Ed Charbeneau</a:t>
            </a:r>
            <a:endParaRPr lang="en-US" dirty="0"/>
          </a:p>
        </p:txBody>
      </p:sp>
      <p:sp>
        <p:nvSpPr>
          <p:cNvPr id="5" name="Slide Number Placeholder 4"/>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8CFFD-4B0F-490A-A206-74C10B5072F6}" type="datetime1">
              <a:rPr lang="en-US" smtClean="0"/>
              <a:t>4/26/2013</a:t>
            </a:fld>
            <a:endParaRPr lang="en-US" dirty="0"/>
          </a:p>
        </p:txBody>
      </p:sp>
      <p:sp>
        <p:nvSpPr>
          <p:cNvPr id="3" name="Footer Placeholder 2"/>
          <p:cNvSpPr>
            <a:spLocks noGrp="1"/>
          </p:cNvSpPr>
          <p:nvPr>
            <p:ph type="ftr" sz="quarter" idx="11"/>
          </p:nvPr>
        </p:nvSpPr>
        <p:spPr/>
        <p:txBody>
          <a:bodyPr/>
          <a:lstStyle/>
          <a:p>
            <a:r>
              <a:rPr lang="en-US" smtClean="0"/>
              <a:t>Ed Charbeneau</a:t>
            </a:r>
            <a:endParaRPr lang="en-US" dirty="0"/>
          </a:p>
        </p:txBody>
      </p:sp>
      <p:sp>
        <p:nvSpPr>
          <p:cNvPr id="4" name="Slide Number Placeholder 3"/>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45C99-F954-4942-B7A5-A0D6220338C2}" type="datetime1">
              <a:rPr lang="en-US" smtClean="0"/>
              <a:t>4/26/2013</a:t>
            </a:fld>
            <a:endParaRPr lang="en-US" dirty="0"/>
          </a:p>
        </p:txBody>
      </p:sp>
      <p:sp>
        <p:nvSpPr>
          <p:cNvPr id="6" name="Footer Placeholder 5"/>
          <p:cNvSpPr>
            <a:spLocks noGrp="1"/>
          </p:cNvSpPr>
          <p:nvPr>
            <p:ph type="ftr" sz="quarter" idx="11"/>
          </p:nvPr>
        </p:nvSpPr>
        <p:spPr/>
        <p:txBody>
          <a:bodyPr/>
          <a:lstStyle/>
          <a:p>
            <a:r>
              <a:rPr lang="en-US" smtClean="0"/>
              <a:t>Ed Charbeneau</a:t>
            </a:r>
            <a:endParaRPr lang="en-US" dirty="0"/>
          </a:p>
        </p:txBody>
      </p:sp>
      <p:sp>
        <p:nvSpPr>
          <p:cNvPr id="7" name="Slide Number Placeholder 6"/>
          <p:cNvSpPr>
            <a:spLocks noGrp="1"/>
          </p:cNvSpPr>
          <p:nvPr>
            <p:ph type="sldNum" sz="quarter" idx="12"/>
          </p:nvPr>
        </p:nvSpPr>
        <p:spPr/>
        <p:txBody>
          <a:bodyPr/>
          <a:lstStyle/>
          <a:p>
            <a:fld id="{58A41BFE-7CE8-4351-8C23-103C6C468E99}" type="slidenum">
              <a:rPr lang="en-US" smtClean="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71600"/>
          </a:xfrm>
          <a:prstGeom prst="rect">
            <a:avLst/>
          </a:prstGeom>
          <a:solidFill>
            <a:schemeClr val="tx1"/>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410200" y="1600200"/>
            <a:ext cx="3276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42DAD-D0E8-479C-A440-A15AACD39DFA}" type="datetime1">
              <a:rPr lang="en-US" smtClean="0"/>
              <a:t>4/26/2013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Ed Charbeneau</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41BFE-7CE8-4351-8C23-103C6C468E9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zurb.com/article/898/wireframes-are-dead-long-live-wireframe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www.codepalousa.com/" TargetMode="External"/><Relationship Id="rId5" Type="http://schemas.openxmlformats.org/officeDocument/2006/relationships/hyperlink" Target="http://about.me/EdCharbeneau" TargetMode="External"/><Relationship Id="rId4" Type="http://schemas.openxmlformats.org/officeDocument/2006/relationships/hyperlink" Target="http://twiter.com/edcharbeneau"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simple-talk.com/author/edward-charbeneau/" TargetMode="External"/><Relationship Id="rId7" Type="http://schemas.openxmlformats.org/officeDocument/2006/relationships/hyperlink" Target="https://github.com/EdCharbeneau/InlineIpsu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windows.github.com/" TargetMode="External"/><Relationship Id="rId5" Type="http://schemas.openxmlformats.org/officeDocument/2006/relationships/hyperlink" Target="https://github.com/EdCharbeneau" TargetMode="External"/><Relationship Id="rId4" Type="http://schemas.openxmlformats.org/officeDocument/2006/relationships/hyperlink" Target="http://www.alistapart.com/articles/dive-into-responsive-prototyping-with-found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imgs.xkcd.com/comics/the_general_problem.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xrevisions.com/infographics/web-designers-vs-web-developers-infographi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echarbeneau\SkyDrive\Writings\Media\rapid-proto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 y="0"/>
            <a:ext cx="9149401" cy="686205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368899" y="6096000"/>
            <a:ext cx="6400800" cy="1752600"/>
          </a:xfrm>
        </p:spPr>
        <p:txBody>
          <a:bodyPr/>
          <a:lstStyle/>
          <a:p>
            <a:r>
              <a:rPr lang="en-US" dirty="0" smtClean="0"/>
              <a:t>Ed Charbeneau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2529814"/>
              </p:ext>
            </p:extLst>
          </p:nvPr>
        </p:nvGraphicFramePr>
        <p:xfrm>
          <a:off x="457200" y="1600200"/>
          <a:ext cx="8229600" cy="2987040"/>
        </p:xfrm>
        <a:graphic>
          <a:graphicData uri="http://schemas.openxmlformats.org/drawingml/2006/table">
            <a:tbl>
              <a:tblPr firstRow="1" bandRow="1">
                <a:tableStyleId>{5C22544A-7EE6-4342-B048-85BDC9FD1C3A}</a:tableStyleId>
              </a:tblPr>
              <a:tblGrid>
                <a:gridCol w="2743200"/>
                <a:gridCol w="2743200"/>
                <a:gridCol w="2743200"/>
              </a:tblGrid>
              <a:tr h="2743200">
                <a:tc>
                  <a:txBody>
                    <a:bodyPr/>
                    <a:lstStyle/>
                    <a:p>
                      <a:pPr algn="ctr"/>
                      <a:r>
                        <a:rPr lang="en-US" sz="3600" dirty="0" smtClean="0">
                          <a:solidFill>
                            <a:schemeClr val="tx2"/>
                          </a:solidFill>
                        </a:rPr>
                        <a:t>IDE</a:t>
                      </a:r>
                    </a:p>
                    <a:p>
                      <a:pPr algn="ctr"/>
                      <a:endParaRPr lang="en-US" sz="2400" baseline="0" dirty="0" smtClean="0">
                        <a:solidFill>
                          <a:schemeClr val="tx2"/>
                        </a:solidFill>
                      </a:endParaRPr>
                    </a:p>
                    <a:p>
                      <a:pPr algn="ctr"/>
                      <a:r>
                        <a:rPr lang="en-US" sz="2000" dirty="0" smtClean="0">
                          <a:solidFill>
                            <a:schemeClr val="tx1"/>
                          </a:solidFill>
                        </a:rPr>
                        <a:t>HTML, JS &amp; CSS</a:t>
                      </a:r>
                      <a:r>
                        <a:rPr lang="en-US" sz="2000" baseline="0" dirty="0" smtClean="0">
                          <a:solidFill>
                            <a:schemeClr val="tx1"/>
                          </a:solidFill>
                        </a:rPr>
                        <a:t> Editor</a:t>
                      </a:r>
                    </a:p>
                    <a:p>
                      <a:pPr algn="ctr"/>
                      <a:r>
                        <a:rPr lang="en-US" sz="2000" dirty="0" smtClean="0">
                          <a:solidFill>
                            <a:schemeClr val="tx1"/>
                          </a:solidFill>
                        </a:rPr>
                        <a:t>Intellisense</a:t>
                      </a:r>
                    </a:p>
                    <a:p>
                      <a:pPr algn="ctr"/>
                      <a:r>
                        <a:rPr lang="en-US" sz="2000" dirty="0" smtClean="0">
                          <a:solidFill>
                            <a:schemeClr val="tx1"/>
                          </a:solidFill>
                        </a:rPr>
                        <a:t>Extendable</a:t>
                      </a:r>
                    </a:p>
                    <a:p>
                      <a:pPr algn="ctr"/>
                      <a:r>
                        <a:rPr lang="en-US" sz="2000" baseline="0" dirty="0" smtClean="0">
                          <a:solidFill>
                            <a:schemeClr val="tx1"/>
                          </a:solidFill>
                        </a:rPr>
                        <a:t>vNext, even better</a:t>
                      </a:r>
                    </a:p>
                    <a:p>
                      <a:pPr algn="ctr"/>
                      <a:endParaRPr lang="en-US" sz="1600" dirty="0" smtClean="0">
                        <a:solidFill>
                          <a:schemeClr val="tx1"/>
                        </a:solidFill>
                      </a:endParaRPr>
                    </a:p>
                    <a:p>
                      <a:pPr algn="ctr"/>
                      <a:endParaRPr lang="en-US" sz="1600" baseline="0" dirty="0" smtClean="0">
                        <a:solidFill>
                          <a:schemeClr val="tx1"/>
                        </a:solidFill>
                      </a:endParaRPr>
                    </a:p>
                    <a:p>
                      <a:pPr algn="ctr"/>
                      <a:endParaRPr lang="en-US" dirty="0">
                        <a:solidFill>
                          <a:schemeClr val="tx1"/>
                        </a:solidFill>
                      </a:endParaRPr>
                    </a:p>
                  </a:txBody>
                  <a:tcPr>
                    <a:noFill/>
                  </a:tcPr>
                </a:tc>
                <a:tc>
                  <a:txBody>
                    <a:bodyPr/>
                    <a:lstStyle/>
                    <a:p>
                      <a:pPr algn="ctr"/>
                      <a:r>
                        <a:rPr lang="en-US" sz="3600" dirty="0" smtClean="0">
                          <a:solidFill>
                            <a:schemeClr val="tx2"/>
                          </a:solidFill>
                        </a:rPr>
                        <a:t>NuGet</a:t>
                      </a:r>
                    </a:p>
                    <a:p>
                      <a:pPr algn="ctr"/>
                      <a:endParaRPr lang="en-US" sz="2400" dirty="0" smtClean="0">
                        <a:solidFill>
                          <a:schemeClr val="tx2"/>
                        </a:solidFill>
                      </a:endParaRPr>
                    </a:p>
                    <a:p>
                      <a:pPr algn="ctr"/>
                      <a:r>
                        <a:rPr lang="en-US" sz="2000" dirty="0" smtClean="0">
                          <a:solidFill>
                            <a:schemeClr val="tx1"/>
                          </a:solidFill>
                        </a:rPr>
                        <a:t>Great</a:t>
                      </a:r>
                      <a:r>
                        <a:rPr lang="en-US" sz="2000" baseline="0" dirty="0" smtClean="0">
                          <a:solidFill>
                            <a:schemeClr val="tx1"/>
                          </a:solidFill>
                        </a:rPr>
                        <a:t> resource</a:t>
                      </a:r>
                      <a:endParaRPr lang="en-US" sz="2000" dirty="0" smtClean="0">
                        <a:solidFill>
                          <a:schemeClr val="tx1"/>
                        </a:solidFill>
                      </a:endParaRPr>
                    </a:p>
                    <a:p>
                      <a:pPr algn="ctr"/>
                      <a:r>
                        <a:rPr lang="en-US" sz="2000" dirty="0" smtClean="0">
                          <a:solidFill>
                            <a:schemeClr val="tx1"/>
                          </a:solidFill>
                        </a:rPr>
                        <a:t>Open Source</a:t>
                      </a:r>
                    </a:p>
                    <a:p>
                      <a:pPr algn="ctr"/>
                      <a:r>
                        <a:rPr lang="en-US" sz="2000" dirty="0" smtClean="0">
                          <a:solidFill>
                            <a:schemeClr val="tx1"/>
                          </a:solidFill>
                        </a:rPr>
                        <a:t>Easily</a:t>
                      </a:r>
                      <a:r>
                        <a:rPr lang="en-US" sz="2000" baseline="0" dirty="0" smtClean="0">
                          <a:solidFill>
                            <a:schemeClr val="tx1"/>
                          </a:solidFill>
                        </a:rPr>
                        <a:t> manageable</a:t>
                      </a:r>
                    </a:p>
                    <a:p>
                      <a:pPr algn="ctr"/>
                      <a:r>
                        <a:rPr lang="en-US" sz="2000" baseline="0" dirty="0" smtClean="0">
                          <a:solidFill>
                            <a:schemeClr val="tx1"/>
                          </a:solidFill>
                        </a:rPr>
                        <a:t>Fast installation</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solidFill>
                            <a:schemeClr val="tx2"/>
                          </a:solidFill>
                        </a:rPr>
                        <a:t>ASP.Net MVC</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solidFill>
                          <a:schemeClr val="tx2"/>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Ful</a:t>
                      </a:r>
                      <a:r>
                        <a:rPr lang="en-US" sz="2000" baseline="0" dirty="0" smtClean="0">
                          <a:solidFill>
                            <a:schemeClr val="tx1"/>
                          </a:solidFill>
                        </a:rPr>
                        <a:t>l control of HTML</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rPr>
                        <a:t>Promotes reusability</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rPr>
                        <a:t>Razor</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rPr>
                        <a:t>Open source</a:t>
                      </a:r>
                    </a:p>
                  </a:txBody>
                  <a:tcPr>
                    <a:noFill/>
                  </a:tcPr>
                </a:tc>
              </a:tr>
            </a:tbl>
          </a:graphicData>
        </a:graphic>
      </p:graphicFrame>
      <p:grpSp>
        <p:nvGrpSpPr>
          <p:cNvPr id="4" name="Group 3"/>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a:t>
            </a:r>
            <a:r>
              <a:rPr lang="en-US" dirty="0" smtClean="0"/>
              <a:t>” wireframe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sz="2400" dirty="0" smtClean="0"/>
              <a:t>Wireframes</a:t>
            </a:r>
          </a:p>
          <a:p>
            <a:r>
              <a:rPr lang="en-US" sz="2400" dirty="0" smtClean="0"/>
              <a:t>Photoshop</a:t>
            </a:r>
          </a:p>
          <a:p>
            <a:r>
              <a:rPr lang="en-US" sz="2400" dirty="0" smtClean="0"/>
              <a:t>Mockup software</a:t>
            </a:r>
          </a:p>
          <a:p>
            <a:pPr lvl="1"/>
            <a:r>
              <a:rPr lang="en-US" sz="2000" dirty="0" smtClean="0"/>
              <a:t>Basalmic</a:t>
            </a:r>
          </a:p>
          <a:p>
            <a:pPr lvl="1"/>
            <a:r>
              <a:rPr lang="en-US" sz="2000" dirty="0" smtClean="0"/>
              <a:t>SketchFlow</a:t>
            </a:r>
          </a:p>
          <a:p>
            <a:pPr lvl="1"/>
            <a:r>
              <a:rPr lang="en-US" sz="2000" dirty="0" smtClean="0"/>
              <a:t>PowerPoint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3394"/>
          <a:stretch/>
        </p:blipFill>
        <p:spPr bwMode="auto">
          <a:xfrm>
            <a:off x="1" y="1371601"/>
            <a:ext cx="5029200" cy="460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31258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wireframe pitfalls</a:t>
            </a:r>
            <a:endParaRPr lang="en-US" dirty="0"/>
          </a:p>
        </p:txBody>
      </p:sp>
      <p:grpSp>
        <p:nvGrpSpPr>
          <p:cNvPr id="10" name="Group 9"/>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C:\Users\echarbeneau\Desktop\mock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57400"/>
            <a:ext cx="59340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22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371600"/>
            <a:ext cx="9144000" cy="502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tx2"/>
          </a:solidFill>
        </p:spPr>
        <p:txBody>
          <a:bodyPr>
            <a:normAutofit/>
          </a:bodyPr>
          <a:lstStyle/>
          <a:p>
            <a:r>
              <a:rPr lang="en-US" dirty="0" smtClean="0"/>
              <a:t>Static wireframe pitfalls</a:t>
            </a:r>
            <a:endParaRPr lang="en-US" dirty="0"/>
          </a:p>
        </p:txBody>
      </p:sp>
      <p:sp>
        <p:nvSpPr>
          <p:cNvPr id="3" name="Content Placeholder 2"/>
          <p:cNvSpPr>
            <a:spLocks noGrp="1"/>
          </p:cNvSpPr>
          <p:nvPr>
            <p:ph idx="1"/>
          </p:nvPr>
        </p:nvSpPr>
        <p:spPr>
          <a:xfrm>
            <a:off x="457200" y="1600200"/>
            <a:ext cx="8229600" cy="4525963"/>
          </a:xfrm>
          <a:noFill/>
        </p:spPr>
        <p:txBody>
          <a:bodyPr/>
          <a:lstStyle/>
          <a:p>
            <a:pPr marL="0" indent="0" algn="ctr">
              <a:buNone/>
            </a:pPr>
            <a:r>
              <a:rPr lang="en-US" sz="4000" dirty="0" smtClean="0">
                <a:solidFill>
                  <a:schemeClr val="accent6"/>
                </a:solidFill>
              </a:rPr>
              <a:t>Responsive design</a:t>
            </a:r>
          </a:p>
          <a:p>
            <a:pPr marL="0" indent="0" algn="ctr">
              <a:buNone/>
            </a:pPr>
            <a:r>
              <a:rPr lang="en-US" sz="4000" dirty="0" smtClean="0">
                <a:solidFill>
                  <a:schemeClr val="bg1"/>
                </a:solidFill>
              </a:rPr>
              <a:t>How will this look a phone</a:t>
            </a:r>
          </a:p>
          <a:p>
            <a:pPr marL="0" indent="0" algn="ctr">
              <a:buNone/>
            </a:pPr>
            <a:r>
              <a:rPr lang="en-US" sz="4000" dirty="0" smtClean="0">
                <a:solidFill>
                  <a:schemeClr val="bg1"/>
                </a:solidFill>
              </a:rPr>
              <a:t>How will this look on my tablet</a:t>
            </a:r>
          </a:p>
          <a:p>
            <a:pPr marL="0" indent="0" algn="ctr">
              <a:buNone/>
            </a:pPr>
            <a:r>
              <a:rPr lang="en-US" sz="4000" dirty="0" smtClean="0">
                <a:solidFill>
                  <a:schemeClr val="bg1"/>
                </a:solidFill>
              </a:rPr>
              <a:t>What if I rotate the display</a:t>
            </a:r>
          </a:p>
          <a:p>
            <a:pPr marL="0" indent="0" algn="ctr">
              <a:buNone/>
            </a:pPr>
            <a:r>
              <a:rPr lang="en-US" sz="4000" dirty="0" smtClean="0">
                <a:solidFill>
                  <a:schemeClr val="bg1"/>
                </a:solidFill>
              </a:rPr>
              <a:t>What will be displayed if I “snap” the window in Windows 8?</a:t>
            </a:r>
          </a:p>
          <a:p>
            <a:pPr marL="0" indent="0" algn="ctr">
              <a:buNone/>
            </a:pPr>
            <a:endParaRPr lang="en-US" sz="4000" dirty="0" smtClean="0"/>
          </a:p>
          <a:p>
            <a:pPr marL="0" indent="0" algn="ctr">
              <a:buNone/>
            </a:pPr>
            <a:endParaRPr lang="en-US" dirty="0"/>
          </a:p>
          <a:p>
            <a:endParaRPr lang="en-US" dirty="0"/>
          </a:p>
        </p:txBody>
      </p:sp>
      <p:grpSp>
        <p:nvGrpSpPr>
          <p:cNvPr id="10" name="Group 9"/>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89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write it, and we’ll do it LIVE</a:t>
            </a:r>
            <a:endParaRPr lang="en-US" dirty="0"/>
          </a:p>
        </p:txBody>
      </p:sp>
      <p:sp>
        <p:nvSpPr>
          <p:cNvPr id="3" name="Content Placeholder 2"/>
          <p:cNvSpPr>
            <a:spLocks noGrp="1"/>
          </p:cNvSpPr>
          <p:nvPr>
            <p:ph idx="1"/>
          </p:nvPr>
        </p:nvSpPr>
        <p:spPr/>
        <p:txBody>
          <a:bodyPr/>
          <a:lstStyle/>
          <a:p>
            <a:pPr indent="0">
              <a:buNone/>
            </a:pPr>
            <a:r>
              <a:rPr lang="en-US" dirty="0" smtClean="0"/>
              <a:t>It’s time to start wire framing in code and using the browser</a:t>
            </a:r>
            <a:endParaRPr lang="en-US" dirty="0"/>
          </a:p>
        </p:txBody>
      </p:sp>
      <p:pic>
        <p:nvPicPr>
          <p:cNvPr id="17410" name="Picture 2" descr="Fuck it, I'll do it live!!"/>
          <p:cNvPicPr>
            <a:picLocks noChangeAspect="1" noChangeArrowheads="1"/>
          </p:cNvPicPr>
          <p:nvPr/>
        </p:nvPicPr>
        <p:blipFill>
          <a:blip r:embed="rId3" cstate="print"/>
          <a:srcRect/>
          <a:stretch>
            <a:fillRect/>
          </a:stretch>
        </p:blipFill>
        <p:spPr bwMode="auto">
          <a:xfrm>
            <a:off x="-38100" y="1371600"/>
            <a:ext cx="5143500" cy="4114800"/>
          </a:xfrm>
          <a:prstGeom prst="rect">
            <a:avLst/>
          </a:prstGeom>
          <a:noFill/>
        </p:spPr>
      </p:pic>
      <p:sp>
        <p:nvSpPr>
          <p:cNvPr id="4" name="TextBox 3"/>
          <p:cNvSpPr txBox="1"/>
          <p:nvPr/>
        </p:nvSpPr>
        <p:spPr>
          <a:xfrm>
            <a:off x="1828800" y="4495801"/>
            <a:ext cx="1143000" cy="461665"/>
          </a:xfrm>
          <a:prstGeom prst="rect">
            <a:avLst/>
          </a:prstGeom>
          <a:solidFill>
            <a:srgbClr val="000000"/>
          </a:solidFill>
        </p:spPr>
        <p:txBody>
          <a:bodyPr wrap="square" rtlCol="0">
            <a:spAutoFit/>
          </a:bodyPr>
          <a:lstStyle/>
          <a:p>
            <a:r>
              <a:rPr lang="en-US" sz="2400" dirty="0" smtClean="0">
                <a:solidFill>
                  <a:schemeClr val="bg1"/>
                </a:solidFill>
              </a:rPr>
              <a:t>***</a:t>
            </a:r>
            <a:endParaRPr lang="en-US" sz="2400" dirty="0">
              <a:solidFill>
                <a:schemeClr val="bg1"/>
              </a:solidFill>
            </a:endParaRPr>
          </a:p>
        </p:txBody>
      </p:sp>
      <p:grpSp>
        <p:nvGrpSpPr>
          <p:cNvPr id="7" name="Group 6"/>
          <p:cNvGrpSpPr/>
          <p:nvPr/>
        </p:nvGrpSpPr>
        <p:grpSpPr>
          <a:xfrm>
            <a:off x="8229600" y="6629400"/>
            <a:ext cx="685800" cy="77325"/>
            <a:chOff x="8229600" y="6629400"/>
            <a:chExt cx="685800" cy="77325"/>
          </a:xfrm>
        </p:grpSpPr>
        <p:sp>
          <p:nvSpPr>
            <p:cNvPr id="8" name="Oval 7"/>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look at me like I’m crazy</a:t>
            </a:r>
            <a:endParaRPr lang="en-US" dirty="0"/>
          </a:p>
        </p:txBody>
      </p:sp>
      <p:sp>
        <p:nvSpPr>
          <p:cNvPr id="3" name="Content Placeholder 2"/>
          <p:cNvSpPr>
            <a:spLocks noGrp="1"/>
          </p:cNvSpPr>
          <p:nvPr>
            <p:ph idx="1"/>
          </p:nvPr>
        </p:nvSpPr>
        <p:spPr/>
        <p:txBody>
          <a:bodyPr/>
          <a:lstStyle/>
          <a:p>
            <a:pPr indent="0">
              <a:buNone/>
            </a:pPr>
            <a:r>
              <a:rPr lang="en-US" dirty="0" smtClean="0"/>
              <a:t>Creating wireframes in the browser has its advantages</a:t>
            </a:r>
            <a:endParaRPr lang="en-US" dirty="0"/>
          </a:p>
        </p:txBody>
      </p:sp>
      <p:pic>
        <p:nvPicPr>
          <p:cNvPr id="19458" name="Picture 2" descr="https://fbcdn-sphotos-a.akamaihd.net/hphotos-ak-ash4/423536_3033350604335_1580010264_2604588_1526398817_n.jpg"/>
          <p:cNvPicPr>
            <a:picLocks noChangeAspect="1" noChangeArrowheads="1"/>
          </p:cNvPicPr>
          <p:nvPr/>
        </p:nvPicPr>
        <p:blipFill rotWithShape="1">
          <a:blip r:embed="rId3" cstate="print"/>
          <a:srcRect l="20786" t="13105" r="24166"/>
          <a:stretch/>
        </p:blipFill>
        <p:spPr bwMode="auto">
          <a:xfrm>
            <a:off x="0" y="1371600"/>
            <a:ext cx="5181600" cy="4890624"/>
          </a:xfrm>
          <a:prstGeom prst="rect">
            <a:avLst/>
          </a:prstGeom>
          <a:noFill/>
        </p:spPr>
      </p:pic>
      <p:grpSp>
        <p:nvGrpSpPr>
          <p:cNvPr id="5" name="Group 4"/>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 </a:t>
            </a:r>
            <a:r>
              <a:rPr lang="en-US" dirty="0" smtClean="0"/>
              <a:t>Context</a:t>
            </a:r>
            <a:endParaRPr lang="en-US" dirty="0"/>
          </a:p>
        </p:txBody>
      </p:sp>
      <p:sp>
        <p:nvSpPr>
          <p:cNvPr id="3" name="Content Placeholder 2"/>
          <p:cNvSpPr>
            <a:spLocks noGrp="1"/>
          </p:cNvSpPr>
          <p:nvPr>
            <p:ph idx="1"/>
          </p:nvPr>
        </p:nvSpPr>
        <p:spPr/>
        <p:txBody>
          <a:bodyPr/>
          <a:lstStyle/>
          <a:p>
            <a:pPr indent="0">
              <a:buNone/>
            </a:pPr>
            <a:r>
              <a:rPr lang="en-US" dirty="0" smtClean="0"/>
              <a:t>Viewing a prototype in a native environment gives you a better perspective.</a:t>
            </a:r>
            <a:endParaRPr lang="en-US" dirty="0"/>
          </a:p>
        </p:txBody>
      </p:sp>
      <p:pic>
        <p:nvPicPr>
          <p:cNvPr id="20482" name="Picture 2" descr="http://www.zurb.com/blog/system/images/243/original/wireframe-post.jpg?1328298208"/>
          <p:cNvPicPr>
            <a:picLocks noChangeAspect="1" noChangeArrowheads="1"/>
          </p:cNvPicPr>
          <p:nvPr/>
        </p:nvPicPr>
        <p:blipFill>
          <a:blip r:embed="rId3" cstate="print"/>
          <a:srcRect/>
          <a:stretch>
            <a:fillRect/>
          </a:stretch>
        </p:blipFill>
        <p:spPr bwMode="auto">
          <a:xfrm>
            <a:off x="460970" y="2438400"/>
            <a:ext cx="4773164" cy="2057398"/>
          </a:xfrm>
          <a:prstGeom prst="rect">
            <a:avLst/>
          </a:prstGeom>
          <a:noFill/>
        </p:spPr>
      </p:pic>
      <p:sp>
        <p:nvSpPr>
          <p:cNvPr id="4" name="TextBox 3"/>
          <p:cNvSpPr txBox="1"/>
          <p:nvPr/>
        </p:nvSpPr>
        <p:spPr>
          <a:xfrm>
            <a:off x="228600" y="4495798"/>
            <a:ext cx="5489067" cy="276999"/>
          </a:xfrm>
          <a:prstGeom prst="rect">
            <a:avLst/>
          </a:prstGeom>
          <a:noFill/>
        </p:spPr>
        <p:txBody>
          <a:bodyPr wrap="none" rtlCol="0">
            <a:spAutoFit/>
          </a:bodyPr>
          <a:lstStyle/>
          <a:p>
            <a:r>
              <a:rPr lang="en-US" sz="1200" dirty="0" smtClean="0">
                <a:hlinkClick r:id="rId4"/>
              </a:rPr>
              <a:t>Source: http</a:t>
            </a:r>
            <a:r>
              <a:rPr lang="en-US" sz="1200" dirty="0">
                <a:hlinkClick r:id="rId4"/>
              </a:rPr>
              <a:t>://www.zurb.com/article/898/wireframes-are-dead-long-live-wireframes</a:t>
            </a:r>
            <a:endParaRPr lang="en-US" sz="1200" dirty="0"/>
          </a:p>
        </p:txBody>
      </p:sp>
      <p:grpSp>
        <p:nvGrpSpPr>
          <p:cNvPr id="6" name="Group 5"/>
          <p:cNvGrpSpPr/>
          <p:nvPr/>
        </p:nvGrpSpPr>
        <p:grpSpPr>
          <a:xfrm>
            <a:off x="8229600" y="6629400"/>
            <a:ext cx="685800" cy="77325"/>
            <a:chOff x="8229600" y="6629400"/>
            <a:chExt cx="685800" cy="77325"/>
          </a:xfrm>
        </p:grpSpPr>
        <p:sp>
          <p:nvSpPr>
            <p:cNvPr id="7" name="Oval 6"/>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371600"/>
            <a:ext cx="9144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tx2"/>
          </a:solidFill>
        </p:spPr>
        <p:txBody>
          <a:bodyPr/>
          <a:lstStyle/>
          <a:p>
            <a:r>
              <a:rPr lang="en-US" dirty="0" smtClean="0"/>
              <a:t>Foundation</a:t>
            </a:r>
            <a:endParaRPr lang="en-US" dirty="0"/>
          </a:p>
        </p:txBody>
      </p:sp>
      <p:sp>
        <p:nvSpPr>
          <p:cNvPr id="4" name="Content Placeholder 2"/>
          <p:cNvSpPr>
            <a:spLocks noGrp="1"/>
          </p:cNvSpPr>
          <p:nvPr>
            <p:ph idx="1"/>
          </p:nvPr>
        </p:nvSpPr>
        <p:spPr>
          <a:xfrm>
            <a:off x="457200" y="1600200"/>
            <a:ext cx="8229600" cy="4525963"/>
          </a:xfrm>
        </p:spPr>
        <p:txBody>
          <a:bodyPr/>
          <a:lstStyle/>
          <a:p>
            <a:pPr algn="ctr">
              <a:buNone/>
            </a:pPr>
            <a:r>
              <a:rPr lang="en-US" sz="6000" dirty="0" smtClean="0">
                <a:solidFill>
                  <a:schemeClr val="bg1"/>
                </a:solidFill>
              </a:rPr>
              <a:t>Rapid prototyping and responsive design framework</a:t>
            </a:r>
            <a:endParaRPr lang="en-US" sz="6000" dirty="0">
              <a:solidFill>
                <a:schemeClr val="bg1"/>
              </a:solidFill>
            </a:endParaRPr>
          </a:p>
        </p:txBody>
      </p:sp>
      <p:grpSp>
        <p:nvGrpSpPr>
          <p:cNvPr id="6" name="Group 5"/>
          <p:cNvGrpSpPr/>
          <p:nvPr/>
        </p:nvGrpSpPr>
        <p:grpSpPr>
          <a:xfrm>
            <a:off x="8229600" y="6629400"/>
            <a:ext cx="685800" cy="77325"/>
            <a:chOff x="8229600" y="6629400"/>
            <a:chExt cx="685800" cy="77325"/>
          </a:xfrm>
        </p:grpSpPr>
        <p:sp>
          <p:nvSpPr>
            <p:cNvPr id="7" name="Oval 6"/>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http://foundation.zurb.com/images/device-bg.png?13408465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69809"/>
            <a:ext cx="9144000" cy="116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lstStyle/>
          <a:p>
            <a:pPr marL="0" indent="0" algn="ctr">
              <a:buNone/>
            </a:pPr>
            <a:r>
              <a:rPr lang="en-US" dirty="0" smtClean="0"/>
              <a:t>Easy to use source control</a:t>
            </a:r>
          </a:p>
          <a:p>
            <a:pPr marL="0" indent="0">
              <a:buNone/>
            </a:pPr>
            <a:r>
              <a:rPr lang="en-US" dirty="0" smtClean="0"/>
              <a:t>Windows integration</a:t>
            </a:r>
          </a:p>
          <a:p>
            <a:r>
              <a:rPr lang="en-US" dirty="0" smtClean="0"/>
              <a:t>Git Extensions</a:t>
            </a:r>
          </a:p>
          <a:p>
            <a:r>
              <a:rPr lang="en-US" dirty="0" smtClean="0"/>
              <a:t>GitHub for Windows</a:t>
            </a:r>
          </a:p>
          <a:p>
            <a:endParaRPr lang="en-US" dirty="0"/>
          </a:p>
          <a:p>
            <a:pPr marL="0" indent="0">
              <a:buNone/>
            </a:pPr>
            <a:r>
              <a:rPr lang="en-US" dirty="0" smtClean="0"/>
              <a:t>GitHub</a:t>
            </a:r>
          </a:p>
          <a:p>
            <a:r>
              <a:rPr lang="en-US" dirty="0" smtClean="0"/>
              <a:t>Large open source following</a:t>
            </a:r>
            <a:endParaRPr lang="en-US" dirty="0"/>
          </a:p>
        </p:txBody>
      </p:sp>
      <p:grpSp>
        <p:nvGrpSpPr>
          <p:cNvPr id="10" name="Group 9"/>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670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developer tools</a:t>
            </a:r>
            <a:endParaRPr lang="en-US" dirty="0"/>
          </a:p>
        </p:txBody>
      </p:sp>
      <p:sp>
        <p:nvSpPr>
          <p:cNvPr id="3" name="Content Placeholder 2"/>
          <p:cNvSpPr>
            <a:spLocks noGrp="1"/>
          </p:cNvSpPr>
          <p:nvPr>
            <p:ph idx="1"/>
          </p:nvPr>
        </p:nvSpPr>
        <p:spPr/>
        <p:txBody>
          <a:bodyPr>
            <a:normAutofit/>
          </a:bodyPr>
          <a:lstStyle/>
          <a:p>
            <a:pPr marL="0" indent="0" algn="ctr">
              <a:buNone/>
            </a:pPr>
            <a:r>
              <a:rPr lang="en-US" sz="4000" dirty="0" smtClean="0"/>
              <a:t>Edit code directly from the browser</a:t>
            </a:r>
          </a:p>
          <a:p>
            <a:pPr marL="0" indent="0" algn="ctr">
              <a:buNone/>
            </a:pPr>
            <a:endParaRPr lang="en-US" dirty="0" smtClean="0"/>
          </a:p>
        </p:txBody>
      </p:sp>
      <p:sp>
        <p:nvSpPr>
          <p:cNvPr id="4" name="Content Placeholder 2"/>
          <p:cNvSpPr txBox="1">
            <a:spLocks/>
          </p:cNvSpPr>
          <p:nvPr/>
        </p:nvSpPr>
        <p:spPr>
          <a:xfrm>
            <a:off x="2133600" y="3124200"/>
            <a:ext cx="5105400" cy="2807773"/>
          </a:xfrm>
          <a:prstGeom prst="rect">
            <a:avLst/>
          </a:prstGeom>
          <a:solidFill>
            <a:schemeClr val="bg2"/>
          </a:solidFill>
          <a:ln w="19050">
            <a:solidFill>
              <a:schemeClr val="accent2"/>
            </a:solidFill>
            <a:prstDash val="lgDash"/>
          </a:ln>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2"/>
                </a:solidFill>
              </a:rPr>
              <a:t>#titanic</a:t>
            </a:r>
          </a:p>
          <a:p>
            <a:pPr marL="0" indent="0">
              <a:buFont typeface="Arial" pitchFamily="34" charset="0"/>
              <a:buNone/>
            </a:pPr>
            <a:r>
              <a:rPr lang="en-US" sz="2400" dirty="0" smtClean="0">
                <a:solidFill>
                  <a:schemeClr val="tx2"/>
                </a:solidFill>
              </a:rPr>
              <a:t>{</a:t>
            </a:r>
          </a:p>
          <a:p>
            <a:pPr marL="0" indent="0">
              <a:buFont typeface="Arial" pitchFamily="34" charset="0"/>
              <a:buNone/>
            </a:pPr>
            <a:r>
              <a:rPr lang="en-US" sz="2400" dirty="0">
                <a:solidFill>
                  <a:schemeClr val="tx2"/>
                </a:solidFill>
              </a:rPr>
              <a:t>	</a:t>
            </a:r>
            <a:r>
              <a:rPr lang="en-US" sz="2400" dirty="0" smtClean="0">
                <a:solidFill>
                  <a:schemeClr val="tx2"/>
                </a:solidFill>
              </a:rPr>
              <a:t>float:none;</a:t>
            </a:r>
          </a:p>
          <a:p>
            <a:pPr marL="0" indent="0">
              <a:buFont typeface="Arial" pitchFamily="34" charset="0"/>
              <a:buNone/>
            </a:pPr>
            <a:r>
              <a:rPr lang="en-US" sz="2400" dirty="0" smtClean="0">
                <a:solidFill>
                  <a:schemeClr val="tx2"/>
                </a:solidFill>
              </a:rPr>
              <a:t>}</a:t>
            </a:r>
          </a:p>
          <a:p>
            <a:pPr marL="0" indent="0">
              <a:buFont typeface="Arial" pitchFamily="34" charset="0"/>
              <a:buNone/>
            </a:pPr>
            <a:r>
              <a:rPr lang="en-US" sz="2400" dirty="0" smtClean="0">
                <a:solidFill>
                  <a:schemeClr val="tx2"/>
                </a:solidFill>
              </a:rPr>
              <a:t>/* Too soon? */</a:t>
            </a:r>
          </a:p>
        </p:txBody>
      </p:sp>
      <p:grpSp>
        <p:nvGrpSpPr>
          <p:cNvPr id="5" name="Group 4"/>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92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447800"/>
          </a:xfrm>
        </p:spPr>
        <p:txBody>
          <a:bodyPr/>
          <a:lstStyle/>
          <a:p>
            <a:r>
              <a:rPr lang="en-US" dirty="0" smtClean="0"/>
              <a:t>Ed </a:t>
            </a:r>
            <a:r>
              <a:rPr lang="en-US" dirty="0" err="1" smtClean="0"/>
              <a:t>Charbeneau</a:t>
            </a:r>
            <a:endParaRPr lang="en-US" dirty="0"/>
          </a:p>
        </p:txBody>
      </p:sp>
      <p:sp>
        <p:nvSpPr>
          <p:cNvPr id="5" name="Content Placeholder 2"/>
          <p:cNvSpPr>
            <a:spLocks noGrp="1"/>
          </p:cNvSpPr>
          <p:nvPr>
            <p:ph idx="1"/>
          </p:nvPr>
        </p:nvSpPr>
        <p:spPr>
          <a:xfrm>
            <a:off x="457200" y="1600201"/>
            <a:ext cx="8229600" cy="4525963"/>
          </a:xfrm>
        </p:spPr>
        <p:txBody>
          <a:bodyPr/>
          <a:lstStyle/>
          <a:p>
            <a:r>
              <a:rPr lang="en-US" dirty="0" smtClean="0"/>
              <a:t>Corporate web developer for Sypris Solutions</a:t>
            </a:r>
          </a:p>
          <a:p>
            <a:r>
              <a:rPr lang="en-US" dirty="0" smtClean="0">
                <a:solidFill>
                  <a:schemeClr val="tx2"/>
                </a:solidFill>
              </a:rPr>
              <a:t>Code </a:t>
            </a:r>
            <a:r>
              <a:rPr lang="en-US" dirty="0" err="1" smtClean="0">
                <a:solidFill>
                  <a:schemeClr val="tx2"/>
                </a:solidFill>
              </a:rPr>
              <a:t>PaLOUsa</a:t>
            </a:r>
            <a:r>
              <a:rPr lang="en-US" dirty="0" smtClean="0">
                <a:solidFill>
                  <a:schemeClr val="tx2"/>
                </a:solidFill>
              </a:rPr>
              <a:t> </a:t>
            </a:r>
            <a:r>
              <a:rPr lang="en-US" dirty="0" smtClean="0"/>
              <a:t>Co-Chairman</a:t>
            </a:r>
          </a:p>
          <a:p>
            <a:r>
              <a:rPr lang="en-US" dirty="0" smtClean="0"/>
              <a:t>Author: Simple-Talk</a:t>
            </a:r>
          </a:p>
          <a:p>
            <a:r>
              <a:rPr lang="en-US" dirty="0" smtClean="0"/>
              <a:t>ResponsiveMVC.net</a:t>
            </a:r>
          </a:p>
          <a:p>
            <a:r>
              <a:rPr lang="en-US" dirty="0" smtClean="0"/>
              <a:t>Twitter: </a:t>
            </a:r>
            <a:r>
              <a:rPr lang="en-US" dirty="0" smtClean="0">
                <a:solidFill>
                  <a:schemeClr val="tx2"/>
                </a:solidFill>
              </a:rPr>
              <a:t>@</a:t>
            </a:r>
            <a:r>
              <a:rPr lang="en-US" dirty="0" err="1" smtClean="0">
                <a:solidFill>
                  <a:schemeClr val="tx2"/>
                </a:solidFill>
              </a:rPr>
              <a:t>EdCharbeneau</a:t>
            </a:r>
            <a:endParaRPr lang="en-US" dirty="0" smtClean="0">
              <a:solidFill>
                <a:schemeClr val="tx2"/>
              </a:solidFill>
            </a:endParaRPr>
          </a:p>
          <a:p>
            <a:endParaRPr lang="en-US" dirty="0"/>
          </a:p>
        </p:txBody>
      </p:sp>
      <p:grpSp>
        <p:nvGrpSpPr>
          <p:cNvPr id="6" name="Group 5"/>
          <p:cNvGrpSpPr/>
          <p:nvPr/>
        </p:nvGrpSpPr>
        <p:grpSpPr>
          <a:xfrm>
            <a:off x="8229600" y="6629400"/>
            <a:ext cx="685800" cy="77325"/>
            <a:chOff x="8229600" y="144000"/>
            <a:chExt cx="685800" cy="77325"/>
          </a:xfrm>
        </p:grpSpPr>
        <p:sp>
          <p:nvSpPr>
            <p:cNvPr id="7" name="Oval 6"/>
            <p:cNvSpPr/>
            <p:nvPr/>
          </p:nvSpPr>
          <p:spPr>
            <a:xfrm>
              <a:off x="85344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6868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8392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382000" y="145125"/>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229600" y="1451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505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a:xfrm>
            <a:off x="457200" y="1600200"/>
            <a:ext cx="8229600" cy="4525963"/>
          </a:xfrm>
          <a:solidFill>
            <a:schemeClr val="bg2"/>
          </a:solidFill>
          <a:ln w="19050">
            <a:solidFill>
              <a:schemeClr val="accent2"/>
            </a:solidFill>
            <a:prstDash val="lgDash"/>
          </a:ln>
        </p:spPr>
        <p:txBody>
          <a:bodyPr anchor="ctr"/>
          <a:lstStyle/>
          <a:p>
            <a:pPr marL="0" indent="0" algn="ctr">
              <a:buNone/>
            </a:pPr>
            <a:r>
              <a:rPr lang="en-US" dirty="0" smtClean="0">
                <a:solidFill>
                  <a:schemeClr val="accent2"/>
                </a:solidFill>
              </a:rPr>
              <a:t>&lt;!-- </a:t>
            </a:r>
            <a:r>
              <a:rPr lang="en-US" dirty="0" smtClean="0">
                <a:solidFill>
                  <a:schemeClr val="accent3"/>
                </a:solidFill>
              </a:rPr>
              <a:t>begin demos </a:t>
            </a:r>
            <a:r>
              <a:rPr lang="en-US" dirty="0" smtClean="0">
                <a:solidFill>
                  <a:schemeClr val="accent2"/>
                </a:solidFill>
              </a:rPr>
              <a:t>--&gt;</a:t>
            </a:r>
          </a:p>
          <a:p>
            <a:pPr marL="0" indent="0" algn="ctr">
              <a:buNone/>
            </a:pPr>
            <a:r>
              <a:rPr lang="en-US" dirty="0" smtClean="0">
                <a:solidFill>
                  <a:schemeClr val="tx2"/>
                </a:solidFill>
              </a:rPr>
              <a:t>&lt;demos&gt;</a:t>
            </a:r>
            <a:endParaRPr lang="en-US" dirty="0">
              <a:solidFill>
                <a:schemeClr val="tx2"/>
              </a:solidFill>
            </a:endParaRPr>
          </a:p>
        </p:txBody>
      </p:sp>
      <p:grpSp>
        <p:nvGrpSpPr>
          <p:cNvPr id="4" name="Group 3"/>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961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for MVC</a:t>
            </a:r>
            <a:endParaRPr lang="en-US" dirty="0"/>
          </a:p>
        </p:txBody>
      </p:sp>
      <p:sp>
        <p:nvSpPr>
          <p:cNvPr id="4" name="Content Placeholder 2"/>
          <p:cNvSpPr>
            <a:spLocks noGrp="1"/>
          </p:cNvSpPr>
          <p:nvPr>
            <p:ph idx="1"/>
          </p:nvPr>
        </p:nvSpPr>
        <p:spPr>
          <a:xfrm>
            <a:off x="457200" y="1600201"/>
            <a:ext cx="8229600" cy="4525963"/>
          </a:xfrm>
          <a:solidFill>
            <a:schemeClr val="bg2"/>
          </a:solidFill>
          <a:ln w="19050">
            <a:solidFill>
              <a:schemeClr val="accent2"/>
            </a:solidFill>
            <a:prstDash val="lgDash"/>
          </a:ln>
        </p:spPr>
        <p:txBody>
          <a:bodyPr anchor="t">
            <a:normAutofit/>
          </a:bodyPr>
          <a:lstStyle/>
          <a:p>
            <a:pPr marL="0" indent="0">
              <a:buNone/>
            </a:pPr>
            <a:r>
              <a:rPr lang="en-US" sz="2400" dirty="0" smtClean="0">
                <a:solidFill>
                  <a:schemeClr val="accent2"/>
                </a:solidFill>
              </a:rPr>
              <a:t>@* </a:t>
            </a:r>
            <a:r>
              <a:rPr lang="en-US" sz="2400" dirty="0" smtClean="0">
                <a:solidFill>
                  <a:schemeClr val="accent3"/>
                </a:solidFill>
              </a:rPr>
              <a:t>Html helpers example </a:t>
            </a:r>
            <a:r>
              <a:rPr lang="en-US" sz="2400" dirty="0" smtClean="0">
                <a:solidFill>
                  <a:schemeClr val="accent2"/>
                </a:solidFill>
              </a:rPr>
              <a:t>*@</a:t>
            </a:r>
          </a:p>
          <a:p>
            <a:pPr marL="0" indent="0">
              <a:buNone/>
            </a:pPr>
            <a:r>
              <a:rPr lang="en-US" sz="2400" dirty="0" smtClean="0">
                <a:solidFill>
                  <a:schemeClr val="accent2"/>
                </a:solidFill>
              </a:rPr>
              <a:t>@* </a:t>
            </a:r>
            <a:r>
              <a:rPr lang="en-US" sz="2400" dirty="0" smtClean="0">
                <a:solidFill>
                  <a:schemeClr val="accent3"/>
                </a:solidFill>
              </a:rPr>
              <a:t>Lorem Ipsum on the fly </a:t>
            </a:r>
            <a:r>
              <a:rPr lang="en-US" sz="2400" dirty="0" smtClean="0">
                <a:solidFill>
                  <a:schemeClr val="accent2"/>
                </a:solidFill>
              </a:rPr>
              <a:t>*@</a:t>
            </a:r>
          </a:p>
          <a:p>
            <a:pPr marL="0" indent="0">
              <a:buNone/>
            </a:pPr>
            <a:endParaRPr lang="en-US" dirty="0" smtClean="0">
              <a:solidFill>
                <a:schemeClr val="tx2"/>
              </a:solidFill>
            </a:endParaRPr>
          </a:p>
          <a:p>
            <a:pPr marL="0" indent="0">
              <a:buNone/>
            </a:pPr>
            <a:r>
              <a:rPr lang="en-US" dirty="0" smtClean="0"/>
              <a:t>@Html</a:t>
            </a:r>
            <a:r>
              <a:rPr lang="en-US" dirty="0" smtClean="0">
                <a:solidFill>
                  <a:schemeClr val="tx2"/>
                </a:solidFill>
              </a:rPr>
              <a:t>.Ipsum() </a:t>
            </a:r>
            <a:r>
              <a:rPr lang="en-US" sz="2400" dirty="0" smtClean="0">
                <a:solidFill>
                  <a:schemeClr val="accent2"/>
                </a:solidFill>
              </a:rPr>
              <a:t>@*</a:t>
            </a:r>
            <a:r>
              <a:rPr lang="en-US" sz="2400" dirty="0" smtClean="0">
                <a:solidFill>
                  <a:schemeClr val="tx2"/>
                </a:solidFill>
              </a:rPr>
              <a:t> </a:t>
            </a:r>
            <a:r>
              <a:rPr lang="en-US" sz="2400" dirty="0" smtClean="0">
                <a:solidFill>
                  <a:schemeClr val="accent3"/>
                </a:solidFill>
              </a:rPr>
              <a:t>a random length paragraph </a:t>
            </a:r>
            <a:r>
              <a:rPr lang="en-US" sz="2400" dirty="0" smtClean="0">
                <a:solidFill>
                  <a:schemeClr val="accent2"/>
                </a:solidFill>
              </a:rPr>
              <a:t>*@</a:t>
            </a:r>
          </a:p>
          <a:p>
            <a:pPr marL="0" indent="0">
              <a:buNone/>
            </a:pPr>
            <a:r>
              <a:rPr lang="en-US" dirty="0" smtClean="0"/>
              <a:t>@Html</a:t>
            </a:r>
            <a:r>
              <a:rPr lang="en-US" dirty="0" smtClean="0">
                <a:solidFill>
                  <a:schemeClr val="tx2"/>
                </a:solidFill>
              </a:rPr>
              <a:t>.Ipsum().h1()</a:t>
            </a:r>
            <a:r>
              <a:rPr lang="en-US" dirty="0">
                <a:solidFill>
                  <a:schemeClr val="accent2"/>
                </a:solidFill>
              </a:rPr>
              <a:t> </a:t>
            </a:r>
            <a:r>
              <a:rPr lang="en-US" sz="2000" dirty="0">
                <a:solidFill>
                  <a:schemeClr val="accent2"/>
                </a:solidFill>
              </a:rPr>
              <a:t>@*</a:t>
            </a:r>
            <a:r>
              <a:rPr lang="en-US" sz="2000" dirty="0">
                <a:solidFill>
                  <a:schemeClr val="tx2"/>
                </a:solidFill>
              </a:rPr>
              <a:t> </a:t>
            </a:r>
            <a:r>
              <a:rPr lang="en-US" sz="2000" dirty="0" smtClean="0">
                <a:solidFill>
                  <a:schemeClr val="accent3"/>
                </a:solidFill>
              </a:rPr>
              <a:t>an h1 tag filled with ipsum</a:t>
            </a:r>
            <a:r>
              <a:rPr lang="en-US" sz="2000" dirty="0" smtClean="0">
                <a:solidFill>
                  <a:schemeClr val="accent2"/>
                </a:solidFill>
              </a:rPr>
              <a:t>*@</a:t>
            </a:r>
          </a:p>
          <a:p>
            <a:pPr marL="0" indent="0">
              <a:buNone/>
            </a:pPr>
            <a:r>
              <a:rPr lang="en-US" dirty="0"/>
              <a:t>@</a:t>
            </a:r>
            <a:r>
              <a:rPr lang="en-US" dirty="0" err="1"/>
              <a:t>Html</a:t>
            </a:r>
            <a:r>
              <a:rPr lang="en-US" dirty="0" err="1">
                <a:solidFill>
                  <a:schemeClr val="tx2"/>
                </a:solidFill>
              </a:rPr>
              <a:t>.Ipsum</a:t>
            </a:r>
            <a:r>
              <a:rPr lang="en-US" dirty="0" smtClean="0">
                <a:solidFill>
                  <a:schemeClr val="tx2"/>
                </a:solidFill>
              </a:rPr>
              <a:t>().h1</a:t>
            </a:r>
            <a:r>
              <a:rPr lang="en-US" dirty="0" smtClean="0">
                <a:solidFill>
                  <a:schemeClr val="tx2"/>
                </a:solidFill>
              </a:rPr>
              <a:t>().p().ul()</a:t>
            </a:r>
            <a:r>
              <a:rPr lang="en-US" dirty="0" smtClean="0">
                <a:solidFill>
                  <a:schemeClr val="accent2"/>
                </a:solidFill>
              </a:rPr>
              <a:t> </a:t>
            </a:r>
            <a:r>
              <a:rPr lang="en-US" sz="2000" dirty="0">
                <a:solidFill>
                  <a:schemeClr val="accent2"/>
                </a:solidFill>
              </a:rPr>
              <a:t>@*</a:t>
            </a:r>
            <a:r>
              <a:rPr lang="en-US" sz="2000" dirty="0">
                <a:solidFill>
                  <a:schemeClr val="tx2"/>
                </a:solidFill>
              </a:rPr>
              <a:t> </a:t>
            </a:r>
            <a:r>
              <a:rPr lang="en-US" sz="2000" dirty="0" smtClean="0">
                <a:solidFill>
                  <a:schemeClr val="accent3"/>
                </a:solidFill>
              </a:rPr>
              <a:t>Fluent </a:t>
            </a:r>
            <a:r>
              <a:rPr lang="en-US" sz="2000" dirty="0" err="1" smtClean="0">
                <a:solidFill>
                  <a:schemeClr val="accent3"/>
                </a:solidFill>
              </a:rPr>
              <a:t>Ipsum</a:t>
            </a:r>
            <a:r>
              <a:rPr lang="en-US" sz="2000" dirty="0" smtClean="0">
                <a:solidFill>
                  <a:schemeClr val="accent2"/>
                </a:solidFill>
              </a:rPr>
              <a:t>*@</a:t>
            </a:r>
          </a:p>
          <a:p>
            <a:pPr marL="0" indent="0">
              <a:buNone/>
            </a:pPr>
            <a:endParaRPr lang="en-US" sz="2000" dirty="0">
              <a:solidFill>
                <a:schemeClr val="accent2"/>
              </a:solidFill>
            </a:endParaRPr>
          </a:p>
          <a:p>
            <a:pPr marL="0" indent="0">
              <a:buNone/>
            </a:pPr>
            <a:r>
              <a:rPr lang="en-US" sz="2000" dirty="0" smtClean="0">
                <a:solidFill>
                  <a:schemeClr val="accent2"/>
                </a:solidFill>
              </a:rPr>
              <a:t>ww</a:t>
            </a:r>
            <a:r>
              <a:rPr lang="en-US" sz="2000" dirty="0" smtClean="0">
                <a:solidFill>
                  <a:schemeClr val="accent2"/>
                </a:solidFill>
              </a:rPr>
              <a:t>w.responsivemvc.net</a:t>
            </a:r>
            <a:endParaRPr lang="en-US" sz="2000" dirty="0">
              <a:solidFill>
                <a:schemeClr val="accent2"/>
              </a:solidFill>
            </a:endParaRPr>
          </a:p>
        </p:txBody>
      </p:sp>
      <p:grpSp>
        <p:nvGrpSpPr>
          <p:cNvPr id="5" name="Group 4"/>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r>
              <a:rPr lang="en-US" dirty="0" err="1" smtClean="0"/>
              <a:t>InlineIpsum</a:t>
            </a:r>
            <a:r>
              <a:rPr lang="en-US" dirty="0" smtClean="0"/>
              <a:t> for jQuery</a:t>
            </a:r>
            <a:endParaRPr lang="en-US" dirty="0"/>
          </a:p>
        </p:txBody>
      </p:sp>
      <p:sp>
        <p:nvSpPr>
          <p:cNvPr id="4" name="Content Placeholder 2"/>
          <p:cNvSpPr>
            <a:spLocks noGrp="1"/>
          </p:cNvSpPr>
          <p:nvPr>
            <p:ph idx="1"/>
          </p:nvPr>
        </p:nvSpPr>
        <p:spPr>
          <a:xfrm>
            <a:off x="457200" y="1600201"/>
            <a:ext cx="8229600" cy="4525963"/>
          </a:xfrm>
          <a:solidFill>
            <a:schemeClr val="bg2"/>
          </a:solidFill>
          <a:ln w="19050">
            <a:solidFill>
              <a:schemeClr val="accent2"/>
            </a:solidFill>
            <a:prstDash val="lgDash"/>
          </a:ln>
        </p:spPr>
        <p:txBody>
          <a:bodyPr anchor="t">
            <a:normAutofit/>
          </a:bodyPr>
          <a:lstStyle/>
          <a:p>
            <a:pPr marL="0" indent="0">
              <a:buNone/>
            </a:pPr>
            <a:r>
              <a:rPr lang="en-US" sz="2400" dirty="0" smtClean="0">
                <a:solidFill>
                  <a:schemeClr val="accent2"/>
                </a:solidFill>
              </a:rPr>
              <a:t>/* </a:t>
            </a:r>
            <a:r>
              <a:rPr lang="en-US" sz="2400" dirty="0" smtClean="0">
                <a:solidFill>
                  <a:schemeClr val="accent3"/>
                </a:solidFill>
              </a:rPr>
              <a:t>Html helpers example </a:t>
            </a:r>
            <a:r>
              <a:rPr lang="en-US" sz="2400" dirty="0" smtClean="0">
                <a:solidFill>
                  <a:schemeClr val="accent2"/>
                </a:solidFill>
              </a:rPr>
              <a:t>*/</a:t>
            </a:r>
            <a:endParaRPr lang="en-US" sz="2400" dirty="0" smtClean="0">
              <a:solidFill>
                <a:schemeClr val="accent2"/>
              </a:solidFill>
            </a:endParaRPr>
          </a:p>
          <a:p>
            <a:pPr marL="0" indent="0">
              <a:buNone/>
            </a:pPr>
            <a:r>
              <a:rPr lang="en-US" sz="2400" dirty="0" smtClean="0">
                <a:solidFill>
                  <a:schemeClr val="accent2"/>
                </a:solidFill>
              </a:rPr>
              <a:t>/* </a:t>
            </a:r>
            <a:r>
              <a:rPr lang="en-US" sz="2400" dirty="0" smtClean="0">
                <a:solidFill>
                  <a:schemeClr val="accent3"/>
                </a:solidFill>
              </a:rPr>
              <a:t>Lorem Ipsum on the fly </a:t>
            </a:r>
            <a:r>
              <a:rPr lang="en-US" sz="2400" dirty="0" smtClean="0">
                <a:solidFill>
                  <a:schemeClr val="accent2"/>
                </a:solidFill>
              </a:rPr>
              <a:t>*/</a:t>
            </a:r>
            <a:endParaRPr lang="en-US" sz="2400" dirty="0" smtClean="0">
              <a:solidFill>
                <a:schemeClr val="accent2"/>
              </a:solidFill>
            </a:endParaRPr>
          </a:p>
          <a:p>
            <a:pPr marL="0" indent="0">
              <a:buNone/>
            </a:pPr>
            <a:endParaRPr lang="en-US" dirty="0" smtClean="0">
              <a:solidFill>
                <a:schemeClr val="tx2"/>
              </a:solidFill>
            </a:endParaRPr>
          </a:p>
          <a:p>
            <a:pPr marL="0" indent="0">
              <a:buNone/>
            </a:pPr>
            <a:r>
              <a:rPr lang="en-US" dirty="0" smtClean="0"/>
              <a:t>@</a:t>
            </a:r>
            <a:r>
              <a:rPr lang="en-US" dirty="0" err="1" smtClean="0"/>
              <a:t>Html</a:t>
            </a:r>
            <a:r>
              <a:rPr lang="en-US" dirty="0" err="1" smtClean="0">
                <a:solidFill>
                  <a:schemeClr val="tx2"/>
                </a:solidFill>
              </a:rPr>
              <a:t>.Ipsum.p</a:t>
            </a:r>
            <a:r>
              <a:rPr lang="en-US" dirty="0" smtClean="0">
                <a:solidFill>
                  <a:schemeClr val="tx2"/>
                </a:solidFill>
              </a:rPr>
              <a:t>() </a:t>
            </a:r>
            <a:r>
              <a:rPr lang="en-US" sz="2400" dirty="0" smtClean="0">
                <a:solidFill>
                  <a:schemeClr val="accent2"/>
                </a:solidFill>
              </a:rPr>
              <a:t>/*</a:t>
            </a:r>
            <a:r>
              <a:rPr lang="en-US" sz="2400" dirty="0" smtClean="0">
                <a:solidFill>
                  <a:schemeClr val="tx2"/>
                </a:solidFill>
              </a:rPr>
              <a:t> </a:t>
            </a:r>
            <a:r>
              <a:rPr lang="en-US" sz="2400" dirty="0" smtClean="0">
                <a:solidFill>
                  <a:schemeClr val="accent3"/>
                </a:solidFill>
              </a:rPr>
              <a:t>a random length paragraph </a:t>
            </a:r>
            <a:r>
              <a:rPr lang="en-US" sz="2400" dirty="0" smtClean="0">
                <a:solidFill>
                  <a:schemeClr val="accent2"/>
                </a:solidFill>
              </a:rPr>
              <a:t>*/</a:t>
            </a:r>
            <a:endParaRPr lang="en-US" sz="2400" dirty="0" smtClean="0">
              <a:solidFill>
                <a:schemeClr val="accent2"/>
              </a:solidFill>
            </a:endParaRPr>
          </a:p>
          <a:p>
            <a:pPr marL="0" indent="0">
              <a:buNone/>
            </a:pPr>
            <a:r>
              <a:rPr lang="en-US" dirty="0" smtClean="0"/>
              <a:t>@Html</a:t>
            </a:r>
            <a:r>
              <a:rPr lang="en-US" dirty="0" smtClean="0">
                <a:solidFill>
                  <a:schemeClr val="tx2"/>
                </a:solidFill>
              </a:rPr>
              <a:t>.Ipsum.h1()</a:t>
            </a:r>
            <a:r>
              <a:rPr lang="en-US" dirty="0">
                <a:solidFill>
                  <a:schemeClr val="accent2"/>
                </a:solidFill>
              </a:rPr>
              <a:t> </a:t>
            </a:r>
            <a:r>
              <a:rPr lang="en-US" sz="2000" dirty="0">
                <a:solidFill>
                  <a:schemeClr val="accent2"/>
                </a:solidFill>
              </a:rPr>
              <a:t>/</a:t>
            </a:r>
            <a:r>
              <a:rPr lang="en-US" sz="2000" dirty="0" smtClean="0">
                <a:solidFill>
                  <a:schemeClr val="accent2"/>
                </a:solidFill>
              </a:rPr>
              <a:t>*</a:t>
            </a:r>
            <a:r>
              <a:rPr lang="en-US" sz="2000" dirty="0" smtClean="0">
                <a:solidFill>
                  <a:schemeClr val="tx2"/>
                </a:solidFill>
              </a:rPr>
              <a:t> </a:t>
            </a:r>
            <a:r>
              <a:rPr lang="en-US" sz="2000" dirty="0" smtClean="0">
                <a:solidFill>
                  <a:schemeClr val="accent3"/>
                </a:solidFill>
              </a:rPr>
              <a:t>an h1 tag filled with </a:t>
            </a:r>
            <a:r>
              <a:rPr lang="en-US" sz="2000" dirty="0" err="1" smtClean="0">
                <a:solidFill>
                  <a:schemeClr val="accent3"/>
                </a:solidFill>
              </a:rPr>
              <a:t>ipsum</a:t>
            </a:r>
            <a:r>
              <a:rPr lang="en-US" sz="2000" dirty="0" smtClean="0">
                <a:solidFill>
                  <a:schemeClr val="accent2"/>
                </a:solidFill>
              </a:rPr>
              <a:t>*/</a:t>
            </a:r>
            <a:endParaRPr lang="en-US" sz="2000" dirty="0" smtClean="0">
              <a:solidFill>
                <a:schemeClr val="accent2"/>
              </a:solidFill>
            </a:endParaRPr>
          </a:p>
          <a:p>
            <a:pPr marL="0" indent="0">
              <a:buNone/>
            </a:pPr>
            <a:r>
              <a:rPr lang="en-US" dirty="0"/>
              <a:t>@</a:t>
            </a:r>
            <a:r>
              <a:rPr lang="en-US" dirty="0" smtClean="0"/>
              <a:t>Html</a:t>
            </a:r>
            <a:r>
              <a:rPr lang="en-US" dirty="0" smtClean="0">
                <a:solidFill>
                  <a:schemeClr val="tx2"/>
                </a:solidFill>
              </a:rPr>
              <a:t>.Ipsum.h1().p().ul()</a:t>
            </a:r>
            <a:r>
              <a:rPr lang="en-US" dirty="0" smtClean="0">
                <a:solidFill>
                  <a:schemeClr val="accent2"/>
                </a:solidFill>
              </a:rPr>
              <a:t> </a:t>
            </a:r>
            <a:r>
              <a:rPr lang="en-US" sz="2000" dirty="0">
                <a:solidFill>
                  <a:schemeClr val="accent2"/>
                </a:solidFill>
              </a:rPr>
              <a:t>/</a:t>
            </a:r>
            <a:r>
              <a:rPr lang="en-US" sz="2000" dirty="0" smtClean="0">
                <a:solidFill>
                  <a:schemeClr val="accent2"/>
                </a:solidFill>
              </a:rPr>
              <a:t>*</a:t>
            </a:r>
            <a:r>
              <a:rPr lang="en-US" sz="2000" dirty="0" smtClean="0">
                <a:solidFill>
                  <a:schemeClr val="tx2"/>
                </a:solidFill>
              </a:rPr>
              <a:t> </a:t>
            </a:r>
            <a:r>
              <a:rPr lang="en-US" sz="2000" dirty="0" smtClean="0">
                <a:solidFill>
                  <a:schemeClr val="accent3"/>
                </a:solidFill>
              </a:rPr>
              <a:t>Fluent </a:t>
            </a:r>
            <a:r>
              <a:rPr lang="en-US" sz="2000" dirty="0" err="1" smtClean="0">
                <a:solidFill>
                  <a:schemeClr val="accent3"/>
                </a:solidFill>
              </a:rPr>
              <a:t>Ipsum</a:t>
            </a:r>
            <a:r>
              <a:rPr lang="en-US" sz="2000" dirty="0" smtClean="0">
                <a:solidFill>
                  <a:schemeClr val="accent2"/>
                </a:solidFill>
              </a:rPr>
              <a:t>*/</a:t>
            </a:r>
          </a:p>
          <a:p>
            <a:pPr marL="0" indent="0">
              <a:buNone/>
            </a:pPr>
            <a:endParaRPr lang="en-US" sz="2000" dirty="0">
              <a:solidFill>
                <a:schemeClr val="accent2"/>
              </a:solidFill>
            </a:endParaRPr>
          </a:p>
          <a:p>
            <a:pPr marL="0" indent="0">
              <a:buNone/>
            </a:pPr>
            <a:r>
              <a:rPr lang="en-US" sz="2000" dirty="0" smtClean="0">
                <a:solidFill>
                  <a:schemeClr val="accent2"/>
                </a:solidFill>
              </a:rPr>
              <a:t>Github.com/</a:t>
            </a:r>
            <a:r>
              <a:rPr lang="en-US" sz="2000" dirty="0" err="1" smtClean="0">
                <a:solidFill>
                  <a:schemeClr val="accent2"/>
                </a:solidFill>
              </a:rPr>
              <a:t>edcharbeneau</a:t>
            </a:r>
            <a:r>
              <a:rPr lang="en-US" sz="2000" dirty="0" smtClean="0">
                <a:solidFill>
                  <a:schemeClr val="accent2"/>
                </a:solidFill>
              </a:rPr>
              <a:t>/</a:t>
            </a:r>
            <a:r>
              <a:rPr lang="en-US" sz="2000" dirty="0" err="1" smtClean="0">
                <a:solidFill>
                  <a:schemeClr val="accent2"/>
                </a:solidFill>
              </a:rPr>
              <a:t>InlineIpsum</a:t>
            </a:r>
            <a:endParaRPr lang="en-US" sz="2000" dirty="0">
              <a:solidFill>
                <a:schemeClr val="accent2"/>
              </a:solidFill>
            </a:endParaRPr>
          </a:p>
        </p:txBody>
      </p:sp>
      <p:grpSp>
        <p:nvGrpSpPr>
          <p:cNvPr id="5" name="Group 4"/>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3170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demo</a:t>
            </a:r>
            <a:endParaRPr lang="en-US" dirty="0"/>
          </a:p>
        </p:txBody>
      </p:sp>
      <p:sp>
        <p:nvSpPr>
          <p:cNvPr id="3" name="Content Placeholder 2"/>
          <p:cNvSpPr>
            <a:spLocks noGrp="1"/>
          </p:cNvSpPr>
          <p:nvPr>
            <p:ph idx="1"/>
          </p:nvPr>
        </p:nvSpPr>
        <p:spPr>
          <a:xfrm>
            <a:off x="457200" y="1600200"/>
            <a:ext cx="8229600" cy="4525963"/>
          </a:xfrm>
          <a:solidFill>
            <a:schemeClr val="bg2"/>
          </a:solidFill>
          <a:ln w="19050">
            <a:solidFill>
              <a:schemeClr val="accent2"/>
            </a:solidFill>
            <a:prstDash val="lgDash"/>
          </a:ln>
        </p:spPr>
        <p:txBody>
          <a:bodyPr anchor="t">
            <a:normAutofit/>
          </a:bodyPr>
          <a:lstStyle/>
          <a:p>
            <a:pPr marL="0" indent="0">
              <a:buNone/>
            </a:pPr>
            <a:r>
              <a:rPr lang="en-US" sz="2400" dirty="0" smtClean="0">
                <a:solidFill>
                  <a:schemeClr val="accent2"/>
                </a:solidFill>
              </a:rPr>
              <a:t>&lt;!– </a:t>
            </a:r>
            <a:r>
              <a:rPr lang="en-US" sz="2400" dirty="0" smtClean="0">
                <a:solidFill>
                  <a:schemeClr val="accent3"/>
                </a:solidFill>
              </a:rPr>
              <a:t>css example </a:t>
            </a:r>
            <a:r>
              <a:rPr lang="en-US" sz="2400" dirty="0" smtClean="0">
                <a:solidFill>
                  <a:schemeClr val="accent2"/>
                </a:solidFill>
              </a:rPr>
              <a:t>--&gt;</a:t>
            </a:r>
          </a:p>
          <a:p>
            <a:pPr marL="0" indent="0">
              <a:buNone/>
            </a:pPr>
            <a:r>
              <a:rPr lang="en-US" sz="2400" dirty="0">
                <a:solidFill>
                  <a:schemeClr val="accent2"/>
                </a:solidFill>
              </a:rPr>
              <a:t>&lt;!– </a:t>
            </a:r>
            <a:r>
              <a:rPr lang="en-US" sz="2400" dirty="0" smtClean="0">
                <a:solidFill>
                  <a:schemeClr val="accent3"/>
                </a:solidFill>
              </a:rPr>
              <a:t>a row with two six column wide blocks of content </a:t>
            </a:r>
            <a:r>
              <a:rPr lang="en-US" sz="2400" dirty="0" smtClean="0">
                <a:solidFill>
                  <a:schemeClr val="accent2"/>
                </a:solidFill>
              </a:rPr>
              <a:t>--&gt;</a:t>
            </a:r>
          </a:p>
          <a:p>
            <a:pPr marL="0" indent="0">
              <a:buNone/>
            </a:pPr>
            <a:r>
              <a:rPr lang="en-US" dirty="0" smtClean="0"/>
              <a:t>&lt;div class=“</a:t>
            </a:r>
            <a:r>
              <a:rPr lang="en-US" dirty="0" smtClean="0">
                <a:solidFill>
                  <a:schemeClr val="tx2"/>
                </a:solidFill>
              </a:rPr>
              <a:t>row</a:t>
            </a:r>
            <a:r>
              <a:rPr lang="en-US" dirty="0" smtClean="0"/>
              <a:t>”&gt;</a:t>
            </a:r>
          </a:p>
          <a:p>
            <a:pPr marL="0" indent="0">
              <a:buNone/>
            </a:pPr>
            <a:r>
              <a:rPr lang="en-US" dirty="0" smtClean="0"/>
              <a:t>	&lt;div class=“</a:t>
            </a:r>
            <a:r>
              <a:rPr lang="en-US" dirty="0" smtClean="0">
                <a:solidFill>
                  <a:schemeClr val="tx2"/>
                </a:solidFill>
              </a:rPr>
              <a:t>six columns</a:t>
            </a:r>
            <a:r>
              <a:rPr lang="en-US" dirty="0" smtClean="0"/>
              <a:t>”&gt;&lt;/div&gt;</a:t>
            </a:r>
          </a:p>
          <a:p>
            <a:pPr marL="0" indent="0">
              <a:buNone/>
            </a:pPr>
            <a:r>
              <a:rPr lang="en-US" dirty="0" smtClean="0"/>
              <a:t>	&lt;div class=“</a:t>
            </a:r>
            <a:r>
              <a:rPr lang="en-US" dirty="0" smtClean="0">
                <a:solidFill>
                  <a:schemeClr val="tx2"/>
                </a:solidFill>
              </a:rPr>
              <a:t>six columns</a:t>
            </a:r>
            <a:r>
              <a:rPr lang="en-US" dirty="0" smtClean="0"/>
              <a:t>”&gt;&lt;/div&gt;</a:t>
            </a:r>
          </a:p>
          <a:p>
            <a:pPr marL="0" indent="0">
              <a:buNone/>
            </a:pPr>
            <a:r>
              <a:rPr lang="en-US" dirty="0" smtClean="0"/>
              <a:t>&lt;/div&gt;</a:t>
            </a:r>
          </a:p>
        </p:txBody>
      </p:sp>
      <p:grpSp>
        <p:nvGrpSpPr>
          <p:cNvPr id="4" name="Group 3"/>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01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and AB testing</a:t>
            </a:r>
            <a:endParaRPr lang="en-US" dirty="0"/>
          </a:p>
        </p:txBody>
      </p:sp>
      <p:sp>
        <p:nvSpPr>
          <p:cNvPr id="4" name="Content Placeholder 2"/>
          <p:cNvSpPr>
            <a:spLocks noGrp="1"/>
          </p:cNvSpPr>
          <p:nvPr>
            <p:ph idx="1"/>
          </p:nvPr>
        </p:nvSpPr>
        <p:spPr>
          <a:xfrm>
            <a:off x="457200" y="1600201"/>
            <a:ext cx="8229600" cy="4525963"/>
          </a:xfrm>
          <a:solidFill>
            <a:schemeClr val="bg2"/>
          </a:solidFill>
          <a:ln w="19050">
            <a:solidFill>
              <a:schemeClr val="accent2"/>
            </a:solidFill>
            <a:prstDash val="lgDash"/>
          </a:ln>
        </p:spPr>
        <p:txBody>
          <a:bodyPr anchor="t">
            <a:normAutofit/>
          </a:bodyPr>
          <a:lstStyle/>
          <a:p>
            <a:pPr marL="0" indent="0">
              <a:buNone/>
            </a:pPr>
            <a:r>
              <a:rPr lang="en-US" sz="2400" dirty="0" smtClean="0">
                <a:solidFill>
                  <a:schemeClr val="accent3"/>
                </a:solidFill>
              </a:rPr>
              <a:t>Create different versions of the same project</a:t>
            </a:r>
          </a:p>
          <a:p>
            <a:pPr marL="0" indent="0">
              <a:buNone/>
            </a:pPr>
            <a:r>
              <a:rPr lang="en-US" sz="2400" dirty="0" smtClean="0"/>
              <a:t>$ git branch TestA</a:t>
            </a:r>
          </a:p>
          <a:p>
            <a:pPr marL="0" indent="0">
              <a:buNone/>
            </a:pPr>
            <a:r>
              <a:rPr lang="en-US" sz="2400" dirty="0" smtClean="0"/>
              <a:t>$ git checkout TestA</a:t>
            </a:r>
            <a:endParaRPr lang="en-US" sz="2400" dirty="0"/>
          </a:p>
          <a:p>
            <a:pPr marL="0" indent="0">
              <a:buNone/>
            </a:pPr>
            <a:r>
              <a:rPr lang="en-US" sz="2400" dirty="0" smtClean="0">
                <a:solidFill>
                  <a:schemeClr val="accent3"/>
                </a:solidFill>
              </a:rPr>
              <a:t>… some changes</a:t>
            </a:r>
          </a:p>
          <a:p>
            <a:pPr marL="0" indent="0">
              <a:buNone/>
            </a:pPr>
            <a:r>
              <a:rPr lang="en-US" sz="2400" dirty="0" smtClean="0"/>
              <a:t>$ git commit</a:t>
            </a:r>
            <a:endParaRPr lang="en-US" sz="2400" dirty="0"/>
          </a:p>
          <a:p>
            <a:pPr marL="0" indent="0">
              <a:buNone/>
            </a:pPr>
            <a:endParaRPr lang="en-US" sz="2400" dirty="0" smtClean="0"/>
          </a:p>
          <a:p>
            <a:pPr marL="0" indent="0">
              <a:buNone/>
            </a:pPr>
            <a:r>
              <a:rPr lang="en-US" sz="2400" dirty="0" smtClean="0"/>
              <a:t>$ git branch TestB</a:t>
            </a:r>
          </a:p>
          <a:p>
            <a:pPr marL="0" indent="0">
              <a:buNone/>
            </a:pPr>
            <a:r>
              <a:rPr lang="en-US" sz="2400" dirty="0" smtClean="0"/>
              <a:t>$ git checkout TestB</a:t>
            </a:r>
          </a:p>
          <a:p>
            <a:pPr marL="0" indent="0">
              <a:buNone/>
            </a:pPr>
            <a:r>
              <a:rPr lang="en-US" sz="2400" dirty="0" smtClean="0">
                <a:solidFill>
                  <a:schemeClr val="accent3"/>
                </a:solidFill>
              </a:rPr>
              <a:t>… some changes</a:t>
            </a:r>
          </a:p>
          <a:p>
            <a:pPr marL="0" indent="0">
              <a:buNone/>
            </a:pPr>
            <a:r>
              <a:rPr lang="en-US" sz="2400" dirty="0" smtClean="0"/>
              <a:t>$ git commit</a:t>
            </a:r>
          </a:p>
        </p:txBody>
      </p:sp>
      <p:grpSp>
        <p:nvGrpSpPr>
          <p:cNvPr id="5" name="Group 4"/>
          <p:cNvGrpSpPr/>
          <p:nvPr/>
        </p:nvGrpSpPr>
        <p:grpSpPr>
          <a:xfrm>
            <a:off x="8229600" y="6629400"/>
            <a:ext cx="685800" cy="77325"/>
            <a:chOff x="8229600" y="6629400"/>
            <a:chExt cx="685800" cy="77325"/>
          </a:xfrm>
        </p:grpSpPr>
        <p:sp>
          <p:nvSpPr>
            <p:cNvPr id="6" name="Oval 5"/>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276601" y="1371600"/>
            <a:ext cx="2019300" cy="5867400"/>
          </a:xfrm>
          <a:prstGeom prst="rect">
            <a:avLst/>
          </a:prstGeom>
          <a:solidFill>
            <a:schemeClr val="bg1">
              <a:lumMod val="75000"/>
            </a:schemeClr>
          </a:solidFill>
          <a:ln>
            <a:solidFill>
              <a:schemeClr val="bg1">
                <a:lumMod val="6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4" name="Title 3"/>
          <p:cNvSpPr>
            <a:spLocks noGrp="1"/>
          </p:cNvSpPr>
          <p:nvPr>
            <p:ph type="title"/>
          </p:nvPr>
        </p:nvSpPr>
        <p:spPr/>
        <p:txBody>
          <a:bodyPr/>
          <a:lstStyle/>
          <a:p>
            <a:r>
              <a:rPr lang="en-US" dirty="0" smtClean="0"/>
              <a:t>Branch and merge</a:t>
            </a:r>
            <a:endParaRPr lang="en-US" dirty="0"/>
          </a:p>
        </p:txBody>
      </p:sp>
      <p:sp>
        <p:nvSpPr>
          <p:cNvPr id="7" name="Rounded Rectangle 6"/>
          <p:cNvSpPr/>
          <p:nvPr/>
        </p:nvSpPr>
        <p:spPr>
          <a:xfrm>
            <a:off x="533400" y="2971800"/>
            <a:ext cx="1524000" cy="457200"/>
          </a:xfrm>
          <a:prstGeom prst="roundRect">
            <a:avLst/>
          </a:prstGeom>
          <a:solidFill>
            <a:schemeClr val="tx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9" name="Rounded Rectangle 8"/>
          <p:cNvSpPr/>
          <p:nvPr/>
        </p:nvSpPr>
        <p:spPr>
          <a:xfrm>
            <a:off x="5562600" y="2971800"/>
            <a:ext cx="1524000" cy="457200"/>
          </a:xfrm>
          <a:prstGeom prst="roundRect">
            <a:avLst/>
          </a:prstGeom>
          <a:solidFill>
            <a:schemeClr val="tx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Merged</a:t>
            </a:r>
            <a:endParaRPr lang="en-US" dirty="0"/>
          </a:p>
        </p:txBody>
      </p:sp>
      <p:sp>
        <p:nvSpPr>
          <p:cNvPr id="10" name="Rounded Rectangle 9"/>
          <p:cNvSpPr/>
          <p:nvPr/>
        </p:nvSpPr>
        <p:spPr>
          <a:xfrm>
            <a:off x="3429001" y="3648177"/>
            <a:ext cx="1745343" cy="457200"/>
          </a:xfrm>
          <a:prstGeom prst="roundRect">
            <a:avLst/>
          </a:prstGeom>
          <a:solidFill>
            <a:schemeClr val="tx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 Navigation</a:t>
            </a:r>
            <a:endParaRPr lang="en-US" dirty="0"/>
          </a:p>
        </p:txBody>
      </p:sp>
      <p:sp>
        <p:nvSpPr>
          <p:cNvPr id="11" name="Rounded Rectangle 10"/>
          <p:cNvSpPr/>
          <p:nvPr/>
        </p:nvSpPr>
        <p:spPr>
          <a:xfrm>
            <a:off x="3429000" y="4858016"/>
            <a:ext cx="1745342" cy="457200"/>
          </a:xfrm>
          <a:prstGeom prst="roundRect">
            <a:avLst/>
          </a:prstGeom>
          <a:solidFill>
            <a:schemeClr val="tx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 Navigation</a:t>
            </a:r>
            <a:endParaRPr lang="en-US" dirty="0"/>
          </a:p>
        </p:txBody>
      </p:sp>
      <p:cxnSp>
        <p:nvCxnSpPr>
          <p:cNvPr id="15" name="Elbow Connector 14"/>
          <p:cNvCxnSpPr>
            <a:stCxn id="7" idx="2"/>
            <a:endCxn id="10" idx="1"/>
          </p:cNvCxnSpPr>
          <p:nvPr/>
        </p:nvCxnSpPr>
        <p:spPr>
          <a:xfrm rot="16200000" flipH="1">
            <a:off x="2138312" y="2586087"/>
            <a:ext cx="447777" cy="21336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2"/>
            <a:endCxn id="11" idx="1"/>
          </p:cNvCxnSpPr>
          <p:nvPr/>
        </p:nvCxnSpPr>
        <p:spPr>
          <a:xfrm rot="16200000" flipH="1">
            <a:off x="1533392" y="3191008"/>
            <a:ext cx="1657616" cy="2133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a:endCxn id="9" idx="2"/>
          </p:cNvCxnSpPr>
          <p:nvPr/>
        </p:nvCxnSpPr>
        <p:spPr>
          <a:xfrm flipV="1">
            <a:off x="5174344" y="3429000"/>
            <a:ext cx="1150256" cy="447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9" idx="1"/>
          </p:cNvCxnSpPr>
          <p:nvPr/>
        </p:nvCxnSpPr>
        <p:spPr>
          <a:xfrm>
            <a:off x="2057400" y="3200400"/>
            <a:ext cx="3505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Terminator 25"/>
          <p:cNvSpPr/>
          <p:nvPr/>
        </p:nvSpPr>
        <p:spPr>
          <a:xfrm>
            <a:off x="5676900" y="4858016"/>
            <a:ext cx="1295400" cy="457200"/>
          </a:xfrm>
          <a:prstGeom prst="flowChartTerminator">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a:t>
            </a:r>
          </a:p>
        </p:txBody>
      </p:sp>
      <p:cxnSp>
        <p:nvCxnSpPr>
          <p:cNvPr id="28" name="Straight Arrow Connector 27"/>
          <p:cNvCxnSpPr>
            <a:stCxn id="11" idx="3"/>
            <a:endCxn id="26" idx="1"/>
          </p:cNvCxnSpPr>
          <p:nvPr/>
        </p:nvCxnSpPr>
        <p:spPr>
          <a:xfrm>
            <a:off x="5174342" y="5086616"/>
            <a:ext cx="502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40997" y="2292049"/>
            <a:ext cx="1967205" cy="646331"/>
          </a:xfrm>
          <a:prstGeom prst="rect">
            <a:avLst/>
          </a:prstGeom>
          <a:noFill/>
        </p:spPr>
        <p:txBody>
          <a:bodyPr wrap="none" rtlCol="0">
            <a:spAutoFit/>
          </a:bodyPr>
          <a:lstStyle/>
          <a:p>
            <a:r>
              <a:rPr lang="en-US" dirty="0" smtClean="0"/>
              <a:t>New Master:</a:t>
            </a:r>
            <a:br>
              <a:rPr lang="en-US" dirty="0" smtClean="0"/>
            </a:br>
            <a:r>
              <a:rPr lang="en-US" dirty="0" smtClean="0"/>
              <a:t>Using left navigation</a:t>
            </a:r>
            <a:endParaRPr lang="en-US" dirty="0"/>
          </a:p>
        </p:txBody>
      </p:sp>
      <p:sp>
        <p:nvSpPr>
          <p:cNvPr id="35" name="TextBox 34"/>
          <p:cNvSpPr txBox="1"/>
          <p:nvPr/>
        </p:nvSpPr>
        <p:spPr>
          <a:xfrm>
            <a:off x="1376175" y="3900639"/>
            <a:ext cx="1957587" cy="923330"/>
          </a:xfrm>
          <a:prstGeom prst="rect">
            <a:avLst/>
          </a:prstGeom>
          <a:noFill/>
        </p:spPr>
        <p:txBody>
          <a:bodyPr wrap="none" rtlCol="0">
            <a:spAutoFit/>
          </a:bodyPr>
          <a:lstStyle/>
          <a:p>
            <a:r>
              <a:rPr lang="en-US" dirty="0" smtClean="0"/>
              <a:t>Decision:</a:t>
            </a:r>
            <a:br>
              <a:rPr lang="en-US" dirty="0" smtClean="0"/>
            </a:br>
            <a:r>
              <a:rPr lang="en-US" dirty="0" smtClean="0"/>
              <a:t>Should we use left or</a:t>
            </a:r>
          </a:p>
          <a:p>
            <a:r>
              <a:rPr lang="en-US" dirty="0" smtClean="0"/>
              <a:t>right navigation</a:t>
            </a:r>
          </a:p>
        </p:txBody>
      </p:sp>
      <p:grpSp>
        <p:nvGrpSpPr>
          <p:cNvPr id="16" name="Group 15"/>
          <p:cNvGrpSpPr/>
          <p:nvPr/>
        </p:nvGrpSpPr>
        <p:grpSpPr>
          <a:xfrm>
            <a:off x="8229600" y="6629400"/>
            <a:ext cx="685800" cy="77325"/>
            <a:chOff x="8229600" y="6629400"/>
            <a:chExt cx="685800" cy="77325"/>
          </a:xfrm>
        </p:grpSpPr>
        <p:sp>
          <p:nvSpPr>
            <p:cNvPr id="17" name="Oval 16"/>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12636" y="3519376"/>
            <a:ext cx="720069" cy="338554"/>
          </a:xfrm>
          <a:prstGeom prst="rect">
            <a:avLst/>
          </a:prstGeom>
          <a:noFill/>
        </p:spPr>
        <p:txBody>
          <a:bodyPr wrap="none" rtlCol="0">
            <a:spAutoFit/>
          </a:bodyPr>
          <a:lstStyle/>
          <a:p>
            <a:r>
              <a:rPr lang="en-US" sz="1600" dirty="0">
                <a:solidFill>
                  <a:schemeClr val="accent3"/>
                </a:solidFill>
              </a:rPr>
              <a:t>Branch</a:t>
            </a:r>
          </a:p>
        </p:txBody>
      </p:sp>
      <p:sp>
        <p:nvSpPr>
          <p:cNvPr id="27" name="TextBox 26"/>
          <p:cNvSpPr txBox="1"/>
          <p:nvPr/>
        </p:nvSpPr>
        <p:spPr>
          <a:xfrm>
            <a:off x="2012635" y="4766846"/>
            <a:ext cx="720069" cy="338554"/>
          </a:xfrm>
          <a:prstGeom prst="rect">
            <a:avLst/>
          </a:prstGeom>
          <a:noFill/>
        </p:spPr>
        <p:txBody>
          <a:bodyPr wrap="none" rtlCol="0">
            <a:spAutoFit/>
          </a:bodyPr>
          <a:lstStyle/>
          <a:p>
            <a:r>
              <a:rPr lang="en-US" sz="1600" dirty="0">
                <a:solidFill>
                  <a:schemeClr val="accent3"/>
                </a:solidFill>
              </a:rPr>
              <a:t>Branch</a:t>
            </a:r>
            <a:endParaRPr lang="en-US" dirty="0">
              <a:solidFill>
                <a:schemeClr val="accent3"/>
              </a:solidFill>
            </a:endParaRPr>
          </a:p>
        </p:txBody>
      </p:sp>
    </p:spTree>
    <p:extLst>
      <p:ext uri="{BB962C8B-B14F-4D97-AF65-F5344CB8AC3E}">
        <p14:creationId xmlns:p14="http://schemas.microsoft.com/office/powerpoint/2010/main" val="3408461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0"/>
            <a:ext cx="8229600" cy="4525963"/>
          </a:xfrm>
          <a:solidFill>
            <a:schemeClr val="bg2"/>
          </a:solidFill>
          <a:ln w="19050">
            <a:solidFill>
              <a:schemeClr val="accent2"/>
            </a:solidFill>
            <a:prstDash val="lgDash"/>
          </a:ln>
        </p:spPr>
        <p:txBody>
          <a:bodyPr anchor="ctr"/>
          <a:lstStyle/>
          <a:p>
            <a:pPr marL="0" indent="0" algn="ctr">
              <a:buNone/>
            </a:pPr>
            <a:r>
              <a:rPr lang="en-US" dirty="0" smtClean="0">
                <a:solidFill>
                  <a:schemeClr val="accent2"/>
                </a:solidFill>
              </a:rPr>
              <a:t>&lt;!-- </a:t>
            </a:r>
            <a:r>
              <a:rPr lang="en-US" dirty="0" smtClean="0">
                <a:solidFill>
                  <a:schemeClr val="accent3"/>
                </a:solidFill>
              </a:rPr>
              <a:t>end demos </a:t>
            </a:r>
            <a:r>
              <a:rPr lang="en-US" dirty="0" smtClean="0">
                <a:solidFill>
                  <a:schemeClr val="accent2"/>
                </a:solidFill>
              </a:rPr>
              <a:t>--&gt;</a:t>
            </a:r>
          </a:p>
          <a:p>
            <a:pPr marL="0" indent="0" algn="ctr">
              <a:buNone/>
            </a:pPr>
            <a:r>
              <a:rPr lang="en-US" dirty="0" smtClean="0">
                <a:solidFill>
                  <a:schemeClr val="tx2"/>
                </a:solidFill>
              </a:rPr>
              <a:t>&lt;/demos&gt;</a:t>
            </a:r>
            <a:endParaRPr lang="en-US" dirty="0">
              <a:solidFill>
                <a:schemeClr val="tx2"/>
              </a:solidFill>
            </a:endParaRPr>
          </a:p>
        </p:txBody>
      </p:sp>
      <p:grpSp>
        <p:nvGrpSpPr>
          <p:cNvPr id="4" name="Group 3"/>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7369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charbeneau\SkyDrive\Writings\Media\V__E3D1.jpg"/>
          <p:cNvPicPr>
            <a:picLocks noChangeAspect="1" noChangeArrowheads="1"/>
          </p:cNvPicPr>
          <p:nvPr/>
        </p:nvPicPr>
        <p:blipFill rotWithShape="1">
          <a:blip r:embed="rId3">
            <a:extLst>
              <a:ext uri="{28A0092B-C50C-407E-A947-70E740481C1C}">
                <a14:useLocalDpi xmlns:a14="http://schemas.microsoft.com/office/drawing/2010/main" val="0"/>
              </a:ext>
            </a:extLst>
          </a:blip>
          <a:srcRect l="21401" r="26235"/>
          <a:stretch/>
        </p:blipFill>
        <p:spPr bwMode="auto">
          <a:xfrm>
            <a:off x="4954556" y="1371600"/>
            <a:ext cx="4189444" cy="4781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609600" y="1627187"/>
            <a:ext cx="3276600" cy="4525963"/>
          </a:xfrm>
        </p:spPr>
        <p:txBody>
          <a:bodyPr>
            <a:normAutofit/>
          </a:bodyPr>
          <a:lstStyle/>
          <a:p>
            <a:pPr marL="0" indent="0" algn="ctr">
              <a:buNone/>
            </a:pPr>
            <a:endParaRPr lang="en-US" sz="2800" dirty="0" smtClean="0">
              <a:solidFill>
                <a:schemeClr val="tx2"/>
              </a:solidFill>
            </a:endParaRPr>
          </a:p>
          <a:p>
            <a:pPr marL="0" indent="0" algn="ctr">
              <a:buNone/>
            </a:pPr>
            <a:endParaRPr lang="en-US" sz="2800" dirty="0">
              <a:solidFill>
                <a:schemeClr val="tx2"/>
              </a:solidFill>
            </a:endParaRPr>
          </a:p>
          <a:p>
            <a:pPr marL="0" indent="0" algn="ctr">
              <a:buNone/>
            </a:pPr>
            <a:endParaRPr lang="en-US" sz="2800" dirty="0" smtClean="0">
              <a:solidFill>
                <a:schemeClr val="tx2"/>
              </a:solidFill>
            </a:endParaRPr>
          </a:p>
          <a:p>
            <a:pPr marL="0" indent="0" algn="ctr">
              <a:buNone/>
            </a:pPr>
            <a:r>
              <a:rPr lang="en-US" sz="2800" dirty="0" smtClean="0">
                <a:solidFill>
                  <a:schemeClr val="tx2"/>
                </a:solidFill>
              </a:rPr>
              <a:t>Ed Charbeneau</a:t>
            </a:r>
            <a:endParaRPr lang="en-US" sz="2800" dirty="0" smtClean="0">
              <a:solidFill>
                <a:schemeClr val="tx2"/>
              </a:solidFill>
              <a:hlinkClick r:id="rId4"/>
            </a:endParaRPr>
          </a:p>
          <a:p>
            <a:pPr marL="0" indent="0" algn="ctr">
              <a:buNone/>
            </a:pPr>
            <a:r>
              <a:rPr lang="en-US" sz="2800" dirty="0" smtClean="0">
                <a:solidFill>
                  <a:schemeClr val="tx2"/>
                </a:solidFill>
                <a:hlinkClick r:id="rId4"/>
              </a:rPr>
              <a:t>@</a:t>
            </a:r>
            <a:r>
              <a:rPr lang="en-US" sz="2800" dirty="0" err="1" smtClean="0">
                <a:solidFill>
                  <a:schemeClr val="tx2"/>
                </a:solidFill>
                <a:hlinkClick r:id="rId4"/>
              </a:rPr>
              <a:t>EdCharbeneau</a:t>
            </a:r>
            <a:endParaRPr lang="en-US" sz="2800" dirty="0" smtClean="0">
              <a:solidFill>
                <a:schemeClr val="tx2"/>
              </a:solidFill>
            </a:endParaRPr>
          </a:p>
          <a:p>
            <a:pPr marL="0" indent="0" algn="ctr">
              <a:buNone/>
            </a:pPr>
            <a:r>
              <a:rPr lang="en-US" sz="2000" dirty="0" smtClean="0">
                <a:solidFill>
                  <a:schemeClr val="tx2"/>
                </a:solidFill>
                <a:hlinkClick r:id="rId5"/>
              </a:rPr>
              <a:t>About.me/</a:t>
            </a:r>
            <a:r>
              <a:rPr lang="en-US" sz="2000" dirty="0" err="1" smtClean="0">
                <a:solidFill>
                  <a:schemeClr val="tx2"/>
                </a:solidFill>
                <a:hlinkClick r:id="rId5"/>
              </a:rPr>
              <a:t>EdCharbeneau</a:t>
            </a:r>
            <a:endParaRPr lang="en-US" sz="2000" dirty="0" smtClean="0">
              <a:solidFill>
                <a:schemeClr val="tx2"/>
              </a:solidFill>
            </a:endParaRPr>
          </a:p>
          <a:p>
            <a:pPr marL="0" indent="0" algn="ctr">
              <a:buNone/>
            </a:pPr>
            <a:r>
              <a:rPr lang="en-US" sz="2000" dirty="0" smtClean="0">
                <a:solidFill>
                  <a:schemeClr val="tx2"/>
                </a:solidFill>
                <a:hlinkClick r:id="rId6"/>
              </a:rPr>
              <a:t>CodePaLOUsa.com</a:t>
            </a:r>
            <a:endParaRPr lang="en-US" sz="2000" dirty="0">
              <a:solidFill>
                <a:schemeClr val="tx2"/>
              </a:solidFill>
            </a:endParaRPr>
          </a:p>
          <a:p>
            <a:pPr marL="0" indent="0" algn="ctr">
              <a:buNone/>
            </a:pPr>
            <a:endParaRPr lang="en-US" sz="2000" dirty="0" smtClean="0">
              <a:solidFill>
                <a:schemeClr val="tx2"/>
              </a:solidFill>
            </a:endParaRPr>
          </a:p>
          <a:p>
            <a:pPr marL="0" indent="0" algn="ctr">
              <a:buNone/>
            </a:pPr>
            <a:r>
              <a:rPr lang="en-US" sz="2000" dirty="0" smtClean="0">
                <a:solidFill>
                  <a:schemeClr val="tx2"/>
                </a:solidFill>
              </a:rPr>
              <a:t>2013</a:t>
            </a:r>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400" dirty="0"/>
          </a:p>
          <a:p>
            <a:pPr marL="0" indent="0">
              <a:buNone/>
            </a:pPr>
            <a:endParaRPr lang="en-US" sz="2400" dirty="0"/>
          </a:p>
        </p:txBody>
      </p:sp>
      <p:grpSp>
        <p:nvGrpSpPr>
          <p:cNvPr id="4" name="Group 3"/>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p:cNvSpPr/>
          <p:nvPr/>
        </p:nvSpPr>
        <p:spPr>
          <a:xfrm>
            <a:off x="4954556" y="5695950"/>
            <a:ext cx="4189444"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Future web developer</a:t>
            </a:r>
            <a:endParaRPr lang="en-US" dirty="0"/>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533400" y="1600200"/>
            <a:ext cx="8153400" cy="4525963"/>
          </a:xfrm>
        </p:spPr>
        <p:txBody>
          <a:bodyPr>
            <a:normAutofit/>
          </a:bodyPr>
          <a:lstStyle/>
          <a:p>
            <a:pPr marL="0" indent="0">
              <a:buNone/>
            </a:pPr>
            <a:r>
              <a:rPr lang="en-US" sz="2400" dirty="0" smtClean="0"/>
              <a:t>Reading</a:t>
            </a:r>
          </a:p>
          <a:p>
            <a:r>
              <a:rPr lang="en-US" sz="1800" dirty="0" smtClean="0">
                <a:hlinkClick r:id="rId3"/>
              </a:rPr>
              <a:t>simple-talk.com/</a:t>
            </a:r>
            <a:r>
              <a:rPr lang="en-US" sz="1800" dirty="0" err="1" smtClean="0">
                <a:hlinkClick r:id="rId3"/>
              </a:rPr>
              <a:t>dotnet</a:t>
            </a:r>
            <a:r>
              <a:rPr lang="en-US" sz="1800" dirty="0" smtClean="0">
                <a:hlinkClick r:id="rId3"/>
              </a:rPr>
              <a:t>/asp.net/rapid-prototyping</a:t>
            </a:r>
            <a:r>
              <a:rPr lang="en-US" sz="1800" dirty="0">
                <a:hlinkClick r:id="rId3"/>
              </a:rPr>
              <a:t>,-the-mvc-working-model/</a:t>
            </a:r>
            <a:endParaRPr lang="en-US" sz="1800" dirty="0" smtClean="0">
              <a:hlinkClick r:id="rId3"/>
            </a:endParaRPr>
          </a:p>
          <a:p>
            <a:r>
              <a:rPr lang="en-US" sz="1800" dirty="0" smtClean="0">
                <a:hlinkClick r:id="rId3"/>
              </a:rPr>
              <a:t>simple-talk.com/author/</a:t>
            </a:r>
            <a:r>
              <a:rPr lang="en-US" sz="1800" dirty="0" err="1" smtClean="0">
                <a:hlinkClick r:id="rId3"/>
              </a:rPr>
              <a:t>edward-charbeneau</a:t>
            </a:r>
            <a:r>
              <a:rPr lang="en-US" sz="1800" dirty="0" smtClean="0">
                <a:hlinkClick r:id="rId3"/>
              </a:rPr>
              <a:t>/</a:t>
            </a:r>
            <a:endParaRPr lang="en-US" sz="1800" dirty="0" smtClean="0"/>
          </a:p>
          <a:p>
            <a:r>
              <a:rPr lang="en-US" sz="1800" dirty="0" smtClean="0">
                <a:hlinkClick r:id="rId4"/>
              </a:rPr>
              <a:t>alistapart.com/articles/dive-into-responsive-prototyping-with-foundation</a:t>
            </a:r>
            <a:r>
              <a:rPr lang="en-US" sz="1800" dirty="0">
                <a:hlinkClick r:id="rId4"/>
              </a:rPr>
              <a:t>/</a:t>
            </a:r>
            <a:endParaRPr lang="en-US" sz="1800" dirty="0" smtClean="0"/>
          </a:p>
          <a:p>
            <a:pPr marL="0" indent="0">
              <a:buNone/>
            </a:pPr>
            <a:r>
              <a:rPr lang="en-US" sz="2400" dirty="0" smtClean="0"/>
              <a:t>Examples</a:t>
            </a:r>
          </a:p>
          <a:p>
            <a:r>
              <a:rPr lang="en-US" sz="1800" dirty="0" smtClean="0">
                <a:hlinkClick r:id="rId5"/>
              </a:rPr>
              <a:t>github.com/EdCharbeneau</a:t>
            </a:r>
            <a:endParaRPr lang="en-US" sz="1800" dirty="0" smtClean="0"/>
          </a:p>
          <a:p>
            <a:pPr marL="0" indent="0">
              <a:buNone/>
            </a:pPr>
            <a:r>
              <a:rPr lang="en-US" sz="2400" dirty="0" smtClean="0"/>
              <a:t>Software</a:t>
            </a:r>
            <a:endParaRPr lang="en-US" sz="2400" dirty="0" smtClean="0"/>
          </a:p>
          <a:p>
            <a:r>
              <a:rPr lang="en-US" sz="1800" dirty="0" smtClean="0">
                <a:hlinkClick r:id="rId6"/>
              </a:rPr>
              <a:t>Responsivemvc.net/resources</a:t>
            </a:r>
            <a:r>
              <a:rPr lang="en-US" sz="1800" dirty="0" smtClean="0"/>
              <a:t> (This presentation and </a:t>
            </a:r>
            <a:r>
              <a:rPr lang="en-US" sz="1800" smtClean="0"/>
              <a:t>related resources)</a:t>
            </a:r>
            <a:endParaRPr lang="en-US" sz="1800" dirty="0" smtClean="0">
              <a:hlinkClick r:id="rId6"/>
            </a:endParaRPr>
          </a:p>
          <a:p>
            <a:r>
              <a:rPr lang="en-US" sz="1800" dirty="0" smtClean="0">
                <a:hlinkClick r:id="rId6"/>
              </a:rPr>
              <a:t>windows.github.com</a:t>
            </a:r>
            <a:r>
              <a:rPr lang="en-US" sz="1800" dirty="0" smtClean="0"/>
              <a:t> </a:t>
            </a:r>
            <a:r>
              <a:rPr lang="en-US" sz="1800" dirty="0" smtClean="0"/>
              <a:t>(GitHub for Windows)</a:t>
            </a:r>
          </a:p>
          <a:p>
            <a:r>
              <a:rPr lang="en-US" sz="1800" dirty="0" smtClean="0">
                <a:hlinkClick r:id="rId7"/>
              </a:rPr>
              <a:t>github.com/</a:t>
            </a:r>
            <a:r>
              <a:rPr lang="en-US" sz="1800" dirty="0" err="1" smtClean="0">
                <a:hlinkClick r:id="rId7"/>
              </a:rPr>
              <a:t>EdCharbeneau</a:t>
            </a:r>
            <a:r>
              <a:rPr lang="en-US" sz="1800" dirty="0" smtClean="0">
                <a:hlinkClick r:id="rId7"/>
              </a:rPr>
              <a:t>/</a:t>
            </a:r>
            <a:r>
              <a:rPr lang="en-US" sz="1800" dirty="0" err="1" smtClean="0">
                <a:hlinkClick r:id="rId7"/>
              </a:rPr>
              <a:t>InlineIpsum</a:t>
            </a:r>
            <a:r>
              <a:rPr lang="en-US" sz="1800" dirty="0" smtClean="0"/>
              <a:t> </a:t>
            </a:r>
            <a:r>
              <a:rPr lang="en-US" sz="1800" dirty="0" smtClean="0"/>
              <a:t>(</a:t>
            </a:r>
            <a:r>
              <a:rPr lang="en-US" sz="1800" dirty="0" err="1" smtClean="0"/>
              <a:t>InlineIpsum</a:t>
            </a:r>
            <a:r>
              <a:rPr lang="en-US" sz="1800" dirty="0" smtClean="0"/>
              <a:t> - jQuery</a:t>
            </a:r>
            <a:r>
              <a:rPr lang="en-US" sz="1800" dirty="0" smtClean="0"/>
              <a:t>)</a:t>
            </a:r>
            <a:endParaRPr lang="en-US" sz="2000" dirty="0" smtClean="0"/>
          </a:p>
          <a:p>
            <a:endParaRPr lang="en-US" sz="2000" dirty="0"/>
          </a:p>
        </p:txBody>
      </p:sp>
      <p:grpSp>
        <p:nvGrpSpPr>
          <p:cNvPr id="10" name="Group 9"/>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3"/>
          <p:cNvSpPr txBox="1">
            <a:spLocks/>
          </p:cNvSpPr>
          <p:nvPr/>
        </p:nvSpPr>
        <p:spPr>
          <a:xfrm>
            <a:off x="3124200" y="6489368"/>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 Charbeneau</a:t>
            </a:r>
            <a:endParaRPr lang="en-US" dirty="0"/>
          </a:p>
        </p:txBody>
      </p:sp>
    </p:spTree>
    <p:extLst>
      <p:ext uri="{BB962C8B-B14F-4D97-AF65-F5344CB8AC3E}">
        <p14:creationId xmlns:p14="http://schemas.microsoft.com/office/powerpoint/2010/main" val="145475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Rapid Prototyping</a:t>
            </a:r>
          </a:p>
        </p:txBody>
      </p:sp>
      <p:sp>
        <p:nvSpPr>
          <p:cNvPr id="3" name="Content Placeholder 2"/>
          <p:cNvSpPr>
            <a:spLocks noGrp="1"/>
          </p:cNvSpPr>
          <p:nvPr>
            <p:ph idx="1"/>
          </p:nvPr>
        </p:nvSpPr>
        <p:spPr>
          <a:xfrm>
            <a:off x="457200" y="1600200"/>
            <a:ext cx="8229600" cy="4525963"/>
          </a:xfrm>
        </p:spPr>
        <p:txBody>
          <a:bodyPr/>
          <a:lstStyle/>
          <a:p>
            <a:pPr marL="0" indent="0" algn="ctr">
              <a:buNone/>
            </a:pPr>
            <a:r>
              <a:rPr lang="en-US" sz="4000" dirty="0">
                <a:latin typeface="Ubuntu Condensed" panose="020B0506030602030204" pitchFamily="34" charset="0"/>
              </a:rPr>
              <a:t>A group of techniques used to </a:t>
            </a:r>
            <a:r>
              <a:rPr lang="en-US" sz="4000" dirty="0">
                <a:solidFill>
                  <a:schemeClr val="tx2"/>
                </a:solidFill>
                <a:latin typeface="Ubuntu Condensed" panose="020B0506030602030204" pitchFamily="34" charset="0"/>
              </a:rPr>
              <a:t>quickly</a:t>
            </a:r>
            <a:r>
              <a:rPr lang="en-US" sz="4000" dirty="0">
                <a:latin typeface="Ubuntu Condensed" panose="020B0506030602030204" pitchFamily="34" charset="0"/>
              </a:rPr>
              <a:t> produce a </a:t>
            </a:r>
            <a:r>
              <a:rPr lang="en-US" sz="4000" dirty="0">
                <a:solidFill>
                  <a:schemeClr val="tx2"/>
                </a:solidFill>
                <a:latin typeface="Ubuntu Condensed" panose="020B0506030602030204" pitchFamily="34" charset="0"/>
              </a:rPr>
              <a:t>working</a:t>
            </a:r>
            <a:r>
              <a:rPr lang="en-US" sz="4000" dirty="0">
                <a:latin typeface="Ubuntu Condensed" panose="020B0506030602030204" pitchFamily="34" charset="0"/>
              </a:rPr>
              <a:t> </a:t>
            </a:r>
            <a:r>
              <a:rPr lang="en-US" sz="4000" dirty="0" smtClean="0">
                <a:latin typeface="Ubuntu Condensed" panose="020B0506030602030204" pitchFamily="34" charset="0"/>
              </a:rPr>
              <a:t>model</a:t>
            </a:r>
          </a:p>
          <a:p>
            <a:pPr marL="0" indent="0" algn="ctr">
              <a:buNone/>
            </a:pPr>
            <a:endParaRPr lang="en-US" sz="4000" dirty="0" smtClean="0"/>
          </a:p>
          <a:p>
            <a:pPr marL="0" indent="0">
              <a:buNone/>
            </a:pPr>
            <a:endParaRPr lang="en-US" dirty="0"/>
          </a:p>
        </p:txBody>
      </p:sp>
      <p:pic>
        <p:nvPicPr>
          <p:cNvPr id="1026" name="Picture 2" descr="C:\Users\Ed\Downloads\the_general_proble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124200"/>
            <a:ext cx="6286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95661" y="5943600"/>
            <a:ext cx="3438377" cy="553998"/>
          </a:xfrm>
          <a:prstGeom prst="rect">
            <a:avLst/>
          </a:prstGeom>
          <a:noFill/>
        </p:spPr>
        <p:txBody>
          <a:bodyPr wrap="none" rtlCol="0">
            <a:spAutoFit/>
          </a:bodyPr>
          <a:lstStyle/>
          <a:p>
            <a:r>
              <a:rPr lang="en-US" sz="1050" dirty="0">
                <a:hlinkClick r:id="rId4"/>
              </a:rPr>
              <a:t>http://</a:t>
            </a:r>
            <a:r>
              <a:rPr lang="en-US" sz="1100" dirty="0">
                <a:hlinkClick r:id="rId4"/>
              </a:rPr>
              <a:t>imgs.xkcd.com/comics/the_general_problem.png</a:t>
            </a:r>
            <a:endParaRPr lang="en-US" sz="1600" dirty="0"/>
          </a:p>
          <a:p>
            <a:endParaRPr lang="en-US" dirty="0"/>
          </a:p>
        </p:txBody>
      </p:sp>
      <p:grpSp>
        <p:nvGrpSpPr>
          <p:cNvPr id="6" name="Group 5"/>
          <p:cNvGrpSpPr/>
          <p:nvPr/>
        </p:nvGrpSpPr>
        <p:grpSpPr>
          <a:xfrm>
            <a:off x="8229600" y="6629400"/>
            <a:ext cx="685800" cy="77325"/>
            <a:chOff x="8229600" y="144000"/>
            <a:chExt cx="685800" cy="77325"/>
          </a:xfrm>
        </p:grpSpPr>
        <p:sp>
          <p:nvSpPr>
            <p:cNvPr id="7" name="Oval 6"/>
            <p:cNvSpPr/>
            <p:nvPr/>
          </p:nvSpPr>
          <p:spPr>
            <a:xfrm>
              <a:off x="85344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6868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8392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382000" y="145125"/>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229600" y="1451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9369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communication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Without a working model, we can’t communicate our goals and we can’t anticipate how users will interact with the product.</a:t>
            </a:r>
            <a:endParaRPr lang="en-US" dirty="0"/>
          </a:p>
        </p:txBody>
      </p:sp>
      <p:pic>
        <p:nvPicPr>
          <p:cNvPr id="1026" name="Picture 2" descr="C:\Users\echarbeneau\Documents\Synced Docs\poor-u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charbeneau\Documents\Synced Docs\ux-funny.jpg"/>
          <p:cNvPicPr>
            <a:picLocks noChangeAspect="1" noChangeArrowheads="1"/>
          </p:cNvPicPr>
          <p:nvPr/>
        </p:nvPicPr>
        <p:blipFill rotWithShape="1">
          <a:blip r:embed="rId4">
            <a:extLst>
              <a:ext uri="{28A0092B-C50C-407E-A947-70E740481C1C}">
                <a14:useLocalDpi xmlns:a14="http://schemas.microsoft.com/office/drawing/2010/main" val="0"/>
              </a:ext>
            </a:extLst>
          </a:blip>
          <a:srcRect t="24476"/>
          <a:stretch/>
        </p:blipFill>
        <p:spPr bwMode="auto">
          <a:xfrm>
            <a:off x="0" y="4038600"/>
            <a:ext cx="4762500" cy="23076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8229600" y="6629400"/>
            <a:ext cx="685800" cy="77325"/>
            <a:chOff x="8229600" y="144000"/>
            <a:chExt cx="685800" cy="77325"/>
          </a:xfrm>
        </p:grpSpPr>
        <p:sp>
          <p:nvSpPr>
            <p:cNvPr id="7" name="Oval 6"/>
            <p:cNvSpPr/>
            <p:nvPr/>
          </p:nvSpPr>
          <p:spPr>
            <a:xfrm>
              <a:off x="85344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6868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8392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382000" y="145125"/>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229600" y="1451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1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371600"/>
            <a:ext cx="9144000" cy="502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tx2"/>
          </a:solidFill>
        </p:spPr>
        <p:txBody>
          <a:bodyPr>
            <a:normAutofit fontScale="90000"/>
          </a:bodyPr>
          <a:lstStyle/>
          <a:p>
            <a:r>
              <a:rPr lang="en-US" dirty="0" smtClean="0"/>
              <a:t>Who are we communicating with?</a:t>
            </a:r>
            <a:endParaRPr lang="en-US" dirty="0"/>
          </a:p>
        </p:txBody>
      </p:sp>
      <p:sp>
        <p:nvSpPr>
          <p:cNvPr id="4" name="Content Placeholder 3"/>
          <p:cNvSpPr>
            <a:spLocks noGrp="1"/>
          </p:cNvSpPr>
          <p:nvPr>
            <p:ph idx="1"/>
          </p:nvPr>
        </p:nvSpPr>
        <p:spPr/>
        <p:txBody>
          <a:bodyPr>
            <a:normAutofit/>
          </a:bodyPr>
          <a:lstStyle/>
          <a:p>
            <a:pPr marL="0" indent="0" algn="ctr">
              <a:buNone/>
            </a:pPr>
            <a:r>
              <a:rPr lang="en-US" sz="4000" dirty="0" smtClean="0">
                <a:solidFill>
                  <a:schemeClr val="bg1"/>
                </a:solidFill>
              </a:rPr>
              <a:t>We need to be able to communicate on common ground with our:</a:t>
            </a:r>
          </a:p>
          <a:p>
            <a:pPr marL="0" indent="0" algn="ctr">
              <a:buNone/>
            </a:pPr>
            <a:r>
              <a:rPr lang="en-US" sz="3600" dirty="0" smtClean="0">
                <a:solidFill>
                  <a:schemeClr val="bg1"/>
                </a:solidFill>
              </a:rPr>
              <a:t>Designers</a:t>
            </a:r>
          </a:p>
          <a:p>
            <a:pPr marL="0" indent="0" algn="ctr">
              <a:buNone/>
            </a:pPr>
            <a:r>
              <a:rPr lang="en-US" sz="3600" dirty="0" smtClean="0">
                <a:solidFill>
                  <a:schemeClr val="bg1"/>
                </a:solidFill>
              </a:rPr>
              <a:t>Developers</a:t>
            </a:r>
          </a:p>
          <a:p>
            <a:pPr marL="0" indent="0" algn="ctr">
              <a:buNone/>
            </a:pPr>
            <a:r>
              <a:rPr lang="en-US" sz="3600" dirty="0" smtClean="0">
                <a:solidFill>
                  <a:schemeClr val="bg1"/>
                </a:solidFill>
              </a:rPr>
              <a:t>Customers</a:t>
            </a:r>
          </a:p>
          <a:p>
            <a:pPr marL="0" indent="0" algn="ctr">
              <a:buNone/>
            </a:pPr>
            <a:r>
              <a:rPr lang="en-US" sz="3600" dirty="0" smtClean="0">
                <a:solidFill>
                  <a:schemeClr val="bg1"/>
                </a:solidFill>
              </a:rPr>
              <a:t>Testers</a:t>
            </a:r>
            <a:endParaRPr lang="en-US" sz="3600" dirty="0">
              <a:solidFill>
                <a:schemeClr val="bg1"/>
              </a:solidFill>
            </a:endParaRPr>
          </a:p>
        </p:txBody>
      </p:sp>
      <p:grpSp>
        <p:nvGrpSpPr>
          <p:cNvPr id="5" name="Group 4"/>
          <p:cNvGrpSpPr/>
          <p:nvPr/>
        </p:nvGrpSpPr>
        <p:grpSpPr>
          <a:xfrm>
            <a:off x="8229600" y="6629400"/>
            <a:ext cx="685800" cy="77325"/>
            <a:chOff x="8229600" y="144000"/>
            <a:chExt cx="685800" cy="77325"/>
          </a:xfrm>
        </p:grpSpPr>
        <p:sp>
          <p:nvSpPr>
            <p:cNvPr id="6" name="Oval 5"/>
            <p:cNvSpPr/>
            <p:nvPr/>
          </p:nvSpPr>
          <p:spPr>
            <a:xfrm>
              <a:off x="85344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6868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8392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382000" y="145125"/>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1451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372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Developer / Designer</a:t>
            </a:r>
            <a:endParaRPr lang="en-US" dirty="0"/>
          </a:p>
        </p:txBody>
      </p:sp>
      <p:sp>
        <p:nvSpPr>
          <p:cNvPr id="3" name="Content Placeholder 2"/>
          <p:cNvSpPr>
            <a:spLocks noGrp="1"/>
          </p:cNvSpPr>
          <p:nvPr>
            <p:ph idx="1"/>
          </p:nvPr>
        </p:nvSpPr>
        <p:spPr/>
        <p:txBody>
          <a:bodyPr/>
          <a:lstStyle/>
          <a:p>
            <a:pPr indent="0">
              <a:buNone/>
            </a:pPr>
            <a:r>
              <a:rPr lang="en-US" b="1" dirty="0" smtClean="0"/>
              <a:t>This is </a:t>
            </a:r>
            <a:r>
              <a:rPr lang="en-US" b="1" dirty="0" smtClean="0">
                <a:solidFill>
                  <a:schemeClr val="tx2"/>
                </a:solidFill>
              </a:rPr>
              <a:t>not me </a:t>
            </a:r>
          </a:p>
          <a:p>
            <a:pPr indent="0">
              <a:buNone/>
            </a:pPr>
            <a:r>
              <a:rPr lang="en-US" dirty="0" smtClean="0"/>
              <a:t>and I am both a Web Designer and Developer</a:t>
            </a:r>
          </a:p>
        </p:txBody>
      </p:sp>
      <p:pic>
        <p:nvPicPr>
          <p:cNvPr id="4" name="Picture 2" descr="2.png (900×1400)"/>
          <p:cNvPicPr>
            <a:picLocks noChangeAspect="1" noChangeArrowheads="1"/>
          </p:cNvPicPr>
          <p:nvPr/>
        </p:nvPicPr>
        <p:blipFill rotWithShape="1">
          <a:blip r:embed="rId3" cstate="print"/>
          <a:srcRect t="-1" b="48834"/>
          <a:stretch/>
        </p:blipFill>
        <p:spPr bwMode="auto">
          <a:xfrm>
            <a:off x="0" y="1371600"/>
            <a:ext cx="5181600" cy="4124131"/>
          </a:xfrm>
          <a:prstGeom prst="rect">
            <a:avLst/>
          </a:prstGeom>
          <a:noFill/>
        </p:spPr>
      </p:pic>
      <p:sp>
        <p:nvSpPr>
          <p:cNvPr id="5" name="Rectangle 4"/>
          <p:cNvSpPr/>
          <p:nvPr/>
        </p:nvSpPr>
        <p:spPr>
          <a:xfrm>
            <a:off x="5486400" y="6056308"/>
            <a:ext cx="3519714" cy="461665"/>
          </a:xfrm>
          <a:prstGeom prst="rect">
            <a:avLst/>
          </a:prstGeom>
        </p:spPr>
        <p:txBody>
          <a:bodyPr wrap="square">
            <a:spAutoFit/>
          </a:bodyPr>
          <a:lstStyle/>
          <a:p>
            <a:r>
              <a:rPr lang="en-US" sz="1200" dirty="0" smtClean="0">
                <a:hlinkClick r:id="rId4"/>
              </a:rPr>
              <a:t>Source: http</a:t>
            </a:r>
            <a:r>
              <a:rPr lang="en-US" sz="1200" dirty="0">
                <a:hlinkClick r:id="rId4"/>
              </a:rPr>
              <a:t>://sixrevisions.com/infographics/web-designers-vs-web-developers-infographic/</a:t>
            </a:r>
            <a:endParaRPr lang="en-US" sz="1200" dirty="0"/>
          </a:p>
        </p:txBody>
      </p:sp>
      <p:grpSp>
        <p:nvGrpSpPr>
          <p:cNvPr id="6" name="Group 5"/>
          <p:cNvGrpSpPr/>
          <p:nvPr/>
        </p:nvGrpSpPr>
        <p:grpSpPr>
          <a:xfrm>
            <a:off x="8229600" y="6629400"/>
            <a:ext cx="685800" cy="77325"/>
            <a:chOff x="8229600" y="144000"/>
            <a:chExt cx="685800" cy="77325"/>
          </a:xfrm>
        </p:grpSpPr>
        <p:sp>
          <p:nvSpPr>
            <p:cNvPr id="7" name="Oval 6"/>
            <p:cNvSpPr/>
            <p:nvPr/>
          </p:nvSpPr>
          <p:spPr>
            <a:xfrm>
              <a:off x="85344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6868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839200" y="1440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382000" y="145125"/>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229600" y="1451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371600"/>
            <a:ext cx="9144000" cy="502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477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tx2"/>
          </a:solidFill>
        </p:spPr>
        <p:txBody>
          <a:bodyPr>
            <a:normAutofit/>
          </a:bodyPr>
          <a:lstStyle/>
          <a:p>
            <a:r>
              <a:rPr lang="en-US" dirty="0" smtClean="0"/>
              <a:t>Don’t be a stereotype</a:t>
            </a:r>
            <a:endParaRPr lang="en-US" dirty="0"/>
          </a:p>
        </p:txBody>
      </p:sp>
      <p:sp>
        <p:nvSpPr>
          <p:cNvPr id="3" name="Content Placeholder 2"/>
          <p:cNvSpPr>
            <a:spLocks noGrp="1"/>
          </p:cNvSpPr>
          <p:nvPr>
            <p:ph idx="1"/>
          </p:nvPr>
        </p:nvSpPr>
        <p:spPr>
          <a:xfrm>
            <a:off x="457200" y="1600200"/>
            <a:ext cx="8229600" cy="4525963"/>
          </a:xfrm>
        </p:spPr>
        <p:txBody>
          <a:bodyPr/>
          <a:lstStyle/>
          <a:p>
            <a:pPr algn="ctr">
              <a:buNone/>
            </a:pPr>
            <a:r>
              <a:rPr lang="en-US" dirty="0" smtClean="0">
                <a:solidFill>
                  <a:schemeClr val="bg1"/>
                </a:solidFill>
              </a:rPr>
              <a:t>Nobody aspires to fit a stereotype, so stop doing it with your tool set</a:t>
            </a:r>
          </a:p>
          <a:p>
            <a:pPr algn="ctr">
              <a:buNone/>
            </a:pPr>
            <a:r>
              <a:rPr lang="en-US" sz="6000" dirty="0" smtClean="0">
                <a:solidFill>
                  <a:schemeClr val="bg1"/>
                </a:solidFill>
              </a:rPr>
              <a:t>Think outside your toolbox</a:t>
            </a:r>
            <a:endParaRPr lang="en-US" sz="6000" dirty="0">
              <a:solidFill>
                <a:schemeClr val="bg1"/>
              </a:solidFill>
            </a:endParaRPr>
          </a:p>
        </p:txBody>
      </p:sp>
      <p:grpSp>
        <p:nvGrpSpPr>
          <p:cNvPr id="10" name="Group 9"/>
          <p:cNvGrpSpPr/>
          <p:nvPr/>
        </p:nvGrpSpPr>
        <p:grpSpPr>
          <a:xfrm>
            <a:off x="8229600" y="6629400"/>
            <a:ext cx="685800" cy="77325"/>
            <a:chOff x="8229600" y="6629400"/>
            <a:chExt cx="685800" cy="77325"/>
          </a:xfrm>
        </p:grpSpPr>
        <p:sp>
          <p:nvSpPr>
            <p:cNvPr id="5" name="Oval 4"/>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382000" y="6630525"/>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19958"/>
            <a:ext cx="1905000" cy="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MUST use these, right?</a:t>
            </a:r>
            <a:endParaRPr lang="en-US" dirty="0"/>
          </a:p>
        </p:txBody>
      </p:sp>
      <p:sp>
        <p:nvSpPr>
          <p:cNvPr id="3" name="Content Placeholder 2"/>
          <p:cNvSpPr>
            <a:spLocks noGrp="1"/>
          </p:cNvSpPr>
          <p:nvPr>
            <p:ph idx="1"/>
          </p:nvPr>
        </p:nvSpPr>
        <p:spPr/>
        <p:txBody>
          <a:bodyPr/>
          <a:lstStyle/>
          <a:p>
            <a:pPr indent="0">
              <a:buNone/>
            </a:pPr>
            <a:r>
              <a:rPr lang="en-US" dirty="0" smtClean="0"/>
              <a:t>Well, not exactly.</a:t>
            </a:r>
            <a:endParaRPr lang="en-US" b="1" dirty="0" smtClean="0"/>
          </a:p>
          <a:p>
            <a:pPr indent="0">
              <a:buNone/>
            </a:pPr>
            <a:endParaRPr lang="en-US" dirty="0" smtClean="0"/>
          </a:p>
          <a:p>
            <a:pPr indent="0">
              <a:buNone/>
            </a:pPr>
            <a:endParaRPr lang="en-US" dirty="0"/>
          </a:p>
        </p:txBody>
      </p:sp>
      <p:pic>
        <p:nvPicPr>
          <p:cNvPr id="4098" name="Picture 2" descr="http://lh4.ggpht.com/_G2EgKE3otBQ/TAHYuZE5mlI/AAAAAAAAEKQ/LacteDggqwY/%5BUNSET%5D.jpg?imgmax=800"/>
          <p:cNvPicPr>
            <a:picLocks noChangeAspect="1" noChangeArrowheads="1"/>
          </p:cNvPicPr>
          <p:nvPr/>
        </p:nvPicPr>
        <p:blipFill>
          <a:blip r:embed="rId3" cstate="print"/>
          <a:srcRect/>
          <a:stretch>
            <a:fillRect/>
          </a:stretch>
        </p:blipFill>
        <p:spPr bwMode="auto">
          <a:xfrm rot="5400000">
            <a:off x="-600" y="1981201"/>
            <a:ext cx="1699799" cy="1699800"/>
          </a:xfrm>
          <a:prstGeom prst="rect">
            <a:avLst/>
          </a:prstGeom>
          <a:noFill/>
        </p:spPr>
      </p:pic>
      <p:pic>
        <p:nvPicPr>
          <p:cNvPr id="4100" name="Picture 4" descr="http://t0.gstatic.com/images?q=tbn:ANd9GcQrNA_xFgD5Xz9rSWWO-qffCPgBUlkh5BTzLKUCtM7AZf9oZanv_MIONFyNIQ"/>
          <p:cNvPicPr>
            <a:picLocks noChangeAspect="1" noChangeArrowheads="1"/>
          </p:cNvPicPr>
          <p:nvPr/>
        </p:nvPicPr>
        <p:blipFill>
          <a:blip r:embed="rId4" cstate="print"/>
          <a:srcRect/>
          <a:stretch>
            <a:fillRect/>
          </a:stretch>
        </p:blipFill>
        <p:spPr bwMode="auto">
          <a:xfrm>
            <a:off x="556200" y="3862901"/>
            <a:ext cx="1143000" cy="1143000"/>
          </a:xfrm>
          <a:prstGeom prst="rect">
            <a:avLst/>
          </a:prstGeom>
          <a:noFill/>
        </p:spPr>
      </p:pic>
      <p:pic>
        <p:nvPicPr>
          <p:cNvPr id="1026" name="Picture 2" descr="http://www.genwise.com/Images/visual-studio-2010-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0415" y="3612483"/>
            <a:ext cx="1534461" cy="1172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2.google.com/images?q=tbn:ANd9GcRm9JCFil0wpU4tpPpzaEJvYq4C7k11Gz-5Lu8V85UVqQjIDF-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2200" y="2292901"/>
            <a:ext cx="1055292" cy="10763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oogle.com/images?q=tbn:ANd9GcRK5ZQMWb-YJ8lhoDE2RPC_7XzhWcf-Zv0Vbliu_BhBklO2fE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4247" y="4994501"/>
            <a:ext cx="1406796" cy="14067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2819400" y="4495800"/>
            <a:ext cx="0" cy="2004601"/>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819400" y="1732201"/>
            <a:ext cx="0" cy="2004601"/>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590800" y="3964297"/>
            <a:ext cx="470000" cy="369332"/>
          </a:xfrm>
          <a:prstGeom prst="rect">
            <a:avLst/>
          </a:prstGeom>
          <a:noFill/>
        </p:spPr>
        <p:txBody>
          <a:bodyPr wrap="none" rtlCol="0">
            <a:spAutoFit/>
          </a:bodyPr>
          <a:lstStyle/>
          <a:p>
            <a:r>
              <a:rPr lang="en-US" b="1" dirty="0" smtClean="0">
                <a:solidFill>
                  <a:schemeClr val="tx2"/>
                </a:solidFill>
              </a:rPr>
              <a:t>OR</a:t>
            </a:r>
            <a:endParaRPr lang="en-US" b="1" dirty="0">
              <a:solidFill>
                <a:schemeClr val="tx2"/>
              </a:solidFill>
            </a:endParaRPr>
          </a:p>
        </p:txBody>
      </p:sp>
      <p:pic>
        <p:nvPicPr>
          <p:cNvPr id="1034" name="Picture 10" descr="https://encrypted-tbn1.google.com/images?q=tbn:ANd9GcS4srjLfspH0yV_zNBk90xN5cgPmpfga9yX6PR7k2g7r2x3rrdj1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813" y="5185012"/>
            <a:ext cx="1025773" cy="102577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8229600" y="6629400"/>
            <a:ext cx="685800" cy="77325"/>
            <a:chOff x="8229600" y="6629400"/>
            <a:chExt cx="685800" cy="77325"/>
          </a:xfrm>
        </p:grpSpPr>
        <p:sp>
          <p:nvSpPr>
            <p:cNvPr id="14" name="Oval 13"/>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your own prototyping toolbox</a:t>
            </a:r>
            <a:endParaRPr lang="en-US" dirty="0"/>
          </a:p>
        </p:txBody>
      </p:sp>
      <p:sp>
        <p:nvSpPr>
          <p:cNvPr id="3" name="Content Placeholder 2"/>
          <p:cNvSpPr>
            <a:spLocks noGrp="1"/>
          </p:cNvSpPr>
          <p:nvPr>
            <p:ph idx="1"/>
          </p:nvPr>
        </p:nvSpPr>
        <p:spPr>
          <a:xfrm>
            <a:off x="457200" y="1600200"/>
            <a:ext cx="8229600" cy="4525963"/>
          </a:xfrm>
        </p:spPr>
        <p:txBody>
          <a:bodyPr/>
          <a:lstStyle/>
          <a:p>
            <a:pPr algn="ctr">
              <a:buNone/>
            </a:pPr>
            <a:r>
              <a:rPr lang="en-US" dirty="0" smtClean="0"/>
              <a:t>Here are some things I like to develop with</a:t>
            </a:r>
          </a:p>
          <a:p>
            <a:pPr algn="ctr">
              <a:buNone/>
            </a:pPr>
            <a:r>
              <a:rPr lang="en-US" sz="6000" dirty="0" smtClean="0"/>
              <a:t>Let’s talk about why!</a:t>
            </a:r>
            <a:endParaRPr lang="en-US" sz="6000" dirty="0"/>
          </a:p>
        </p:txBody>
      </p:sp>
      <p:pic>
        <p:nvPicPr>
          <p:cNvPr id="2050" name="Picture 2" descr="http://www.thechromesource.com/wp-content/uploads/2011/06/chrome-logo-1301044215-300x3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1400" y="3924938"/>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genwise.com/Images/visual-studio-2010-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8769" y="3757913"/>
            <a:ext cx="1534461" cy="1172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3.google.com/images?q=tbn:ANd9GcSx8350TCb18Jc96WtKOmyXE6J5D4u8M04PcDp6RbMLVTvWcxHpI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3757913"/>
            <a:ext cx="1428750" cy="7334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oogle.com/images?q=tbn:ANd9GcSoIq6FwlQdm4MPZiTIOzZPcXo1KC-0oDaJ0Ft1Hk1jtvozbgvE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400" y="5181600"/>
            <a:ext cx="966788"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oogle.com/images?q=tbn:ANd9GcQ-IEcJr0rndRJBuHD5u-HGzU0aO8FDbi8j9IBy8f5MgdBuUjR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5000" y="5483587"/>
            <a:ext cx="762000" cy="7334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chris.smith.name/assets/githu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1200" y="4567238"/>
            <a:ext cx="2057400" cy="20574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8229600" y="6629400"/>
            <a:ext cx="685800" cy="77325"/>
            <a:chOff x="8229600" y="6629400"/>
            <a:chExt cx="685800" cy="77325"/>
          </a:xfrm>
        </p:grpSpPr>
        <p:sp>
          <p:nvSpPr>
            <p:cNvPr id="11" name="Oval 10"/>
            <p:cNvSpPr/>
            <p:nvPr/>
          </p:nvSpPr>
          <p:spPr>
            <a:xfrm>
              <a:off x="85344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6868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839200" y="6629400"/>
              <a:ext cx="76200" cy="762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83820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8229600" y="6630525"/>
              <a:ext cx="76200" cy="76200"/>
            </a:xfrm>
            <a:prstGeom prst="ellips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8566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1ksuns">
      <a:dk1>
        <a:srgbClr val="E05826"/>
      </a:dk1>
      <a:lt1>
        <a:srgbClr val="FFFFFF"/>
      </a:lt1>
      <a:dk2>
        <a:srgbClr val="10A0C5"/>
      </a:dk2>
      <a:lt2>
        <a:srgbClr val="EEECE1"/>
      </a:lt2>
      <a:accent1>
        <a:srgbClr val="515155"/>
      </a:accent1>
      <a:accent2>
        <a:srgbClr val="6A696A"/>
      </a:accent2>
      <a:accent3>
        <a:srgbClr val="9BBB59"/>
      </a:accent3>
      <a:accent4>
        <a:srgbClr val="8064A2"/>
      </a:accent4>
      <a:accent5>
        <a:srgbClr val="4BACC6"/>
      </a:accent5>
      <a:accent6>
        <a:srgbClr val="F79646"/>
      </a:accent6>
      <a:hlink>
        <a:srgbClr val="8064A2"/>
      </a:hlink>
      <a:folHlink>
        <a:srgbClr val="00B0F0"/>
      </a:folHlink>
    </a:clrScheme>
    <a:fontScheme name="Custom 1">
      <a:majorFont>
        <a:latin typeface="Nova Flat"/>
        <a:ea typeface=""/>
        <a:cs typeface=""/>
      </a:majorFont>
      <a:minorFont>
        <a:latin typeface="Ubuntu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3849</TotalTime>
  <Words>1687</Words>
  <Application>Microsoft Office PowerPoint</Application>
  <PresentationFormat>On-screen Show (4:3)</PresentationFormat>
  <Paragraphs>262</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Arial</vt:lpstr>
      <vt:lpstr>Nova Flat</vt:lpstr>
      <vt:lpstr>Ubuntu Condensed</vt:lpstr>
      <vt:lpstr>Office Theme</vt:lpstr>
      <vt:lpstr>PowerPoint Presentation</vt:lpstr>
      <vt:lpstr>Ed Charbeneau</vt:lpstr>
      <vt:lpstr>Rapid Prototyping</vt:lpstr>
      <vt:lpstr>It’s all about communication</vt:lpstr>
      <vt:lpstr>Who are we communicating with?</vt:lpstr>
      <vt:lpstr>Web Developer / Designer</vt:lpstr>
      <vt:lpstr>Don’t be a stereotype</vt:lpstr>
      <vt:lpstr>You MUST use these, right?</vt:lpstr>
      <vt:lpstr>Build your own prototyping toolbox</vt:lpstr>
      <vt:lpstr>Visual Studio</vt:lpstr>
      <vt:lpstr>“Traditional” wireframe tools</vt:lpstr>
      <vt:lpstr>Static wireframe pitfalls</vt:lpstr>
      <vt:lpstr>Static wireframe pitfalls</vt:lpstr>
      <vt:lpstr>I write it, and we’ll do it LIVE</vt:lpstr>
      <vt:lpstr>Don’t look at me like I’m crazy</vt:lpstr>
      <vt:lpstr>Correct Context</vt:lpstr>
      <vt:lpstr>Foundation</vt:lpstr>
      <vt:lpstr>Git</vt:lpstr>
      <vt:lpstr>Chrome developer tools</vt:lpstr>
      <vt:lpstr>How it works</vt:lpstr>
      <vt:lpstr>Prototyping for MVC</vt:lpstr>
      <vt:lpstr>InlineIpsum for jQuery</vt:lpstr>
      <vt:lpstr>Foundation demo</vt:lpstr>
      <vt:lpstr>Iteration and AB testing</vt:lpstr>
      <vt:lpstr>Branch and merge</vt:lpstr>
      <vt:lpstr>Questions?</vt:lpstr>
      <vt:lpstr>Thank you</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a Sterotype</dc:title>
  <dc:creator>Ed</dc:creator>
  <cp:lastModifiedBy>Ed Charbeneau</cp:lastModifiedBy>
  <cp:revision>103</cp:revision>
  <dcterms:created xsi:type="dcterms:W3CDTF">2012-02-18T21:29:02Z</dcterms:created>
  <dcterms:modified xsi:type="dcterms:W3CDTF">2013-04-26T12:25:43Z</dcterms:modified>
</cp:coreProperties>
</file>