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64" r:id="rId2"/>
    <p:sldId id="296" r:id="rId3"/>
    <p:sldId id="257" r:id="rId4"/>
    <p:sldId id="263" r:id="rId5"/>
    <p:sldId id="267" r:id="rId6"/>
    <p:sldId id="268" r:id="rId7"/>
    <p:sldId id="269" r:id="rId8"/>
    <p:sldId id="270" r:id="rId9"/>
    <p:sldId id="271" r:id="rId10"/>
    <p:sldId id="261" r:id="rId11"/>
    <p:sldId id="272" r:id="rId12"/>
    <p:sldId id="273" r:id="rId13"/>
    <p:sldId id="274" r:id="rId14"/>
    <p:sldId id="277" r:id="rId15"/>
    <p:sldId id="275" r:id="rId16"/>
    <p:sldId id="276" r:id="rId17"/>
    <p:sldId id="278" r:id="rId18"/>
    <p:sldId id="279" r:id="rId19"/>
    <p:sldId id="280" r:id="rId20"/>
    <p:sldId id="266" r:id="rId21"/>
    <p:sldId id="283" r:id="rId22"/>
    <p:sldId id="284" r:id="rId23"/>
    <p:sldId id="285" r:id="rId24"/>
    <p:sldId id="286" r:id="rId25"/>
    <p:sldId id="287" r:id="rId26"/>
    <p:sldId id="297" r:id="rId27"/>
    <p:sldId id="282" r:id="rId28"/>
    <p:sldId id="290" r:id="rId29"/>
    <p:sldId id="288" r:id="rId30"/>
    <p:sldId id="291" r:id="rId31"/>
    <p:sldId id="292" r:id="rId32"/>
    <p:sldId id="293" r:id="rId33"/>
    <p:sldId id="295" r:id="rId34"/>
  </p:sldIdLst>
  <p:sldSz cx="12192000" cy="6858000"/>
  <p:notesSz cx="6858000" cy="9144000"/>
  <p:embeddedFontLst>
    <p:embeddedFont>
      <p:font typeface="Nova Flat" panose="020C0504020404060204" pitchFamily="34" charset="0"/>
      <p:regular r:id="rId36"/>
    </p:embeddedFont>
    <p:embeddedFont>
      <p:font typeface="Yesteryear" panose="03020802040607070802" pitchFamily="66" charset="0"/>
      <p:regular r:id="rId37"/>
    </p:embeddedFont>
    <p:embeddedFont>
      <p:font typeface="Calibri" panose="020F0502020204030204" pitchFamily="34" charset="0"/>
      <p:regular r:id="rId38"/>
      <p:bold r:id="rId39"/>
      <p:italic r:id="rId40"/>
      <p:boldItalic r:id="rId41"/>
    </p:embeddedFont>
    <p:embeddedFont>
      <p:font typeface="Ubuntu Condensed"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6" autoAdjust="0"/>
    <p:restoredTop sz="82897" autoAdjust="0"/>
  </p:normalViewPr>
  <p:slideViewPr>
    <p:cSldViewPr snapToGrid="0">
      <p:cViewPr varScale="1">
        <p:scale>
          <a:sx n="137" d="100"/>
          <a:sy n="137" d="100"/>
        </p:scale>
        <p:origin x="87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27375-0C11-41C4-BFA2-128385A72F4D}"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A1B04-8305-4FD8-92F1-2FF4513E28B2}" type="slidenum">
              <a:rPr lang="en-US" smtClean="0"/>
              <a:t>‹#›</a:t>
            </a:fld>
            <a:endParaRPr lang="en-US"/>
          </a:p>
        </p:txBody>
      </p:sp>
    </p:spTree>
    <p:extLst>
      <p:ext uri="{BB962C8B-B14F-4D97-AF65-F5344CB8AC3E}">
        <p14:creationId xmlns:p14="http://schemas.microsoft.com/office/powerpoint/2010/main" val="405463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simple-talk.com/dotnet/asp.net/refactoring-css-with-sass-and-compas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github.com/EdCharbeneau/RefactoringCS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1</a:t>
            </a:fld>
            <a:endParaRPr lang="en-US"/>
          </a:p>
        </p:txBody>
      </p:sp>
    </p:spTree>
    <p:extLst>
      <p:ext uri="{BB962C8B-B14F-4D97-AF65-F5344CB8AC3E}">
        <p14:creationId xmlns:p14="http://schemas.microsoft.com/office/powerpoint/2010/main" val="200124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For some reason, the code requires</a:t>
            </a:r>
            <a:r>
              <a:rPr lang="en-US" baseline="0" dirty="0" smtClean="0"/>
              <a:t> an update. So what is the easiest thing to do?</a:t>
            </a:r>
          </a:p>
          <a:p>
            <a:endParaRPr lang="en-US" baseline="0" dirty="0" smtClean="0"/>
          </a:p>
          <a:p>
            <a:r>
              <a:rPr lang="en-US" baseline="0" dirty="0" smtClean="0"/>
              <a:t>Open the CSS file and override the styles by adding new code to the bottom. </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11</a:t>
            </a:fld>
            <a:endParaRPr lang="en-US"/>
          </a:p>
        </p:txBody>
      </p:sp>
    </p:spTree>
    <p:extLst>
      <p:ext uri="{BB962C8B-B14F-4D97-AF65-F5344CB8AC3E}">
        <p14:creationId xmlns:p14="http://schemas.microsoft.com/office/powerpoint/2010/main" val="361746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And we do it over and over again.</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12</a:t>
            </a:fld>
            <a:endParaRPr lang="en-US"/>
          </a:p>
        </p:txBody>
      </p:sp>
    </p:spTree>
    <p:extLst>
      <p:ext uri="{BB962C8B-B14F-4D97-AF65-F5344CB8AC3E}">
        <p14:creationId xmlns:p14="http://schemas.microsoft.com/office/powerpoint/2010/main" val="3135218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Until we get food poisoning. (see: !important)</a:t>
            </a:r>
          </a:p>
        </p:txBody>
      </p:sp>
      <p:sp>
        <p:nvSpPr>
          <p:cNvPr id="4" name="Slide Number Placeholder 3"/>
          <p:cNvSpPr>
            <a:spLocks noGrp="1"/>
          </p:cNvSpPr>
          <p:nvPr>
            <p:ph type="sldNum" sz="quarter" idx="10"/>
          </p:nvPr>
        </p:nvSpPr>
        <p:spPr/>
        <p:txBody>
          <a:bodyPr/>
          <a:lstStyle/>
          <a:p>
            <a:fld id="{89CA1B04-8305-4FD8-92F1-2FF4513E28B2}" type="slidenum">
              <a:rPr lang="en-US" smtClean="0"/>
              <a:t>13</a:t>
            </a:fld>
            <a:endParaRPr lang="en-US"/>
          </a:p>
        </p:txBody>
      </p:sp>
    </p:spTree>
    <p:extLst>
      <p:ext uri="{BB962C8B-B14F-4D97-AF65-F5344CB8AC3E}">
        <p14:creationId xmlns:p14="http://schemas.microsoft.com/office/powerpoint/2010/main" val="2225354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What can we do to fix this</a:t>
            </a:r>
            <a:r>
              <a:rPr lang="en-US" baseline="0" dirty="0" smtClean="0"/>
              <a:t> problem?</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14</a:t>
            </a:fld>
            <a:endParaRPr lang="en-US"/>
          </a:p>
        </p:txBody>
      </p:sp>
    </p:spTree>
    <p:extLst>
      <p:ext uri="{BB962C8B-B14F-4D97-AF65-F5344CB8AC3E}">
        <p14:creationId xmlns:p14="http://schemas.microsoft.com/office/powerpoint/2010/main" val="3320856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need to make it easier for others to read our code, and to understand the intention behind it. Sass and Compass are preprocessors, and we can use them with CSS to provide semantic naming conventions for values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$base-color) and dividing code into smaller, more concise, chunks. Sass allows us to use variables in place of literals to hold values, while Compass encapsulates common coding patterns. By using them, there is less code to maintain.</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15</a:t>
            </a:fld>
            <a:endParaRPr lang="en-US"/>
          </a:p>
        </p:txBody>
      </p:sp>
    </p:spTree>
    <p:extLst>
      <p:ext uri="{BB962C8B-B14F-4D97-AF65-F5344CB8AC3E}">
        <p14:creationId xmlns:p14="http://schemas.microsoft.com/office/powerpoint/2010/main" val="2094920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Familiar software development practices like OOP (</a:t>
            </a:r>
            <a:r>
              <a:rPr lang="en-US" sz="1200" b="1" i="0" kern="1200" dirty="0" smtClean="0">
                <a:solidFill>
                  <a:schemeClr val="tx1"/>
                </a:solidFill>
                <a:effectLst/>
                <a:latin typeface="+mn-lt"/>
                <a:ea typeface="+mn-ea"/>
                <a:cs typeface="+mn-cs"/>
              </a:rPr>
              <a:t>o</a:t>
            </a:r>
            <a:r>
              <a:rPr lang="en-US" sz="1200" b="0" i="0" kern="1200" dirty="0" smtClean="0">
                <a:solidFill>
                  <a:schemeClr val="tx1"/>
                </a:solidFill>
                <a:effectLst/>
                <a:latin typeface="+mn-lt"/>
                <a:ea typeface="+mn-ea"/>
                <a:cs typeface="+mn-cs"/>
              </a:rPr>
              <a:t>bject </a:t>
            </a:r>
            <a:r>
              <a:rPr lang="en-US" sz="1200" b="1" i="0" kern="1200" dirty="0" smtClean="0">
                <a:solidFill>
                  <a:schemeClr val="tx1"/>
                </a:solidFill>
                <a:effectLst/>
                <a:latin typeface="+mn-lt"/>
                <a:ea typeface="+mn-ea"/>
                <a:cs typeface="+mn-cs"/>
              </a:rPr>
              <a:t>o</a:t>
            </a:r>
            <a:r>
              <a:rPr lang="en-US" sz="1200" b="0" i="0" kern="1200" dirty="0" smtClean="0">
                <a:solidFill>
                  <a:schemeClr val="tx1"/>
                </a:solidFill>
                <a:effectLst/>
                <a:latin typeface="+mn-lt"/>
                <a:ea typeface="+mn-ea"/>
                <a:cs typeface="+mn-cs"/>
              </a:rPr>
              <a:t>riented </a:t>
            </a:r>
            <a:r>
              <a:rPr lang="en-US" sz="1200" b="1" i="0"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rogramming) and DRY (</a:t>
            </a:r>
            <a:r>
              <a:rPr lang="en-US" sz="1200" b="1" i="0"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on’t </a:t>
            </a:r>
            <a:r>
              <a:rPr lang="en-US" sz="1200" b="1" i="0"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epeat </a:t>
            </a:r>
            <a:r>
              <a:rPr lang="en-US" sz="1200" b="1" i="0"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ourself) are made possible by using Sass mixins. Mixins can be used to define styles of common UI elements with a modular approach so that they are portable within a project as well as in other projects.</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16</a:t>
            </a:fld>
            <a:endParaRPr lang="en-US"/>
          </a:p>
        </p:txBody>
      </p:sp>
    </p:spTree>
    <p:extLst>
      <p:ext uri="{BB962C8B-B14F-4D97-AF65-F5344CB8AC3E}">
        <p14:creationId xmlns:p14="http://schemas.microsoft.com/office/powerpoint/2010/main" val="1005310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certainly achieve better performance in page-loading by refactoring your CSS code but, unlike refactoring C#, VB, or JavaScript code, the benefits are more likely from decreasing the load time of the code rather than from increasing the execution (rendering) speed.</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17</a:t>
            </a:fld>
            <a:endParaRPr lang="en-US"/>
          </a:p>
        </p:txBody>
      </p:sp>
    </p:spTree>
    <p:extLst>
      <p:ext uri="{BB962C8B-B14F-4D97-AF65-F5344CB8AC3E}">
        <p14:creationId xmlns:p14="http://schemas.microsoft.com/office/powerpoint/2010/main" val="1100769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will use refactoring to define a clear </a:t>
            </a:r>
            <a:r>
              <a:rPr lang="en-US" sz="1200" b="0" i="0" kern="1200" dirty="0" err="1" smtClean="0">
                <a:solidFill>
                  <a:schemeClr val="tx1"/>
                </a:solidFill>
                <a:effectLst/>
                <a:latin typeface="+mn-lt"/>
                <a:ea typeface="+mn-ea"/>
                <a:cs typeface="+mn-cs"/>
              </a:rPr>
              <a:t>SoC</a:t>
            </a:r>
            <a:r>
              <a:rPr lang="en-US" sz="1200" b="0" i="0" kern="1200" dirty="0" smtClean="0">
                <a:solidFill>
                  <a:schemeClr val="tx1"/>
                </a:solidFill>
                <a:effectLst/>
                <a:latin typeface="+mn-lt"/>
                <a:ea typeface="+mn-ea"/>
                <a:cs typeface="+mn-cs"/>
              </a:rPr>
              <a:t> (Separation of Concerns). HTML is responsible for describing the document, while the role of CSS is to provide a visual style. We can create a clear separation between HTML and CSS by writing styles that can be applied directly to HTML elements rather than through class attributes.</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18</a:t>
            </a:fld>
            <a:endParaRPr lang="en-US"/>
          </a:p>
        </p:txBody>
      </p:sp>
    </p:spTree>
    <p:extLst>
      <p:ext uri="{BB962C8B-B14F-4D97-AF65-F5344CB8AC3E}">
        <p14:creationId xmlns:p14="http://schemas.microsoft.com/office/powerpoint/2010/main" val="3605413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Read the article </a:t>
            </a:r>
            <a:r>
              <a:rPr lang="en-US" dirty="0" smtClean="0">
                <a:hlinkClick r:id="rId3"/>
              </a:rPr>
              <a:t>https://www.simple-talk.com/dotnet/asp.net/refactoring-css-with-sass-and-compass/</a:t>
            </a:r>
            <a:r>
              <a:rPr lang="en-US" dirty="0" smtClean="0"/>
              <a:t> for more details.</a:t>
            </a:r>
          </a:p>
          <a:p>
            <a:r>
              <a:rPr lang="en-US" dirty="0" smtClean="0"/>
              <a:t>Follow commits</a:t>
            </a:r>
            <a:r>
              <a:rPr lang="en-US" baseline="0" dirty="0" smtClean="0"/>
              <a:t> on </a:t>
            </a:r>
            <a:r>
              <a:rPr lang="en-US" dirty="0" smtClean="0">
                <a:hlinkClick r:id="rId4"/>
              </a:rPr>
              <a:t>https://github.com/EdCharbeneau/RefactoringCSS</a:t>
            </a:r>
            <a:r>
              <a:rPr lang="en-US" baseline="0" dirty="0" smtClean="0"/>
              <a:t> for step by step techniques</a:t>
            </a:r>
            <a:endParaRPr lang="en-US" dirty="0" smtClean="0"/>
          </a:p>
        </p:txBody>
      </p:sp>
      <p:sp>
        <p:nvSpPr>
          <p:cNvPr id="4" name="Slide Number Placeholder 3"/>
          <p:cNvSpPr>
            <a:spLocks noGrp="1"/>
          </p:cNvSpPr>
          <p:nvPr>
            <p:ph type="sldNum" sz="quarter" idx="10"/>
          </p:nvPr>
        </p:nvSpPr>
        <p:spPr/>
        <p:txBody>
          <a:bodyPr/>
          <a:lstStyle/>
          <a:p>
            <a:fld id="{89CA1B04-8305-4FD8-92F1-2FF4513E28B2}" type="slidenum">
              <a:rPr lang="en-US" smtClean="0"/>
              <a:t>19</a:t>
            </a:fld>
            <a:endParaRPr lang="en-US"/>
          </a:p>
        </p:txBody>
      </p:sp>
    </p:spTree>
    <p:extLst>
      <p:ext uri="{BB962C8B-B14F-4D97-AF65-F5344CB8AC3E}">
        <p14:creationId xmlns:p14="http://schemas.microsoft.com/office/powerpoint/2010/main" val="3852636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Convert this using http://css2sass.heroku.com</a:t>
            </a:r>
          </a:p>
          <a:p>
            <a:r>
              <a:rPr lang="en-US" dirty="0" smtClean="0"/>
              <a:t>https://</a:t>
            </a:r>
            <a:r>
              <a:rPr lang="en-US" dirty="0" smtClean="0"/>
              <a:t>gist.github.com/EdCharbeneau/bb6a1846c55eb05ef2af</a:t>
            </a:r>
          </a:p>
          <a:p>
            <a:endParaRPr lang="en-US" dirty="0" smtClean="0"/>
          </a:p>
          <a:p>
            <a:r>
              <a:rPr lang="en-US" dirty="0" smtClean="0"/>
              <a:t>Checkout branch 1</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21</a:t>
            </a:fld>
            <a:endParaRPr lang="en-US"/>
          </a:p>
        </p:txBody>
      </p:sp>
    </p:spTree>
    <p:extLst>
      <p:ext uri="{BB962C8B-B14F-4D97-AF65-F5344CB8AC3E}">
        <p14:creationId xmlns:p14="http://schemas.microsoft.com/office/powerpoint/2010/main" val="385176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Have you written CSS?</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3</a:t>
            </a:fld>
            <a:endParaRPr lang="en-US"/>
          </a:p>
        </p:txBody>
      </p:sp>
    </p:spTree>
    <p:extLst>
      <p:ext uri="{BB962C8B-B14F-4D97-AF65-F5344CB8AC3E}">
        <p14:creationId xmlns:p14="http://schemas.microsoft.com/office/powerpoint/2010/main" val="3111730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23</a:t>
            </a:fld>
            <a:endParaRPr lang="en-US"/>
          </a:p>
        </p:txBody>
      </p:sp>
    </p:spTree>
    <p:extLst>
      <p:ext uri="{BB962C8B-B14F-4D97-AF65-F5344CB8AC3E}">
        <p14:creationId xmlns:p14="http://schemas.microsoft.com/office/powerpoint/2010/main" val="2669808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24</a:t>
            </a:fld>
            <a:endParaRPr lang="en-US"/>
          </a:p>
        </p:txBody>
      </p:sp>
    </p:spTree>
    <p:extLst>
      <p:ext uri="{BB962C8B-B14F-4D97-AF65-F5344CB8AC3E}">
        <p14:creationId xmlns:p14="http://schemas.microsoft.com/office/powerpoint/2010/main" val="179006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make our code more modular by using ‘partials’ and imports in order to separate code by its responsibilities. By modularizing the code, we can restructure our files so they are portable and easier to locate within a project.</a:t>
            </a:r>
          </a:p>
          <a:p>
            <a:r>
              <a:rPr lang="en-US" sz="1200" b="0" i="0" kern="1200" dirty="0" smtClean="0">
                <a:solidFill>
                  <a:schemeClr val="tx1"/>
                </a:solidFill>
                <a:effectLst/>
                <a:latin typeface="+mn-lt"/>
                <a:ea typeface="+mn-ea"/>
                <a:cs typeface="+mn-cs"/>
              </a:rPr>
              <a:t>Partials are a naming convention that tells Sass that we do not wish to generate a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css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file from the Sass code. Instead of generating a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css</a:t>
            </a:r>
            <a:r>
              <a:rPr lang="en-US" sz="1200" b="0" i="0" kern="1200" dirty="0" smtClean="0">
                <a:solidFill>
                  <a:schemeClr val="tx1"/>
                </a:solidFill>
                <a:effectLst/>
                <a:latin typeface="+mn-lt"/>
                <a:ea typeface="+mn-ea"/>
                <a:cs typeface="+mn-cs"/>
              </a:rPr>
              <a:t> file for each module in our project, we will instead use the @import method. </a:t>
            </a:r>
          </a:p>
          <a:p>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25</a:t>
            </a:fld>
            <a:endParaRPr lang="en-US"/>
          </a:p>
        </p:txBody>
      </p:sp>
    </p:spTree>
    <p:extLst>
      <p:ext uri="{BB962C8B-B14F-4D97-AF65-F5344CB8AC3E}">
        <p14:creationId xmlns:p14="http://schemas.microsoft.com/office/powerpoint/2010/main" val="2823835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Discover Sass &amp; Compass Extensions</a:t>
            </a:r>
          </a:p>
          <a:p>
            <a:r>
              <a:rPr lang="en-US" dirty="0" smtClean="0"/>
              <a:t>Find the perfect tool for your next Sass or Compass project.</a:t>
            </a:r>
          </a:p>
          <a:p>
            <a:r>
              <a:rPr lang="en-US" smtClean="0"/>
              <a:t>http://www.sache.in/</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26</a:t>
            </a:fld>
            <a:endParaRPr lang="en-US"/>
          </a:p>
        </p:txBody>
      </p:sp>
    </p:spTree>
    <p:extLst>
      <p:ext uri="{BB962C8B-B14F-4D97-AF65-F5344CB8AC3E}">
        <p14:creationId xmlns:p14="http://schemas.microsoft.com/office/powerpoint/2010/main" val="2294324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27</a:t>
            </a:fld>
            <a:endParaRPr lang="en-US"/>
          </a:p>
        </p:txBody>
      </p:sp>
    </p:spTree>
    <p:extLst>
      <p:ext uri="{BB962C8B-B14F-4D97-AF65-F5344CB8AC3E}">
        <p14:creationId xmlns:p14="http://schemas.microsoft.com/office/powerpoint/2010/main" val="186971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28</a:t>
            </a:fld>
            <a:endParaRPr lang="en-US"/>
          </a:p>
        </p:txBody>
      </p:sp>
    </p:spTree>
    <p:extLst>
      <p:ext uri="{BB962C8B-B14F-4D97-AF65-F5344CB8AC3E}">
        <p14:creationId xmlns:p14="http://schemas.microsoft.com/office/powerpoint/2010/main" val="2881739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 the techniques of refactoring with Sass on a smaller project first and learn a disciplined approach to writing DRY Sass code and understand better when modular code can be abstracted.</a:t>
            </a:r>
          </a:p>
        </p:txBody>
      </p:sp>
      <p:sp>
        <p:nvSpPr>
          <p:cNvPr id="4" name="Slide Number Placeholder 3"/>
          <p:cNvSpPr>
            <a:spLocks noGrp="1"/>
          </p:cNvSpPr>
          <p:nvPr>
            <p:ph type="sldNum" sz="quarter" idx="10"/>
          </p:nvPr>
        </p:nvSpPr>
        <p:spPr/>
        <p:txBody>
          <a:bodyPr/>
          <a:lstStyle/>
          <a:p>
            <a:fld id="{89CA1B04-8305-4FD8-92F1-2FF4513E28B2}" type="slidenum">
              <a:rPr lang="en-US" smtClean="0"/>
              <a:t>30</a:t>
            </a:fld>
            <a:endParaRPr lang="en-US"/>
          </a:p>
        </p:txBody>
      </p:sp>
    </p:spTree>
    <p:extLst>
      <p:ext uri="{BB962C8B-B14F-4D97-AF65-F5344CB8AC3E}">
        <p14:creationId xmlns:p14="http://schemas.microsoft.com/office/powerpoint/2010/main" val="306101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How</a:t>
            </a:r>
            <a:r>
              <a:rPr lang="en-US" baseline="0" dirty="0" smtClean="0"/>
              <a:t> about CSSS?</a:t>
            </a:r>
          </a:p>
          <a:p>
            <a:endParaRPr lang="en-US" baseline="0" dirty="0" smtClean="0"/>
          </a:p>
          <a:p>
            <a:r>
              <a:rPr lang="en-US" baseline="0" dirty="0" smtClean="0"/>
              <a:t>I have a story that reminds me of how bad CSS is written. Before I was a web developer, I worked in manufacturing. Every day at lunch a food truck stopped by. A food truck we affectionately named “The Roach Coach”.</a:t>
            </a:r>
          </a:p>
        </p:txBody>
      </p:sp>
      <p:sp>
        <p:nvSpPr>
          <p:cNvPr id="4" name="Slide Number Placeholder 3"/>
          <p:cNvSpPr>
            <a:spLocks noGrp="1"/>
          </p:cNvSpPr>
          <p:nvPr>
            <p:ph type="sldNum" sz="quarter" idx="10"/>
          </p:nvPr>
        </p:nvSpPr>
        <p:spPr/>
        <p:txBody>
          <a:bodyPr/>
          <a:lstStyle/>
          <a:p>
            <a:fld id="{89CA1B04-8305-4FD8-92F1-2FF4513E28B2}" type="slidenum">
              <a:rPr lang="en-US" smtClean="0"/>
              <a:t>4</a:t>
            </a:fld>
            <a:endParaRPr lang="en-US"/>
          </a:p>
        </p:txBody>
      </p:sp>
    </p:spTree>
    <p:extLst>
      <p:ext uri="{BB962C8B-B14F-4D97-AF65-F5344CB8AC3E}">
        <p14:creationId xmlns:p14="http://schemas.microsoft.com/office/powerpoint/2010/main" val="342708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One</a:t>
            </a:r>
            <a:r>
              <a:rPr lang="en-US" baseline="0" dirty="0" smtClean="0"/>
              <a:t> week the Roach Coach had planned to serve chicken.</a:t>
            </a:r>
          </a:p>
          <a:p>
            <a:endParaRPr lang="en-US" baseline="0" dirty="0" smtClean="0"/>
          </a:p>
          <a:p>
            <a:r>
              <a:rPr lang="en-US" baseline="0" dirty="0" smtClean="0"/>
              <a:t>On the first day, they sold plain chicken.</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5</a:t>
            </a:fld>
            <a:endParaRPr lang="en-US"/>
          </a:p>
        </p:txBody>
      </p:sp>
    </p:spTree>
    <p:extLst>
      <p:ext uri="{BB962C8B-B14F-4D97-AF65-F5344CB8AC3E}">
        <p14:creationId xmlns:p14="http://schemas.microsoft.com/office/powerpoint/2010/main" val="420293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a:t>
            </a:r>
            <a:r>
              <a:rPr lang="en-US" baseline="0" dirty="0" smtClean="0"/>
              <a:t> next day the Roach Coach decided to serve left overs, so they put chicken on bread and made Chicken Sandwiches.</a:t>
            </a:r>
          </a:p>
          <a:p>
            <a:endParaRPr lang="en-US" baseline="0" dirty="0" smtClean="0"/>
          </a:p>
        </p:txBody>
      </p:sp>
      <p:sp>
        <p:nvSpPr>
          <p:cNvPr id="4" name="Slide Number Placeholder 3"/>
          <p:cNvSpPr>
            <a:spLocks noGrp="1"/>
          </p:cNvSpPr>
          <p:nvPr>
            <p:ph type="sldNum" sz="quarter" idx="10"/>
          </p:nvPr>
        </p:nvSpPr>
        <p:spPr/>
        <p:txBody>
          <a:bodyPr/>
          <a:lstStyle/>
          <a:p>
            <a:fld id="{89CA1B04-8305-4FD8-92F1-2FF4513E28B2}" type="slidenum">
              <a:rPr lang="en-US" smtClean="0"/>
              <a:t>6</a:t>
            </a:fld>
            <a:endParaRPr lang="en-US"/>
          </a:p>
        </p:txBody>
      </p:sp>
    </p:spTree>
    <p:extLst>
      <p:ext uri="{BB962C8B-B14F-4D97-AF65-F5344CB8AC3E}">
        <p14:creationId xmlns:p14="http://schemas.microsoft.com/office/powerpoint/2010/main" val="695390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By</a:t>
            </a:r>
            <a:r>
              <a:rPr lang="en-US" baseline="0" dirty="0" smtClean="0"/>
              <a:t> the third day, they were still getting rid of leftovers, so they chopped up the chicken, added some dressing, and served Chicken Salad Sandwiches.</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7</a:t>
            </a:fld>
            <a:endParaRPr lang="en-US"/>
          </a:p>
        </p:txBody>
      </p:sp>
    </p:spTree>
    <p:extLst>
      <p:ext uri="{BB962C8B-B14F-4D97-AF65-F5344CB8AC3E}">
        <p14:creationId xmlns:p14="http://schemas.microsoft.com/office/powerpoint/2010/main" val="427686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By day 4</a:t>
            </a:r>
            <a:r>
              <a:rPr lang="en-US" baseline="0" dirty="0" smtClean="0"/>
              <a:t> things started got scary when they took their chicken salad sandwiches and decided re-serve the sandwiches again. This time they added salsa to the mix and changed the sticker to Chicken Salsa Sandwich.</a:t>
            </a:r>
          </a:p>
          <a:p>
            <a:endParaRPr lang="en-US" baseline="0" dirty="0" smtClean="0"/>
          </a:p>
          <a:p>
            <a:r>
              <a:rPr lang="en-US" baseline="0" dirty="0" smtClean="0"/>
              <a:t>They even struck through “Salad” the old label, maybe to save money?</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8</a:t>
            </a:fld>
            <a:endParaRPr lang="en-US"/>
          </a:p>
        </p:txBody>
      </p:sp>
    </p:spTree>
    <p:extLst>
      <p:ext uri="{BB962C8B-B14F-4D97-AF65-F5344CB8AC3E}">
        <p14:creationId xmlns:p14="http://schemas.microsoft.com/office/powerpoint/2010/main" val="2518755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my opinion, they could have just labeled them Food</a:t>
            </a:r>
            <a:r>
              <a:rPr lang="en-US" baseline="0" dirty="0" smtClean="0"/>
              <a:t> Poisoning.</a:t>
            </a:r>
          </a:p>
          <a:p>
            <a:endParaRPr lang="en-US" baseline="0" dirty="0" smtClean="0"/>
          </a:p>
          <a:p>
            <a:r>
              <a:rPr lang="en-US" baseline="0" dirty="0" smtClean="0"/>
              <a:t>And what does all of this have to do with writing CSS?...</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9</a:t>
            </a:fld>
            <a:endParaRPr lang="en-US"/>
          </a:p>
        </p:txBody>
      </p:sp>
    </p:spTree>
    <p:extLst>
      <p:ext uri="{BB962C8B-B14F-4D97-AF65-F5344CB8AC3E}">
        <p14:creationId xmlns:p14="http://schemas.microsoft.com/office/powerpoint/2010/main" val="261811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Developers do the same thing, we cook bad code.</a:t>
            </a:r>
            <a:br>
              <a:rPr lang="en-US" dirty="0" smtClean="0"/>
            </a:br>
            <a:r>
              <a:rPr lang="en-US" dirty="0" smtClean="0"/>
              <a:t/>
            </a:r>
            <a:br>
              <a:rPr lang="en-US" dirty="0" smtClean="0"/>
            </a:br>
            <a:r>
              <a:rPr lang="en-US" dirty="0" smtClean="0"/>
              <a:t>A</a:t>
            </a:r>
            <a:r>
              <a:rPr lang="en-US" baseline="0" dirty="0" smtClean="0"/>
              <a:t> project gets finished, the team moves on and “maintenance mode” begins.</a:t>
            </a:r>
            <a:endParaRPr lang="en-US" dirty="0"/>
          </a:p>
        </p:txBody>
      </p:sp>
      <p:sp>
        <p:nvSpPr>
          <p:cNvPr id="4" name="Slide Number Placeholder 3"/>
          <p:cNvSpPr>
            <a:spLocks noGrp="1"/>
          </p:cNvSpPr>
          <p:nvPr>
            <p:ph type="sldNum" sz="quarter" idx="10"/>
          </p:nvPr>
        </p:nvSpPr>
        <p:spPr/>
        <p:txBody>
          <a:bodyPr/>
          <a:lstStyle/>
          <a:p>
            <a:fld id="{89CA1B04-8305-4FD8-92F1-2FF4513E28B2}" type="slidenum">
              <a:rPr lang="en-US" smtClean="0"/>
              <a:t>10</a:t>
            </a:fld>
            <a:endParaRPr lang="en-US"/>
          </a:p>
        </p:txBody>
      </p:sp>
    </p:spTree>
    <p:extLst>
      <p:ext uri="{BB962C8B-B14F-4D97-AF65-F5344CB8AC3E}">
        <p14:creationId xmlns:p14="http://schemas.microsoft.com/office/powerpoint/2010/main" val="1486383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9EB5515D-73F1-474C-BD90-6441BDF25484}" type="datetime1">
              <a:rPr lang="en-US" smtClean="0"/>
              <a:t>11/9/2015</a:t>
            </a:fld>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r>
              <a:rPr lang="en-US" smtClean="0"/>
              <a:t>Ed Charbeneau</a:t>
            </a:r>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58A41BFE-7CE8-4351-8C23-103C6C468E9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FD1B7B0-B1D2-4C71-81B7-131DAE1BEE5A}" type="datetime1">
              <a:rPr lang="en-US" smtClean="0"/>
              <a:t>11/9/2015</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smtClean="0"/>
              <a:t>Ed Charbeneau</a:t>
            </a: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58A41BFE-7CE8-4351-8C23-103C6C468E9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571CA1C-978F-4634-957B-295A0A8BA5B0}" type="datetime1">
              <a:rPr lang="en-US" smtClean="0"/>
              <a:t>11/9/2015</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smtClean="0"/>
              <a:t>Ed Charbeneau</a:t>
            </a: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58A41BFE-7CE8-4351-8C23-103C6C468E9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609600" y="1600201"/>
            <a:ext cx="10972800" cy="4525963"/>
          </a:xfrm>
        </p:spPr>
        <p:txBody>
          <a:bodyPr/>
          <a:lstStyle>
            <a:lvl1pPr>
              <a:defRPr>
                <a:latin typeface="Ubuntu Condensed" panose="020B0506030602030204" pitchFamily="34" charset="0"/>
              </a:defRPr>
            </a:lvl1pPr>
            <a:lvl2pPr>
              <a:defRPr>
                <a:latin typeface="Ubuntu Condensed" panose="020B0506030602030204" pitchFamily="34" charset="0"/>
              </a:defRPr>
            </a:lvl2pPr>
            <a:lvl3pPr>
              <a:defRPr>
                <a:latin typeface="Ubuntu Condensed" panose="020B0506030602030204" pitchFamily="34" charset="0"/>
              </a:defRPr>
            </a:lvl3pPr>
            <a:lvl4pPr>
              <a:defRPr>
                <a:latin typeface="Ubuntu Condensed" panose="020B0506030602030204" pitchFamily="34" charset="0"/>
              </a:defRPr>
            </a:lvl4pPr>
            <a:lvl5pPr>
              <a:defRPr>
                <a:latin typeface="Ubuntu Condensed" panose="020B05060306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231A444-153B-44A8-AFB3-D3DA42A31AFF}" type="datetime1">
              <a:rPr lang="en-US" smtClean="0"/>
              <a:t>11/9/2015</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smtClean="0"/>
              <a:t>Ed Charbeneau</a:t>
            </a: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58A41BFE-7CE8-4351-8C23-103C6C468E9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BE8F29CE-9227-4F01-9D38-2AD4D549413D}" type="datetime1">
              <a:rPr lang="en-US" smtClean="0"/>
              <a:t>11/9/2015</a:t>
            </a:fld>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r>
              <a:rPr lang="en-US" smtClean="0"/>
              <a:t>Ed Charbeneau</a:t>
            </a:r>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58A41BFE-7CE8-4351-8C23-103C6C468E9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64B34FC0-CF86-4DD9-83E4-6FEF62EEB883}" type="datetime1">
              <a:rPr lang="en-US" smtClean="0"/>
              <a:t>11/9/2015</a:t>
            </a:fld>
            <a:endParaRPr lang="en-US" dirty="0"/>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r>
              <a:rPr lang="en-US" smtClean="0"/>
              <a:t>Ed Charbeneau</a:t>
            </a:r>
            <a:endParaRPr lang="en-US" dirty="0"/>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58A41BFE-7CE8-4351-8C23-103C6C468E9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019D1463-A1BC-4AE9-845B-70AEF251AD36}" type="datetime1">
              <a:rPr lang="en-US" smtClean="0"/>
              <a:t>11/9/2015</a:t>
            </a:fld>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r>
              <a:rPr lang="en-US" smtClean="0"/>
              <a:t>Ed Charbeneau</a:t>
            </a:r>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58A41BFE-7CE8-4351-8C23-103C6C468E9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2AF8CFFD-4B0F-490A-A206-74C10B5072F6}" type="datetime1">
              <a:rPr lang="en-US" smtClean="0"/>
              <a:t>11/9/2015</a:t>
            </a:fld>
            <a:endParaRPr lang="en-US" dirty="0"/>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r>
              <a:rPr lang="en-US" smtClean="0"/>
              <a:t>Ed Charbeneau</a:t>
            </a:r>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58A41BFE-7CE8-4351-8C23-103C6C468E99}"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D9045C99-F954-4942-B7A5-A0D6220338C2}" type="datetime1">
              <a:rPr lang="en-US" smtClean="0"/>
              <a:t>11/9/2015</a:t>
            </a:fld>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r>
              <a:rPr lang="en-US" smtClean="0"/>
              <a:t>Ed Charbeneau</a:t>
            </a:r>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58A41BFE-7CE8-4351-8C23-103C6C468E99}" type="slidenum">
              <a:rPr lang="en-US" smtClean="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1371600"/>
          </a:xfrm>
          <a:prstGeom prst="rect">
            <a:avLst/>
          </a:prstGeom>
          <a:solidFill>
            <a:schemeClr val="tx1"/>
          </a:solid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213600" y="1600201"/>
            <a:ext cx="4368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ss-lang.com/" TargetMode="External"/><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css2sass.heroku.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EdCharbeneau/RefactoringCSS/" TargetMode="External"/><Relationship Id="rId2" Type="http://schemas.openxmlformats.org/officeDocument/2006/relationships/hyperlink" Target="https://www.simple-talk.com/dotnet/asp.net/refactoring-css-with-sass-and-compass/" TargetMode="External"/><Relationship Id="rId1" Type="http://schemas.openxmlformats.org/officeDocument/2006/relationships/slideLayout" Target="../slideLayouts/slideLayout3.xml"/><Relationship Id="rId6" Type="http://schemas.openxmlformats.org/officeDocument/2006/relationships/hyperlink" Target="http://sass-lang.com/" TargetMode="External"/><Relationship Id="rId5" Type="http://schemas.openxmlformats.org/officeDocument/2006/relationships/hyperlink" Target="https://www.npmjs.com/package/gulp-sass" TargetMode="External"/><Relationship Id="rId4" Type="http://schemas.openxmlformats.org/officeDocument/2006/relationships/hyperlink" Target="https://github.com/EdCharbeneau/SimpleCompassMVCExampl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047"/>
            <a:ext cx="12192000" cy="7143749"/>
          </a:xfrm>
          <a:prstGeom prst="rect">
            <a:avLst/>
          </a:prstGeom>
        </p:spPr>
      </p:pic>
      <p:sp>
        <p:nvSpPr>
          <p:cNvPr id="6" name="TextBox 5"/>
          <p:cNvSpPr txBox="1"/>
          <p:nvPr/>
        </p:nvSpPr>
        <p:spPr>
          <a:xfrm>
            <a:off x="7699651" y="3978111"/>
            <a:ext cx="561372" cy="369332"/>
          </a:xfrm>
          <a:prstGeom prst="rect">
            <a:avLst/>
          </a:prstGeom>
          <a:noFill/>
        </p:spPr>
        <p:txBody>
          <a:bodyPr wrap="none" rtlCol="0">
            <a:spAutoFit/>
          </a:bodyPr>
          <a:lstStyle/>
          <a:p>
            <a:r>
              <a:rPr lang="en-US" dirty="0" smtClean="0">
                <a:solidFill>
                  <a:schemeClr val="tx2">
                    <a:lumMod val="40000"/>
                    <a:lumOff val="60000"/>
                  </a:schemeClr>
                </a:solidFill>
                <a:latin typeface="+mj-lt"/>
              </a:rPr>
              <a:t>3.0</a:t>
            </a:r>
            <a:endParaRPr lang="en-US" dirty="0">
              <a:solidFill>
                <a:schemeClr val="tx2">
                  <a:lumMod val="40000"/>
                  <a:lumOff val="60000"/>
                </a:schemeClr>
              </a:solidFill>
              <a:latin typeface="+mj-lt"/>
            </a:endParaRPr>
          </a:p>
        </p:txBody>
      </p:sp>
    </p:spTree>
    <p:extLst>
      <p:ext uri="{BB962C8B-B14F-4D97-AF65-F5344CB8AC3E}">
        <p14:creationId xmlns:p14="http://schemas.microsoft.com/office/powerpoint/2010/main" val="683759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dirty="0" smtClean="0"/>
              <a:t>Cooking bad code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solidFill>
                  <a:schemeClr val="tx2"/>
                </a:solidFill>
              </a:rPr>
              <a:t>Revision 1</a:t>
            </a:r>
          </a:p>
          <a:p>
            <a:pPr marL="0" indent="0">
              <a:buNone/>
            </a:pPr>
            <a:r>
              <a:rPr lang="en-US" sz="2800" dirty="0"/>
              <a:t>.menu .chicken { display: block }</a:t>
            </a:r>
          </a:p>
          <a:p>
            <a:pPr marL="0" indent="0">
              <a:buNone/>
            </a:pP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66929">
            <a:off x="8629856" y="3624640"/>
            <a:ext cx="1183068" cy="941695"/>
          </a:xfrm>
          <a:prstGeom prst="rect">
            <a:avLst/>
          </a:prstGeom>
        </p:spPr>
      </p:pic>
      <p:grpSp>
        <p:nvGrpSpPr>
          <p:cNvPr id="5" name="Group 4"/>
          <p:cNvGrpSpPr/>
          <p:nvPr/>
        </p:nvGrpSpPr>
        <p:grpSpPr>
          <a:xfrm>
            <a:off x="1587582" y="6248835"/>
            <a:ext cx="1499990" cy="547417"/>
            <a:chOff x="60678" y="6304249"/>
            <a:chExt cx="1499990" cy="547417"/>
          </a:xfrm>
        </p:grpSpPr>
        <p:sp>
          <p:nvSpPr>
            <p:cNvPr id="6" name="Oval 5"/>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459065" y="6551102"/>
              <a:ext cx="101603" cy="101603"/>
            </a:xfrm>
            <a:prstGeom prst="ellipse">
              <a:avLst/>
            </a:prstGeom>
            <a:solidFill>
              <a:schemeClr val="bg1"/>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Oval 9"/>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Oval 11"/>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4" name="TextBox 13"/>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398678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dirty="0" smtClean="0"/>
              <a:t>Cooking bad code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solidFill>
                  <a:schemeClr val="tx2"/>
                </a:solidFill>
              </a:rPr>
              <a:t>Revision 1</a:t>
            </a:r>
          </a:p>
          <a:p>
            <a:pPr marL="0" indent="0">
              <a:buNone/>
            </a:pPr>
            <a:r>
              <a:rPr lang="en-US" sz="2800" dirty="0"/>
              <a:t>.menu .chicken { display: block }</a:t>
            </a:r>
          </a:p>
          <a:p>
            <a:pPr marL="0" indent="0">
              <a:buNone/>
            </a:pPr>
            <a:r>
              <a:rPr lang="en-US" sz="2800" dirty="0">
                <a:solidFill>
                  <a:schemeClr val="tx2"/>
                </a:solidFill>
              </a:rPr>
              <a:t>Revision 2</a:t>
            </a:r>
          </a:p>
          <a:p>
            <a:pPr marL="0" indent="0">
              <a:buNone/>
            </a:pPr>
            <a:r>
              <a:rPr lang="en-US" sz="2800" dirty="0"/>
              <a:t>.menu .chicken { float: left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46814">
            <a:off x="6606001" y="2653087"/>
            <a:ext cx="1183068" cy="94169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66929">
            <a:off x="8629856" y="3624640"/>
            <a:ext cx="1183068" cy="941695"/>
          </a:xfrm>
          <a:prstGeom prst="rect">
            <a:avLst/>
          </a:prstGeom>
        </p:spPr>
      </p:pic>
      <p:grpSp>
        <p:nvGrpSpPr>
          <p:cNvPr id="8" name="Group 7"/>
          <p:cNvGrpSpPr/>
          <p:nvPr/>
        </p:nvGrpSpPr>
        <p:grpSpPr>
          <a:xfrm>
            <a:off x="1587582" y="6248835"/>
            <a:ext cx="1499990" cy="547417"/>
            <a:chOff x="60678" y="6304249"/>
            <a:chExt cx="1499990" cy="547417"/>
          </a:xfrm>
        </p:grpSpPr>
        <p:sp>
          <p:nvSpPr>
            <p:cNvPr id="9" name="Oval 8"/>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1459065" y="6551102"/>
              <a:ext cx="101603" cy="101603"/>
            </a:xfrm>
            <a:prstGeom prst="ellipse">
              <a:avLst/>
            </a:prstGeom>
            <a:solidFill>
              <a:schemeClr val="bg1"/>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Oval 11"/>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6" name="TextBox 15"/>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1707020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dirty="0" smtClean="0"/>
              <a:t>Cooking bad code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solidFill>
                  <a:schemeClr val="tx2"/>
                </a:solidFill>
              </a:rPr>
              <a:t>Revision 1</a:t>
            </a:r>
          </a:p>
          <a:p>
            <a:pPr marL="0" indent="0">
              <a:buNone/>
            </a:pPr>
            <a:r>
              <a:rPr lang="en-US" sz="2800" dirty="0"/>
              <a:t>.menu .chicken { display: block }</a:t>
            </a:r>
          </a:p>
          <a:p>
            <a:pPr marL="0" indent="0">
              <a:buNone/>
            </a:pPr>
            <a:r>
              <a:rPr lang="en-US" sz="2800" dirty="0">
                <a:solidFill>
                  <a:schemeClr val="tx2"/>
                </a:solidFill>
              </a:rPr>
              <a:t>Revision 2</a:t>
            </a:r>
          </a:p>
          <a:p>
            <a:pPr marL="0" indent="0">
              <a:buNone/>
            </a:pPr>
            <a:r>
              <a:rPr lang="en-US" sz="2800" dirty="0"/>
              <a:t>.menu .chicken { </a:t>
            </a:r>
            <a:r>
              <a:rPr lang="en-US" sz="2800" strike="sngStrike" dirty="0"/>
              <a:t>float: left </a:t>
            </a:r>
            <a:r>
              <a:rPr lang="en-US" sz="2800" dirty="0"/>
              <a:t>}</a:t>
            </a:r>
          </a:p>
          <a:p>
            <a:pPr marL="0" indent="0">
              <a:buNone/>
            </a:pPr>
            <a:r>
              <a:rPr lang="en-US" sz="2800" dirty="0">
                <a:solidFill>
                  <a:schemeClr val="tx2"/>
                </a:solidFill>
              </a:rPr>
              <a:t>Revision 3</a:t>
            </a:r>
          </a:p>
          <a:p>
            <a:pPr marL="0" indent="0">
              <a:buNone/>
            </a:pPr>
            <a:r>
              <a:rPr lang="en-US" sz="2800" dirty="0"/>
              <a:t>.menu .chicken { float: right }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46814">
            <a:off x="6606001" y="2653087"/>
            <a:ext cx="1183068" cy="94169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66929">
            <a:off x="8629856" y="3624640"/>
            <a:ext cx="1183068" cy="94169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660887">
            <a:off x="6759946" y="4270518"/>
            <a:ext cx="1456913" cy="1159669"/>
          </a:xfrm>
          <a:prstGeom prst="rect">
            <a:avLst/>
          </a:prstGeom>
        </p:spPr>
      </p:pic>
      <p:grpSp>
        <p:nvGrpSpPr>
          <p:cNvPr id="9" name="Group 8"/>
          <p:cNvGrpSpPr/>
          <p:nvPr/>
        </p:nvGrpSpPr>
        <p:grpSpPr>
          <a:xfrm>
            <a:off x="1587582" y="6248835"/>
            <a:ext cx="1499990" cy="547417"/>
            <a:chOff x="60678" y="6304249"/>
            <a:chExt cx="1499990" cy="547417"/>
          </a:xfrm>
        </p:grpSpPr>
        <p:sp>
          <p:nvSpPr>
            <p:cNvPr id="10" name="Oval 9"/>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1459065" y="6551102"/>
              <a:ext cx="101603" cy="101603"/>
            </a:xfrm>
            <a:prstGeom prst="ellipse">
              <a:avLst/>
            </a:prstGeom>
            <a:solidFill>
              <a:schemeClr val="bg1"/>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Box 15"/>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7" name="TextBox 16"/>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1642059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dirty="0" smtClean="0"/>
              <a:t>Cooking bad code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solidFill>
                  <a:schemeClr val="tx2"/>
                </a:solidFill>
              </a:rPr>
              <a:t>Revision 1</a:t>
            </a:r>
          </a:p>
          <a:p>
            <a:pPr marL="0" indent="0">
              <a:buNone/>
            </a:pPr>
            <a:r>
              <a:rPr lang="en-US" sz="2800" dirty="0"/>
              <a:t>.menu .chicken { display: block }</a:t>
            </a:r>
          </a:p>
          <a:p>
            <a:pPr marL="0" indent="0">
              <a:buNone/>
            </a:pPr>
            <a:r>
              <a:rPr lang="en-US" sz="2800" dirty="0">
                <a:solidFill>
                  <a:schemeClr val="tx2"/>
                </a:solidFill>
              </a:rPr>
              <a:t>Revision 2</a:t>
            </a:r>
          </a:p>
          <a:p>
            <a:pPr marL="0" indent="0">
              <a:buNone/>
            </a:pPr>
            <a:r>
              <a:rPr lang="en-US" sz="2800" dirty="0"/>
              <a:t>.menu .chicken { </a:t>
            </a:r>
            <a:r>
              <a:rPr lang="en-US" sz="2800" strike="sngStrike" dirty="0"/>
              <a:t>float: left </a:t>
            </a:r>
            <a:r>
              <a:rPr lang="en-US" sz="2800" dirty="0"/>
              <a:t>}</a:t>
            </a:r>
          </a:p>
          <a:p>
            <a:pPr marL="0" indent="0">
              <a:buNone/>
            </a:pPr>
            <a:r>
              <a:rPr lang="en-US" sz="2800" dirty="0">
                <a:solidFill>
                  <a:schemeClr val="tx2"/>
                </a:solidFill>
              </a:rPr>
              <a:t>Revision 3</a:t>
            </a:r>
          </a:p>
          <a:p>
            <a:pPr marL="0" indent="0">
              <a:buNone/>
            </a:pPr>
            <a:r>
              <a:rPr lang="en-US" sz="2800" dirty="0"/>
              <a:t>.menu .chicken { </a:t>
            </a:r>
            <a:r>
              <a:rPr lang="en-US" sz="2800" strike="sngStrike" dirty="0"/>
              <a:t>float: right </a:t>
            </a:r>
            <a:r>
              <a:rPr lang="en-US" sz="2800" dirty="0"/>
              <a:t>} </a:t>
            </a:r>
          </a:p>
          <a:p>
            <a:pPr marL="0" indent="0">
              <a:buNone/>
            </a:pPr>
            <a:r>
              <a:rPr lang="en-US" sz="2800" dirty="0">
                <a:solidFill>
                  <a:schemeClr val="tx2"/>
                </a:solidFill>
              </a:rPr>
              <a:t>Revision 4</a:t>
            </a:r>
          </a:p>
          <a:p>
            <a:pPr marL="0" indent="0">
              <a:buNone/>
            </a:pPr>
            <a:r>
              <a:rPr lang="en-US" sz="2800" dirty="0"/>
              <a:t>.menu .chicken { float: none </a:t>
            </a:r>
            <a:r>
              <a:rPr lang="en-US" sz="2800" dirty="0">
                <a:solidFill>
                  <a:schemeClr val="accent6"/>
                </a:solidFill>
              </a:rPr>
              <a:t>!important </a:t>
            </a:r>
            <a:r>
              <a:rPr lang="en-US" sz="2800" dirty="0"/>
              <a:t>} </a:t>
            </a:r>
            <a:r>
              <a:rPr lang="en-US" sz="2800" dirty="0">
                <a:solidFill>
                  <a:schemeClr val="accent3"/>
                </a:solidFill>
              </a:rPr>
              <a:t>//food poisoning</a:t>
            </a:r>
          </a:p>
          <a:p>
            <a:pPr marL="0" indent="0">
              <a:buNone/>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184278">
            <a:off x="8218107" y="1679817"/>
            <a:ext cx="1456913" cy="115966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46814">
            <a:off x="6606001" y="2653087"/>
            <a:ext cx="1183068" cy="94169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66929">
            <a:off x="8629856" y="3624640"/>
            <a:ext cx="1183068" cy="94169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660887">
            <a:off x="6759946" y="4270518"/>
            <a:ext cx="1456913" cy="1159669"/>
          </a:xfrm>
          <a:prstGeom prst="rect">
            <a:avLst/>
          </a:prstGeom>
        </p:spPr>
      </p:pic>
      <p:grpSp>
        <p:nvGrpSpPr>
          <p:cNvPr id="9" name="Group 8"/>
          <p:cNvGrpSpPr/>
          <p:nvPr/>
        </p:nvGrpSpPr>
        <p:grpSpPr>
          <a:xfrm>
            <a:off x="1587582" y="6248835"/>
            <a:ext cx="1499990" cy="547417"/>
            <a:chOff x="60678" y="6304249"/>
            <a:chExt cx="1499990" cy="547417"/>
          </a:xfrm>
        </p:grpSpPr>
        <p:sp>
          <p:nvSpPr>
            <p:cNvPr id="10" name="Oval 9"/>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1459065" y="6551102"/>
              <a:ext cx="101603" cy="101603"/>
            </a:xfrm>
            <a:prstGeom prst="ellipse">
              <a:avLst/>
            </a:prstGeom>
            <a:solidFill>
              <a:schemeClr val="bg1"/>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Box 15"/>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7" name="TextBox 16"/>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3103300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0" algn="ctr"/>
            <a:r>
              <a:rPr lang="en-US" sz="3200" dirty="0">
                <a:solidFill>
                  <a:schemeClr val="bg1"/>
                </a:solidFill>
              </a:rPr>
              <a:t>Maintainability &amp; Readability</a:t>
            </a:r>
          </a:p>
          <a:p>
            <a:pPr lvl="0" algn="ctr"/>
            <a:r>
              <a:rPr lang="en-US" sz="3200" dirty="0">
                <a:solidFill>
                  <a:schemeClr val="bg1"/>
                </a:solidFill>
              </a:rPr>
              <a:t>Extensibility</a:t>
            </a:r>
          </a:p>
          <a:p>
            <a:pPr lvl="0" algn="ctr"/>
            <a:r>
              <a:rPr lang="en-US" sz="3200" dirty="0">
                <a:solidFill>
                  <a:schemeClr val="bg1"/>
                </a:solidFill>
              </a:rPr>
              <a:t>Improving performance</a:t>
            </a:r>
          </a:p>
          <a:p>
            <a:pPr lvl="0" algn="ctr"/>
            <a:r>
              <a:rPr lang="en-US" sz="3200" dirty="0">
                <a:solidFill>
                  <a:schemeClr val="bg1"/>
                </a:solidFill>
              </a:rPr>
              <a:t>Semantics</a:t>
            </a:r>
          </a:p>
        </p:txBody>
      </p:sp>
      <p:sp>
        <p:nvSpPr>
          <p:cNvPr id="4" name="Title 1"/>
          <p:cNvSpPr>
            <a:spLocks noGrp="1"/>
          </p:cNvSpPr>
          <p:nvPr>
            <p:ph type="title"/>
          </p:nvPr>
        </p:nvSpPr>
        <p:spPr>
          <a:xfrm>
            <a:off x="1524000" y="0"/>
            <a:ext cx="9144000" cy="1371600"/>
          </a:xfrm>
          <a:noFill/>
        </p:spPr>
        <p:txBody>
          <a:bodyPr/>
          <a:lstStyle/>
          <a:p>
            <a:r>
              <a:rPr lang="en-US" dirty="0" smtClean="0"/>
              <a:t>Reasons to refactor</a:t>
            </a:r>
            <a:endParaRPr lang="en-US" dirty="0"/>
          </a:p>
        </p:txBody>
      </p:sp>
    </p:spTree>
    <p:extLst>
      <p:ext uri="{BB962C8B-B14F-4D97-AF65-F5344CB8AC3E}">
        <p14:creationId xmlns:p14="http://schemas.microsoft.com/office/powerpoint/2010/main" val="2173751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solidFill>
        </p:spPr>
        <p:txBody>
          <a:bodyPr/>
          <a:lstStyle/>
          <a:p>
            <a:r>
              <a:rPr lang="en-US" dirty="0" smtClean="0"/>
              <a:t>Maintainability &amp; Readability</a:t>
            </a:r>
            <a:endParaRPr lang="en-US" dirty="0"/>
          </a:p>
        </p:txBody>
      </p:sp>
      <p:grpSp>
        <p:nvGrpSpPr>
          <p:cNvPr id="3" name="Group 2"/>
          <p:cNvGrpSpPr/>
          <p:nvPr/>
        </p:nvGrpSpPr>
        <p:grpSpPr>
          <a:xfrm rot="920801">
            <a:off x="3349851" y="3259881"/>
            <a:ext cx="4895245" cy="4793342"/>
            <a:chOff x="1303584" y="1658768"/>
            <a:chExt cx="6637532" cy="6499361"/>
          </a:xfrm>
        </p:grpSpPr>
        <p:grpSp>
          <p:nvGrpSpPr>
            <p:cNvPr id="22" name="Group 21"/>
            <p:cNvGrpSpPr/>
            <p:nvPr/>
          </p:nvGrpSpPr>
          <p:grpSpPr>
            <a:xfrm>
              <a:off x="1518966" y="1957270"/>
              <a:ext cx="1477392" cy="1539744"/>
              <a:chOff x="835055" y="1911928"/>
              <a:chExt cx="1477392" cy="1539744"/>
            </a:xfrm>
          </p:grpSpPr>
          <p:sp>
            <p:nvSpPr>
              <p:cNvPr id="12" name="Oval 11"/>
              <p:cNvSpPr/>
              <p:nvPr/>
            </p:nvSpPr>
            <p:spPr>
              <a:xfrm>
                <a:off x="835055" y="2590171"/>
                <a:ext cx="861501" cy="861501"/>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1450946" y="2590171"/>
                <a:ext cx="861501" cy="861501"/>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1450946" y="1928931"/>
                <a:ext cx="861501" cy="861501"/>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838829" y="1928931"/>
                <a:ext cx="861501" cy="861501"/>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1125997" y="1911928"/>
                <a:ext cx="861501" cy="861501"/>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Oval 4"/>
              <p:cNvSpPr/>
              <p:nvPr/>
            </p:nvSpPr>
            <p:spPr>
              <a:xfrm>
                <a:off x="1413164" y="2176424"/>
                <a:ext cx="861501" cy="861501"/>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25996" y="2474927"/>
                <a:ext cx="861501" cy="861501"/>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p:cNvSpPr/>
              <p:nvPr/>
            </p:nvSpPr>
            <p:spPr>
              <a:xfrm>
                <a:off x="838829" y="2193427"/>
                <a:ext cx="861501" cy="861501"/>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3" name="Oval 12"/>
            <p:cNvSpPr/>
            <p:nvPr/>
          </p:nvSpPr>
          <p:spPr>
            <a:xfrm>
              <a:off x="1303584" y="5266302"/>
              <a:ext cx="861501" cy="861501"/>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3245744" y="4726919"/>
              <a:ext cx="861501" cy="861501"/>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2958576" y="4404801"/>
              <a:ext cx="861501" cy="861501"/>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3245744" y="4387798"/>
              <a:ext cx="861501" cy="861501"/>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p:cNvSpPr/>
            <p:nvPr/>
          </p:nvSpPr>
          <p:spPr>
            <a:xfrm rot="19928462">
              <a:off x="4819829" y="3109847"/>
              <a:ext cx="861501" cy="861501"/>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p:cNvSpPr/>
            <p:nvPr/>
          </p:nvSpPr>
          <p:spPr>
            <a:xfrm rot="18391675">
              <a:off x="4464867" y="2893939"/>
              <a:ext cx="861501" cy="861501"/>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rot="18391675">
              <a:off x="4533808" y="3302371"/>
              <a:ext cx="861501" cy="861501"/>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Oval 19"/>
            <p:cNvSpPr/>
            <p:nvPr/>
          </p:nvSpPr>
          <p:spPr>
            <a:xfrm rot="1280349">
              <a:off x="2958576" y="4669296"/>
              <a:ext cx="861500" cy="8615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rot="1612693">
              <a:off x="7079615" y="3950907"/>
              <a:ext cx="861501" cy="861501"/>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p:cNvSpPr/>
            <p:nvPr/>
          </p:nvSpPr>
          <p:spPr>
            <a:xfrm rot="1307335">
              <a:off x="6514159" y="1658768"/>
              <a:ext cx="861501" cy="861501"/>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rot="20619213">
              <a:off x="5187904" y="5432764"/>
              <a:ext cx="861501" cy="861501"/>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5" name="Straight Arrow Connector 44"/>
            <p:cNvCxnSpPr>
              <a:stCxn id="12" idx="4"/>
              <a:endCxn id="13" idx="0"/>
            </p:cNvCxnSpPr>
            <p:nvPr/>
          </p:nvCxnSpPr>
          <p:spPr>
            <a:xfrm flipH="1">
              <a:off x="1734335" y="3497014"/>
              <a:ext cx="215382" cy="1769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 idx="6"/>
              <a:endCxn id="18" idx="0"/>
            </p:cNvCxnSpPr>
            <p:nvPr/>
          </p:nvCxnSpPr>
          <p:spPr>
            <a:xfrm>
              <a:off x="2958576" y="2652517"/>
              <a:ext cx="1590905" cy="415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4"/>
              <a:endCxn id="16" idx="1"/>
            </p:cNvCxnSpPr>
            <p:nvPr/>
          </p:nvCxnSpPr>
          <p:spPr>
            <a:xfrm>
              <a:off x="2565608" y="3497014"/>
              <a:ext cx="519132" cy="1033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8" idx="6"/>
              <a:endCxn id="42" idx="3"/>
            </p:cNvCxnSpPr>
            <p:nvPr/>
          </p:nvCxnSpPr>
          <p:spPr>
            <a:xfrm flipV="1">
              <a:off x="5152007" y="2259286"/>
              <a:ext cx="1397017" cy="719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41" idx="2"/>
            </p:cNvCxnSpPr>
            <p:nvPr/>
          </p:nvCxnSpPr>
          <p:spPr>
            <a:xfrm>
              <a:off x="5662197" y="3667550"/>
              <a:ext cx="1463952" cy="51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9" idx="3"/>
              <a:endCxn id="43" idx="0"/>
            </p:cNvCxnSpPr>
            <p:nvPr/>
          </p:nvCxnSpPr>
          <p:spPr>
            <a:xfrm>
              <a:off x="5028020" y="4159171"/>
              <a:ext cx="469403" cy="129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5" idx="5"/>
            </p:cNvCxnSpPr>
            <p:nvPr/>
          </p:nvCxnSpPr>
          <p:spPr>
            <a:xfrm>
              <a:off x="3981081" y="5462256"/>
              <a:ext cx="1561998" cy="1747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0" idx="4"/>
              <a:endCxn id="36" idx="0"/>
            </p:cNvCxnSpPr>
            <p:nvPr/>
          </p:nvCxnSpPr>
          <p:spPr>
            <a:xfrm rot="20233430" flipH="1">
              <a:off x="2361150" y="5676788"/>
              <a:ext cx="1198438" cy="1447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rot="449001">
              <a:off x="2201305" y="7296629"/>
              <a:ext cx="861500" cy="8615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9" name="TextBox 8"/>
          <p:cNvSpPr txBox="1"/>
          <p:nvPr/>
        </p:nvSpPr>
        <p:spPr>
          <a:xfrm>
            <a:off x="5898066" y="2473489"/>
            <a:ext cx="4344473" cy="923330"/>
          </a:xfrm>
          <a:prstGeom prst="rect">
            <a:avLst/>
          </a:prstGeom>
          <a:noFill/>
        </p:spPr>
        <p:txBody>
          <a:bodyPr wrap="square" rtlCol="0">
            <a:spAutoFit/>
          </a:bodyPr>
          <a:lstStyle/>
          <a:p>
            <a:pPr algn="r"/>
            <a:r>
              <a:rPr lang="en-US" dirty="0">
                <a:solidFill>
                  <a:schemeClr val="tx2"/>
                </a:solidFill>
              </a:rPr>
              <a:t>Smaller</a:t>
            </a:r>
            <a:r>
              <a:rPr lang="en-US" dirty="0"/>
              <a:t>, more concise chunks of code</a:t>
            </a:r>
          </a:p>
          <a:p>
            <a:pPr algn="r"/>
            <a:endParaRPr lang="en-US" dirty="0"/>
          </a:p>
          <a:p>
            <a:pPr algn="r"/>
            <a:r>
              <a:rPr lang="en-US" dirty="0"/>
              <a:t>Semantic naming conventions</a:t>
            </a:r>
          </a:p>
        </p:txBody>
      </p:sp>
      <p:sp>
        <p:nvSpPr>
          <p:cNvPr id="21" name="TextBox 20"/>
          <p:cNvSpPr txBox="1"/>
          <p:nvPr/>
        </p:nvSpPr>
        <p:spPr>
          <a:xfrm>
            <a:off x="3612714" y="1599380"/>
            <a:ext cx="4809329" cy="646331"/>
          </a:xfrm>
          <a:prstGeom prst="rect">
            <a:avLst/>
          </a:prstGeom>
          <a:noFill/>
        </p:spPr>
        <p:txBody>
          <a:bodyPr wrap="none" rtlCol="0">
            <a:spAutoFit/>
          </a:bodyPr>
          <a:lstStyle/>
          <a:p>
            <a:pPr algn="ctr"/>
            <a:r>
              <a:rPr lang="en-US" dirty="0"/>
              <a:t>We need to make it easier for others to read our code, </a:t>
            </a:r>
          </a:p>
          <a:p>
            <a:pPr algn="ctr"/>
            <a:r>
              <a:rPr lang="en-US" dirty="0"/>
              <a:t>and to understand the intention behind it. </a:t>
            </a:r>
          </a:p>
        </p:txBody>
      </p:sp>
      <p:grpSp>
        <p:nvGrpSpPr>
          <p:cNvPr id="35" name="Group 34"/>
          <p:cNvGrpSpPr/>
          <p:nvPr/>
        </p:nvGrpSpPr>
        <p:grpSpPr>
          <a:xfrm>
            <a:off x="1592851" y="6251861"/>
            <a:ext cx="1499990" cy="547417"/>
            <a:chOff x="60678" y="6304249"/>
            <a:chExt cx="1499990" cy="547417"/>
          </a:xfrm>
        </p:grpSpPr>
        <p:sp>
          <p:nvSpPr>
            <p:cNvPr id="37" name="Oval 36"/>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38"/>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Oval 39"/>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Oval 45"/>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49" name="TextBox 48"/>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313012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solidFill>
        </p:spPr>
        <p:txBody>
          <a:bodyPr/>
          <a:lstStyle/>
          <a:p>
            <a:r>
              <a:rPr lang="en-US" dirty="0" smtClean="0"/>
              <a:t>Extensibility</a:t>
            </a:r>
            <a:endParaRPr lang="en-US" dirty="0"/>
          </a:p>
        </p:txBody>
      </p:sp>
      <p:grpSp>
        <p:nvGrpSpPr>
          <p:cNvPr id="4" name="Group 3"/>
          <p:cNvGrpSpPr/>
          <p:nvPr/>
        </p:nvGrpSpPr>
        <p:grpSpPr>
          <a:xfrm>
            <a:off x="2232373" y="2862874"/>
            <a:ext cx="4078246" cy="2979656"/>
            <a:chOff x="708373" y="2862874"/>
            <a:chExt cx="4078246" cy="2979656"/>
          </a:xfrm>
        </p:grpSpPr>
        <p:grpSp>
          <p:nvGrpSpPr>
            <p:cNvPr id="34" name="Group 33"/>
            <p:cNvGrpSpPr/>
            <p:nvPr/>
          </p:nvGrpSpPr>
          <p:grpSpPr>
            <a:xfrm>
              <a:off x="708373" y="2862874"/>
              <a:ext cx="4078246" cy="2979656"/>
              <a:chOff x="1637320" y="2333044"/>
              <a:chExt cx="4078246" cy="2979656"/>
            </a:xfrm>
          </p:grpSpPr>
          <p:graphicFrame>
            <p:nvGraphicFramePr>
              <p:cNvPr id="14" name="Object 13"/>
              <p:cNvGraphicFramePr>
                <a:graphicFrameLocks noChangeAspect="1"/>
              </p:cNvGraphicFramePr>
              <p:nvPr>
                <p:extLst>
                  <p:ext uri="{D42A27DB-BD31-4B8C-83A1-F6EECF244321}">
                    <p14:modId xmlns:p14="http://schemas.microsoft.com/office/powerpoint/2010/main" val="92041262"/>
                  </p:ext>
                </p:extLst>
              </p:nvPr>
            </p:nvGraphicFramePr>
            <p:xfrm>
              <a:off x="1779021" y="2503177"/>
              <a:ext cx="3739184" cy="2612162"/>
            </p:xfrm>
            <a:graphic>
              <a:graphicData uri="http://schemas.openxmlformats.org/presentationml/2006/ole">
                <mc:AlternateContent xmlns:mc="http://schemas.openxmlformats.org/markup-compatibility/2006">
                  <mc:Choice xmlns:v="urn:schemas-microsoft-com:vml" Requires="v">
                    <p:oleObj spid="_x0000_s1066" r:id="rId4" imgW="13523760" imgH="9447480" progId="">
                      <p:embed/>
                    </p:oleObj>
                  </mc:Choice>
                  <mc:Fallback>
                    <p:oleObj r:id="rId4" imgW="13523760" imgH="9447480" progId="">
                      <p:embed/>
                      <p:pic>
                        <p:nvPicPr>
                          <p:cNvPr id="0" name=""/>
                          <p:cNvPicPr/>
                          <p:nvPr/>
                        </p:nvPicPr>
                        <p:blipFill>
                          <a:blip r:embed="rId5"/>
                          <a:stretch>
                            <a:fillRect/>
                          </a:stretch>
                        </p:blipFill>
                        <p:spPr>
                          <a:xfrm>
                            <a:off x="1779021" y="2503177"/>
                            <a:ext cx="3739184" cy="2612162"/>
                          </a:xfrm>
                          <a:prstGeom prst="rect">
                            <a:avLst/>
                          </a:prstGeom>
                        </p:spPr>
                      </p:pic>
                    </p:oleObj>
                  </mc:Fallback>
                </mc:AlternateContent>
              </a:graphicData>
            </a:graphic>
          </p:graphicFrame>
          <p:sp>
            <p:nvSpPr>
              <p:cNvPr id="16" name="Oval 15"/>
              <p:cNvSpPr/>
              <p:nvPr/>
            </p:nvSpPr>
            <p:spPr>
              <a:xfrm>
                <a:off x="3018793" y="4237401"/>
                <a:ext cx="394723" cy="394723"/>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3782554" y="2969360"/>
                <a:ext cx="394723" cy="394723"/>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p:cNvSpPr/>
              <p:nvPr/>
            </p:nvSpPr>
            <p:spPr>
              <a:xfrm>
                <a:off x="1967879" y="2333044"/>
                <a:ext cx="394723" cy="39472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a:off x="3018793" y="2969360"/>
                <a:ext cx="394723" cy="394723"/>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p:cNvSpPr/>
              <p:nvPr/>
            </p:nvSpPr>
            <p:spPr>
              <a:xfrm>
                <a:off x="2716356" y="3563466"/>
                <a:ext cx="394723" cy="394723"/>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Oval 20"/>
              <p:cNvSpPr/>
              <p:nvPr/>
            </p:nvSpPr>
            <p:spPr>
              <a:xfrm>
                <a:off x="1967879" y="3563465"/>
                <a:ext cx="394723" cy="394723"/>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p:cNvSpPr/>
              <p:nvPr/>
            </p:nvSpPr>
            <p:spPr>
              <a:xfrm>
                <a:off x="1637320" y="2969360"/>
                <a:ext cx="394723" cy="394723"/>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p:cNvSpPr/>
              <p:nvPr/>
            </p:nvSpPr>
            <p:spPr>
              <a:xfrm>
                <a:off x="2716356" y="2333044"/>
                <a:ext cx="394723" cy="394723"/>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4177277" y="3632904"/>
                <a:ext cx="394723" cy="394723"/>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p:cNvSpPr/>
              <p:nvPr/>
            </p:nvSpPr>
            <p:spPr>
              <a:xfrm>
                <a:off x="3782553" y="4255548"/>
                <a:ext cx="394723" cy="394723"/>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p:cNvSpPr/>
              <p:nvPr/>
            </p:nvSpPr>
            <p:spPr>
              <a:xfrm>
                <a:off x="4925753" y="4916518"/>
                <a:ext cx="394723" cy="39472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p:cNvSpPr/>
              <p:nvPr/>
            </p:nvSpPr>
            <p:spPr>
              <a:xfrm>
                <a:off x="5320843" y="4281647"/>
                <a:ext cx="394723" cy="394723"/>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4925754" y="3646777"/>
                <a:ext cx="394723" cy="394723"/>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4177277" y="4917977"/>
                <a:ext cx="394723" cy="394723"/>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 name="TextBox 4"/>
            <p:cNvSpPr txBox="1"/>
            <p:nvPr/>
          </p:nvSpPr>
          <p:spPr>
            <a:xfrm rot="19800000">
              <a:off x="1086555" y="3422246"/>
              <a:ext cx="1019831" cy="523220"/>
            </a:xfrm>
            <a:prstGeom prst="rect">
              <a:avLst/>
            </a:prstGeom>
            <a:noFill/>
          </p:spPr>
          <p:txBody>
            <a:bodyPr wrap="none" rtlCol="0">
              <a:spAutoFit/>
            </a:bodyPr>
            <a:lstStyle/>
            <a:p>
              <a:r>
                <a:rPr lang="en-US" sz="2800" dirty="0">
                  <a:solidFill>
                    <a:schemeClr val="accent1"/>
                  </a:solidFill>
                  <a:latin typeface="Yesteryear" panose="03020802040607070802" pitchFamily="66" charset="0"/>
                </a:rPr>
                <a:t>module</a:t>
              </a:r>
            </a:p>
          </p:txBody>
        </p:sp>
        <p:sp>
          <p:nvSpPr>
            <p:cNvPr id="25" name="TextBox 24"/>
            <p:cNvSpPr txBox="1"/>
            <p:nvPr/>
          </p:nvSpPr>
          <p:spPr>
            <a:xfrm rot="1800000">
              <a:off x="2203331" y="4059888"/>
              <a:ext cx="1019831" cy="523220"/>
            </a:xfrm>
            <a:prstGeom prst="rect">
              <a:avLst/>
            </a:prstGeom>
            <a:noFill/>
          </p:spPr>
          <p:txBody>
            <a:bodyPr wrap="none" rtlCol="0">
              <a:spAutoFit/>
            </a:bodyPr>
            <a:lstStyle/>
            <a:p>
              <a:r>
                <a:rPr lang="en-US" sz="2800" dirty="0">
                  <a:solidFill>
                    <a:schemeClr val="accent1"/>
                  </a:solidFill>
                  <a:latin typeface="Yesteryear" panose="03020802040607070802" pitchFamily="66" charset="0"/>
                </a:rPr>
                <a:t>module</a:t>
              </a:r>
            </a:p>
          </p:txBody>
        </p:sp>
        <p:sp>
          <p:nvSpPr>
            <p:cNvPr id="26" name="TextBox 25"/>
            <p:cNvSpPr txBox="1"/>
            <p:nvPr/>
          </p:nvSpPr>
          <p:spPr>
            <a:xfrm rot="5400000">
              <a:off x="3310197" y="4762092"/>
              <a:ext cx="1019831" cy="523220"/>
            </a:xfrm>
            <a:prstGeom prst="rect">
              <a:avLst/>
            </a:prstGeom>
            <a:noFill/>
          </p:spPr>
          <p:txBody>
            <a:bodyPr wrap="none" rtlCol="0">
              <a:spAutoFit/>
            </a:bodyPr>
            <a:lstStyle/>
            <a:p>
              <a:r>
                <a:rPr lang="en-US" sz="2800" dirty="0">
                  <a:solidFill>
                    <a:schemeClr val="accent1"/>
                  </a:solidFill>
                  <a:latin typeface="Yesteryear" panose="03020802040607070802" pitchFamily="66" charset="0"/>
                </a:rPr>
                <a:t>module</a:t>
              </a:r>
            </a:p>
          </p:txBody>
        </p:sp>
      </p:grpSp>
      <p:sp>
        <p:nvSpPr>
          <p:cNvPr id="3" name="TextBox 2"/>
          <p:cNvSpPr txBox="1"/>
          <p:nvPr/>
        </p:nvSpPr>
        <p:spPr>
          <a:xfrm>
            <a:off x="4159136" y="1662545"/>
            <a:ext cx="5915503" cy="1569660"/>
          </a:xfrm>
          <a:prstGeom prst="rect">
            <a:avLst/>
          </a:prstGeom>
          <a:noFill/>
        </p:spPr>
        <p:txBody>
          <a:bodyPr wrap="square" rtlCol="0">
            <a:spAutoFit/>
          </a:bodyPr>
          <a:lstStyle/>
          <a:p>
            <a:pPr algn="r"/>
            <a:r>
              <a:rPr lang="en-US" sz="2400" dirty="0">
                <a:solidFill>
                  <a:schemeClr val="tx2"/>
                </a:solidFill>
              </a:rPr>
              <a:t>O</a:t>
            </a:r>
            <a:r>
              <a:rPr lang="en-US" sz="2400" dirty="0"/>
              <a:t>bject </a:t>
            </a:r>
            <a:r>
              <a:rPr lang="en-US" sz="2400" dirty="0">
                <a:solidFill>
                  <a:schemeClr val="tx2"/>
                </a:solidFill>
              </a:rPr>
              <a:t>O</a:t>
            </a:r>
            <a:r>
              <a:rPr lang="en-US" sz="2400" dirty="0"/>
              <a:t>riented </a:t>
            </a:r>
            <a:r>
              <a:rPr lang="en-US" sz="2400" dirty="0">
                <a:solidFill>
                  <a:schemeClr val="tx2"/>
                </a:solidFill>
              </a:rPr>
              <a:t>P</a:t>
            </a:r>
            <a:r>
              <a:rPr lang="en-US" sz="2400" dirty="0"/>
              <a:t>rogramming (OOP)</a:t>
            </a:r>
          </a:p>
          <a:p>
            <a:pPr algn="r"/>
            <a:r>
              <a:rPr lang="en-US" sz="2400" dirty="0">
                <a:solidFill>
                  <a:schemeClr val="tx2"/>
                </a:solidFill>
              </a:rPr>
              <a:t>D</a:t>
            </a:r>
            <a:r>
              <a:rPr lang="en-US" sz="2400" dirty="0"/>
              <a:t>on’t </a:t>
            </a:r>
            <a:r>
              <a:rPr lang="en-US" sz="2400" dirty="0">
                <a:solidFill>
                  <a:schemeClr val="tx2"/>
                </a:solidFill>
              </a:rPr>
              <a:t>R</a:t>
            </a:r>
            <a:r>
              <a:rPr lang="en-US" sz="2400" dirty="0"/>
              <a:t>epeat </a:t>
            </a:r>
            <a:r>
              <a:rPr lang="en-US" sz="2400" dirty="0">
                <a:solidFill>
                  <a:schemeClr val="tx2"/>
                </a:solidFill>
              </a:rPr>
              <a:t>Y</a:t>
            </a:r>
            <a:r>
              <a:rPr lang="en-US" sz="2400" dirty="0"/>
              <a:t>ourself (DRY)</a:t>
            </a:r>
          </a:p>
          <a:p>
            <a:pPr algn="r"/>
            <a:endParaRPr lang="en-US" sz="2400" dirty="0"/>
          </a:p>
          <a:p>
            <a:pPr algn="r"/>
            <a:r>
              <a:rPr lang="en-US" sz="2400" dirty="0"/>
              <a:t>Modular programming &amp; Portability</a:t>
            </a:r>
          </a:p>
        </p:txBody>
      </p:sp>
      <p:grpSp>
        <p:nvGrpSpPr>
          <p:cNvPr id="29" name="Group 28"/>
          <p:cNvGrpSpPr/>
          <p:nvPr/>
        </p:nvGrpSpPr>
        <p:grpSpPr>
          <a:xfrm>
            <a:off x="1592851" y="6251861"/>
            <a:ext cx="1499990" cy="547417"/>
            <a:chOff x="60678" y="6304249"/>
            <a:chExt cx="1499990" cy="547417"/>
          </a:xfrm>
        </p:grpSpPr>
        <p:sp>
          <p:nvSpPr>
            <p:cNvPr id="30" name="Oval 29"/>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Oval 36"/>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41" name="TextBox 40"/>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4069326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solidFill>
        </p:spPr>
        <p:txBody>
          <a:bodyPr/>
          <a:lstStyle/>
          <a:p>
            <a:r>
              <a:rPr lang="en-US" dirty="0" smtClean="0"/>
              <a:t>Improving Performance</a:t>
            </a:r>
            <a:endParaRPr lang="en-US" dirty="0"/>
          </a:p>
        </p:txBody>
      </p:sp>
      <p:grpSp>
        <p:nvGrpSpPr>
          <p:cNvPr id="16" name="Group 15"/>
          <p:cNvGrpSpPr/>
          <p:nvPr/>
        </p:nvGrpSpPr>
        <p:grpSpPr>
          <a:xfrm>
            <a:off x="4080164" y="2577144"/>
            <a:ext cx="4048299" cy="3832168"/>
            <a:chOff x="2421095" y="2485704"/>
            <a:chExt cx="4048299" cy="3832168"/>
          </a:xfrm>
        </p:grpSpPr>
        <p:sp>
          <p:nvSpPr>
            <p:cNvPr id="14" name="Down Arrow 13"/>
            <p:cNvSpPr/>
            <p:nvPr/>
          </p:nvSpPr>
          <p:spPr>
            <a:xfrm>
              <a:off x="2421095" y="2485704"/>
              <a:ext cx="4048299" cy="3832168"/>
            </a:xfrm>
            <a:prstGeom prst="downArrow">
              <a:avLst/>
            </a:prstGeom>
            <a:solidFill>
              <a:schemeClr val="accent2">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3717235" y="3237718"/>
              <a:ext cx="1456205" cy="2159391"/>
              <a:chOff x="3717235" y="3237718"/>
              <a:chExt cx="1456205" cy="2159391"/>
            </a:xfrm>
          </p:grpSpPr>
          <p:sp>
            <p:nvSpPr>
              <p:cNvPr id="12" name="Oval 11"/>
              <p:cNvSpPr/>
              <p:nvPr/>
            </p:nvSpPr>
            <p:spPr>
              <a:xfrm>
                <a:off x="3717235" y="3237718"/>
                <a:ext cx="1456205" cy="1456205"/>
              </a:xfrm>
              <a:prstGeom prst="ellipse">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rot="1366570">
                <a:off x="3815449" y="3784500"/>
                <a:ext cx="635365" cy="635365"/>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rot="1366570">
                <a:off x="4234257" y="3960345"/>
                <a:ext cx="635365" cy="635365"/>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rot="1366570">
                <a:off x="4423050" y="3510701"/>
                <a:ext cx="635365" cy="635365"/>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rot="1366570">
                <a:off x="4006809" y="3335933"/>
                <a:ext cx="635365" cy="635365"/>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rot="1366570">
                <a:off x="4206938" y="3406361"/>
                <a:ext cx="635365" cy="635365"/>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p:cNvSpPr/>
              <p:nvPr/>
            </p:nvSpPr>
            <p:spPr>
              <a:xfrm rot="1366570">
                <a:off x="4326695" y="3668209"/>
                <a:ext cx="635365" cy="63536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rot="1366570">
                <a:off x="4046194" y="3789201"/>
                <a:ext cx="635365" cy="635365"/>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p:cNvSpPr/>
              <p:nvPr/>
            </p:nvSpPr>
            <p:spPr>
              <a:xfrm rot="1366570">
                <a:off x="3931292" y="3515791"/>
                <a:ext cx="635365" cy="635365"/>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3717235" y="4689223"/>
                <a:ext cx="1439394" cy="707886"/>
              </a:xfrm>
              <a:prstGeom prst="rect">
                <a:avLst/>
              </a:prstGeom>
              <a:noFill/>
            </p:spPr>
            <p:txBody>
              <a:bodyPr wrap="square" rtlCol="0">
                <a:spAutoFit/>
              </a:bodyPr>
              <a:lstStyle/>
              <a:p>
                <a:pPr algn="ctr"/>
                <a:r>
                  <a:rPr lang="en-US" sz="4000" dirty="0">
                    <a:solidFill>
                      <a:schemeClr val="accent1"/>
                    </a:solidFill>
                  </a:rPr>
                  <a:t>.min</a:t>
                </a:r>
              </a:p>
            </p:txBody>
          </p:sp>
        </p:grpSp>
      </p:grpSp>
      <p:sp>
        <p:nvSpPr>
          <p:cNvPr id="17" name="TextBox 16"/>
          <p:cNvSpPr txBox="1"/>
          <p:nvPr/>
        </p:nvSpPr>
        <p:spPr>
          <a:xfrm>
            <a:off x="2702280" y="1832478"/>
            <a:ext cx="6787436" cy="461665"/>
          </a:xfrm>
          <a:prstGeom prst="rect">
            <a:avLst/>
          </a:prstGeom>
          <a:noFill/>
        </p:spPr>
        <p:txBody>
          <a:bodyPr wrap="none" rtlCol="0">
            <a:spAutoFit/>
          </a:bodyPr>
          <a:lstStyle/>
          <a:p>
            <a:pPr algn="ctr"/>
            <a:r>
              <a:rPr lang="en-US" sz="2400" dirty="0"/>
              <a:t>Reduce page load times by reducing requests to the server</a:t>
            </a:r>
          </a:p>
        </p:txBody>
      </p:sp>
      <p:sp>
        <p:nvSpPr>
          <p:cNvPr id="18" name="TextBox 17"/>
          <p:cNvSpPr txBox="1"/>
          <p:nvPr/>
        </p:nvSpPr>
        <p:spPr>
          <a:xfrm rot="5400000">
            <a:off x="6635181" y="3307492"/>
            <a:ext cx="1755491" cy="707886"/>
          </a:xfrm>
          <a:prstGeom prst="rect">
            <a:avLst/>
          </a:prstGeom>
          <a:noFill/>
        </p:spPr>
        <p:txBody>
          <a:bodyPr wrap="square" rtlCol="0">
            <a:spAutoFit/>
          </a:bodyPr>
          <a:lstStyle/>
          <a:p>
            <a:r>
              <a:rPr lang="en-US" sz="4000" dirty="0">
                <a:solidFill>
                  <a:schemeClr val="accent5"/>
                </a:solidFill>
                <a:latin typeface="Yesteryear" panose="03020802040607070802" pitchFamily="66" charset="0"/>
              </a:rPr>
              <a:t>request</a:t>
            </a:r>
          </a:p>
        </p:txBody>
      </p:sp>
      <p:grpSp>
        <p:nvGrpSpPr>
          <p:cNvPr id="19" name="Group 18"/>
          <p:cNvGrpSpPr/>
          <p:nvPr/>
        </p:nvGrpSpPr>
        <p:grpSpPr>
          <a:xfrm>
            <a:off x="1592851" y="6251861"/>
            <a:ext cx="1499990" cy="547417"/>
            <a:chOff x="60678" y="6304249"/>
            <a:chExt cx="1499990" cy="547417"/>
          </a:xfrm>
        </p:grpSpPr>
        <p:sp>
          <p:nvSpPr>
            <p:cNvPr id="20" name="Oval 19"/>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Oval 24"/>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27" name="TextBox 26"/>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1197497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48153" y="1832478"/>
            <a:ext cx="6803466" cy="461665"/>
          </a:xfrm>
          <a:prstGeom prst="rect">
            <a:avLst/>
          </a:prstGeom>
          <a:noFill/>
        </p:spPr>
        <p:txBody>
          <a:bodyPr wrap="none" rtlCol="0">
            <a:spAutoFit/>
          </a:bodyPr>
          <a:lstStyle/>
          <a:p>
            <a:pPr algn="ctr"/>
            <a:r>
              <a:rPr lang="en-US" sz="2400" dirty="0">
                <a:solidFill>
                  <a:schemeClr val="tx2"/>
                </a:solidFill>
              </a:rPr>
              <a:t>S</a:t>
            </a:r>
            <a:r>
              <a:rPr lang="en-US" sz="2400" dirty="0"/>
              <a:t>eparation </a:t>
            </a:r>
            <a:r>
              <a:rPr lang="en-US" sz="2400" dirty="0">
                <a:solidFill>
                  <a:schemeClr val="tx2"/>
                </a:solidFill>
              </a:rPr>
              <a:t>o</a:t>
            </a:r>
            <a:r>
              <a:rPr lang="en-US" sz="2400" dirty="0"/>
              <a:t>f </a:t>
            </a:r>
            <a:r>
              <a:rPr lang="en-US" sz="2400" dirty="0">
                <a:solidFill>
                  <a:schemeClr val="tx2"/>
                </a:solidFill>
              </a:rPr>
              <a:t>C</a:t>
            </a:r>
            <a:r>
              <a:rPr lang="en-US" sz="2400" dirty="0"/>
              <a:t>oncerns (</a:t>
            </a:r>
            <a:r>
              <a:rPr lang="en-US" sz="2400" dirty="0" err="1"/>
              <a:t>SoC</a:t>
            </a:r>
            <a:r>
              <a:rPr lang="en-US" sz="2400" dirty="0"/>
              <a:t>), decoupling of CSS and HTML</a:t>
            </a:r>
          </a:p>
        </p:txBody>
      </p:sp>
      <p:sp>
        <p:nvSpPr>
          <p:cNvPr id="2" name="Title 1"/>
          <p:cNvSpPr>
            <a:spLocks noGrp="1"/>
          </p:cNvSpPr>
          <p:nvPr>
            <p:ph type="title"/>
          </p:nvPr>
        </p:nvSpPr>
        <p:spPr>
          <a:solidFill>
            <a:schemeClr val="tx2"/>
          </a:solidFill>
        </p:spPr>
        <p:txBody>
          <a:bodyPr/>
          <a:lstStyle/>
          <a:p>
            <a:r>
              <a:rPr lang="en-US" dirty="0" smtClean="0"/>
              <a:t>Semantic Layout</a:t>
            </a:r>
            <a:endParaRPr lang="en-US" dirty="0"/>
          </a:p>
        </p:txBody>
      </p:sp>
      <p:sp>
        <p:nvSpPr>
          <p:cNvPr id="6" name="Oval 5"/>
          <p:cNvSpPr/>
          <p:nvPr/>
        </p:nvSpPr>
        <p:spPr>
          <a:xfrm>
            <a:off x="5631939" y="3060961"/>
            <a:ext cx="2839638" cy="2839638"/>
          </a:xfrm>
          <a:prstGeom prst="ellipse">
            <a:avLst/>
          </a:prstGeom>
          <a:solidFill>
            <a:schemeClr val="tx2">
              <a:alpha val="7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CSS</a:t>
            </a:r>
          </a:p>
          <a:p>
            <a:pPr algn="ctr"/>
            <a:r>
              <a:rPr lang="en-US" sz="1600" dirty="0"/>
              <a:t>visual style</a:t>
            </a:r>
          </a:p>
        </p:txBody>
      </p:sp>
      <p:sp>
        <p:nvSpPr>
          <p:cNvPr id="7" name="Oval 6"/>
          <p:cNvSpPr/>
          <p:nvPr/>
        </p:nvSpPr>
        <p:spPr>
          <a:xfrm>
            <a:off x="3515570" y="3060961"/>
            <a:ext cx="2839638" cy="2839638"/>
          </a:xfrm>
          <a:prstGeom prst="ellipse">
            <a:avLst/>
          </a:prstGeom>
          <a:solidFill>
            <a:schemeClr val="tx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HTML</a:t>
            </a:r>
          </a:p>
          <a:p>
            <a:pPr algn="ctr"/>
            <a:r>
              <a:rPr lang="en-US" sz="1600" dirty="0"/>
              <a:t>document</a:t>
            </a:r>
          </a:p>
        </p:txBody>
      </p:sp>
      <p:sp>
        <p:nvSpPr>
          <p:cNvPr id="8" name="TextBox 7"/>
          <p:cNvSpPr txBox="1"/>
          <p:nvPr/>
        </p:nvSpPr>
        <p:spPr>
          <a:xfrm rot="5400000">
            <a:off x="5619084" y="4355869"/>
            <a:ext cx="723275" cy="369332"/>
          </a:xfrm>
          <a:prstGeom prst="rect">
            <a:avLst/>
          </a:prstGeom>
          <a:noFill/>
        </p:spPr>
        <p:txBody>
          <a:bodyPr wrap="none" rtlCol="0">
            <a:spAutoFit/>
          </a:bodyPr>
          <a:lstStyle/>
          <a:p>
            <a:r>
              <a:rPr lang="en-US" dirty="0">
                <a:solidFill>
                  <a:schemeClr val="bg1"/>
                </a:solidFill>
              </a:rPr>
              <a:t>layout</a:t>
            </a:r>
          </a:p>
        </p:txBody>
      </p:sp>
      <p:sp>
        <p:nvSpPr>
          <p:cNvPr id="12" name="Oval 11"/>
          <p:cNvSpPr/>
          <p:nvPr/>
        </p:nvSpPr>
        <p:spPr>
          <a:xfrm rot="1800000">
            <a:off x="2627150" y="2553392"/>
            <a:ext cx="1313411" cy="13134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header</a:t>
            </a:r>
          </a:p>
        </p:txBody>
      </p:sp>
      <p:sp>
        <p:nvSpPr>
          <p:cNvPr id="13" name="Oval 12"/>
          <p:cNvSpPr/>
          <p:nvPr/>
        </p:nvSpPr>
        <p:spPr>
          <a:xfrm>
            <a:off x="2212485" y="3824076"/>
            <a:ext cx="1313411" cy="13134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article</a:t>
            </a:r>
          </a:p>
        </p:txBody>
      </p:sp>
      <p:sp>
        <p:nvSpPr>
          <p:cNvPr id="14" name="Oval 13"/>
          <p:cNvSpPr/>
          <p:nvPr/>
        </p:nvSpPr>
        <p:spPr>
          <a:xfrm rot="19800000">
            <a:off x="2627150" y="5095486"/>
            <a:ext cx="1313411" cy="13134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aside</a:t>
            </a:r>
          </a:p>
        </p:txBody>
      </p:sp>
      <p:grpSp>
        <p:nvGrpSpPr>
          <p:cNvPr id="18" name="Group 17"/>
          <p:cNvGrpSpPr/>
          <p:nvPr/>
        </p:nvGrpSpPr>
        <p:grpSpPr>
          <a:xfrm rot="10800000">
            <a:off x="8024887" y="2612783"/>
            <a:ext cx="1728076" cy="3855505"/>
            <a:chOff x="6309694" y="2705791"/>
            <a:chExt cx="1728076" cy="3855505"/>
          </a:xfrm>
        </p:grpSpPr>
        <p:sp>
          <p:nvSpPr>
            <p:cNvPr id="15" name="Oval 14"/>
            <p:cNvSpPr/>
            <p:nvPr/>
          </p:nvSpPr>
          <p:spPr>
            <a:xfrm rot="12600000">
              <a:off x="6724359" y="2705791"/>
              <a:ext cx="1313411" cy="13134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column</a:t>
              </a:r>
            </a:p>
          </p:txBody>
        </p:sp>
        <p:sp>
          <p:nvSpPr>
            <p:cNvPr id="16" name="Oval 15"/>
            <p:cNvSpPr/>
            <p:nvPr/>
          </p:nvSpPr>
          <p:spPr>
            <a:xfrm rot="10800000">
              <a:off x="6309694" y="3976475"/>
              <a:ext cx="1313411" cy="13134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row</a:t>
              </a:r>
            </a:p>
          </p:txBody>
        </p:sp>
        <p:sp>
          <p:nvSpPr>
            <p:cNvPr id="17" name="Oval 16"/>
            <p:cNvSpPr/>
            <p:nvPr/>
          </p:nvSpPr>
          <p:spPr>
            <a:xfrm rot="9000000">
              <a:off x="6724359" y="5247885"/>
              <a:ext cx="1313411" cy="13134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menu</a:t>
              </a:r>
            </a:p>
          </p:txBody>
        </p:sp>
      </p:grpSp>
      <p:grpSp>
        <p:nvGrpSpPr>
          <p:cNvPr id="19" name="Group 18"/>
          <p:cNvGrpSpPr/>
          <p:nvPr/>
        </p:nvGrpSpPr>
        <p:grpSpPr>
          <a:xfrm>
            <a:off x="1592851" y="6251861"/>
            <a:ext cx="1499990" cy="547417"/>
            <a:chOff x="60678" y="6304249"/>
            <a:chExt cx="1499990" cy="547417"/>
          </a:xfrm>
        </p:grpSpPr>
        <p:sp>
          <p:nvSpPr>
            <p:cNvPr id="20" name="Oval 19"/>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Oval 24"/>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27" name="TextBox 26"/>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3503549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0" y="0"/>
            <a:ext cx="12192000" cy="6858000"/>
          </a:xfrm>
          <a:prstGeom prst="rect">
            <a:avLst/>
          </a:prstGeom>
          <a:solidFill>
            <a:schemeClr val="accent4"/>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endParaRPr lang="en-US" dirty="0"/>
          </a:p>
        </p:txBody>
      </p:sp>
      <p:sp>
        <p:nvSpPr>
          <p:cNvPr id="2" name="Title 1"/>
          <p:cNvSpPr>
            <a:spLocks noGrp="1"/>
          </p:cNvSpPr>
          <p:nvPr>
            <p:ph type="title"/>
          </p:nvPr>
        </p:nvSpPr>
        <p:spPr>
          <a:solidFill>
            <a:schemeClr val="accent4"/>
          </a:solidFill>
        </p:spPr>
        <p:txBody>
          <a:bodyPr/>
          <a:lstStyle/>
          <a:p>
            <a:r>
              <a:rPr lang="en-US" dirty="0" smtClean="0"/>
              <a:t>Tools</a:t>
            </a:r>
            <a:endParaRPr lang="en-US" dirty="0"/>
          </a:p>
        </p:txBody>
      </p:sp>
      <p:pic>
        <p:nvPicPr>
          <p:cNvPr id="5" name="Picture 4"/>
          <p:cNvPicPr>
            <a:picLocks noChangeAspect="1"/>
          </p:cNvPicPr>
          <p:nvPr/>
        </p:nvPicPr>
        <p:blipFill>
          <a:blip r:embed="rId3"/>
          <a:stretch>
            <a:fillRect/>
          </a:stretch>
        </p:blipFill>
        <p:spPr>
          <a:xfrm>
            <a:off x="2150534" y="2031065"/>
            <a:ext cx="4057691" cy="3721418"/>
          </a:xfrm>
          <a:prstGeom prst="rect">
            <a:avLst/>
          </a:prstGeom>
        </p:spPr>
      </p:pic>
      <p:pic>
        <p:nvPicPr>
          <p:cNvPr id="6" name="Picture 5"/>
          <p:cNvPicPr>
            <a:picLocks noChangeAspect="1"/>
          </p:cNvPicPr>
          <p:nvPr/>
        </p:nvPicPr>
        <p:blipFill>
          <a:blip r:embed="rId4"/>
          <a:stretch>
            <a:fillRect/>
          </a:stretch>
        </p:blipFill>
        <p:spPr>
          <a:xfrm>
            <a:off x="7308890" y="3073401"/>
            <a:ext cx="2333389" cy="1921933"/>
          </a:xfrm>
          <a:prstGeom prst="rect">
            <a:avLst/>
          </a:prstGeom>
        </p:spPr>
      </p:pic>
      <p:sp>
        <p:nvSpPr>
          <p:cNvPr id="7" name="TextBox 6"/>
          <p:cNvSpPr txBox="1"/>
          <p:nvPr/>
        </p:nvSpPr>
        <p:spPr>
          <a:xfrm>
            <a:off x="2624668" y="4287447"/>
            <a:ext cx="962123" cy="707886"/>
          </a:xfrm>
          <a:prstGeom prst="rect">
            <a:avLst/>
          </a:prstGeom>
          <a:noFill/>
        </p:spPr>
        <p:txBody>
          <a:bodyPr wrap="none" rtlCol="0">
            <a:spAutoFit/>
          </a:bodyPr>
          <a:lstStyle/>
          <a:p>
            <a:r>
              <a:rPr lang="en-US" sz="4000" dirty="0">
                <a:solidFill>
                  <a:schemeClr val="bg1"/>
                </a:solidFill>
              </a:rPr>
              <a:t>Sass</a:t>
            </a:r>
          </a:p>
        </p:txBody>
      </p:sp>
      <p:sp>
        <p:nvSpPr>
          <p:cNvPr id="8" name="TextBox 7"/>
          <p:cNvSpPr txBox="1"/>
          <p:nvPr/>
        </p:nvSpPr>
        <p:spPr>
          <a:xfrm>
            <a:off x="4882032" y="5833517"/>
            <a:ext cx="835485" cy="707886"/>
          </a:xfrm>
          <a:prstGeom prst="rect">
            <a:avLst/>
          </a:prstGeom>
          <a:noFill/>
        </p:spPr>
        <p:txBody>
          <a:bodyPr wrap="none" rtlCol="0">
            <a:spAutoFit/>
          </a:bodyPr>
          <a:lstStyle/>
          <a:p>
            <a:r>
              <a:rPr lang="en-US" sz="4000" dirty="0">
                <a:solidFill>
                  <a:schemeClr val="bg1"/>
                </a:solidFill>
              </a:rPr>
              <a:t>CSS</a:t>
            </a:r>
          </a:p>
        </p:txBody>
      </p:sp>
      <p:sp>
        <p:nvSpPr>
          <p:cNvPr id="9" name="TextBox 8"/>
          <p:cNvSpPr txBox="1"/>
          <p:nvPr/>
        </p:nvSpPr>
        <p:spPr>
          <a:xfrm>
            <a:off x="7762889" y="5206930"/>
            <a:ext cx="1425390" cy="707886"/>
          </a:xfrm>
          <a:prstGeom prst="rect">
            <a:avLst/>
          </a:prstGeom>
          <a:noFill/>
        </p:spPr>
        <p:txBody>
          <a:bodyPr wrap="none" rtlCol="0">
            <a:spAutoFit/>
          </a:bodyPr>
          <a:lstStyle/>
          <a:p>
            <a:pPr algn="ctr"/>
            <a:r>
              <a:rPr lang="en-US" sz="4000" dirty="0" smtClean="0">
                <a:solidFill>
                  <a:schemeClr val="bg2"/>
                </a:solidFill>
              </a:rPr>
              <a:t>Mixins</a:t>
            </a:r>
            <a:endParaRPr lang="en-US" sz="4000" dirty="0">
              <a:solidFill>
                <a:schemeClr val="bg2"/>
              </a:solidFill>
            </a:endParaRPr>
          </a:p>
        </p:txBody>
      </p:sp>
      <p:sp>
        <p:nvSpPr>
          <p:cNvPr id="11" name="TextBox 10"/>
          <p:cNvSpPr txBox="1"/>
          <p:nvPr/>
        </p:nvSpPr>
        <p:spPr>
          <a:xfrm>
            <a:off x="4056297" y="1446291"/>
            <a:ext cx="1170513" cy="584775"/>
          </a:xfrm>
          <a:prstGeom prst="rect">
            <a:avLst/>
          </a:prstGeom>
          <a:noFill/>
        </p:spPr>
        <p:txBody>
          <a:bodyPr wrap="none" rtlCol="0">
            <a:spAutoFit/>
          </a:bodyPr>
          <a:lstStyle/>
          <a:p>
            <a:r>
              <a:rPr lang="en-US" sz="3200" dirty="0">
                <a:solidFill>
                  <a:schemeClr val="bg2"/>
                </a:solidFill>
                <a:latin typeface="Yesteryear" panose="03020802040607070802" pitchFamily="66" charset="0"/>
              </a:rPr>
              <a:t>compile</a:t>
            </a:r>
          </a:p>
        </p:txBody>
      </p:sp>
      <p:cxnSp>
        <p:nvCxnSpPr>
          <p:cNvPr id="13" name="Elbow Connector 12"/>
          <p:cNvCxnSpPr>
            <a:stCxn id="11" idx="3"/>
          </p:cNvCxnSpPr>
          <p:nvPr/>
        </p:nvCxnSpPr>
        <p:spPr>
          <a:xfrm>
            <a:off x="5226810" y="1738678"/>
            <a:ext cx="981415" cy="2153096"/>
          </a:xfrm>
          <a:prstGeom prst="bentConnector2">
            <a:avLst/>
          </a:prstGeom>
          <a:ln w="15875">
            <a:solidFill>
              <a:schemeClr val="bg2"/>
            </a:solidFill>
            <a:prstDash val="dashDot"/>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 idx="0"/>
          </p:cNvCxnSpPr>
          <p:nvPr/>
        </p:nvCxnSpPr>
        <p:spPr>
          <a:xfrm rot="16200000" flipV="1">
            <a:off x="6674544" y="1272359"/>
            <a:ext cx="1334723" cy="2267360"/>
          </a:xfrm>
          <a:prstGeom prst="bentConnector2">
            <a:avLst/>
          </a:prstGeom>
          <a:ln w="15875">
            <a:solidFill>
              <a:schemeClr val="bg2"/>
            </a:solidFill>
            <a:prstDash val="lgDashDot"/>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199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0" y="0"/>
            <a:ext cx="9144000" cy="1447800"/>
          </a:xfrm>
          <a:solidFill>
            <a:schemeClr val="bg1"/>
          </a:solidFill>
        </p:spPr>
        <p:txBody>
          <a:bodyPr>
            <a:normAutofit/>
          </a:bodyPr>
          <a:lstStyle/>
          <a:p>
            <a:r>
              <a:rPr lang="en-US" sz="6600" dirty="0">
                <a:solidFill>
                  <a:schemeClr val="tx1"/>
                </a:solidFill>
                <a:latin typeface="Yesteryear" panose="03020802040607070802" pitchFamily="66" charset="0"/>
              </a:rPr>
              <a:t>Ed </a:t>
            </a:r>
            <a:r>
              <a:rPr lang="en-US" sz="6600" dirty="0" err="1">
                <a:solidFill>
                  <a:schemeClr val="tx1"/>
                </a:solidFill>
                <a:latin typeface="Yesteryear" panose="03020802040607070802" pitchFamily="66" charset="0"/>
              </a:rPr>
              <a:t>Charbeneau</a:t>
            </a:r>
            <a:endParaRPr lang="en-US" sz="6600" dirty="0">
              <a:solidFill>
                <a:schemeClr val="tx1"/>
              </a:solidFill>
              <a:latin typeface="Yesteryear" panose="03020802040607070802" pitchFamily="66" charset="0"/>
            </a:endParaRPr>
          </a:p>
        </p:txBody>
      </p:sp>
      <p:sp>
        <p:nvSpPr>
          <p:cNvPr id="5" name="Content Placeholder 2"/>
          <p:cNvSpPr>
            <a:spLocks noGrp="1"/>
          </p:cNvSpPr>
          <p:nvPr>
            <p:ph idx="1"/>
          </p:nvPr>
        </p:nvSpPr>
        <p:spPr>
          <a:xfrm>
            <a:off x="1981200" y="1600202"/>
            <a:ext cx="8229600" cy="4525963"/>
          </a:xfrm>
        </p:spPr>
        <p:txBody>
          <a:bodyPr/>
          <a:lstStyle/>
          <a:p>
            <a:pPr marL="0" indent="0">
              <a:buNone/>
            </a:pPr>
            <a:r>
              <a:rPr lang="en-US" dirty="0" smtClean="0"/>
              <a:t>Developer Advocate, </a:t>
            </a:r>
            <a:r>
              <a:rPr lang="en-US" dirty="0" smtClean="0">
                <a:solidFill>
                  <a:schemeClr val="tx2"/>
                </a:solidFill>
              </a:rPr>
              <a:t>Telerik</a:t>
            </a:r>
          </a:p>
          <a:p>
            <a:pPr marL="0" indent="0">
              <a:buNone/>
            </a:pPr>
            <a:r>
              <a:rPr lang="en-US" dirty="0" smtClean="0"/>
              <a:t>Author: Telerik, Simple-Talk</a:t>
            </a:r>
          </a:p>
          <a:p>
            <a:pPr marL="0" indent="0">
              <a:buNone/>
            </a:pPr>
            <a:r>
              <a:rPr lang="en-US" dirty="0" smtClean="0"/>
              <a:t>Podcast: </a:t>
            </a:r>
            <a:r>
              <a:rPr lang="en-US" dirty="0" smtClean="0">
                <a:solidFill>
                  <a:schemeClr val="tx2"/>
                </a:solidFill>
              </a:rPr>
              <a:t>Eat Sleep Code </a:t>
            </a:r>
            <a:r>
              <a:rPr lang="en-US" sz="2400" dirty="0" smtClean="0"/>
              <a:t>the Official Telerik Podcast</a:t>
            </a:r>
            <a:endParaRPr lang="en-US" dirty="0" smtClean="0"/>
          </a:p>
          <a:p>
            <a:pPr marL="0" indent="0">
              <a:buNone/>
            </a:pPr>
            <a:r>
              <a:rPr lang="en-US" dirty="0" smtClean="0"/>
              <a:t>Twitter: </a:t>
            </a:r>
            <a:r>
              <a:rPr lang="en-US" dirty="0" smtClean="0">
                <a:solidFill>
                  <a:schemeClr val="tx2"/>
                </a:solidFill>
              </a:rPr>
              <a:t>@</a:t>
            </a:r>
            <a:r>
              <a:rPr lang="en-US" dirty="0" err="1" smtClean="0">
                <a:solidFill>
                  <a:schemeClr val="tx2"/>
                </a:solidFill>
              </a:rPr>
              <a:t>EdCharbeneau</a:t>
            </a:r>
            <a:endParaRPr lang="en-US" dirty="0" smtClean="0">
              <a:solidFill>
                <a:schemeClr val="tx2"/>
              </a:solidFill>
            </a:endParaRPr>
          </a:p>
          <a:p>
            <a:endParaRPr lang="en-US" dirty="0"/>
          </a:p>
        </p:txBody>
      </p:sp>
      <p:grpSp>
        <p:nvGrpSpPr>
          <p:cNvPr id="97" name="Group 96"/>
          <p:cNvGrpSpPr/>
          <p:nvPr/>
        </p:nvGrpSpPr>
        <p:grpSpPr>
          <a:xfrm>
            <a:off x="1591736" y="6244698"/>
            <a:ext cx="1499990" cy="547417"/>
            <a:chOff x="60678" y="6304249"/>
            <a:chExt cx="1499990" cy="547417"/>
          </a:xfrm>
        </p:grpSpPr>
        <p:sp>
          <p:nvSpPr>
            <p:cNvPr id="98" name="Oval 97"/>
            <p:cNvSpPr/>
            <p:nvPr/>
          </p:nvSpPr>
          <p:spPr>
            <a:xfrm>
              <a:off x="1188555" y="6387312"/>
              <a:ext cx="101603" cy="101603"/>
            </a:xfrm>
            <a:prstGeom prst="ellipse">
              <a:avLst/>
            </a:prstGeom>
            <a:solidFill>
              <a:schemeClr val="bg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Oval 98"/>
            <p:cNvSpPr/>
            <p:nvPr/>
          </p:nvSpPr>
          <p:spPr>
            <a:xfrm>
              <a:off x="1459065" y="6551102"/>
              <a:ext cx="101603" cy="101603"/>
            </a:xfrm>
            <a:prstGeom prst="ellipse">
              <a:avLst/>
            </a:prstGeom>
            <a:solidFill>
              <a:schemeClr val="bg1"/>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Oval 99"/>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1" name="Oval 100"/>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2" name="Oval 101"/>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3" name="Oval 102"/>
            <p:cNvSpPr/>
            <p:nvPr/>
          </p:nvSpPr>
          <p:spPr>
            <a:xfrm>
              <a:off x="1381216" y="6387312"/>
              <a:ext cx="101603" cy="101603"/>
            </a:xfrm>
            <a:prstGeom prst="ellipse">
              <a:avLst/>
            </a:prstGeom>
            <a:solidFill>
              <a:schemeClr val="bg1"/>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TextBox 103"/>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05" name="TextBox 104"/>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46500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81201" y="1845733"/>
            <a:ext cx="7738533" cy="7097218"/>
          </a:xfrm>
          <a:prstGeom prst="rect">
            <a:avLst/>
          </a:prstGeom>
        </p:spPr>
      </p:pic>
      <p:sp>
        <p:nvSpPr>
          <p:cNvPr id="2" name="Title 1"/>
          <p:cNvSpPr>
            <a:spLocks noGrp="1"/>
          </p:cNvSpPr>
          <p:nvPr>
            <p:ph type="title"/>
          </p:nvPr>
        </p:nvSpPr>
        <p:spPr/>
        <p:txBody>
          <a:bodyPr/>
          <a:lstStyle/>
          <a:p>
            <a:r>
              <a:rPr lang="en-US" dirty="0" smtClean="0"/>
              <a:t>Sass overview</a:t>
            </a:r>
            <a:endParaRPr lang="en-US" dirty="0"/>
          </a:p>
        </p:txBody>
      </p:sp>
      <p:sp>
        <p:nvSpPr>
          <p:cNvPr id="3" name="Content Placeholder 2"/>
          <p:cNvSpPr>
            <a:spLocks noGrp="1"/>
          </p:cNvSpPr>
          <p:nvPr>
            <p:ph idx="1"/>
          </p:nvPr>
        </p:nvSpPr>
        <p:spPr>
          <a:xfrm>
            <a:off x="1981200" y="1600200"/>
            <a:ext cx="8229600" cy="5257800"/>
          </a:xfrm>
          <a:solidFill>
            <a:schemeClr val="bg1">
              <a:alpha val="70000"/>
            </a:schemeClr>
          </a:solidFill>
        </p:spPr>
        <p:txBody>
          <a:bodyPr/>
          <a:lstStyle/>
          <a:p>
            <a:pPr marL="0" indent="0" algn="ctr">
              <a:buNone/>
            </a:pPr>
            <a:r>
              <a:rPr lang="en-US" dirty="0" smtClean="0"/>
              <a:t>Sass code </a:t>
            </a:r>
            <a:r>
              <a:rPr lang="en-US" dirty="0" smtClean="0">
                <a:solidFill>
                  <a:schemeClr val="tx2"/>
                </a:solidFill>
              </a:rPr>
              <a:t>.SCSS</a:t>
            </a:r>
            <a:r>
              <a:rPr lang="en-US" dirty="0" smtClean="0"/>
              <a:t> is a superset of CSS</a:t>
            </a:r>
          </a:p>
          <a:p>
            <a:pPr marL="0" indent="0" algn="ctr">
              <a:buNone/>
            </a:pPr>
            <a:r>
              <a:rPr lang="en-US" dirty="0" smtClean="0"/>
              <a:t>CSS is </a:t>
            </a:r>
            <a:r>
              <a:rPr lang="en-US" dirty="0" smtClean="0">
                <a:solidFill>
                  <a:schemeClr val="tx2"/>
                </a:solidFill>
              </a:rPr>
              <a:t>valid</a:t>
            </a:r>
            <a:r>
              <a:rPr lang="en-US" dirty="0" smtClean="0"/>
              <a:t> SCSS</a:t>
            </a:r>
          </a:p>
          <a:p>
            <a:pPr marL="0" indent="0" algn="ctr">
              <a:buNone/>
            </a:pPr>
            <a:r>
              <a:rPr lang="en-US" dirty="0" smtClean="0"/>
              <a:t>Nesting</a:t>
            </a:r>
          </a:p>
          <a:p>
            <a:pPr marL="0" indent="0" algn="ctr">
              <a:buNone/>
            </a:pPr>
            <a:r>
              <a:rPr lang="en-US" dirty="0" smtClean="0"/>
              <a:t>Variables</a:t>
            </a:r>
          </a:p>
          <a:p>
            <a:pPr marL="0" indent="0" algn="ctr">
              <a:buNone/>
            </a:pPr>
            <a:r>
              <a:rPr lang="en-US" dirty="0" smtClean="0"/>
              <a:t>Mixins</a:t>
            </a:r>
          </a:p>
          <a:p>
            <a:pPr marL="0" indent="0" algn="ctr">
              <a:buNone/>
            </a:pPr>
            <a:r>
              <a:rPr lang="en-US" dirty="0">
                <a:hlinkClick r:id="rId3"/>
              </a:rPr>
              <a:t>http://</a:t>
            </a:r>
            <a:r>
              <a:rPr lang="en-US" dirty="0" smtClean="0">
                <a:hlinkClick r:id="rId3"/>
              </a:rPr>
              <a:t>sass-lang.com/</a:t>
            </a:r>
            <a:endParaRPr lang="en-US" dirty="0" smtClean="0"/>
          </a:p>
        </p:txBody>
      </p:sp>
      <p:grpSp>
        <p:nvGrpSpPr>
          <p:cNvPr id="5" name="Group 4"/>
          <p:cNvGrpSpPr/>
          <p:nvPr/>
        </p:nvGrpSpPr>
        <p:grpSpPr>
          <a:xfrm>
            <a:off x="1591112" y="6239337"/>
            <a:ext cx="1499990" cy="547417"/>
            <a:chOff x="60678" y="6304249"/>
            <a:chExt cx="1499990" cy="547417"/>
          </a:xfrm>
        </p:grpSpPr>
        <p:sp>
          <p:nvSpPr>
            <p:cNvPr id="7" name="Oval 6"/>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1381216" y="6704028"/>
              <a:ext cx="101603" cy="101603"/>
            </a:xfrm>
            <a:prstGeom prst="ellipse">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Oval 9"/>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Oval 11"/>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4" name="TextBox 13"/>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2983728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461769" y="936893"/>
            <a:ext cx="7268463" cy="6733109"/>
          </a:xfrm>
          <a:prstGeom prst="rect">
            <a:avLst/>
          </a:prstGeom>
          <a:solidFill>
            <a:schemeClr val="bg1"/>
          </a:solidFill>
        </p:spPr>
      </p:pic>
      <p:sp>
        <p:nvSpPr>
          <p:cNvPr id="2" name="Title 1"/>
          <p:cNvSpPr>
            <a:spLocks noGrp="1"/>
          </p:cNvSpPr>
          <p:nvPr>
            <p:ph type="title"/>
          </p:nvPr>
        </p:nvSpPr>
        <p:spPr/>
        <p:txBody>
          <a:bodyPr>
            <a:normAutofit/>
          </a:bodyPr>
          <a:lstStyle/>
          <a:p>
            <a:r>
              <a:rPr lang="en-US" dirty="0"/>
              <a:t>Converting CSS </a:t>
            </a:r>
            <a:r>
              <a:rPr lang="en-US" dirty="0" smtClean="0"/>
              <a:t>to Sass</a:t>
            </a:r>
            <a:endParaRPr lang="en-US" dirty="0"/>
          </a:p>
        </p:txBody>
      </p:sp>
      <p:sp>
        <p:nvSpPr>
          <p:cNvPr id="3" name="Content Placeholder 2"/>
          <p:cNvSpPr>
            <a:spLocks noGrp="1"/>
          </p:cNvSpPr>
          <p:nvPr>
            <p:ph idx="1"/>
          </p:nvPr>
        </p:nvSpPr>
        <p:spPr>
          <a:xfrm>
            <a:off x="1981200" y="1371600"/>
            <a:ext cx="8229600" cy="5486400"/>
          </a:xfrm>
          <a:solidFill>
            <a:schemeClr val="bg1">
              <a:alpha val="60000"/>
            </a:schemeClr>
          </a:solidFill>
        </p:spPr>
        <p:txBody>
          <a:bodyPr/>
          <a:lstStyle/>
          <a:p>
            <a:pPr marL="0" indent="0" algn="ctr">
              <a:buNone/>
            </a:pPr>
            <a:endParaRPr lang="en-US" dirty="0" smtClean="0">
              <a:solidFill>
                <a:schemeClr val="tx2"/>
              </a:solidFill>
              <a:latin typeface="Yesteryear" panose="03020802040607070802" pitchFamily="66" charset="0"/>
            </a:endParaRPr>
          </a:p>
          <a:p>
            <a:pPr marL="0" indent="0" algn="ctr">
              <a:buNone/>
            </a:pPr>
            <a:r>
              <a:rPr lang="en-US" dirty="0" smtClean="0">
                <a:solidFill>
                  <a:schemeClr val="tx2"/>
                </a:solidFill>
                <a:latin typeface="Yesteryear" panose="03020802040607070802" pitchFamily="66" charset="0"/>
              </a:rPr>
              <a:t>Conversion tools</a:t>
            </a:r>
          </a:p>
          <a:p>
            <a:pPr marL="0" indent="0" algn="ctr">
              <a:buNone/>
            </a:pPr>
            <a:r>
              <a:rPr lang="en-US" dirty="0" smtClean="0"/>
              <a:t>Online </a:t>
            </a:r>
            <a:r>
              <a:rPr lang="en-US" dirty="0" smtClean="0">
                <a:hlinkClick r:id="rId4"/>
              </a:rPr>
              <a:t>http://css2sass.heroku.com/</a:t>
            </a:r>
            <a:endParaRPr lang="en-US" dirty="0" smtClean="0"/>
          </a:p>
          <a:p>
            <a:pPr marL="0" indent="0" algn="ctr">
              <a:buNone/>
            </a:pPr>
            <a:r>
              <a:rPr lang="en-US" dirty="0" smtClean="0"/>
              <a:t>Rename .</a:t>
            </a:r>
            <a:r>
              <a:rPr lang="en-US" dirty="0" err="1" smtClean="0"/>
              <a:t>css</a:t>
            </a:r>
            <a:r>
              <a:rPr lang="en-US" dirty="0" smtClean="0"/>
              <a:t> to .</a:t>
            </a:r>
            <a:r>
              <a:rPr lang="en-US" dirty="0" err="1" smtClean="0"/>
              <a:t>scss</a:t>
            </a:r>
            <a:endParaRPr lang="en-US" dirty="0" smtClean="0"/>
          </a:p>
          <a:p>
            <a:pPr marL="0" indent="0" algn="ctr">
              <a:buNone/>
            </a:pPr>
            <a:endParaRPr lang="en-US" dirty="0"/>
          </a:p>
        </p:txBody>
      </p:sp>
      <p:grpSp>
        <p:nvGrpSpPr>
          <p:cNvPr id="6" name="Group 5"/>
          <p:cNvGrpSpPr/>
          <p:nvPr/>
        </p:nvGrpSpPr>
        <p:grpSpPr>
          <a:xfrm>
            <a:off x="1591112" y="6239337"/>
            <a:ext cx="1499990" cy="547417"/>
            <a:chOff x="60678" y="6304249"/>
            <a:chExt cx="1499990" cy="547417"/>
          </a:xfrm>
        </p:grpSpPr>
        <p:sp>
          <p:nvSpPr>
            <p:cNvPr id="7" name="Oval 6"/>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1381216" y="6704028"/>
              <a:ext cx="101603" cy="101603"/>
            </a:xfrm>
            <a:prstGeom prst="ellipse">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Oval 9"/>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Oval 11"/>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4" name="TextBox 13"/>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1541405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up with variables</a:t>
            </a:r>
          </a:p>
        </p:txBody>
      </p:sp>
      <p:grpSp>
        <p:nvGrpSpPr>
          <p:cNvPr id="5" name="Group 4"/>
          <p:cNvGrpSpPr/>
          <p:nvPr/>
        </p:nvGrpSpPr>
        <p:grpSpPr>
          <a:xfrm rot="1366570">
            <a:off x="3732645" y="2810671"/>
            <a:ext cx="4895245" cy="4793342"/>
            <a:chOff x="1303584" y="1658768"/>
            <a:chExt cx="6637532" cy="6499361"/>
          </a:xfrm>
        </p:grpSpPr>
        <p:grpSp>
          <p:nvGrpSpPr>
            <p:cNvPr id="6" name="Group 5"/>
            <p:cNvGrpSpPr/>
            <p:nvPr/>
          </p:nvGrpSpPr>
          <p:grpSpPr>
            <a:xfrm>
              <a:off x="1518966" y="1957270"/>
              <a:ext cx="1477392" cy="1539744"/>
              <a:chOff x="835055" y="1911928"/>
              <a:chExt cx="1477392" cy="1539744"/>
            </a:xfrm>
          </p:grpSpPr>
          <p:sp>
            <p:nvSpPr>
              <p:cNvPr id="27" name="Oval 26"/>
              <p:cNvSpPr/>
              <p:nvPr/>
            </p:nvSpPr>
            <p:spPr>
              <a:xfrm>
                <a:off x="835055" y="2590171"/>
                <a:ext cx="861501" cy="861501"/>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p:cNvSpPr/>
              <p:nvPr/>
            </p:nvSpPr>
            <p:spPr>
              <a:xfrm>
                <a:off x="1450946" y="2590171"/>
                <a:ext cx="861501" cy="861501"/>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1450946" y="1928931"/>
                <a:ext cx="861501" cy="861501"/>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p:cNvSpPr/>
              <p:nvPr/>
            </p:nvSpPr>
            <p:spPr>
              <a:xfrm>
                <a:off x="838829" y="1928931"/>
                <a:ext cx="861501" cy="861501"/>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p:cNvSpPr/>
              <p:nvPr/>
            </p:nvSpPr>
            <p:spPr>
              <a:xfrm>
                <a:off x="1125997" y="1911928"/>
                <a:ext cx="861501" cy="861501"/>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Oval 31"/>
              <p:cNvSpPr/>
              <p:nvPr/>
            </p:nvSpPr>
            <p:spPr>
              <a:xfrm>
                <a:off x="1413164" y="2176424"/>
                <a:ext cx="861501" cy="861501"/>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1125996" y="2474927"/>
                <a:ext cx="861501" cy="861501"/>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Oval 33"/>
              <p:cNvSpPr/>
              <p:nvPr/>
            </p:nvSpPr>
            <p:spPr>
              <a:xfrm>
                <a:off x="838829" y="2193427"/>
                <a:ext cx="861501" cy="861501"/>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7" name="Oval 6"/>
            <p:cNvSpPr/>
            <p:nvPr/>
          </p:nvSpPr>
          <p:spPr>
            <a:xfrm>
              <a:off x="1303584" y="5266302"/>
              <a:ext cx="861501" cy="861501"/>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3245744" y="4726919"/>
              <a:ext cx="861501" cy="861501"/>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2958576" y="4404801"/>
              <a:ext cx="861501" cy="861501"/>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3245744" y="4387798"/>
              <a:ext cx="861501" cy="861501"/>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p:cNvSpPr/>
            <p:nvPr/>
          </p:nvSpPr>
          <p:spPr>
            <a:xfrm rot="19928462">
              <a:off x="4819829" y="3109847"/>
              <a:ext cx="861501" cy="861501"/>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rot="18391675">
              <a:off x="4464867" y="2893939"/>
              <a:ext cx="861501" cy="861501"/>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rot="18391675">
              <a:off x="4533808" y="3302371"/>
              <a:ext cx="861501" cy="861501"/>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p:cNvSpPr/>
            <p:nvPr/>
          </p:nvSpPr>
          <p:spPr>
            <a:xfrm rot="1280349">
              <a:off x="2958576" y="4669296"/>
              <a:ext cx="861500" cy="8615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rot="1612693">
              <a:off x="7079615" y="3950907"/>
              <a:ext cx="861501" cy="861501"/>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rot="1307335">
              <a:off x="6514159" y="1658768"/>
              <a:ext cx="861501" cy="861501"/>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rot="20619213">
              <a:off x="5187904" y="5432764"/>
              <a:ext cx="861501" cy="861501"/>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Arrow Connector 17"/>
            <p:cNvCxnSpPr>
              <a:stCxn id="27" idx="4"/>
              <a:endCxn id="7" idx="0"/>
            </p:cNvCxnSpPr>
            <p:nvPr/>
          </p:nvCxnSpPr>
          <p:spPr>
            <a:xfrm flipH="1">
              <a:off x="1734335" y="3497014"/>
              <a:ext cx="215382" cy="1769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2" idx="6"/>
              <a:endCxn id="12" idx="0"/>
            </p:cNvCxnSpPr>
            <p:nvPr/>
          </p:nvCxnSpPr>
          <p:spPr>
            <a:xfrm>
              <a:off x="2958576" y="2652517"/>
              <a:ext cx="1590905" cy="415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8" idx="4"/>
              <a:endCxn id="9" idx="1"/>
            </p:cNvCxnSpPr>
            <p:nvPr/>
          </p:nvCxnSpPr>
          <p:spPr>
            <a:xfrm>
              <a:off x="2565608" y="3497014"/>
              <a:ext cx="519132" cy="1033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6"/>
              <a:endCxn id="16" idx="3"/>
            </p:cNvCxnSpPr>
            <p:nvPr/>
          </p:nvCxnSpPr>
          <p:spPr>
            <a:xfrm flipV="1">
              <a:off x="5152007" y="2259286"/>
              <a:ext cx="1397017" cy="719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5"/>
              <a:endCxn id="15" idx="2"/>
            </p:cNvCxnSpPr>
            <p:nvPr/>
          </p:nvCxnSpPr>
          <p:spPr>
            <a:xfrm>
              <a:off x="5662197" y="3667550"/>
              <a:ext cx="1463952" cy="51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3"/>
              <a:endCxn id="17" idx="0"/>
            </p:cNvCxnSpPr>
            <p:nvPr/>
          </p:nvCxnSpPr>
          <p:spPr>
            <a:xfrm>
              <a:off x="5028020" y="4159171"/>
              <a:ext cx="469403" cy="129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5"/>
            </p:cNvCxnSpPr>
            <p:nvPr/>
          </p:nvCxnSpPr>
          <p:spPr>
            <a:xfrm>
              <a:off x="3981081" y="5462256"/>
              <a:ext cx="1561998" cy="1747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4"/>
              <a:endCxn id="26" idx="0"/>
            </p:cNvCxnSpPr>
            <p:nvPr/>
          </p:nvCxnSpPr>
          <p:spPr>
            <a:xfrm rot="20233430" flipH="1">
              <a:off x="2361150" y="5676788"/>
              <a:ext cx="1198438" cy="1447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rot="449001">
              <a:off x="2201305" y="7296629"/>
              <a:ext cx="861500" cy="8615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3575356" y="1600200"/>
            <a:ext cx="6635444" cy="5257800"/>
          </a:xfrm>
          <a:solidFill>
            <a:schemeClr val="bg1">
              <a:alpha val="70000"/>
            </a:schemeClr>
          </a:solidFill>
        </p:spPr>
        <p:txBody>
          <a:bodyPr/>
          <a:lstStyle/>
          <a:p>
            <a:pPr marL="0" indent="0">
              <a:buNone/>
            </a:pPr>
            <a:r>
              <a:rPr lang="en-US" dirty="0" smtClean="0">
                <a:solidFill>
                  <a:schemeClr val="accent3"/>
                </a:solidFill>
              </a:rPr>
              <a:t>// Color variables </a:t>
            </a:r>
          </a:p>
          <a:p>
            <a:pPr marL="0" indent="0">
              <a:buNone/>
            </a:pPr>
            <a:r>
              <a:rPr lang="en-US" dirty="0" smtClean="0">
                <a:solidFill>
                  <a:schemeClr val="tx2"/>
                </a:solidFill>
              </a:rPr>
              <a:t>$base-color:</a:t>
            </a:r>
            <a:r>
              <a:rPr lang="en-US" dirty="0" smtClean="0"/>
              <a:t> #d0d0d0; </a:t>
            </a:r>
          </a:p>
          <a:p>
            <a:pPr marL="0" indent="0">
              <a:buNone/>
            </a:pPr>
            <a:r>
              <a:rPr lang="en-US" dirty="0" smtClean="0">
                <a:solidFill>
                  <a:schemeClr val="tx2"/>
                </a:solidFill>
              </a:rPr>
              <a:t>$accent-color: </a:t>
            </a:r>
            <a:r>
              <a:rPr lang="en-US" dirty="0" smtClean="0"/>
              <a:t>#0ca0c6; </a:t>
            </a:r>
          </a:p>
          <a:p>
            <a:pPr marL="0" indent="0">
              <a:buNone/>
            </a:pPr>
            <a:r>
              <a:rPr lang="en-US" dirty="0" smtClean="0">
                <a:solidFill>
                  <a:schemeClr val="tx2"/>
                </a:solidFill>
              </a:rPr>
              <a:t>$highlight-color: </a:t>
            </a:r>
            <a:r>
              <a:rPr lang="en-US" dirty="0" smtClean="0"/>
              <a:t>#FFF; </a:t>
            </a:r>
          </a:p>
          <a:p>
            <a:pPr marL="0" indent="0">
              <a:buNone/>
            </a:pPr>
            <a:r>
              <a:rPr lang="en-US" dirty="0" smtClean="0">
                <a:solidFill>
                  <a:schemeClr val="tx2"/>
                </a:solidFill>
              </a:rPr>
              <a:t>$contrast-color: </a:t>
            </a:r>
            <a:r>
              <a:rPr lang="en-US" dirty="0" smtClean="0"/>
              <a:t>#1e1e1e;</a:t>
            </a:r>
            <a:endParaRPr lang="en-US" dirty="0"/>
          </a:p>
        </p:txBody>
      </p:sp>
      <p:grpSp>
        <p:nvGrpSpPr>
          <p:cNvPr id="35" name="Group 34"/>
          <p:cNvGrpSpPr/>
          <p:nvPr/>
        </p:nvGrpSpPr>
        <p:grpSpPr>
          <a:xfrm>
            <a:off x="1591112" y="6239337"/>
            <a:ext cx="1499990" cy="547417"/>
            <a:chOff x="60678" y="6304249"/>
            <a:chExt cx="1499990" cy="547417"/>
          </a:xfrm>
        </p:grpSpPr>
        <p:sp>
          <p:nvSpPr>
            <p:cNvPr id="36" name="Oval 35"/>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1381216" y="6704028"/>
              <a:ext cx="101603" cy="101603"/>
            </a:xfrm>
            <a:prstGeom prst="ellipse">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Oval 40"/>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TextBox 41"/>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43" name="TextBox 42"/>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3017048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Reusable </a:t>
            </a:r>
            <a:r>
              <a:rPr lang="en-US" dirty="0"/>
              <a:t>modules with mixins</a:t>
            </a:r>
          </a:p>
        </p:txBody>
      </p:sp>
      <p:pic>
        <p:nvPicPr>
          <p:cNvPr id="3075" name="Picture 3" descr="https://www.simple-talk.com/iwritefor/articlefiles/1788-refactoring-buttons-5621934e-1c66-4187-a691-1e4f69710c88.png"/>
          <p:cNvPicPr>
            <a:picLocks noChangeAspect="1" noChangeArrowheads="1"/>
          </p:cNvPicPr>
          <p:nvPr/>
        </p:nvPicPr>
        <p:blipFill rotWithShape="1">
          <a:blip r:embed="rId3">
            <a:extLst>
              <a:ext uri="{28A0092B-C50C-407E-A947-70E740481C1C}">
                <a14:useLocalDpi xmlns:a14="http://schemas.microsoft.com/office/drawing/2010/main" val="0"/>
              </a:ext>
            </a:extLst>
          </a:blip>
          <a:srcRect r="54325" b="6400"/>
          <a:stretch/>
        </p:blipFill>
        <p:spPr bwMode="auto">
          <a:xfrm>
            <a:off x="2184400" y="1600200"/>
            <a:ext cx="2610338" cy="4582486"/>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rot="1366570">
            <a:off x="5173229" y="3119595"/>
            <a:ext cx="4541819" cy="4447273"/>
            <a:chOff x="1303584" y="1658768"/>
            <a:chExt cx="6637532" cy="6499361"/>
          </a:xfrm>
        </p:grpSpPr>
        <p:grpSp>
          <p:nvGrpSpPr>
            <p:cNvPr id="38" name="Group 37"/>
            <p:cNvGrpSpPr/>
            <p:nvPr/>
          </p:nvGrpSpPr>
          <p:grpSpPr>
            <a:xfrm>
              <a:off x="1518966" y="1957270"/>
              <a:ext cx="1477392" cy="1539744"/>
              <a:chOff x="835055" y="1911928"/>
              <a:chExt cx="1477392" cy="1539744"/>
            </a:xfrm>
          </p:grpSpPr>
          <p:sp>
            <p:nvSpPr>
              <p:cNvPr id="59" name="Oval 58"/>
              <p:cNvSpPr/>
              <p:nvPr/>
            </p:nvSpPr>
            <p:spPr>
              <a:xfrm>
                <a:off x="835055" y="2590171"/>
                <a:ext cx="861501" cy="861501"/>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p:cNvSpPr/>
              <p:nvPr/>
            </p:nvSpPr>
            <p:spPr>
              <a:xfrm>
                <a:off x="1450946" y="2590171"/>
                <a:ext cx="861501" cy="861501"/>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p:cNvSpPr/>
              <p:nvPr/>
            </p:nvSpPr>
            <p:spPr>
              <a:xfrm>
                <a:off x="1450946" y="1928931"/>
                <a:ext cx="861501" cy="861501"/>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p:cNvSpPr/>
              <p:nvPr/>
            </p:nvSpPr>
            <p:spPr>
              <a:xfrm>
                <a:off x="838829" y="1928931"/>
                <a:ext cx="861501" cy="861501"/>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p:cNvSpPr/>
              <p:nvPr/>
            </p:nvSpPr>
            <p:spPr>
              <a:xfrm>
                <a:off x="1125997" y="1911928"/>
                <a:ext cx="861501" cy="861501"/>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Oval 63"/>
              <p:cNvSpPr/>
              <p:nvPr/>
            </p:nvSpPr>
            <p:spPr>
              <a:xfrm>
                <a:off x="1413164" y="2176424"/>
                <a:ext cx="861501" cy="861501"/>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Oval 64"/>
              <p:cNvSpPr/>
              <p:nvPr/>
            </p:nvSpPr>
            <p:spPr>
              <a:xfrm>
                <a:off x="1125996" y="2474927"/>
                <a:ext cx="861501" cy="861501"/>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6" name="Oval 65"/>
              <p:cNvSpPr/>
              <p:nvPr/>
            </p:nvSpPr>
            <p:spPr>
              <a:xfrm>
                <a:off x="838829" y="2193427"/>
                <a:ext cx="861501" cy="861501"/>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9" name="Oval 38"/>
            <p:cNvSpPr/>
            <p:nvPr/>
          </p:nvSpPr>
          <p:spPr>
            <a:xfrm>
              <a:off x="1303584" y="5266302"/>
              <a:ext cx="861501" cy="861501"/>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p:cNvSpPr/>
            <p:nvPr/>
          </p:nvSpPr>
          <p:spPr>
            <a:xfrm>
              <a:off x="3245744" y="4726919"/>
              <a:ext cx="861501" cy="861501"/>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2958576" y="4404801"/>
              <a:ext cx="861501" cy="861501"/>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p:cNvSpPr/>
            <p:nvPr/>
          </p:nvSpPr>
          <p:spPr>
            <a:xfrm>
              <a:off x="3245744" y="4387798"/>
              <a:ext cx="861501" cy="861501"/>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Oval 42"/>
            <p:cNvSpPr/>
            <p:nvPr/>
          </p:nvSpPr>
          <p:spPr>
            <a:xfrm rot="19928462">
              <a:off x="4819829" y="3109847"/>
              <a:ext cx="861501" cy="861501"/>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rot="18391675">
              <a:off x="4464867" y="2893939"/>
              <a:ext cx="861501" cy="861501"/>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rot="18391675">
              <a:off x="4533808" y="3302371"/>
              <a:ext cx="861501" cy="861501"/>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Oval 45"/>
            <p:cNvSpPr/>
            <p:nvPr/>
          </p:nvSpPr>
          <p:spPr>
            <a:xfrm rot="1280349">
              <a:off x="2958576" y="4669296"/>
              <a:ext cx="861500" cy="8615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p:cNvSpPr/>
            <p:nvPr/>
          </p:nvSpPr>
          <p:spPr>
            <a:xfrm rot="1612693">
              <a:off x="7079615" y="3950907"/>
              <a:ext cx="861501" cy="861501"/>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p:cNvSpPr/>
            <p:nvPr/>
          </p:nvSpPr>
          <p:spPr>
            <a:xfrm rot="1307335">
              <a:off x="6514159" y="1658768"/>
              <a:ext cx="861501" cy="861501"/>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p:cNvSpPr/>
            <p:nvPr/>
          </p:nvSpPr>
          <p:spPr>
            <a:xfrm rot="20619213">
              <a:off x="5187904" y="5432764"/>
              <a:ext cx="861501" cy="861501"/>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0" name="Straight Arrow Connector 49"/>
            <p:cNvCxnSpPr>
              <a:stCxn id="59" idx="4"/>
              <a:endCxn id="39" idx="0"/>
            </p:cNvCxnSpPr>
            <p:nvPr/>
          </p:nvCxnSpPr>
          <p:spPr>
            <a:xfrm flipH="1">
              <a:off x="1734335" y="3497014"/>
              <a:ext cx="215382" cy="1769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4" idx="6"/>
              <a:endCxn id="44" idx="0"/>
            </p:cNvCxnSpPr>
            <p:nvPr/>
          </p:nvCxnSpPr>
          <p:spPr>
            <a:xfrm>
              <a:off x="2958576" y="2652517"/>
              <a:ext cx="1590905" cy="415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0" idx="4"/>
              <a:endCxn id="41" idx="1"/>
            </p:cNvCxnSpPr>
            <p:nvPr/>
          </p:nvCxnSpPr>
          <p:spPr>
            <a:xfrm>
              <a:off x="2565608" y="3497014"/>
              <a:ext cx="519132" cy="1033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6"/>
              <a:endCxn id="48" idx="3"/>
            </p:cNvCxnSpPr>
            <p:nvPr/>
          </p:nvCxnSpPr>
          <p:spPr>
            <a:xfrm flipV="1">
              <a:off x="5152007" y="2259286"/>
              <a:ext cx="1397017" cy="719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5"/>
              <a:endCxn id="47" idx="2"/>
            </p:cNvCxnSpPr>
            <p:nvPr/>
          </p:nvCxnSpPr>
          <p:spPr>
            <a:xfrm>
              <a:off x="5662197" y="3667550"/>
              <a:ext cx="1463952" cy="51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5" idx="3"/>
              <a:endCxn id="49" idx="0"/>
            </p:cNvCxnSpPr>
            <p:nvPr/>
          </p:nvCxnSpPr>
          <p:spPr>
            <a:xfrm>
              <a:off x="5028020" y="4159171"/>
              <a:ext cx="469403" cy="129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0" idx="5"/>
            </p:cNvCxnSpPr>
            <p:nvPr/>
          </p:nvCxnSpPr>
          <p:spPr>
            <a:xfrm>
              <a:off x="3981081" y="5462256"/>
              <a:ext cx="1561998" cy="1747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6" idx="4"/>
              <a:endCxn id="58" idx="0"/>
            </p:cNvCxnSpPr>
            <p:nvPr/>
          </p:nvCxnSpPr>
          <p:spPr>
            <a:xfrm rot="20233430" flipH="1">
              <a:off x="2361150" y="5676788"/>
              <a:ext cx="1198438" cy="1447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rot="449001">
              <a:off x="2201305" y="7296629"/>
              <a:ext cx="861500" cy="8615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4817533" y="1600200"/>
            <a:ext cx="5164668" cy="5257800"/>
          </a:xfrm>
          <a:solidFill>
            <a:schemeClr val="bg1">
              <a:alpha val="70000"/>
            </a:schemeClr>
          </a:solidFill>
        </p:spPr>
        <p:txBody>
          <a:bodyPr>
            <a:noAutofit/>
          </a:bodyPr>
          <a:lstStyle/>
          <a:p>
            <a:pPr marL="0" indent="0">
              <a:buNone/>
            </a:pPr>
            <a:r>
              <a:rPr lang="en-US" sz="2000" dirty="0">
                <a:solidFill>
                  <a:schemeClr val="tx2"/>
                </a:solidFill>
              </a:rPr>
              <a:t>@mixin button-base</a:t>
            </a:r>
            <a:r>
              <a:rPr lang="en-US" sz="2000" dirty="0">
                <a:solidFill>
                  <a:schemeClr val="accent6"/>
                </a:solidFill>
              </a:rPr>
              <a:t>($margin: 2px, $padding: 10px) </a:t>
            </a:r>
            <a:r>
              <a:rPr lang="en-US" sz="2000" dirty="0"/>
              <a:t>{ </a:t>
            </a:r>
          </a:p>
          <a:p>
            <a:pPr marL="0" indent="0">
              <a:buNone/>
            </a:pPr>
            <a:r>
              <a:rPr lang="en-US" sz="2000" dirty="0"/>
              <a:t>   color: $contrast-color; </a:t>
            </a:r>
          </a:p>
          <a:p>
            <a:pPr marL="0" indent="0">
              <a:buNone/>
            </a:pPr>
            <a:r>
              <a:rPr lang="en-US" sz="2000" dirty="0"/>
              <a:t>   background-color: $base-color; </a:t>
            </a:r>
          </a:p>
          <a:p>
            <a:pPr marL="0" indent="0">
              <a:buNone/>
            </a:pPr>
            <a:r>
              <a:rPr lang="en-US" sz="2000" dirty="0"/>
              <a:t>   text-decoration: none; </a:t>
            </a:r>
          </a:p>
          <a:p>
            <a:pPr marL="0" indent="0">
              <a:buNone/>
            </a:pPr>
            <a:r>
              <a:rPr lang="en-US" sz="2000" dirty="0"/>
              <a:t>   display: block; </a:t>
            </a:r>
          </a:p>
          <a:p>
            <a:pPr marL="0" indent="0">
              <a:buNone/>
            </a:pPr>
            <a:r>
              <a:rPr lang="en-US" sz="2000" dirty="0"/>
              <a:t>   padding:$padding; </a:t>
            </a:r>
          </a:p>
          <a:p>
            <a:pPr marL="0" indent="0">
              <a:buNone/>
            </a:pPr>
            <a:r>
              <a:rPr lang="en-US" sz="2000" dirty="0"/>
              <a:t>   margin: $margin; </a:t>
            </a:r>
          </a:p>
          <a:p>
            <a:pPr marL="0" indent="0">
              <a:buNone/>
            </a:pPr>
            <a:r>
              <a:rPr lang="en-US" sz="2000" dirty="0"/>
              <a:t>   &amp;:hover { </a:t>
            </a:r>
          </a:p>
          <a:p>
            <a:pPr marL="0" indent="0">
              <a:buNone/>
            </a:pPr>
            <a:r>
              <a:rPr lang="en-US" sz="2000" dirty="0"/>
              <a:t>      background-color: $highlight-color; </a:t>
            </a:r>
          </a:p>
          <a:p>
            <a:pPr marL="0" indent="0">
              <a:buNone/>
            </a:pPr>
            <a:r>
              <a:rPr lang="en-US" sz="2000" dirty="0"/>
              <a:t>   } </a:t>
            </a:r>
          </a:p>
          <a:p>
            <a:pPr marL="0" indent="0">
              <a:buNone/>
            </a:pPr>
            <a:r>
              <a:rPr lang="en-US" sz="2000" dirty="0"/>
              <a:t>}</a:t>
            </a:r>
          </a:p>
        </p:txBody>
      </p:sp>
      <p:grpSp>
        <p:nvGrpSpPr>
          <p:cNvPr id="35" name="Group 34"/>
          <p:cNvGrpSpPr/>
          <p:nvPr/>
        </p:nvGrpSpPr>
        <p:grpSpPr>
          <a:xfrm>
            <a:off x="1591112" y="6239337"/>
            <a:ext cx="1499990" cy="547417"/>
            <a:chOff x="60678" y="6304249"/>
            <a:chExt cx="1499990" cy="547417"/>
          </a:xfrm>
        </p:grpSpPr>
        <p:sp>
          <p:nvSpPr>
            <p:cNvPr id="36" name="Oval 35"/>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Oval 66"/>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Oval 67"/>
            <p:cNvSpPr/>
            <p:nvPr/>
          </p:nvSpPr>
          <p:spPr>
            <a:xfrm>
              <a:off x="1381216" y="6704028"/>
              <a:ext cx="101603" cy="101603"/>
            </a:xfrm>
            <a:prstGeom prst="ellipse">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9" name="Oval 68"/>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0" name="Oval 69"/>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Oval 70"/>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TextBox 71"/>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73" name="TextBox 72"/>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3793756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Cleaning up your HTML with semantic styles</a:t>
            </a:r>
          </a:p>
        </p:txBody>
      </p:sp>
      <p:sp>
        <p:nvSpPr>
          <p:cNvPr id="3" name="Content Placeholder 2"/>
          <p:cNvSpPr>
            <a:spLocks noGrp="1"/>
          </p:cNvSpPr>
          <p:nvPr>
            <p:ph idx="1"/>
          </p:nvPr>
        </p:nvSpPr>
        <p:spPr>
          <a:xfrm>
            <a:off x="1981201" y="3166527"/>
            <a:ext cx="4428067" cy="3467636"/>
          </a:xfrm>
        </p:spPr>
        <p:txBody>
          <a:bodyPr>
            <a:normAutofit/>
          </a:bodyPr>
          <a:lstStyle/>
          <a:p>
            <a:pPr marL="0" indent="0">
              <a:buNone/>
            </a:pPr>
            <a:r>
              <a:rPr lang="en-US" sz="2000" dirty="0"/>
              <a:t>&lt;header id="master-header"&gt; </a:t>
            </a:r>
          </a:p>
          <a:p>
            <a:pPr marL="0" indent="0">
              <a:buNone/>
            </a:pPr>
            <a:r>
              <a:rPr lang="en-US" sz="2000" dirty="0"/>
              <a:t>   &lt;div </a:t>
            </a:r>
            <a:r>
              <a:rPr lang="en-US" sz="2000" strike="sngStrike">
                <a:solidFill>
                  <a:schemeClr val="tx2"/>
                </a:solidFill>
              </a:rPr>
              <a:t>class=“row"</a:t>
            </a:r>
            <a:r>
              <a:rPr lang="en-US" sz="2000"/>
              <a:t>&gt; </a:t>
            </a:r>
            <a:endParaRPr lang="en-US" sz="2000" dirty="0"/>
          </a:p>
          <a:p>
            <a:pPr marL="0" indent="0">
              <a:buNone/>
            </a:pPr>
            <a:r>
              <a:rPr lang="en-US" sz="2000" dirty="0"/>
              <a:t>      &lt;h1 </a:t>
            </a:r>
            <a:r>
              <a:rPr lang="en-US" sz="2000" strike="sngStrike" dirty="0">
                <a:solidFill>
                  <a:schemeClr val="tx2"/>
                </a:solidFill>
              </a:rPr>
              <a:t>class="col third"</a:t>
            </a:r>
            <a:r>
              <a:rPr lang="en-US" sz="2000" dirty="0"/>
              <a:t>&gt;Example&lt;/h1&gt; </a:t>
            </a:r>
          </a:p>
          <a:p>
            <a:pPr marL="0" indent="0">
              <a:buNone/>
            </a:pPr>
            <a:r>
              <a:rPr lang="en-US" sz="2000" dirty="0"/>
              <a:t>      &lt;</a:t>
            </a:r>
            <a:r>
              <a:rPr lang="en-US" sz="2000" dirty="0" err="1"/>
              <a:t>nav</a:t>
            </a:r>
            <a:r>
              <a:rPr lang="en-US" sz="2000" dirty="0"/>
              <a:t> </a:t>
            </a:r>
            <a:r>
              <a:rPr lang="en-US" sz="2000" strike="sngStrike" dirty="0">
                <a:solidFill>
                  <a:schemeClr val="tx2"/>
                </a:solidFill>
              </a:rPr>
              <a:t>class="col two-thirds"</a:t>
            </a:r>
            <a:r>
              <a:rPr lang="en-US" sz="2000" dirty="0">
                <a:solidFill>
                  <a:schemeClr val="tx2"/>
                </a:solidFill>
              </a:rPr>
              <a:t> </a:t>
            </a:r>
            <a:r>
              <a:rPr lang="en-US" sz="2000" dirty="0"/>
              <a:t>id="primary"&gt; </a:t>
            </a:r>
          </a:p>
          <a:p>
            <a:pPr marL="0" indent="0">
              <a:buNone/>
            </a:pPr>
            <a:r>
              <a:rPr lang="en-US" sz="2000" dirty="0"/>
              <a:t>         Content… </a:t>
            </a:r>
          </a:p>
          <a:p>
            <a:pPr marL="0" indent="0">
              <a:buNone/>
            </a:pPr>
            <a:r>
              <a:rPr lang="en-US" sz="2000" dirty="0"/>
              <a:t>      &lt;/</a:t>
            </a:r>
            <a:r>
              <a:rPr lang="en-US" sz="2000" dirty="0" err="1"/>
              <a:t>nav</a:t>
            </a:r>
            <a:r>
              <a:rPr lang="en-US" sz="2000" dirty="0"/>
              <a:t>&gt; </a:t>
            </a:r>
          </a:p>
          <a:p>
            <a:pPr marL="0" indent="0">
              <a:buNone/>
            </a:pPr>
            <a:r>
              <a:rPr lang="en-US" sz="2000" dirty="0"/>
              <a:t>   &lt;/div&gt; </a:t>
            </a:r>
          </a:p>
          <a:p>
            <a:pPr marL="0" indent="0">
              <a:buNone/>
            </a:pPr>
            <a:r>
              <a:rPr lang="en-US" sz="2000" dirty="0"/>
              <a:t>&lt;/header&gt;</a:t>
            </a:r>
          </a:p>
        </p:txBody>
      </p:sp>
      <p:sp>
        <p:nvSpPr>
          <p:cNvPr id="5" name="Content Placeholder 2"/>
          <p:cNvSpPr txBox="1">
            <a:spLocks/>
          </p:cNvSpPr>
          <p:nvPr/>
        </p:nvSpPr>
        <p:spPr>
          <a:xfrm>
            <a:off x="6409267" y="3166531"/>
            <a:ext cx="3801533" cy="34676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Ubuntu Condensed" panose="020B050603060203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Ubuntu Condensed" panose="020B050603060203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Ubuntu Condensed" panose="020B050603060203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Ubuntu Condensed" panose="020B050603060203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Ubuntu Condensed" panose="020B0506030602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#master-header &gt; div { </a:t>
            </a:r>
          </a:p>
          <a:p>
            <a:pPr marL="0" indent="0">
              <a:buNone/>
            </a:pPr>
            <a:r>
              <a:rPr lang="en-US" sz="2000" dirty="0"/>
              <a:t>   </a:t>
            </a:r>
            <a:r>
              <a:rPr lang="en-US" sz="2000" dirty="0">
                <a:solidFill>
                  <a:schemeClr val="tx2"/>
                </a:solidFill>
              </a:rPr>
              <a:t>@include row; </a:t>
            </a:r>
          </a:p>
          <a:p>
            <a:pPr marL="0" indent="0">
              <a:buNone/>
            </a:pPr>
            <a:r>
              <a:rPr lang="en-US" sz="2000" dirty="0"/>
              <a:t>   h1 { </a:t>
            </a:r>
          </a:p>
          <a:p>
            <a:pPr marL="0" indent="0">
              <a:buNone/>
            </a:pPr>
            <a:r>
              <a:rPr lang="en-US" sz="2000" dirty="0"/>
              <a:t>      </a:t>
            </a:r>
            <a:r>
              <a:rPr lang="en-US" sz="2000" dirty="0">
                <a:solidFill>
                  <a:schemeClr val="tx2"/>
                </a:solidFill>
              </a:rPr>
              <a:t>@include column($third); </a:t>
            </a:r>
          </a:p>
          <a:p>
            <a:pPr marL="0" indent="0">
              <a:buNone/>
            </a:pPr>
            <a:r>
              <a:rPr lang="en-US" sz="2000" dirty="0"/>
              <a:t>   } </a:t>
            </a:r>
          </a:p>
          <a:p>
            <a:pPr marL="0" indent="0">
              <a:buNone/>
            </a:pPr>
            <a:r>
              <a:rPr lang="en-US" sz="2000" dirty="0"/>
              <a:t>   </a:t>
            </a:r>
            <a:r>
              <a:rPr lang="en-US" sz="2000" dirty="0" err="1"/>
              <a:t>nav#primary</a:t>
            </a:r>
            <a:r>
              <a:rPr lang="en-US" sz="2000" dirty="0"/>
              <a:t> { </a:t>
            </a:r>
          </a:p>
          <a:p>
            <a:pPr marL="0" indent="0">
              <a:buNone/>
            </a:pPr>
            <a:r>
              <a:rPr lang="en-US" sz="2000" dirty="0"/>
              <a:t>      </a:t>
            </a:r>
            <a:r>
              <a:rPr lang="en-US" sz="2000" dirty="0">
                <a:solidFill>
                  <a:schemeClr val="tx2"/>
                </a:solidFill>
              </a:rPr>
              <a:t>@include column($two-thirds); </a:t>
            </a:r>
          </a:p>
          <a:p>
            <a:pPr marL="0" indent="0">
              <a:buNone/>
            </a:pPr>
            <a:r>
              <a:rPr lang="en-US" sz="2000" dirty="0"/>
              <a:t>   } </a:t>
            </a:r>
          </a:p>
          <a:p>
            <a:pPr marL="0" indent="0">
              <a:buNone/>
            </a:pPr>
            <a:r>
              <a:rPr lang="en-US" sz="2000" dirty="0"/>
              <a:t>} </a:t>
            </a:r>
          </a:p>
        </p:txBody>
      </p:sp>
      <p:sp>
        <p:nvSpPr>
          <p:cNvPr id="6" name="Oval 5"/>
          <p:cNvSpPr/>
          <p:nvPr/>
        </p:nvSpPr>
        <p:spPr>
          <a:xfrm>
            <a:off x="7675032" y="1634065"/>
            <a:ext cx="1270000" cy="1270000"/>
          </a:xfrm>
          <a:prstGeom prst="ellipse">
            <a:avLst/>
          </a:prstGeom>
          <a:solidFill>
            <a:schemeClr val="tx2">
              <a:alpha val="7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CSS</a:t>
            </a:r>
          </a:p>
        </p:txBody>
      </p:sp>
      <p:sp>
        <p:nvSpPr>
          <p:cNvPr id="7" name="Oval 6"/>
          <p:cNvSpPr/>
          <p:nvPr/>
        </p:nvSpPr>
        <p:spPr>
          <a:xfrm>
            <a:off x="2925233" y="1634064"/>
            <a:ext cx="1270001" cy="1270001"/>
          </a:xfrm>
          <a:prstGeom prst="ellipse">
            <a:avLst/>
          </a:prstGeom>
          <a:solidFill>
            <a:schemeClr val="tx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HTML</a:t>
            </a:r>
            <a:endParaRPr lang="en-US" sz="3600" dirty="0"/>
          </a:p>
        </p:txBody>
      </p:sp>
      <p:grpSp>
        <p:nvGrpSpPr>
          <p:cNvPr id="8" name="Group 7"/>
          <p:cNvGrpSpPr/>
          <p:nvPr/>
        </p:nvGrpSpPr>
        <p:grpSpPr>
          <a:xfrm>
            <a:off x="1591112" y="6239337"/>
            <a:ext cx="1499990" cy="547417"/>
            <a:chOff x="60678" y="6304249"/>
            <a:chExt cx="1499990" cy="547417"/>
          </a:xfrm>
        </p:grpSpPr>
        <p:sp>
          <p:nvSpPr>
            <p:cNvPr id="9" name="Oval 8"/>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1381216" y="6704028"/>
              <a:ext cx="101603" cy="101603"/>
            </a:xfrm>
            <a:prstGeom prst="ellipse">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Oval 11"/>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6" name="TextBox 15"/>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27609808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171177" y="2321008"/>
            <a:ext cx="4078246" cy="2979656"/>
            <a:chOff x="708373" y="2862874"/>
            <a:chExt cx="4078246" cy="2979656"/>
          </a:xfrm>
        </p:grpSpPr>
        <p:grpSp>
          <p:nvGrpSpPr>
            <p:cNvPr id="8" name="Group 7"/>
            <p:cNvGrpSpPr/>
            <p:nvPr/>
          </p:nvGrpSpPr>
          <p:grpSpPr>
            <a:xfrm>
              <a:off x="708373" y="2862874"/>
              <a:ext cx="4078246" cy="2979656"/>
              <a:chOff x="1637320" y="2333044"/>
              <a:chExt cx="4078246" cy="2979656"/>
            </a:xfrm>
          </p:grpSpPr>
          <p:graphicFrame>
            <p:nvGraphicFramePr>
              <p:cNvPr id="12" name="Object 11"/>
              <p:cNvGraphicFramePr>
                <a:graphicFrameLocks noChangeAspect="1"/>
              </p:cNvGraphicFramePr>
              <p:nvPr>
                <p:extLst>
                  <p:ext uri="{D42A27DB-BD31-4B8C-83A1-F6EECF244321}">
                    <p14:modId xmlns:p14="http://schemas.microsoft.com/office/powerpoint/2010/main" val="2251851538"/>
                  </p:ext>
                </p:extLst>
              </p:nvPr>
            </p:nvGraphicFramePr>
            <p:xfrm>
              <a:off x="1779021" y="2503177"/>
              <a:ext cx="3739184" cy="2612162"/>
            </p:xfrm>
            <a:graphic>
              <a:graphicData uri="http://schemas.openxmlformats.org/presentationml/2006/ole">
                <mc:AlternateContent xmlns:mc="http://schemas.openxmlformats.org/markup-compatibility/2006">
                  <mc:Choice xmlns:v="urn:schemas-microsoft-com:vml" Requires="v">
                    <p:oleObj spid="_x0000_s5146" r:id="rId4" imgW="13523760" imgH="9447480" progId="">
                      <p:embed/>
                    </p:oleObj>
                  </mc:Choice>
                  <mc:Fallback>
                    <p:oleObj r:id="rId4" imgW="13523760" imgH="9447480" progId="">
                      <p:embed/>
                      <p:pic>
                        <p:nvPicPr>
                          <p:cNvPr id="0" name=""/>
                          <p:cNvPicPr/>
                          <p:nvPr/>
                        </p:nvPicPr>
                        <p:blipFill>
                          <a:blip r:embed="rId5"/>
                          <a:stretch>
                            <a:fillRect/>
                          </a:stretch>
                        </p:blipFill>
                        <p:spPr>
                          <a:xfrm>
                            <a:off x="1779021" y="2503177"/>
                            <a:ext cx="3739184" cy="2612162"/>
                          </a:xfrm>
                          <a:prstGeom prst="rect">
                            <a:avLst/>
                          </a:prstGeom>
                        </p:spPr>
                      </p:pic>
                    </p:oleObj>
                  </mc:Fallback>
                </mc:AlternateContent>
              </a:graphicData>
            </a:graphic>
          </p:graphicFrame>
          <p:sp>
            <p:nvSpPr>
              <p:cNvPr id="13" name="Oval 12"/>
              <p:cNvSpPr/>
              <p:nvPr/>
            </p:nvSpPr>
            <p:spPr>
              <a:xfrm>
                <a:off x="3018793" y="4237401"/>
                <a:ext cx="394723" cy="394723"/>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3782554" y="2969360"/>
                <a:ext cx="394723" cy="394723"/>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1967879" y="2333044"/>
                <a:ext cx="394723" cy="39472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3018793" y="2969360"/>
                <a:ext cx="394723" cy="394723"/>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2716356" y="3563466"/>
                <a:ext cx="394723" cy="394723"/>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Oval 17"/>
              <p:cNvSpPr/>
              <p:nvPr/>
            </p:nvSpPr>
            <p:spPr>
              <a:xfrm>
                <a:off x="1967879" y="3563465"/>
                <a:ext cx="394723" cy="394723"/>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a:off x="1637320" y="2969360"/>
                <a:ext cx="394723" cy="394723"/>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Oval 19"/>
              <p:cNvSpPr/>
              <p:nvPr/>
            </p:nvSpPr>
            <p:spPr>
              <a:xfrm>
                <a:off x="2716356" y="2333044"/>
                <a:ext cx="394723" cy="394723"/>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p:cNvSpPr/>
              <p:nvPr/>
            </p:nvSpPr>
            <p:spPr>
              <a:xfrm>
                <a:off x="4177277" y="3632904"/>
                <a:ext cx="394723" cy="394723"/>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Oval 21"/>
              <p:cNvSpPr/>
              <p:nvPr/>
            </p:nvSpPr>
            <p:spPr>
              <a:xfrm>
                <a:off x="3782553" y="4255548"/>
                <a:ext cx="394723" cy="394723"/>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p:cNvSpPr/>
              <p:nvPr/>
            </p:nvSpPr>
            <p:spPr>
              <a:xfrm>
                <a:off x="4925753" y="4916518"/>
                <a:ext cx="394723" cy="39472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5320843" y="4281647"/>
                <a:ext cx="394723" cy="394723"/>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p:cNvSpPr/>
              <p:nvPr/>
            </p:nvSpPr>
            <p:spPr>
              <a:xfrm>
                <a:off x="4925754" y="3646777"/>
                <a:ext cx="394723" cy="394723"/>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p:cNvSpPr/>
              <p:nvPr/>
            </p:nvSpPr>
            <p:spPr>
              <a:xfrm>
                <a:off x="4177277" y="4917977"/>
                <a:ext cx="394723" cy="394723"/>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9" name="TextBox 8"/>
            <p:cNvSpPr txBox="1"/>
            <p:nvPr/>
          </p:nvSpPr>
          <p:spPr>
            <a:xfrm rot="19800000">
              <a:off x="1086555" y="3422246"/>
              <a:ext cx="1019831" cy="523220"/>
            </a:xfrm>
            <a:prstGeom prst="rect">
              <a:avLst/>
            </a:prstGeom>
            <a:noFill/>
          </p:spPr>
          <p:txBody>
            <a:bodyPr wrap="none" rtlCol="0">
              <a:spAutoFit/>
            </a:bodyPr>
            <a:lstStyle/>
            <a:p>
              <a:r>
                <a:rPr lang="en-US" sz="2800" dirty="0">
                  <a:solidFill>
                    <a:schemeClr val="accent1"/>
                  </a:solidFill>
                  <a:latin typeface="Yesteryear" panose="03020802040607070802" pitchFamily="66" charset="0"/>
                </a:rPr>
                <a:t>module</a:t>
              </a:r>
            </a:p>
          </p:txBody>
        </p:sp>
        <p:sp>
          <p:nvSpPr>
            <p:cNvPr id="10" name="TextBox 9"/>
            <p:cNvSpPr txBox="1"/>
            <p:nvPr/>
          </p:nvSpPr>
          <p:spPr>
            <a:xfrm rot="1800000">
              <a:off x="2203331" y="4059888"/>
              <a:ext cx="1019831" cy="523220"/>
            </a:xfrm>
            <a:prstGeom prst="rect">
              <a:avLst/>
            </a:prstGeom>
            <a:noFill/>
          </p:spPr>
          <p:txBody>
            <a:bodyPr wrap="none" rtlCol="0">
              <a:spAutoFit/>
            </a:bodyPr>
            <a:lstStyle/>
            <a:p>
              <a:r>
                <a:rPr lang="en-US" sz="2800" dirty="0">
                  <a:solidFill>
                    <a:schemeClr val="accent1"/>
                  </a:solidFill>
                  <a:latin typeface="Yesteryear" panose="03020802040607070802" pitchFamily="66" charset="0"/>
                </a:rPr>
                <a:t>module</a:t>
              </a:r>
            </a:p>
          </p:txBody>
        </p:sp>
        <p:sp>
          <p:nvSpPr>
            <p:cNvPr id="11" name="TextBox 10"/>
            <p:cNvSpPr txBox="1"/>
            <p:nvPr/>
          </p:nvSpPr>
          <p:spPr>
            <a:xfrm rot="5400000">
              <a:off x="3310197" y="4762092"/>
              <a:ext cx="1019831" cy="523220"/>
            </a:xfrm>
            <a:prstGeom prst="rect">
              <a:avLst/>
            </a:prstGeom>
            <a:noFill/>
          </p:spPr>
          <p:txBody>
            <a:bodyPr wrap="none" rtlCol="0">
              <a:spAutoFit/>
            </a:bodyPr>
            <a:lstStyle/>
            <a:p>
              <a:r>
                <a:rPr lang="en-US" sz="2800" dirty="0">
                  <a:solidFill>
                    <a:schemeClr val="accent1"/>
                  </a:solidFill>
                  <a:latin typeface="Yesteryear" panose="03020802040607070802" pitchFamily="66" charset="0"/>
                </a:rPr>
                <a:t>module</a:t>
              </a:r>
            </a:p>
          </p:txBody>
        </p:sp>
      </p:grpSp>
      <p:sp>
        <p:nvSpPr>
          <p:cNvPr id="3" name="Content Placeholder 2"/>
          <p:cNvSpPr>
            <a:spLocks noGrp="1"/>
          </p:cNvSpPr>
          <p:nvPr>
            <p:ph idx="1"/>
          </p:nvPr>
        </p:nvSpPr>
        <p:spPr>
          <a:xfrm>
            <a:off x="1981200" y="1600200"/>
            <a:ext cx="8229600" cy="5257800"/>
          </a:xfrm>
          <a:solidFill>
            <a:schemeClr val="bg1">
              <a:alpha val="70000"/>
            </a:schemeClr>
          </a:solidFill>
        </p:spPr>
        <p:txBody>
          <a:bodyPr>
            <a:normAutofit/>
          </a:bodyPr>
          <a:lstStyle/>
          <a:p>
            <a:pPr marL="0" indent="0" algn="ctr">
              <a:buNone/>
            </a:pPr>
            <a:r>
              <a:rPr lang="en-US" dirty="0" smtClean="0"/>
              <a:t>Prefixing an underscore to a Sass file name tells Sass we intend to import the code as a module</a:t>
            </a:r>
          </a:p>
          <a:p>
            <a:pPr marL="0" indent="0" algn="ctr">
              <a:buNone/>
            </a:pPr>
            <a:endParaRPr lang="en-US" dirty="0" smtClean="0"/>
          </a:p>
          <a:p>
            <a:pPr marL="0" indent="0" algn="ctr">
              <a:buNone/>
            </a:pPr>
            <a:r>
              <a:rPr lang="en-US" dirty="0" smtClean="0"/>
              <a:t>No .</a:t>
            </a:r>
            <a:r>
              <a:rPr lang="en-US" dirty="0" err="1" smtClean="0"/>
              <a:t>css</a:t>
            </a:r>
            <a:r>
              <a:rPr lang="en-US" dirty="0" smtClean="0"/>
              <a:t> file is generated by the compiler </a:t>
            </a:r>
          </a:p>
        </p:txBody>
      </p:sp>
      <p:sp>
        <p:nvSpPr>
          <p:cNvPr id="2" name="Title 1"/>
          <p:cNvSpPr>
            <a:spLocks noGrp="1"/>
          </p:cNvSpPr>
          <p:nvPr>
            <p:ph type="title"/>
          </p:nvPr>
        </p:nvSpPr>
        <p:spPr/>
        <p:txBody>
          <a:bodyPr/>
          <a:lstStyle/>
          <a:p>
            <a:r>
              <a:rPr lang="en-US" dirty="0" smtClean="0"/>
              <a:t>Partials and Imports</a:t>
            </a:r>
            <a:endParaRPr lang="en-US" dirty="0"/>
          </a:p>
        </p:txBody>
      </p:sp>
      <p:sp>
        <p:nvSpPr>
          <p:cNvPr id="5" name="TextBox 4"/>
          <p:cNvSpPr txBox="1"/>
          <p:nvPr/>
        </p:nvSpPr>
        <p:spPr>
          <a:xfrm>
            <a:off x="2209800" y="4323082"/>
            <a:ext cx="3886200" cy="1323439"/>
          </a:xfrm>
          <a:prstGeom prst="rect">
            <a:avLst/>
          </a:prstGeom>
          <a:noFill/>
        </p:spPr>
        <p:txBody>
          <a:bodyPr wrap="square" rtlCol="0">
            <a:spAutoFit/>
          </a:bodyPr>
          <a:lstStyle/>
          <a:p>
            <a:pPr algn="ctr"/>
            <a:r>
              <a:rPr lang="en-US" sz="2000" dirty="0">
                <a:solidFill>
                  <a:schemeClr val="tx2"/>
                </a:solidFill>
              </a:rPr>
              <a:t>Directory / Files</a:t>
            </a:r>
          </a:p>
          <a:p>
            <a:pPr algn="ctr"/>
            <a:endParaRPr lang="en-US" sz="2000" dirty="0"/>
          </a:p>
          <a:p>
            <a:r>
              <a:rPr lang="en-US" sz="2000" dirty="0"/>
              <a:t>/modules/_</a:t>
            </a:r>
            <a:r>
              <a:rPr lang="en-US" sz="2000" dirty="0" err="1"/>
              <a:t>typography.scss</a:t>
            </a:r>
            <a:endParaRPr lang="en-US" sz="2000" dirty="0"/>
          </a:p>
          <a:p>
            <a:r>
              <a:rPr lang="en-US" sz="2000" dirty="0"/>
              <a:t>/modules/_</a:t>
            </a:r>
            <a:r>
              <a:rPr lang="en-US" sz="2000" dirty="0" err="1"/>
              <a:t>grid.scss</a:t>
            </a:r>
            <a:endParaRPr lang="en-US" sz="2000" dirty="0"/>
          </a:p>
        </p:txBody>
      </p:sp>
      <p:sp>
        <p:nvSpPr>
          <p:cNvPr id="6" name="TextBox 5"/>
          <p:cNvSpPr txBox="1"/>
          <p:nvPr/>
        </p:nvSpPr>
        <p:spPr>
          <a:xfrm>
            <a:off x="6096000" y="4323082"/>
            <a:ext cx="3886200" cy="1323439"/>
          </a:xfrm>
          <a:prstGeom prst="rect">
            <a:avLst/>
          </a:prstGeom>
          <a:noFill/>
        </p:spPr>
        <p:txBody>
          <a:bodyPr wrap="square" rtlCol="0">
            <a:spAutoFit/>
          </a:bodyPr>
          <a:lstStyle/>
          <a:p>
            <a:pPr algn="ctr"/>
            <a:r>
              <a:rPr lang="en-US" sz="2000" dirty="0" err="1">
                <a:solidFill>
                  <a:schemeClr val="tx2"/>
                </a:solidFill>
              </a:rPr>
              <a:t>Site.scss</a:t>
            </a:r>
            <a:endParaRPr lang="en-US" sz="2000" dirty="0">
              <a:solidFill>
                <a:schemeClr val="tx2"/>
              </a:solidFill>
            </a:endParaRPr>
          </a:p>
          <a:p>
            <a:endParaRPr lang="en-US" sz="2000" dirty="0"/>
          </a:p>
          <a:p>
            <a:r>
              <a:rPr lang="en-US" sz="2000" dirty="0"/>
              <a:t>@import "modules/typography"; </a:t>
            </a:r>
          </a:p>
          <a:p>
            <a:r>
              <a:rPr lang="en-US" sz="2000" dirty="0"/>
              <a:t>@import "modules/grid";</a:t>
            </a:r>
          </a:p>
        </p:txBody>
      </p:sp>
      <p:grpSp>
        <p:nvGrpSpPr>
          <p:cNvPr id="27" name="Group 26"/>
          <p:cNvGrpSpPr/>
          <p:nvPr/>
        </p:nvGrpSpPr>
        <p:grpSpPr>
          <a:xfrm>
            <a:off x="1593455" y="6248891"/>
            <a:ext cx="1499990" cy="547417"/>
            <a:chOff x="60678" y="6304249"/>
            <a:chExt cx="1499990" cy="547417"/>
          </a:xfrm>
        </p:grpSpPr>
        <p:sp>
          <p:nvSpPr>
            <p:cNvPr id="28" name="Oval 27"/>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p:cNvSpPr/>
            <p:nvPr/>
          </p:nvSpPr>
          <p:spPr>
            <a:xfrm>
              <a:off x="1381216" y="6704028"/>
              <a:ext cx="101603" cy="101603"/>
            </a:xfrm>
            <a:prstGeom prst="ellipse">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p:cNvSpPr/>
            <p:nvPr/>
          </p:nvSpPr>
          <p:spPr>
            <a:xfrm>
              <a:off x="1188555" y="6704027"/>
              <a:ext cx="101603" cy="10160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3" name="Oval 32"/>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35" name="TextBox 34"/>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1470106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338966687"/>
              </p:ext>
            </p:extLst>
          </p:nvPr>
        </p:nvGraphicFramePr>
        <p:xfrm>
          <a:off x="-29183" y="-18002"/>
          <a:ext cx="12237396" cy="6883535"/>
        </p:xfrm>
        <a:graphic>
          <a:graphicData uri="http://schemas.openxmlformats.org/presentationml/2006/ole">
            <mc:AlternateContent xmlns:mc="http://schemas.openxmlformats.org/markup-compatibility/2006">
              <mc:Choice xmlns:v="urn:schemas-microsoft-com:vml" Requires="v">
                <p:oleObj spid="_x0000_s6153" name="Image" r:id="rId4" imgW="4876560" imgH="2743200" progId="Photoshop.Image.13">
                  <p:embed/>
                </p:oleObj>
              </mc:Choice>
              <mc:Fallback>
                <p:oleObj name="Image" r:id="rId4" imgW="4876560" imgH="2743200" progId="Photoshop.Image.13">
                  <p:embed/>
                  <p:pic>
                    <p:nvPicPr>
                      <p:cNvPr id="0" name=""/>
                      <p:cNvPicPr/>
                      <p:nvPr/>
                    </p:nvPicPr>
                    <p:blipFill>
                      <a:blip r:embed="rId5"/>
                      <a:stretch>
                        <a:fillRect/>
                      </a:stretch>
                    </p:blipFill>
                    <p:spPr>
                      <a:xfrm>
                        <a:off x="-29183" y="-18002"/>
                        <a:ext cx="12237396" cy="6883535"/>
                      </a:xfrm>
                      <a:prstGeom prst="rect">
                        <a:avLst/>
                      </a:prstGeom>
                    </p:spPr>
                  </p:pic>
                </p:oleObj>
              </mc:Fallback>
            </mc:AlternateContent>
          </a:graphicData>
        </a:graphic>
      </p:graphicFrame>
    </p:spTree>
    <p:extLst>
      <p:ext uri="{BB962C8B-B14F-4D97-AF65-F5344CB8AC3E}">
        <p14:creationId xmlns:p14="http://schemas.microsoft.com/office/powerpoint/2010/main" val="2531729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768601" y="2359553"/>
            <a:ext cx="6934987" cy="5712112"/>
          </a:xfrm>
          <a:prstGeom prst="rect">
            <a:avLst/>
          </a:prstGeom>
        </p:spPr>
      </p:pic>
      <p:sp>
        <p:nvSpPr>
          <p:cNvPr id="16" name="Content Placeholder 2"/>
          <p:cNvSpPr txBox="1">
            <a:spLocks/>
          </p:cNvSpPr>
          <p:nvPr/>
        </p:nvSpPr>
        <p:spPr>
          <a:xfrm>
            <a:off x="1981200" y="1600200"/>
            <a:ext cx="8229600" cy="5257800"/>
          </a:xfrm>
          <a:prstGeom prst="rect">
            <a:avLst/>
          </a:prstGeom>
          <a:solidFill>
            <a:schemeClr val="bg1">
              <a:alpha val="7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ctr">
              <a:buFont typeface="Arial" pitchFamily="34" charset="0"/>
              <a:buNone/>
            </a:pPr>
            <a:endParaRPr lang="en-US" dirty="0"/>
          </a:p>
        </p:txBody>
      </p:sp>
      <p:sp>
        <p:nvSpPr>
          <p:cNvPr id="2" name="Title 1"/>
          <p:cNvSpPr>
            <a:spLocks noGrp="1"/>
          </p:cNvSpPr>
          <p:nvPr>
            <p:ph type="title"/>
          </p:nvPr>
        </p:nvSpPr>
        <p:spPr/>
        <p:txBody>
          <a:bodyPr/>
          <a:lstStyle/>
          <a:p>
            <a:r>
              <a:rPr lang="en-US" dirty="0" smtClean="0"/>
              <a:t>Bower Overview</a:t>
            </a:r>
            <a:endParaRPr lang="en-US" dirty="0"/>
          </a:p>
        </p:txBody>
      </p:sp>
      <p:pic>
        <p:nvPicPr>
          <p:cNvPr id="7170" name="Picture 2" descr="Bower logo"/>
          <p:cNvPicPr>
            <a:picLocks noGrp="1" noChangeAspect="1" noChangeArrowheads="1"/>
          </p:cNvPicPr>
          <p:nvPr>
            <p:ph sz="half" idx="1"/>
          </p:nvPr>
        </p:nvPicPr>
        <p:blipFill>
          <a:blip r:embed="rId4" cstate="print">
            <a:extLst>
              <a:ext uri="{28A0092B-C50C-407E-A947-70E740481C1C}">
                <a14:useLocalDpi xmlns:a14="http://schemas.microsoft.com/office/drawing/2010/main" val="0"/>
              </a:ext>
            </a:extLst>
          </a:blip>
          <a:stretch>
            <a:fillRect/>
          </a:stretch>
        </p:blipFill>
        <p:spPr bwMode="auto">
          <a:xfrm>
            <a:off x="1442301" y="2228681"/>
            <a:ext cx="3719398" cy="3269002"/>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sz="half" idx="2"/>
          </p:nvPr>
        </p:nvSpPr>
        <p:spPr/>
        <p:txBody>
          <a:bodyPr anchor="ctr"/>
          <a:lstStyle/>
          <a:p>
            <a:r>
              <a:rPr lang="en-US" dirty="0"/>
              <a:t>Easy to </a:t>
            </a:r>
            <a:r>
              <a:rPr lang="en-US" dirty="0" smtClean="0"/>
              <a:t>use</a:t>
            </a:r>
          </a:p>
          <a:p>
            <a:r>
              <a:rPr lang="en-US" dirty="0" smtClean="0"/>
              <a:t>Front end package management</a:t>
            </a:r>
          </a:p>
          <a:p>
            <a:r>
              <a:rPr lang="en-US" dirty="0" smtClean="0"/>
              <a:t>Many Sass libraries available</a:t>
            </a:r>
          </a:p>
          <a:p>
            <a:endParaRPr lang="en-US" dirty="0"/>
          </a:p>
        </p:txBody>
      </p:sp>
      <p:grpSp>
        <p:nvGrpSpPr>
          <p:cNvPr id="5" name="Group 4"/>
          <p:cNvGrpSpPr/>
          <p:nvPr/>
        </p:nvGrpSpPr>
        <p:grpSpPr>
          <a:xfrm>
            <a:off x="1593455" y="6248891"/>
            <a:ext cx="1499990" cy="547417"/>
            <a:chOff x="60678" y="6304249"/>
            <a:chExt cx="1499990" cy="547417"/>
          </a:xfrm>
        </p:grpSpPr>
        <p:sp>
          <p:nvSpPr>
            <p:cNvPr id="6" name="Oval 5"/>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381216" y="6704028"/>
              <a:ext cx="101603" cy="101603"/>
            </a:xfrm>
            <a:prstGeom prst="ellipse">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p:cNvSpPr/>
            <p:nvPr/>
          </p:nvSpPr>
          <p:spPr>
            <a:xfrm>
              <a:off x="1188555" y="6704027"/>
              <a:ext cx="101603" cy="10160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3" name="TextBox 12"/>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1841765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68601" y="2359553"/>
            <a:ext cx="6934987" cy="5712112"/>
          </a:xfrm>
          <a:prstGeom prst="rect">
            <a:avLst/>
          </a:prstGeom>
        </p:spPr>
      </p:pic>
      <p:sp>
        <p:nvSpPr>
          <p:cNvPr id="2" name="Title 1"/>
          <p:cNvSpPr>
            <a:spLocks noGrp="1"/>
          </p:cNvSpPr>
          <p:nvPr>
            <p:ph type="title"/>
          </p:nvPr>
        </p:nvSpPr>
        <p:spPr/>
        <p:txBody>
          <a:bodyPr/>
          <a:lstStyle/>
          <a:p>
            <a:r>
              <a:rPr lang="en-US" dirty="0" smtClean="0"/>
              <a:t>Using Bower</a:t>
            </a:r>
            <a:endParaRPr lang="en-US" dirty="0"/>
          </a:p>
        </p:txBody>
      </p:sp>
      <p:sp>
        <p:nvSpPr>
          <p:cNvPr id="3" name="Content Placeholder 2"/>
          <p:cNvSpPr>
            <a:spLocks noGrp="1"/>
          </p:cNvSpPr>
          <p:nvPr>
            <p:ph idx="1"/>
          </p:nvPr>
        </p:nvSpPr>
        <p:spPr>
          <a:xfrm>
            <a:off x="1981200" y="1600200"/>
            <a:ext cx="8229600" cy="5257800"/>
          </a:xfrm>
          <a:solidFill>
            <a:schemeClr val="bg1">
              <a:alpha val="70000"/>
            </a:schemeClr>
          </a:solidFill>
        </p:spPr>
        <p:txBody>
          <a:bodyPr/>
          <a:lstStyle/>
          <a:p>
            <a:pPr marL="0" indent="0" algn="ctr">
              <a:buNone/>
            </a:pPr>
            <a:r>
              <a:rPr lang="en-US" dirty="0" smtClean="0"/>
              <a:t>Replace </a:t>
            </a:r>
            <a:r>
              <a:rPr lang="en-US" dirty="0"/>
              <a:t>standard boilerplate markup with </a:t>
            </a:r>
            <a:r>
              <a:rPr lang="en-US" dirty="0" smtClean="0"/>
              <a:t>mixins</a:t>
            </a:r>
          </a:p>
          <a:p>
            <a:pPr marL="0" indent="0">
              <a:buNone/>
            </a:pPr>
            <a:r>
              <a:rPr lang="en-US" dirty="0" err="1" smtClean="0">
                <a:solidFill>
                  <a:schemeClr val="tx2"/>
                </a:solidFill>
              </a:rPr>
              <a:t>Bower.json</a:t>
            </a:r>
            <a:endParaRPr lang="en-US" dirty="0" smtClean="0">
              <a:solidFill>
                <a:schemeClr val="tx2"/>
              </a:solidFill>
            </a:endParaRPr>
          </a:p>
          <a:p>
            <a:pPr marL="0" indent="0">
              <a:buNone/>
            </a:pPr>
            <a:r>
              <a:rPr lang="en-US" dirty="0"/>
              <a:t>"normalize-</a:t>
            </a:r>
            <a:r>
              <a:rPr lang="en-US" dirty="0" err="1"/>
              <a:t>scss</a:t>
            </a:r>
            <a:r>
              <a:rPr lang="en-US" dirty="0"/>
              <a:t>": </a:t>
            </a:r>
            <a:r>
              <a:rPr lang="en-US" dirty="0" smtClean="0"/>
              <a:t>“version"</a:t>
            </a:r>
          </a:p>
          <a:p>
            <a:pPr marL="0" indent="0">
              <a:buNone/>
            </a:pPr>
            <a:r>
              <a:rPr lang="en-US" dirty="0" err="1" smtClean="0">
                <a:solidFill>
                  <a:schemeClr val="tx2"/>
                </a:solidFill>
              </a:rPr>
              <a:t>Site.scss</a:t>
            </a:r>
            <a:endParaRPr lang="en-US" dirty="0" smtClean="0">
              <a:solidFill>
                <a:schemeClr val="tx2"/>
              </a:solidFill>
            </a:endParaRPr>
          </a:p>
          <a:p>
            <a:pPr marL="0" indent="0">
              <a:buNone/>
            </a:pPr>
            <a:r>
              <a:rPr lang="en-US" dirty="0" smtClean="0"/>
              <a:t>//</a:t>
            </a:r>
            <a:r>
              <a:rPr lang="en-US" dirty="0"/>
              <a:t>removed @import "modules/reset"; </a:t>
            </a:r>
          </a:p>
          <a:p>
            <a:pPr marL="0" indent="0">
              <a:buNone/>
            </a:pPr>
            <a:r>
              <a:rPr lang="en-US" dirty="0"/>
              <a:t>@import </a:t>
            </a:r>
            <a:r>
              <a:rPr lang="en-US" dirty="0" smtClean="0"/>
              <a:t>"</a:t>
            </a:r>
            <a:r>
              <a:rPr lang="en-US" dirty="0"/>
              <a:t>../lib/normalize-</a:t>
            </a:r>
            <a:r>
              <a:rPr lang="en-US" dirty="0" err="1"/>
              <a:t>scss</a:t>
            </a:r>
            <a:r>
              <a:rPr lang="en-US" dirty="0"/>
              <a:t>/normalize</a:t>
            </a:r>
            <a:r>
              <a:rPr lang="en-US" dirty="0" smtClean="0"/>
              <a:t>";</a:t>
            </a:r>
            <a:endParaRPr lang="en-US" dirty="0"/>
          </a:p>
        </p:txBody>
      </p:sp>
      <p:grpSp>
        <p:nvGrpSpPr>
          <p:cNvPr id="6" name="Group 5"/>
          <p:cNvGrpSpPr/>
          <p:nvPr/>
        </p:nvGrpSpPr>
        <p:grpSpPr>
          <a:xfrm>
            <a:off x="1593455" y="6248891"/>
            <a:ext cx="1499990" cy="547417"/>
            <a:chOff x="60678" y="6304249"/>
            <a:chExt cx="1499990" cy="547417"/>
          </a:xfrm>
        </p:grpSpPr>
        <p:sp>
          <p:nvSpPr>
            <p:cNvPr id="7" name="Oval 6"/>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1381216" y="6704028"/>
              <a:ext cx="101603" cy="101603"/>
            </a:xfrm>
            <a:prstGeom prst="ellipse">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Oval 9"/>
            <p:cNvSpPr/>
            <p:nvPr/>
          </p:nvSpPr>
          <p:spPr>
            <a:xfrm>
              <a:off x="1188555" y="6704027"/>
              <a:ext cx="101603" cy="10160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Oval 11"/>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4" name="TextBox 13"/>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4037528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Finalizing the project</a:t>
            </a:r>
          </a:p>
        </p:txBody>
      </p:sp>
      <p:grpSp>
        <p:nvGrpSpPr>
          <p:cNvPr id="5" name="Group 4"/>
          <p:cNvGrpSpPr/>
          <p:nvPr/>
        </p:nvGrpSpPr>
        <p:grpSpPr>
          <a:xfrm>
            <a:off x="2947357" y="1371600"/>
            <a:ext cx="6297286" cy="5961084"/>
            <a:chOff x="2421095" y="2485704"/>
            <a:chExt cx="4048299" cy="3832168"/>
          </a:xfrm>
        </p:grpSpPr>
        <p:sp>
          <p:nvSpPr>
            <p:cNvPr id="6" name="Down Arrow 5"/>
            <p:cNvSpPr/>
            <p:nvPr/>
          </p:nvSpPr>
          <p:spPr>
            <a:xfrm>
              <a:off x="2421095" y="2485704"/>
              <a:ext cx="4048299" cy="3832168"/>
            </a:xfrm>
            <a:prstGeom prst="downArrow">
              <a:avLst/>
            </a:prstGeom>
            <a:solidFill>
              <a:schemeClr val="accent2">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717235" y="3237718"/>
              <a:ext cx="1456205" cy="1906580"/>
              <a:chOff x="3717235" y="3237718"/>
              <a:chExt cx="1456205" cy="1906580"/>
            </a:xfrm>
          </p:grpSpPr>
          <p:sp>
            <p:nvSpPr>
              <p:cNvPr id="8" name="Oval 7"/>
              <p:cNvSpPr/>
              <p:nvPr/>
            </p:nvSpPr>
            <p:spPr>
              <a:xfrm>
                <a:off x="3717235" y="3237718"/>
                <a:ext cx="1456205" cy="1456205"/>
              </a:xfrm>
              <a:prstGeom prst="ellipse">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rot="1366570">
                <a:off x="3815449" y="3784500"/>
                <a:ext cx="635365" cy="635365"/>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rot="1366570">
                <a:off x="4234257" y="3960345"/>
                <a:ext cx="635365" cy="635365"/>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rot="1366570">
                <a:off x="4423050" y="3510701"/>
                <a:ext cx="635365" cy="635365"/>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rot="1366570">
                <a:off x="4006809" y="3335933"/>
                <a:ext cx="635365" cy="635365"/>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rot="1366570">
                <a:off x="4206938" y="3406361"/>
                <a:ext cx="635365" cy="635365"/>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Oval 13"/>
              <p:cNvSpPr/>
              <p:nvPr/>
            </p:nvSpPr>
            <p:spPr>
              <a:xfrm rot="1366570">
                <a:off x="4326695" y="3668209"/>
                <a:ext cx="635365" cy="63536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rot="1366570">
                <a:off x="4046194" y="3789201"/>
                <a:ext cx="635365" cy="635365"/>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p:cNvSpPr/>
              <p:nvPr/>
            </p:nvSpPr>
            <p:spPr>
              <a:xfrm rot="1366570">
                <a:off x="3931292" y="3515791"/>
                <a:ext cx="635365" cy="635365"/>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3717235" y="4689223"/>
                <a:ext cx="1439394" cy="455075"/>
              </a:xfrm>
              <a:prstGeom prst="rect">
                <a:avLst/>
              </a:prstGeom>
              <a:noFill/>
            </p:spPr>
            <p:txBody>
              <a:bodyPr wrap="square" rtlCol="0">
                <a:spAutoFit/>
              </a:bodyPr>
              <a:lstStyle/>
              <a:p>
                <a:pPr algn="ctr"/>
                <a:r>
                  <a:rPr lang="en-US" sz="4000" dirty="0">
                    <a:solidFill>
                      <a:schemeClr val="accent1"/>
                    </a:solidFill>
                  </a:rPr>
                  <a:t>.min</a:t>
                </a:r>
              </a:p>
            </p:txBody>
          </p:sp>
        </p:grpSp>
      </p:grpSp>
      <p:sp>
        <p:nvSpPr>
          <p:cNvPr id="3" name="Content Placeholder 2"/>
          <p:cNvSpPr>
            <a:spLocks noGrp="1"/>
          </p:cNvSpPr>
          <p:nvPr>
            <p:ph idx="1"/>
          </p:nvPr>
        </p:nvSpPr>
        <p:spPr>
          <a:xfrm>
            <a:off x="1981200" y="1371600"/>
            <a:ext cx="8229600" cy="5486400"/>
          </a:xfrm>
          <a:solidFill>
            <a:schemeClr val="bg1">
              <a:alpha val="75000"/>
            </a:schemeClr>
          </a:solidFill>
        </p:spPr>
        <p:txBody>
          <a:bodyPr/>
          <a:lstStyle/>
          <a:p>
            <a:pPr marL="0" indent="0" algn="ctr">
              <a:buNone/>
            </a:pPr>
            <a:endParaRPr lang="en-US" dirty="0" smtClean="0"/>
          </a:p>
          <a:p>
            <a:pPr marL="0" indent="0" algn="ctr">
              <a:buNone/>
            </a:pPr>
            <a:r>
              <a:rPr lang="en-US" dirty="0" smtClean="0"/>
              <a:t>Minify</a:t>
            </a:r>
          </a:p>
          <a:p>
            <a:pPr marL="0" indent="0" algn="ctr">
              <a:buNone/>
            </a:pPr>
            <a:r>
              <a:rPr lang="en-US" dirty="0" err="1"/>
              <a:t>gulp.watch</a:t>
            </a:r>
            <a:r>
              <a:rPr lang="en-US" dirty="0"/>
              <a:t>(</a:t>
            </a:r>
            <a:r>
              <a:rPr lang="en-US" dirty="0" err="1"/>
              <a:t>paths.sass</a:t>
            </a:r>
            <a:r>
              <a:rPr lang="en-US" dirty="0"/>
              <a:t>, ['sass', '</a:t>
            </a:r>
            <a:r>
              <a:rPr lang="en-US" dirty="0" err="1"/>
              <a:t>min:css</a:t>
            </a:r>
            <a:r>
              <a:rPr lang="en-US" dirty="0"/>
              <a:t>']);</a:t>
            </a:r>
          </a:p>
        </p:txBody>
      </p:sp>
      <p:grpSp>
        <p:nvGrpSpPr>
          <p:cNvPr id="18" name="Group 17"/>
          <p:cNvGrpSpPr/>
          <p:nvPr/>
        </p:nvGrpSpPr>
        <p:grpSpPr>
          <a:xfrm>
            <a:off x="1593455" y="6248891"/>
            <a:ext cx="1499990" cy="547417"/>
            <a:chOff x="60678" y="6304249"/>
            <a:chExt cx="1499990" cy="547417"/>
          </a:xfrm>
        </p:grpSpPr>
        <p:sp>
          <p:nvSpPr>
            <p:cNvPr id="19" name="Oval 18"/>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p:cNvSpPr/>
            <p:nvPr/>
          </p:nvSpPr>
          <p:spPr>
            <a:xfrm>
              <a:off x="1381216" y="6704028"/>
              <a:ext cx="101603" cy="101603"/>
            </a:xfrm>
            <a:prstGeom prst="ellipse">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Oval 21"/>
            <p:cNvSpPr/>
            <p:nvPr/>
          </p:nvSpPr>
          <p:spPr>
            <a:xfrm>
              <a:off x="1188555" y="6704027"/>
              <a:ext cx="101603" cy="10160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Oval 23"/>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26" name="TextBox 25"/>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4062841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bg1"/>
              </a:solidFill>
              <a:latin typeface="+mj-lt"/>
            </a:endParaRPr>
          </a:p>
        </p:txBody>
      </p:sp>
      <p:sp>
        <p:nvSpPr>
          <p:cNvPr id="2" name="Oval 1"/>
          <p:cNvSpPr/>
          <p:nvPr/>
        </p:nvSpPr>
        <p:spPr>
          <a:xfrm>
            <a:off x="3409478" y="742478"/>
            <a:ext cx="5373045" cy="537304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tx1"/>
                </a:solidFill>
                <a:latin typeface="+mj-lt"/>
              </a:rPr>
              <a:t>CSS?</a:t>
            </a:r>
            <a:r>
              <a:rPr lang="en-US" dirty="0"/>
              <a:t>?</a:t>
            </a:r>
          </a:p>
        </p:txBody>
      </p:sp>
    </p:spTree>
    <p:extLst>
      <p:ext uri="{BB962C8B-B14F-4D97-AF65-F5344CB8AC3E}">
        <p14:creationId xmlns:p14="http://schemas.microsoft.com/office/powerpoint/2010/main" val="2312679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71600"/>
            <a:ext cx="12192000" cy="5486400"/>
          </a:xfrm>
          <a:prstGeom prst="rect">
            <a:avLst/>
          </a:prstGeom>
          <a:solidFill>
            <a:schemeClr val="tx2"/>
          </a:solidFill>
          <a:ln>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endParaRPr lang="en-US" dirty="0"/>
          </a:p>
        </p:txBody>
      </p:sp>
      <p:sp>
        <p:nvSpPr>
          <p:cNvPr id="2" name="Title 1"/>
          <p:cNvSpPr>
            <a:spLocks noGrp="1"/>
          </p:cNvSpPr>
          <p:nvPr>
            <p:ph type="title"/>
          </p:nvPr>
        </p:nvSpPr>
        <p:spPr>
          <a:xfrm>
            <a:off x="0" y="0"/>
            <a:ext cx="12192000" cy="1371600"/>
          </a:xfrm>
          <a:solidFill>
            <a:schemeClr val="tx2"/>
          </a:solidFill>
          <a:ln>
            <a:noFill/>
          </a:ln>
        </p:spPr>
        <p:txBody>
          <a:bodyPr/>
          <a:lstStyle/>
          <a:p>
            <a:r>
              <a:rPr lang="en-US" dirty="0" smtClean="0"/>
              <a:t>Does refactoring make sense?</a:t>
            </a:r>
            <a:endParaRPr lang="en-US" dirty="0"/>
          </a:p>
        </p:txBody>
      </p:sp>
      <p:sp>
        <p:nvSpPr>
          <p:cNvPr id="3" name="Content Placeholder 2"/>
          <p:cNvSpPr>
            <a:spLocks noGrp="1"/>
          </p:cNvSpPr>
          <p:nvPr>
            <p:ph idx="1"/>
          </p:nvPr>
        </p:nvSpPr>
        <p:spPr/>
        <p:txBody>
          <a:bodyPr>
            <a:normAutofit/>
          </a:bodyPr>
          <a:lstStyle/>
          <a:p>
            <a:pPr marL="0" indent="0" algn="ctr">
              <a:buNone/>
            </a:pPr>
            <a:r>
              <a:rPr lang="en-US" sz="3600" dirty="0">
                <a:solidFill>
                  <a:schemeClr val="bg1"/>
                </a:solidFill>
              </a:rPr>
              <a:t>Some projects may be too large or complex</a:t>
            </a:r>
          </a:p>
          <a:p>
            <a:pPr marL="0" indent="0" algn="ctr">
              <a:buNone/>
            </a:pPr>
            <a:r>
              <a:rPr lang="en-US" sz="3600" dirty="0">
                <a:solidFill>
                  <a:schemeClr val="bg1"/>
                </a:solidFill>
              </a:rPr>
              <a:t>Practice refactoring with a smaller project first</a:t>
            </a:r>
          </a:p>
          <a:p>
            <a:pPr marL="0" indent="0" algn="ctr">
              <a:buNone/>
            </a:pPr>
            <a:r>
              <a:rPr lang="en-US" sz="3600" dirty="0">
                <a:solidFill>
                  <a:schemeClr val="bg1"/>
                </a:solidFill>
              </a:rPr>
              <a:t>Apply the patterns to new projects</a:t>
            </a:r>
          </a:p>
        </p:txBody>
      </p:sp>
      <p:pic>
        <p:nvPicPr>
          <p:cNvPr id="5" name="Picture 4"/>
          <p:cNvPicPr>
            <a:picLocks noChangeAspect="1"/>
          </p:cNvPicPr>
          <p:nvPr/>
        </p:nvPicPr>
        <p:blipFill>
          <a:blip r:embed="rId3"/>
          <a:stretch>
            <a:fillRect/>
          </a:stretch>
        </p:blipFill>
        <p:spPr>
          <a:xfrm>
            <a:off x="4767046" y="3863181"/>
            <a:ext cx="2657908" cy="2434208"/>
          </a:xfrm>
          <a:prstGeom prst="rect">
            <a:avLst/>
          </a:prstGeom>
        </p:spPr>
      </p:pic>
    </p:spTree>
    <p:extLst>
      <p:ext uri="{BB962C8B-B14F-4D97-AF65-F5344CB8AC3E}">
        <p14:creationId xmlns:p14="http://schemas.microsoft.com/office/powerpoint/2010/main" val="1282373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bg1"/>
              </a:solidFill>
              <a:latin typeface="+mj-lt"/>
            </a:endParaRPr>
          </a:p>
        </p:txBody>
      </p:sp>
      <p:sp>
        <p:nvSpPr>
          <p:cNvPr id="2" name="Oval 1"/>
          <p:cNvSpPr/>
          <p:nvPr/>
        </p:nvSpPr>
        <p:spPr>
          <a:xfrm>
            <a:off x="3409478" y="742478"/>
            <a:ext cx="5373045" cy="537304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mj-lt"/>
              </a:rPr>
              <a:t>Questions?</a:t>
            </a:r>
            <a:r>
              <a:rPr lang="en-US" dirty="0"/>
              <a:t>?</a:t>
            </a:r>
          </a:p>
        </p:txBody>
      </p:sp>
      <p:pic>
        <p:nvPicPr>
          <p:cNvPr id="4" name="Picture 3"/>
          <p:cNvPicPr>
            <a:picLocks noChangeAspect="1"/>
          </p:cNvPicPr>
          <p:nvPr/>
        </p:nvPicPr>
        <p:blipFill>
          <a:blip r:embed="rId2"/>
          <a:stretch>
            <a:fillRect/>
          </a:stretch>
        </p:blipFill>
        <p:spPr>
          <a:xfrm rot="2102478">
            <a:off x="8804094" y="5258159"/>
            <a:ext cx="1579393" cy="1260681"/>
          </a:xfrm>
          <a:prstGeom prst="rect">
            <a:avLst/>
          </a:prstGeom>
        </p:spPr>
      </p:pic>
      <p:sp>
        <p:nvSpPr>
          <p:cNvPr id="7" name="TextBox 6"/>
          <p:cNvSpPr txBox="1"/>
          <p:nvPr/>
        </p:nvSpPr>
        <p:spPr>
          <a:xfrm>
            <a:off x="8680451" y="5071534"/>
            <a:ext cx="269878" cy="461665"/>
          </a:xfrm>
          <a:prstGeom prst="rect">
            <a:avLst/>
          </a:prstGeom>
          <a:noFill/>
        </p:spPr>
        <p:txBody>
          <a:bodyPr wrap="square" rtlCol="0">
            <a:spAutoFit/>
          </a:bodyPr>
          <a:lstStyle/>
          <a:p>
            <a:r>
              <a:rPr lang="en-US" sz="2400" dirty="0">
                <a:solidFill>
                  <a:schemeClr val="bg1"/>
                </a:solidFill>
              </a:rPr>
              <a:t>?</a:t>
            </a:r>
          </a:p>
        </p:txBody>
      </p:sp>
    </p:spTree>
    <p:extLst>
      <p:ext uri="{BB962C8B-B14F-4D97-AF65-F5344CB8AC3E}">
        <p14:creationId xmlns:p14="http://schemas.microsoft.com/office/powerpoint/2010/main" val="4725250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solidFill>
                  <a:schemeClr val="tx1"/>
                </a:solidFill>
              </a:rPr>
              <a:t>Resources</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dirty="0" smtClean="0">
                <a:latin typeface="Yesteryear" panose="03020802040607070802" pitchFamily="66" charset="0"/>
              </a:rPr>
              <a:t>Reading</a:t>
            </a:r>
          </a:p>
          <a:p>
            <a:pPr lvl="1"/>
            <a:r>
              <a:rPr lang="en-US" sz="2400" dirty="0">
                <a:hlinkClick r:id="rId2"/>
              </a:rPr>
              <a:t>Refactoring CSS with Sass and Compass</a:t>
            </a:r>
            <a:endParaRPr lang="en-US" sz="2400" dirty="0"/>
          </a:p>
          <a:p>
            <a:pPr marL="0" indent="0">
              <a:buNone/>
            </a:pPr>
            <a:r>
              <a:rPr lang="en-US" dirty="0" smtClean="0">
                <a:latin typeface="Yesteryear" panose="03020802040607070802" pitchFamily="66" charset="0"/>
              </a:rPr>
              <a:t>Code Samples</a:t>
            </a:r>
          </a:p>
          <a:p>
            <a:pPr marL="857250" lvl="1" indent="-457200"/>
            <a:r>
              <a:rPr lang="en-US" sz="2000" dirty="0">
                <a:hlinkClick r:id="rId3"/>
              </a:rPr>
              <a:t>github.com/</a:t>
            </a:r>
            <a:r>
              <a:rPr lang="en-US" sz="2000" dirty="0" err="1">
                <a:hlinkClick r:id="rId3"/>
              </a:rPr>
              <a:t>EdCharbeneau</a:t>
            </a:r>
            <a:r>
              <a:rPr lang="en-US" sz="2400" dirty="0">
                <a:hlinkClick r:id="rId3"/>
              </a:rPr>
              <a:t>/</a:t>
            </a:r>
            <a:r>
              <a:rPr lang="en-US" sz="2400" dirty="0" err="1">
                <a:hlinkClick r:id="rId3"/>
              </a:rPr>
              <a:t>RefactoringCSS</a:t>
            </a:r>
            <a:r>
              <a:rPr lang="en-US" sz="2400" dirty="0">
                <a:hlinkClick r:id="rId3"/>
              </a:rPr>
              <a:t>/</a:t>
            </a:r>
            <a:endParaRPr lang="en-US" sz="2400" dirty="0"/>
          </a:p>
          <a:p>
            <a:pPr marL="857250" lvl="1" indent="-457200"/>
            <a:r>
              <a:rPr lang="en-US" sz="2000" dirty="0">
                <a:hlinkClick r:id="rId4"/>
              </a:rPr>
              <a:t>github.com/</a:t>
            </a:r>
            <a:r>
              <a:rPr lang="en-US" sz="2000" dirty="0" err="1">
                <a:hlinkClick r:id="rId4"/>
              </a:rPr>
              <a:t>EdCharbeneau</a:t>
            </a:r>
            <a:r>
              <a:rPr lang="en-US" sz="2000" dirty="0">
                <a:hlinkClick r:id="rId4"/>
              </a:rPr>
              <a:t>/</a:t>
            </a:r>
            <a:r>
              <a:rPr lang="en-US" sz="2400" dirty="0" err="1">
                <a:hlinkClick r:id="rId4"/>
              </a:rPr>
              <a:t>SimpleCompassMVCExample</a:t>
            </a:r>
            <a:endParaRPr lang="en-US" sz="2400" dirty="0"/>
          </a:p>
          <a:p>
            <a:pPr marL="0" indent="0">
              <a:buNone/>
            </a:pPr>
            <a:r>
              <a:rPr lang="en-US" dirty="0" smtClean="0">
                <a:latin typeface="Yesteryear" panose="03020802040607070802" pitchFamily="66" charset="0"/>
              </a:rPr>
              <a:t>Tools</a:t>
            </a:r>
          </a:p>
          <a:p>
            <a:pPr marL="857250" lvl="1" indent="-457200"/>
            <a:r>
              <a:rPr lang="en-US" sz="2400" dirty="0" smtClean="0">
                <a:latin typeface="+mn-lt"/>
                <a:hlinkClick r:id="rId5"/>
              </a:rPr>
              <a:t>Gulp-sass</a:t>
            </a:r>
            <a:endParaRPr lang="en-US" sz="2400" dirty="0" smtClean="0">
              <a:latin typeface="+mn-lt"/>
            </a:endParaRPr>
          </a:p>
          <a:p>
            <a:pPr marL="857250" lvl="1" indent="-457200"/>
            <a:r>
              <a:rPr lang="en-US" sz="2400" dirty="0" smtClean="0">
                <a:latin typeface="+mn-lt"/>
                <a:hlinkClick r:id="rId6"/>
              </a:rPr>
              <a:t>Sass</a:t>
            </a:r>
            <a:endParaRPr lang="en-US" sz="2400" dirty="0">
              <a:latin typeface="+mn-lt"/>
            </a:endParaRPr>
          </a:p>
        </p:txBody>
      </p:sp>
      <p:grpSp>
        <p:nvGrpSpPr>
          <p:cNvPr id="4" name="Group 3"/>
          <p:cNvGrpSpPr/>
          <p:nvPr/>
        </p:nvGrpSpPr>
        <p:grpSpPr>
          <a:xfrm>
            <a:off x="1593455" y="6248891"/>
            <a:ext cx="1499990" cy="547417"/>
            <a:chOff x="60678" y="6304249"/>
            <a:chExt cx="1499990" cy="547417"/>
          </a:xfrm>
        </p:grpSpPr>
        <p:sp>
          <p:nvSpPr>
            <p:cNvPr id="5" name="Oval 4"/>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459065" y="6551102"/>
              <a:ext cx="101603" cy="101603"/>
            </a:xfrm>
            <a:prstGeom prst="ellipse">
              <a:avLst/>
            </a:prstGeom>
            <a:solidFill>
              <a:schemeClr val="accent3">
                <a:lumMod val="50000"/>
              </a:schemeClr>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1381216" y="6704028"/>
              <a:ext cx="101603" cy="101603"/>
            </a:xfrm>
            <a:prstGeom prst="ellipse">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Oval 7"/>
            <p:cNvSpPr/>
            <p:nvPr/>
          </p:nvSpPr>
          <p:spPr>
            <a:xfrm>
              <a:off x="1188555" y="6704027"/>
              <a:ext cx="101603" cy="10160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1103468" y="6551102"/>
              <a:ext cx="101603" cy="101603"/>
            </a:xfrm>
            <a:prstGeom prst="ellipse">
              <a:avLst/>
            </a:prstGeom>
            <a:solidFill>
              <a:schemeClr val="accent5"/>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Oval 9"/>
            <p:cNvSpPr/>
            <p:nvPr/>
          </p:nvSpPr>
          <p:spPr>
            <a:xfrm>
              <a:off x="1381216" y="6387312"/>
              <a:ext cx="101603" cy="101603"/>
            </a:xfrm>
            <a:prstGeom prst="ellipse">
              <a:avLst/>
            </a:prstGeom>
            <a:solidFill>
              <a:schemeClr val="accent4"/>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2" name="TextBox 11"/>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3166786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bg1"/>
              </a:solidFill>
              <a:latin typeface="+mj-lt"/>
            </a:endParaRPr>
          </a:p>
        </p:txBody>
      </p:sp>
      <p:sp>
        <p:nvSpPr>
          <p:cNvPr id="2" name="Oval 1"/>
          <p:cNvSpPr/>
          <p:nvPr/>
        </p:nvSpPr>
        <p:spPr>
          <a:xfrm>
            <a:off x="3409478" y="742478"/>
            <a:ext cx="5373045" cy="537304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tx1"/>
                </a:solidFill>
                <a:latin typeface="Yesteryear" panose="03020802040607070802" pitchFamily="66" charset="0"/>
              </a:rPr>
              <a:t>Thank</a:t>
            </a:r>
          </a:p>
          <a:p>
            <a:pPr algn="ctr"/>
            <a:r>
              <a:rPr lang="en-US" sz="9600" dirty="0">
                <a:solidFill>
                  <a:schemeClr val="tx1"/>
                </a:solidFill>
                <a:latin typeface="Yesteryear" panose="03020802040607070802" pitchFamily="66" charset="0"/>
              </a:rPr>
              <a:t>You</a:t>
            </a:r>
            <a:endParaRPr lang="en-US" sz="9600" dirty="0">
              <a:latin typeface="Yesteryear" panose="03020802040607070802" pitchFamily="66" charset="0"/>
            </a:endParaRPr>
          </a:p>
        </p:txBody>
      </p:sp>
    </p:spTree>
    <p:extLst>
      <p:ext uri="{BB962C8B-B14F-4D97-AF65-F5344CB8AC3E}">
        <p14:creationId xmlns:p14="http://schemas.microsoft.com/office/powerpoint/2010/main" val="834222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bg1"/>
              </a:solidFill>
              <a:latin typeface="+mj-lt"/>
            </a:endParaRPr>
          </a:p>
        </p:txBody>
      </p:sp>
      <p:sp>
        <p:nvSpPr>
          <p:cNvPr id="2" name="Oval 1"/>
          <p:cNvSpPr/>
          <p:nvPr/>
        </p:nvSpPr>
        <p:spPr>
          <a:xfrm>
            <a:off x="3409478" y="742478"/>
            <a:ext cx="5373045" cy="537304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chemeClr val="tx1"/>
                </a:solidFill>
                <a:latin typeface="+mj-lt"/>
              </a:rPr>
              <a:t>CSS</a:t>
            </a:r>
            <a:r>
              <a:rPr lang="en-US" sz="7200" dirty="0">
                <a:solidFill>
                  <a:schemeClr val="tx2"/>
                </a:solidFill>
                <a:latin typeface="+mj-lt"/>
              </a:rPr>
              <a:t>S</a:t>
            </a:r>
            <a:r>
              <a:rPr lang="en-US" sz="7200" dirty="0">
                <a:solidFill>
                  <a:schemeClr val="tx1"/>
                </a:solidFill>
                <a:latin typeface="+mj-lt"/>
              </a:rPr>
              <a:t>?</a:t>
            </a:r>
            <a:r>
              <a:rPr lang="en-US" sz="7200" dirty="0"/>
              <a:t>?</a:t>
            </a:r>
          </a:p>
        </p:txBody>
      </p:sp>
    </p:spTree>
    <p:extLst>
      <p:ext uri="{BB962C8B-B14F-4D97-AF65-F5344CB8AC3E}">
        <p14:creationId xmlns:p14="http://schemas.microsoft.com/office/powerpoint/2010/main" val="13273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9757" y="1600201"/>
            <a:ext cx="8351044" cy="4525963"/>
          </a:xfrm>
        </p:spPr>
        <p:txBody>
          <a:bodyPr>
            <a:normAutofit/>
          </a:bodyPr>
          <a:lstStyle/>
          <a:p>
            <a:pPr marL="0" indent="0" algn="ctr">
              <a:buNone/>
            </a:pPr>
            <a:r>
              <a:rPr lang="en-US" sz="5100" dirty="0">
                <a:solidFill>
                  <a:schemeClr val="tx2"/>
                </a:solidFill>
                <a:latin typeface="Yesteryear" panose="03020802040607070802" pitchFamily="66" charset="0"/>
              </a:rPr>
              <a:t>Menu</a:t>
            </a:r>
          </a:p>
          <a:p>
            <a:pPr marL="0" indent="0" algn="ctr">
              <a:buNone/>
            </a:pPr>
            <a:r>
              <a:rPr lang="en-US" dirty="0" smtClean="0">
                <a:solidFill>
                  <a:schemeClr val="tx2"/>
                </a:solidFill>
              </a:rPr>
              <a:t>Day 1</a:t>
            </a:r>
          </a:p>
          <a:p>
            <a:pPr marL="0" indent="0" algn="ctr">
              <a:buNone/>
            </a:pPr>
            <a:r>
              <a:rPr lang="en-US" sz="3800" dirty="0"/>
              <a:t>Chicken</a:t>
            </a:r>
            <a:br>
              <a:rPr lang="en-US" sz="3800" dirty="0"/>
            </a:b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5544" y="4097529"/>
            <a:ext cx="4299471" cy="2028634"/>
          </a:xfrm>
          <a:prstGeom prst="rect">
            <a:avLst/>
          </a:prstGeom>
        </p:spPr>
      </p:pic>
      <p:grpSp>
        <p:nvGrpSpPr>
          <p:cNvPr id="14" name="Group 13"/>
          <p:cNvGrpSpPr/>
          <p:nvPr/>
        </p:nvGrpSpPr>
        <p:grpSpPr>
          <a:xfrm>
            <a:off x="1591736" y="6242848"/>
            <a:ext cx="1499990" cy="547417"/>
            <a:chOff x="60678" y="6304249"/>
            <a:chExt cx="1499990" cy="547417"/>
          </a:xfrm>
        </p:grpSpPr>
        <p:sp>
          <p:nvSpPr>
            <p:cNvPr id="15" name="Oval 14"/>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1459065" y="6551102"/>
              <a:ext cx="101603" cy="101603"/>
            </a:xfrm>
            <a:prstGeom prst="ellipse">
              <a:avLst/>
            </a:prstGeom>
            <a:solidFill>
              <a:schemeClr val="bg1"/>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Oval 17"/>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Oval 19"/>
            <p:cNvSpPr/>
            <p:nvPr/>
          </p:nvSpPr>
          <p:spPr>
            <a:xfrm>
              <a:off x="1381216" y="6387312"/>
              <a:ext cx="101603" cy="101603"/>
            </a:xfrm>
            <a:prstGeom prst="ellipse">
              <a:avLst/>
            </a:prstGeom>
            <a:solidFill>
              <a:schemeClr val="bg1"/>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22" name="TextBox 21"/>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33197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9757" y="1600201"/>
            <a:ext cx="8351044" cy="4525963"/>
          </a:xfrm>
        </p:spPr>
        <p:txBody>
          <a:bodyPr>
            <a:normAutofit/>
          </a:bodyPr>
          <a:lstStyle/>
          <a:p>
            <a:pPr marL="0" indent="0" algn="ctr">
              <a:buNone/>
            </a:pPr>
            <a:r>
              <a:rPr lang="en-US" sz="5100" dirty="0">
                <a:solidFill>
                  <a:schemeClr val="tx2"/>
                </a:solidFill>
                <a:latin typeface="Yesteryear" panose="03020802040607070802" pitchFamily="66" charset="0"/>
              </a:rPr>
              <a:t>Menu</a:t>
            </a:r>
          </a:p>
          <a:p>
            <a:pPr marL="0" indent="0" algn="ctr">
              <a:buNone/>
            </a:pPr>
            <a:r>
              <a:rPr lang="en-US" dirty="0" smtClean="0">
                <a:solidFill>
                  <a:schemeClr val="tx2"/>
                </a:solidFill>
              </a:rPr>
              <a:t>Day 2</a:t>
            </a:r>
          </a:p>
          <a:p>
            <a:pPr marL="0" indent="0" algn="ctr">
              <a:buNone/>
            </a:pPr>
            <a:r>
              <a:rPr lang="en-US" sz="3800" dirty="0"/>
              <a:t>Chicken          Sandwich</a:t>
            </a:r>
            <a:br>
              <a:rPr lang="en-US" sz="3800" dirty="0"/>
            </a:b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5544" y="4097529"/>
            <a:ext cx="4299471" cy="2028634"/>
          </a:xfrm>
          <a:prstGeom prst="rect">
            <a:avLst/>
          </a:prstGeom>
        </p:spPr>
      </p:pic>
      <p:grpSp>
        <p:nvGrpSpPr>
          <p:cNvPr id="4" name="Group 3"/>
          <p:cNvGrpSpPr/>
          <p:nvPr/>
        </p:nvGrpSpPr>
        <p:grpSpPr>
          <a:xfrm>
            <a:off x="1591736" y="6242848"/>
            <a:ext cx="1499990" cy="547417"/>
            <a:chOff x="60678" y="6304249"/>
            <a:chExt cx="1499990" cy="547417"/>
          </a:xfrm>
        </p:grpSpPr>
        <p:sp>
          <p:nvSpPr>
            <p:cNvPr id="6" name="Oval 5"/>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1459065" y="6551102"/>
              <a:ext cx="101603" cy="101603"/>
            </a:xfrm>
            <a:prstGeom prst="ellipse">
              <a:avLst/>
            </a:prstGeom>
            <a:solidFill>
              <a:schemeClr val="bg1"/>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p:cNvSpPr/>
            <p:nvPr/>
          </p:nvSpPr>
          <p:spPr>
            <a:xfrm>
              <a:off x="1381216" y="6387312"/>
              <a:ext cx="101603" cy="101603"/>
            </a:xfrm>
            <a:prstGeom prst="ellipse">
              <a:avLst/>
            </a:prstGeom>
            <a:solidFill>
              <a:schemeClr val="bg1"/>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3" name="TextBox 12"/>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3035008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9757" y="1600201"/>
            <a:ext cx="8351044" cy="4525963"/>
          </a:xfrm>
        </p:spPr>
        <p:txBody>
          <a:bodyPr>
            <a:normAutofit/>
          </a:bodyPr>
          <a:lstStyle/>
          <a:p>
            <a:pPr marL="0" indent="0" algn="ctr">
              <a:buNone/>
            </a:pPr>
            <a:r>
              <a:rPr lang="en-US" sz="5100" dirty="0">
                <a:solidFill>
                  <a:schemeClr val="tx2"/>
                </a:solidFill>
                <a:latin typeface="Yesteryear" panose="03020802040607070802" pitchFamily="66" charset="0"/>
              </a:rPr>
              <a:t>Menu</a:t>
            </a:r>
          </a:p>
          <a:p>
            <a:pPr marL="0" indent="0" algn="ctr">
              <a:buNone/>
            </a:pPr>
            <a:r>
              <a:rPr lang="en-US" dirty="0" smtClean="0">
                <a:solidFill>
                  <a:schemeClr val="tx2"/>
                </a:solidFill>
              </a:rPr>
              <a:t>Day 3</a:t>
            </a:r>
          </a:p>
          <a:p>
            <a:pPr marL="0" indent="0" algn="ctr">
              <a:buNone/>
            </a:pPr>
            <a:r>
              <a:rPr lang="en-US" sz="3800" dirty="0"/>
              <a:t>Chicken             Sandwich</a:t>
            </a:r>
            <a:br>
              <a:rPr lang="en-US" sz="3800" dirty="0"/>
            </a:b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6679" y="4088629"/>
            <a:ext cx="4318336" cy="2037535"/>
          </a:xfrm>
          <a:prstGeom prst="rect">
            <a:avLst/>
          </a:prstGeom>
        </p:spPr>
      </p:pic>
      <p:sp>
        <p:nvSpPr>
          <p:cNvPr id="2" name="TextBox 1"/>
          <p:cNvSpPr txBox="1"/>
          <p:nvPr/>
        </p:nvSpPr>
        <p:spPr>
          <a:xfrm rot="20321518">
            <a:off x="5355413" y="3400662"/>
            <a:ext cx="1096775" cy="646331"/>
          </a:xfrm>
          <a:prstGeom prst="rect">
            <a:avLst/>
          </a:prstGeom>
          <a:noFill/>
        </p:spPr>
        <p:txBody>
          <a:bodyPr wrap="none" rtlCol="0">
            <a:spAutoFit/>
          </a:bodyPr>
          <a:lstStyle/>
          <a:p>
            <a:r>
              <a:rPr lang="en-US" sz="3600" dirty="0"/>
              <a:t>Salad</a:t>
            </a:r>
            <a:endParaRPr lang="en-US" dirty="0"/>
          </a:p>
        </p:txBody>
      </p:sp>
      <p:grpSp>
        <p:nvGrpSpPr>
          <p:cNvPr id="6" name="Group 5"/>
          <p:cNvGrpSpPr/>
          <p:nvPr/>
        </p:nvGrpSpPr>
        <p:grpSpPr>
          <a:xfrm>
            <a:off x="1591736" y="6242848"/>
            <a:ext cx="1499990" cy="547417"/>
            <a:chOff x="60678" y="6304249"/>
            <a:chExt cx="1499990" cy="547417"/>
          </a:xfrm>
        </p:grpSpPr>
        <p:sp>
          <p:nvSpPr>
            <p:cNvPr id="7" name="Oval 6"/>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459065" y="6551102"/>
              <a:ext cx="101603" cy="101603"/>
            </a:xfrm>
            <a:prstGeom prst="ellipse">
              <a:avLst/>
            </a:prstGeom>
            <a:solidFill>
              <a:schemeClr val="bg1"/>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Oval 9"/>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Oval 11"/>
            <p:cNvSpPr/>
            <p:nvPr/>
          </p:nvSpPr>
          <p:spPr>
            <a:xfrm>
              <a:off x="1381216" y="6387312"/>
              <a:ext cx="101603" cy="101603"/>
            </a:xfrm>
            <a:prstGeom prst="ellipse">
              <a:avLst/>
            </a:prstGeom>
            <a:solidFill>
              <a:schemeClr val="bg1"/>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4" name="TextBox 13"/>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4113889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9757" y="1600201"/>
            <a:ext cx="8351044" cy="4525963"/>
          </a:xfrm>
        </p:spPr>
        <p:txBody>
          <a:bodyPr>
            <a:normAutofit/>
          </a:bodyPr>
          <a:lstStyle/>
          <a:p>
            <a:pPr marL="0" indent="0" algn="ctr">
              <a:buNone/>
            </a:pPr>
            <a:r>
              <a:rPr lang="en-US" sz="5100" dirty="0">
                <a:solidFill>
                  <a:schemeClr val="tx2"/>
                </a:solidFill>
                <a:latin typeface="Yesteryear" panose="03020802040607070802" pitchFamily="66" charset="0"/>
              </a:rPr>
              <a:t>Menu</a:t>
            </a:r>
          </a:p>
          <a:p>
            <a:pPr marL="0" indent="0" algn="ctr">
              <a:buNone/>
            </a:pPr>
            <a:r>
              <a:rPr lang="en-US" dirty="0" smtClean="0">
                <a:solidFill>
                  <a:schemeClr val="tx2"/>
                </a:solidFill>
              </a:rPr>
              <a:t>Day 4</a:t>
            </a:r>
          </a:p>
          <a:p>
            <a:pPr marL="0" indent="0" algn="ctr">
              <a:buNone/>
            </a:pPr>
            <a:r>
              <a:rPr lang="en-US" sz="3800" dirty="0"/>
              <a:t>Chicken             Sandwich</a:t>
            </a:r>
            <a:br>
              <a:rPr lang="en-US" sz="3800" dirty="0"/>
            </a:b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5544" y="4097529"/>
            <a:ext cx="4299471" cy="2028634"/>
          </a:xfrm>
          <a:prstGeom prst="rect">
            <a:avLst/>
          </a:prstGeom>
        </p:spPr>
      </p:pic>
      <p:sp>
        <p:nvSpPr>
          <p:cNvPr id="2" name="TextBox 1"/>
          <p:cNvSpPr txBox="1"/>
          <p:nvPr/>
        </p:nvSpPr>
        <p:spPr>
          <a:xfrm rot="20321518">
            <a:off x="5355413" y="3400662"/>
            <a:ext cx="1096775" cy="646331"/>
          </a:xfrm>
          <a:prstGeom prst="rect">
            <a:avLst/>
          </a:prstGeom>
          <a:noFill/>
        </p:spPr>
        <p:txBody>
          <a:bodyPr wrap="none" rtlCol="0">
            <a:spAutoFit/>
          </a:bodyPr>
          <a:lstStyle/>
          <a:p>
            <a:r>
              <a:rPr lang="en-US" sz="3600" strike="sngStrike" dirty="0"/>
              <a:t>Salad</a:t>
            </a:r>
            <a:endParaRPr lang="en-US" strike="sngStrike" dirty="0"/>
          </a:p>
        </p:txBody>
      </p:sp>
      <p:sp>
        <p:nvSpPr>
          <p:cNvPr id="6" name="TextBox 5"/>
          <p:cNvSpPr txBox="1"/>
          <p:nvPr/>
        </p:nvSpPr>
        <p:spPr>
          <a:xfrm rot="20321518">
            <a:off x="5272171" y="3039669"/>
            <a:ext cx="1039067" cy="646331"/>
          </a:xfrm>
          <a:prstGeom prst="rect">
            <a:avLst/>
          </a:prstGeom>
          <a:noFill/>
        </p:spPr>
        <p:txBody>
          <a:bodyPr wrap="none" rtlCol="0">
            <a:spAutoFit/>
          </a:bodyPr>
          <a:lstStyle/>
          <a:p>
            <a:r>
              <a:rPr lang="en-US" sz="3600" dirty="0">
                <a:solidFill>
                  <a:schemeClr val="accent3"/>
                </a:solidFill>
              </a:rPr>
              <a:t>Salsa</a:t>
            </a:r>
            <a:endParaRPr lang="en-US" dirty="0">
              <a:solidFill>
                <a:schemeClr val="accent3"/>
              </a:solidFill>
            </a:endParaRPr>
          </a:p>
        </p:txBody>
      </p:sp>
      <p:grpSp>
        <p:nvGrpSpPr>
          <p:cNvPr id="7" name="Group 6"/>
          <p:cNvGrpSpPr/>
          <p:nvPr/>
        </p:nvGrpSpPr>
        <p:grpSpPr>
          <a:xfrm>
            <a:off x="1591736" y="6242848"/>
            <a:ext cx="1499990" cy="547417"/>
            <a:chOff x="60678" y="6304249"/>
            <a:chExt cx="1499990" cy="547417"/>
          </a:xfrm>
        </p:grpSpPr>
        <p:sp>
          <p:nvSpPr>
            <p:cNvPr id="8" name="Oval 7"/>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1459065" y="6551102"/>
              <a:ext cx="101603" cy="101603"/>
            </a:xfrm>
            <a:prstGeom prst="ellipse">
              <a:avLst/>
            </a:prstGeom>
            <a:solidFill>
              <a:schemeClr val="bg1"/>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p:cNvSpPr/>
            <p:nvPr/>
          </p:nvSpPr>
          <p:spPr>
            <a:xfrm>
              <a:off x="1381216" y="6387312"/>
              <a:ext cx="101603" cy="101603"/>
            </a:xfrm>
            <a:prstGeom prst="ellipse">
              <a:avLst/>
            </a:prstGeom>
            <a:solidFill>
              <a:schemeClr val="bg1"/>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5" name="TextBox 14"/>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2417108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9757" y="1600201"/>
            <a:ext cx="8351044" cy="4525963"/>
          </a:xfrm>
        </p:spPr>
        <p:txBody>
          <a:bodyPr>
            <a:normAutofit/>
          </a:bodyPr>
          <a:lstStyle/>
          <a:p>
            <a:pPr marL="0" indent="0" algn="ctr">
              <a:buNone/>
            </a:pPr>
            <a:r>
              <a:rPr lang="en-US" sz="5100" dirty="0">
                <a:solidFill>
                  <a:schemeClr val="tx2"/>
                </a:solidFill>
                <a:latin typeface="Yesteryear" panose="03020802040607070802" pitchFamily="66" charset="0"/>
              </a:rPr>
              <a:t>Menu</a:t>
            </a:r>
          </a:p>
          <a:p>
            <a:pPr marL="0" indent="0" algn="ctr">
              <a:buNone/>
            </a:pPr>
            <a:r>
              <a:rPr lang="en-US" dirty="0" smtClean="0">
                <a:solidFill>
                  <a:schemeClr val="tx2"/>
                </a:solidFill>
              </a:rPr>
              <a:t>Day 5?</a:t>
            </a:r>
          </a:p>
          <a:p>
            <a:pPr marL="0" indent="0" algn="ctr">
              <a:buNone/>
            </a:pPr>
            <a:r>
              <a:rPr lang="en-US" sz="1800" strike="sngStrike" dirty="0"/>
              <a:t>Chicken Salsa Salad Sandwich</a:t>
            </a:r>
            <a:endParaRPr lang="en-US" sz="3800" strike="sngStrike" dirty="0"/>
          </a:p>
          <a:p>
            <a:pPr marL="0" indent="0" algn="ctr">
              <a:buNone/>
            </a:pPr>
            <a:r>
              <a:rPr lang="en-US" sz="3800" dirty="0"/>
              <a:t>Food Poisoning!</a:t>
            </a:r>
            <a:r>
              <a:rPr lang="en-US" sz="3800" strike="sngStrike" dirty="0"/>
              <a:t/>
            </a:r>
            <a:br>
              <a:rPr lang="en-US" sz="3800" strike="sngStrike" dirty="0"/>
            </a:br>
            <a:endParaRPr lang="en-US" strike="sngStrike"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5544" y="4097529"/>
            <a:ext cx="4299471" cy="2028634"/>
          </a:xfrm>
          <a:prstGeom prst="rect">
            <a:avLst/>
          </a:prstGeom>
        </p:spPr>
      </p:pic>
      <p:grpSp>
        <p:nvGrpSpPr>
          <p:cNvPr id="4" name="Group 3"/>
          <p:cNvGrpSpPr/>
          <p:nvPr/>
        </p:nvGrpSpPr>
        <p:grpSpPr>
          <a:xfrm>
            <a:off x="1591736" y="6242848"/>
            <a:ext cx="1499990" cy="547417"/>
            <a:chOff x="60678" y="6304249"/>
            <a:chExt cx="1499990" cy="547417"/>
          </a:xfrm>
        </p:grpSpPr>
        <p:sp>
          <p:nvSpPr>
            <p:cNvPr id="6" name="Oval 5"/>
            <p:cNvSpPr/>
            <p:nvPr/>
          </p:nvSpPr>
          <p:spPr>
            <a:xfrm>
              <a:off x="1188555" y="6387312"/>
              <a:ext cx="101603" cy="101603"/>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1459065" y="6551102"/>
              <a:ext cx="101603" cy="101603"/>
            </a:xfrm>
            <a:prstGeom prst="ellipse">
              <a:avLst/>
            </a:prstGeom>
            <a:solidFill>
              <a:schemeClr val="bg1"/>
            </a:solidFill>
            <a:ln>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381216" y="6704028"/>
              <a:ext cx="101603" cy="101603"/>
            </a:xfrm>
            <a:prstGeom prst="ellipse">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p:cNvSpPr/>
            <p:nvPr/>
          </p:nvSpPr>
          <p:spPr>
            <a:xfrm>
              <a:off x="1188555" y="6704027"/>
              <a:ext cx="101603" cy="101603"/>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1103468" y="6551102"/>
              <a:ext cx="101603" cy="101603"/>
            </a:xfrm>
            <a:prstGeom prst="ellipse">
              <a:avLst/>
            </a:prstGeom>
            <a:solidFill>
              <a:schemeClr val="bg1"/>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p:cNvSpPr/>
            <p:nvPr/>
          </p:nvSpPr>
          <p:spPr>
            <a:xfrm>
              <a:off x="1381216" y="6387312"/>
              <a:ext cx="101603" cy="101603"/>
            </a:xfrm>
            <a:prstGeom prst="ellipse">
              <a:avLst/>
            </a:prstGeom>
            <a:solidFill>
              <a:schemeClr val="bg1"/>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p:cNvSpPr txBox="1"/>
            <p:nvPr/>
          </p:nvSpPr>
          <p:spPr>
            <a:xfrm>
              <a:off x="60678" y="6304249"/>
              <a:ext cx="1082348" cy="369332"/>
            </a:xfrm>
            <a:prstGeom prst="rect">
              <a:avLst/>
            </a:prstGeom>
            <a:noFill/>
          </p:spPr>
          <p:txBody>
            <a:bodyPr wrap="none" rtlCol="0">
              <a:spAutoFit/>
            </a:bodyPr>
            <a:lstStyle/>
            <a:p>
              <a:r>
                <a:rPr lang="en-US" dirty="0">
                  <a:solidFill>
                    <a:schemeClr val="tx2"/>
                  </a:solidFill>
                  <a:latin typeface="Yesteryear" panose="03020802040607070802" pitchFamily="66" charset="0"/>
                </a:rPr>
                <a:t>Refactoring</a:t>
              </a:r>
              <a:endParaRPr lang="en-US" dirty="0">
                <a:solidFill>
                  <a:schemeClr val="tx2"/>
                </a:solidFill>
                <a:latin typeface="+mj-lt"/>
              </a:endParaRPr>
            </a:p>
          </p:txBody>
        </p:sp>
        <p:sp>
          <p:nvSpPr>
            <p:cNvPr id="13" name="TextBox 12"/>
            <p:cNvSpPr txBox="1"/>
            <p:nvPr/>
          </p:nvSpPr>
          <p:spPr>
            <a:xfrm>
              <a:off x="435976" y="6482334"/>
              <a:ext cx="644728" cy="369332"/>
            </a:xfrm>
            <a:prstGeom prst="rect">
              <a:avLst/>
            </a:prstGeom>
            <a:noFill/>
          </p:spPr>
          <p:txBody>
            <a:bodyPr wrap="none" rtlCol="0">
              <a:spAutoFit/>
            </a:bodyPr>
            <a:lstStyle/>
            <a:p>
              <a:r>
                <a:rPr lang="en-US" dirty="0">
                  <a:latin typeface="+mj-lt"/>
                </a:rPr>
                <a:t>CSS</a:t>
              </a:r>
            </a:p>
          </p:txBody>
        </p:sp>
      </p:grpSp>
    </p:spTree>
    <p:extLst>
      <p:ext uri="{BB962C8B-B14F-4D97-AF65-F5344CB8AC3E}">
        <p14:creationId xmlns:p14="http://schemas.microsoft.com/office/powerpoint/2010/main" val="2699427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1ksuns">
  <a:themeElements>
    <a:clrScheme name="1ksuns">
      <a:dk1>
        <a:srgbClr val="E05826"/>
      </a:dk1>
      <a:lt1>
        <a:srgbClr val="FFFFFF"/>
      </a:lt1>
      <a:dk2>
        <a:srgbClr val="10A0C5"/>
      </a:dk2>
      <a:lt2>
        <a:srgbClr val="EEECE1"/>
      </a:lt2>
      <a:accent1>
        <a:srgbClr val="515155"/>
      </a:accent1>
      <a:accent2>
        <a:srgbClr val="6A696A"/>
      </a:accent2>
      <a:accent3>
        <a:srgbClr val="9BBB59"/>
      </a:accent3>
      <a:accent4>
        <a:srgbClr val="8064A2"/>
      </a:accent4>
      <a:accent5>
        <a:srgbClr val="4BACC6"/>
      </a:accent5>
      <a:accent6>
        <a:srgbClr val="F79646"/>
      </a:accent6>
      <a:hlink>
        <a:srgbClr val="8064A2"/>
      </a:hlink>
      <a:folHlink>
        <a:srgbClr val="00B0F0"/>
      </a:folHlink>
    </a:clrScheme>
    <a:fontScheme name="Custom 1">
      <a:majorFont>
        <a:latin typeface="Nova Flat"/>
        <a:ea typeface=""/>
        <a:cs typeface=""/>
      </a:majorFont>
      <a:minorFont>
        <a:latin typeface="Ubuntu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ksuns" id="{76A5742E-CECA-4C05-867D-64739FDCED71}" vid="{0C3A22DF-C12E-4D10-8297-FF5E24BEA1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946</TotalTime>
  <Words>1400</Words>
  <Application>Microsoft Office PowerPoint</Application>
  <PresentationFormat>Widescreen</PresentationFormat>
  <Paragraphs>302</Paragraphs>
  <Slides>33</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Nova Flat</vt:lpstr>
      <vt:lpstr>Yesteryear</vt:lpstr>
      <vt:lpstr>Calibri</vt:lpstr>
      <vt:lpstr>Ubuntu Condensed</vt:lpstr>
      <vt:lpstr>Arial</vt:lpstr>
      <vt:lpstr>1ksuns</vt:lpstr>
      <vt:lpstr>Image</vt:lpstr>
      <vt:lpstr>PowerPoint Presentation</vt:lpstr>
      <vt:lpstr>Ed Charbeneau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Cooking bad code</vt:lpstr>
      <vt:lpstr>Cooking bad code</vt:lpstr>
      <vt:lpstr>Cooking bad code</vt:lpstr>
      <vt:lpstr>Cooking bad code</vt:lpstr>
      <vt:lpstr>Reasons to refactor</vt:lpstr>
      <vt:lpstr>Maintainability &amp; Readability</vt:lpstr>
      <vt:lpstr>Extensibility</vt:lpstr>
      <vt:lpstr>Improving Performance</vt:lpstr>
      <vt:lpstr>Semantic Layout</vt:lpstr>
      <vt:lpstr>Tools</vt:lpstr>
      <vt:lpstr>Sass overview</vt:lpstr>
      <vt:lpstr>Converting CSS to Sass</vt:lpstr>
      <vt:lpstr>Cleaning up with variables</vt:lpstr>
      <vt:lpstr>Reusable modules with mixins</vt:lpstr>
      <vt:lpstr>Cleaning up your HTML with semantic styles</vt:lpstr>
      <vt:lpstr>Partials and Imports</vt:lpstr>
      <vt:lpstr>PowerPoint Presentation</vt:lpstr>
      <vt:lpstr>Bower Overview</vt:lpstr>
      <vt:lpstr>Using Bower</vt:lpstr>
      <vt:lpstr>Finalizing the project</vt:lpstr>
      <vt:lpstr>Does refactoring make sense?</vt:lpstr>
      <vt:lpstr>PowerPoint Presentation</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CSS</dc:title>
  <dc:creator>Ed Charbeneau</dc:creator>
  <cp:lastModifiedBy>Ed Charbeneau</cp:lastModifiedBy>
  <cp:revision>82</cp:revision>
  <dcterms:created xsi:type="dcterms:W3CDTF">2013-04-29T23:39:26Z</dcterms:created>
  <dcterms:modified xsi:type="dcterms:W3CDTF">2015-11-09T18:55:26Z</dcterms:modified>
</cp:coreProperties>
</file>