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8593D-2EA4-4DE5-9C29-44AD96D5BB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E9D400-5A88-4CC4-9B6D-66AD753F6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If a function contains a loop. ( for, while, do-while)</a:t>
          </a:r>
          <a:endParaRPr lang="en-US" dirty="0"/>
        </a:p>
      </dgm:t>
    </dgm:pt>
    <dgm:pt modelId="{DD0FBDED-B658-42B9-8BCF-4D88CC8D47B7}" type="parTrans" cxnId="{B7C6E9D1-9FF8-4C1A-AA7B-60AE56F5AE66}">
      <dgm:prSet/>
      <dgm:spPr/>
      <dgm:t>
        <a:bodyPr/>
        <a:lstStyle/>
        <a:p>
          <a:endParaRPr lang="en-US"/>
        </a:p>
      </dgm:t>
    </dgm:pt>
    <dgm:pt modelId="{731EDC0F-7E7A-4D09-8E72-7B010F24A3AD}" type="sibTrans" cxnId="{B7C6E9D1-9FF8-4C1A-AA7B-60AE56F5AE66}">
      <dgm:prSet/>
      <dgm:spPr/>
      <dgm:t>
        <a:bodyPr/>
        <a:lstStyle/>
        <a:p>
          <a:endParaRPr lang="en-US"/>
        </a:p>
      </dgm:t>
    </dgm:pt>
    <dgm:pt modelId="{55E64D27-6AEB-4883-814B-6A589217E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If a function contains static variables.</a:t>
          </a:r>
          <a:endParaRPr lang="en-US"/>
        </a:p>
      </dgm:t>
    </dgm:pt>
    <dgm:pt modelId="{81E7FA8E-8B70-43B0-91B3-F2BF8FA6450A}" type="parTrans" cxnId="{5553F7A1-9A3F-4569-91AE-632130AA3843}">
      <dgm:prSet/>
      <dgm:spPr/>
      <dgm:t>
        <a:bodyPr/>
        <a:lstStyle/>
        <a:p>
          <a:endParaRPr lang="en-US"/>
        </a:p>
      </dgm:t>
    </dgm:pt>
    <dgm:pt modelId="{9D6F6C03-3C8D-42E0-A754-2E1A8C37C109}" type="sibTrans" cxnId="{5553F7A1-9A3F-4569-91AE-632130AA3843}">
      <dgm:prSet/>
      <dgm:spPr/>
      <dgm:t>
        <a:bodyPr/>
        <a:lstStyle/>
        <a:p>
          <a:endParaRPr lang="en-US"/>
        </a:p>
      </dgm:t>
    </dgm:pt>
    <dgm:pt modelId="{3A632B15-91B8-430D-A542-D70F4B7D5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If a function is recursive.</a:t>
          </a:r>
          <a:endParaRPr lang="en-US"/>
        </a:p>
      </dgm:t>
    </dgm:pt>
    <dgm:pt modelId="{D10FA76E-EA5F-4F90-8C5C-0F21E174F995}" type="parTrans" cxnId="{B0CDF5CF-9EF4-4411-BBC5-909B48D3CA56}">
      <dgm:prSet/>
      <dgm:spPr/>
      <dgm:t>
        <a:bodyPr/>
        <a:lstStyle/>
        <a:p>
          <a:endParaRPr lang="en-US"/>
        </a:p>
      </dgm:t>
    </dgm:pt>
    <dgm:pt modelId="{9D0D1B14-4107-41FE-9DBE-02BA48282914}" type="sibTrans" cxnId="{B0CDF5CF-9EF4-4411-BBC5-909B48D3CA56}">
      <dgm:prSet/>
      <dgm:spPr/>
      <dgm:t>
        <a:bodyPr/>
        <a:lstStyle/>
        <a:p>
          <a:endParaRPr lang="en-US"/>
        </a:p>
      </dgm:t>
    </dgm:pt>
    <dgm:pt modelId="{BFDFED06-A7B2-49A0-80BD-D2DCF4AB6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If a function return type is other than void, and the return statement doesn't exist in function body.</a:t>
          </a:r>
          <a:endParaRPr lang="en-US"/>
        </a:p>
      </dgm:t>
    </dgm:pt>
    <dgm:pt modelId="{4F295FB5-B9B5-420C-AAF1-0D8A0C64E2A9}" type="parTrans" cxnId="{7682A360-922D-445C-A860-3279B5E54B60}">
      <dgm:prSet/>
      <dgm:spPr/>
      <dgm:t>
        <a:bodyPr/>
        <a:lstStyle/>
        <a:p>
          <a:endParaRPr lang="en-US"/>
        </a:p>
      </dgm:t>
    </dgm:pt>
    <dgm:pt modelId="{B85EEF0E-0CCF-4175-8CEA-CB20A1DDE7DA}" type="sibTrans" cxnId="{7682A360-922D-445C-A860-3279B5E54B60}">
      <dgm:prSet/>
      <dgm:spPr/>
      <dgm:t>
        <a:bodyPr/>
        <a:lstStyle/>
        <a:p>
          <a:endParaRPr lang="en-US"/>
        </a:p>
      </dgm:t>
    </dgm:pt>
    <dgm:pt modelId="{CBD75E51-7E7C-4173-AEB2-E6564ECAB637}" type="pres">
      <dgm:prSet presAssocID="{76C8593D-2EA4-4DE5-9C29-44AD96D5BB13}" presName="linear" presStyleCnt="0">
        <dgm:presLayoutVars>
          <dgm:animLvl val="lvl"/>
          <dgm:resizeHandles val="exact"/>
        </dgm:presLayoutVars>
      </dgm:prSet>
      <dgm:spPr/>
    </dgm:pt>
    <dgm:pt modelId="{22D3E925-FE3D-4A45-B152-9E10802F8512}" type="pres">
      <dgm:prSet presAssocID="{A7E9D400-5A88-4CC4-9B6D-66AD753F6B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A9602F-0F82-4B7F-98A4-6B0488D427EF}" type="pres">
      <dgm:prSet presAssocID="{731EDC0F-7E7A-4D09-8E72-7B010F24A3AD}" presName="spacer" presStyleCnt="0"/>
      <dgm:spPr/>
    </dgm:pt>
    <dgm:pt modelId="{554808BD-CD0D-4931-9F90-7B5064DF439A}" type="pres">
      <dgm:prSet presAssocID="{55E64D27-6AEB-4883-814B-6A589217EC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0544EA-443A-4CA5-8D57-5133EFCCC167}" type="pres">
      <dgm:prSet presAssocID="{9D6F6C03-3C8D-42E0-A754-2E1A8C37C109}" presName="spacer" presStyleCnt="0"/>
      <dgm:spPr/>
    </dgm:pt>
    <dgm:pt modelId="{D4B914B2-8941-4B79-AC1E-ADBB88ADA038}" type="pres">
      <dgm:prSet presAssocID="{3A632B15-91B8-430D-A542-D70F4B7D50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17C8BDD-1403-46A3-8F7A-D6DE00B67B68}" type="pres">
      <dgm:prSet presAssocID="{9D0D1B14-4107-41FE-9DBE-02BA48282914}" presName="spacer" presStyleCnt="0"/>
      <dgm:spPr/>
    </dgm:pt>
    <dgm:pt modelId="{3E400004-4B76-4D5D-9BED-F1E379D9E68F}" type="pres">
      <dgm:prSet presAssocID="{BFDFED06-A7B2-49A0-80BD-D2DCF4AB60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01C01-36C9-41CF-A8D2-8F5DC1F3C8BF}" type="presOf" srcId="{A7E9D400-5A88-4CC4-9B6D-66AD753F6B3C}" destId="{22D3E925-FE3D-4A45-B152-9E10802F8512}" srcOrd="0" destOrd="0" presId="urn:microsoft.com/office/officeart/2005/8/layout/vList2"/>
    <dgm:cxn modelId="{D3C02217-A8BC-4A90-BD2B-5E6314AFD76E}" type="presOf" srcId="{76C8593D-2EA4-4DE5-9C29-44AD96D5BB13}" destId="{CBD75E51-7E7C-4173-AEB2-E6564ECAB637}" srcOrd="0" destOrd="0" presId="urn:microsoft.com/office/officeart/2005/8/layout/vList2"/>
    <dgm:cxn modelId="{4BA2F42A-4ED9-48DD-80F8-B1CAFCBEBBFE}" type="presOf" srcId="{3A632B15-91B8-430D-A542-D70F4B7D5063}" destId="{D4B914B2-8941-4B79-AC1E-ADBB88ADA038}" srcOrd="0" destOrd="0" presId="urn:microsoft.com/office/officeart/2005/8/layout/vList2"/>
    <dgm:cxn modelId="{7682A360-922D-445C-A860-3279B5E54B60}" srcId="{76C8593D-2EA4-4DE5-9C29-44AD96D5BB13}" destId="{BFDFED06-A7B2-49A0-80BD-D2DCF4AB6055}" srcOrd="3" destOrd="0" parTransId="{4F295FB5-B9B5-420C-AAF1-0D8A0C64E2A9}" sibTransId="{B85EEF0E-0CCF-4175-8CEA-CB20A1DDE7DA}"/>
    <dgm:cxn modelId="{A7916950-C44F-4724-8C9E-CC9F25A6411A}" type="presOf" srcId="{BFDFED06-A7B2-49A0-80BD-D2DCF4AB6055}" destId="{3E400004-4B76-4D5D-9BED-F1E379D9E68F}" srcOrd="0" destOrd="0" presId="urn:microsoft.com/office/officeart/2005/8/layout/vList2"/>
    <dgm:cxn modelId="{5553F7A1-9A3F-4569-91AE-632130AA3843}" srcId="{76C8593D-2EA4-4DE5-9C29-44AD96D5BB13}" destId="{55E64D27-6AEB-4883-814B-6A589217EC8C}" srcOrd="1" destOrd="0" parTransId="{81E7FA8E-8B70-43B0-91B3-F2BF8FA6450A}" sibTransId="{9D6F6C03-3C8D-42E0-A754-2E1A8C37C109}"/>
    <dgm:cxn modelId="{214EA3BD-978A-47F2-B100-B7152395209D}" type="presOf" srcId="{55E64D27-6AEB-4883-814B-6A589217EC8C}" destId="{554808BD-CD0D-4931-9F90-7B5064DF439A}" srcOrd="0" destOrd="0" presId="urn:microsoft.com/office/officeart/2005/8/layout/vList2"/>
    <dgm:cxn modelId="{B0CDF5CF-9EF4-4411-BBC5-909B48D3CA56}" srcId="{76C8593D-2EA4-4DE5-9C29-44AD96D5BB13}" destId="{3A632B15-91B8-430D-A542-D70F4B7D5063}" srcOrd="2" destOrd="0" parTransId="{D10FA76E-EA5F-4F90-8C5C-0F21E174F995}" sibTransId="{9D0D1B14-4107-41FE-9DBE-02BA48282914}"/>
    <dgm:cxn modelId="{B7C6E9D1-9FF8-4C1A-AA7B-60AE56F5AE66}" srcId="{76C8593D-2EA4-4DE5-9C29-44AD96D5BB13}" destId="{A7E9D400-5A88-4CC4-9B6D-66AD753F6B3C}" srcOrd="0" destOrd="0" parTransId="{DD0FBDED-B658-42B9-8BCF-4D88CC8D47B7}" sibTransId="{731EDC0F-7E7A-4D09-8E72-7B010F24A3AD}"/>
    <dgm:cxn modelId="{DCE850F3-E86F-4D74-A78D-19F8846A0ED0}" type="presParOf" srcId="{CBD75E51-7E7C-4173-AEB2-E6564ECAB637}" destId="{22D3E925-FE3D-4A45-B152-9E10802F8512}" srcOrd="0" destOrd="0" presId="urn:microsoft.com/office/officeart/2005/8/layout/vList2"/>
    <dgm:cxn modelId="{9073AB12-48C1-477D-89E7-C787FFBCCA59}" type="presParOf" srcId="{CBD75E51-7E7C-4173-AEB2-E6564ECAB637}" destId="{61A9602F-0F82-4B7F-98A4-6B0488D427EF}" srcOrd="1" destOrd="0" presId="urn:microsoft.com/office/officeart/2005/8/layout/vList2"/>
    <dgm:cxn modelId="{A293D6F9-D2DA-404F-98F6-FB5042794E7C}" type="presParOf" srcId="{CBD75E51-7E7C-4173-AEB2-E6564ECAB637}" destId="{554808BD-CD0D-4931-9F90-7B5064DF439A}" srcOrd="2" destOrd="0" presId="urn:microsoft.com/office/officeart/2005/8/layout/vList2"/>
    <dgm:cxn modelId="{07FFF9BB-163D-4343-BC0A-C0ECC5C24A87}" type="presParOf" srcId="{CBD75E51-7E7C-4173-AEB2-E6564ECAB637}" destId="{7F0544EA-443A-4CA5-8D57-5133EFCCC167}" srcOrd="3" destOrd="0" presId="urn:microsoft.com/office/officeart/2005/8/layout/vList2"/>
    <dgm:cxn modelId="{961FA81A-AF98-4F3F-BF85-A0B9BF58B3DC}" type="presParOf" srcId="{CBD75E51-7E7C-4173-AEB2-E6564ECAB637}" destId="{D4B914B2-8941-4B79-AC1E-ADBB88ADA038}" srcOrd="4" destOrd="0" presId="urn:microsoft.com/office/officeart/2005/8/layout/vList2"/>
    <dgm:cxn modelId="{2C5631F2-C879-4EF0-A9BA-5C40DC62EC82}" type="presParOf" srcId="{CBD75E51-7E7C-4173-AEB2-E6564ECAB637}" destId="{217C8BDD-1403-46A3-8F7A-D6DE00B67B68}" srcOrd="5" destOrd="0" presId="urn:microsoft.com/office/officeart/2005/8/layout/vList2"/>
    <dgm:cxn modelId="{FE320C06-F011-460F-BF94-0364B5F677D3}" type="presParOf" srcId="{CBD75E51-7E7C-4173-AEB2-E6564ECAB637}" destId="{3E400004-4B76-4D5D-9BED-F1E379D9E6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3E925-FE3D-4A45-B152-9E10802F8512}">
      <dsp:nvSpPr>
        <dsp:cNvPr id="0" name=""/>
        <dsp:cNvSpPr/>
      </dsp:nvSpPr>
      <dsp:spPr>
        <a:xfrm>
          <a:off x="0" y="521849"/>
          <a:ext cx="6253721" cy="955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If a function contains a loop. ( for, while, do-while)</a:t>
          </a:r>
          <a:endParaRPr lang="en-US" sz="2200" kern="1200" dirty="0"/>
        </a:p>
      </dsp:txBody>
      <dsp:txXfrm>
        <a:off x="46648" y="568497"/>
        <a:ext cx="6160425" cy="862301"/>
      </dsp:txXfrm>
    </dsp:sp>
    <dsp:sp modelId="{554808BD-CD0D-4931-9F90-7B5064DF439A}">
      <dsp:nvSpPr>
        <dsp:cNvPr id="0" name=""/>
        <dsp:cNvSpPr/>
      </dsp:nvSpPr>
      <dsp:spPr>
        <a:xfrm>
          <a:off x="0" y="1540807"/>
          <a:ext cx="6253721" cy="95559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If a function contains static variables.</a:t>
          </a:r>
          <a:endParaRPr lang="en-US" sz="2200" kern="1200"/>
        </a:p>
      </dsp:txBody>
      <dsp:txXfrm>
        <a:off x="46648" y="1587455"/>
        <a:ext cx="6160425" cy="862301"/>
      </dsp:txXfrm>
    </dsp:sp>
    <dsp:sp modelId="{D4B914B2-8941-4B79-AC1E-ADBB88ADA038}">
      <dsp:nvSpPr>
        <dsp:cNvPr id="0" name=""/>
        <dsp:cNvSpPr/>
      </dsp:nvSpPr>
      <dsp:spPr>
        <a:xfrm>
          <a:off x="0" y="2559764"/>
          <a:ext cx="6253721" cy="95559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If a function is recursive.</a:t>
          </a:r>
          <a:endParaRPr lang="en-US" sz="2200" kern="1200"/>
        </a:p>
      </dsp:txBody>
      <dsp:txXfrm>
        <a:off x="46648" y="2606412"/>
        <a:ext cx="6160425" cy="862301"/>
      </dsp:txXfrm>
    </dsp:sp>
    <dsp:sp modelId="{3E400004-4B76-4D5D-9BED-F1E379D9E68F}">
      <dsp:nvSpPr>
        <dsp:cNvPr id="0" name=""/>
        <dsp:cNvSpPr/>
      </dsp:nvSpPr>
      <dsp:spPr>
        <a:xfrm>
          <a:off x="0" y="3578722"/>
          <a:ext cx="6253721" cy="95559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If a function return type is other than void, and the return statement doesn't exist in function body.</a:t>
          </a:r>
          <a:endParaRPr lang="en-US" sz="2200" kern="1200"/>
        </a:p>
      </dsp:txBody>
      <dsp:txXfrm>
        <a:off x="46648" y="3625370"/>
        <a:ext cx="6160425" cy="862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133-CF88-469E-8757-A0DD885F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F10C-E891-4996-BB84-903DED02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F2CC-8458-4581-B066-4043CC95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BAEF-D194-44A5-86BC-CFFDEBD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51E09-B904-40AB-A3B1-BBD0B23B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80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B260-C74B-453D-B45C-CEF7A1BF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6540-0A02-42BB-B27A-ECB02DF2C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78CA-8BC5-4A00-B1C6-BEA9DEB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9F8A-4D5D-4E14-B356-F1886934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E9D5-FEF8-4A27-BC06-80EF690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6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CA188-FA30-42CC-9E6C-E147CA1CC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F11A-FFD2-441C-A64D-E7C534C4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BAF5-3E4A-4172-BF54-9F5799CD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9D7B-F74C-49CE-9F62-BD62625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2BBCD-BEED-43EC-9FEE-E2E511FE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00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4B5C-3129-42FB-B78C-10B53C3D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9191-A336-4483-AC3B-8FA96867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9A2C-8891-4CD3-A267-B8EC038E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6868-66BD-4AA5-BC18-8E302FA6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7753-CF54-463D-8C02-F21A112B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8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2854-9425-415A-B498-A7FA6E92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E019-EB1F-4B31-BFBD-FBFCD15D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A9B0-101E-417C-9B9D-63A7B59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E28E-BB8C-4FF9-9A81-00103701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C559-03DD-499E-8799-ADD1B606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50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A9E1-C708-4D4D-8F32-2A6CDAD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8DC-CDA7-49B5-B0E8-65CCEA9C4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4A77D-6DAF-4016-998D-3D451FA1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0873-6AED-4928-97EF-99F89A46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04494-5D9F-4C0F-B3A9-7EA95BFF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6DEA-C395-45D6-B24B-31F8337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29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5BD-6C97-4751-A613-02A1DCF9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F3AD-7ED0-4560-8D7A-86153C7E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2AE80-6D2C-4801-B038-AC7EB28A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3FE22-17A3-417C-A879-41D4B3D1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A9A21-5503-47FE-B2BE-148AC713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F4010-1664-443B-9C62-7B706C1E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DDEE3-5901-4DA4-A0F6-7405A3D4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7BA02-FA4A-41E4-A032-B005ABB9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DF9-21A2-4AAA-9CEB-91A547BD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8D261-6192-47FD-BA01-D2B9513A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577E-6BFF-4DAA-8EEB-A5E332D0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DDB8-59BC-4573-B56F-0AD4EC43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2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99D7B-2F33-4BED-B0F5-AAFE7D4F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139AD-4B2D-4DA2-B713-432FBF49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EC95-4768-4107-9C09-54F7787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72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3113-1807-4076-AF55-C3B1E760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1258-B1B4-4AF8-8F50-E013BA81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3D890-A1E2-4A68-BA8E-F0929F81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3CF3-3779-4DA6-B693-99C277B5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0996-34EA-420D-AF19-C10F8CB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8873-AA22-4523-9312-59CAE702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8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AF12-4B59-4F03-84AA-A0696648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A1A7F-D94B-41D8-B24E-905E94063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2321-EC3C-4060-BA14-6FDF89770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1095-CD29-4608-B32A-B591FBF1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03B6-6F03-44E5-B143-700A9111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9FD4-DD5E-4574-A015-C66DC560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18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29864-0115-43FA-9786-5C5D41D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3803-BBF2-4861-832D-064594F4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26FD-734B-40DF-A260-FDC5662A6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1B5B-EB69-456B-95B1-5B44A77B5CEB}" type="datetimeFigureOut">
              <a:rPr lang="sv-SE" smtClean="0"/>
              <a:t>2022-03-24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F75-CA1F-4DCB-8493-7CC3BDFC6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9A99-8C91-415C-9788-F96FB1C22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3B5C-ED44-4E74-B2C3-EC93FF83CB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89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3CC7D-2763-49B7-8F41-58C032590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IN" sz="8000">
                <a:solidFill>
                  <a:srgbClr val="FFFFFF"/>
                </a:solidFill>
              </a:rPr>
              <a:t>Inline Functions</a:t>
            </a:r>
            <a:endParaRPr lang="sv-SE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1B01E-5D69-4D67-A633-8D7DE2EEC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sv-SE" sz="2000">
              <a:solidFill>
                <a:srgbClr val="FFFFFF"/>
              </a:solidFill>
            </a:endParaRP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9A01C-178B-4B8F-B87E-99095E06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IN" sz="4800"/>
              <a:t>When Inline Function will Not work</a:t>
            </a:r>
            <a:endParaRPr lang="sv-S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03D798-1F6B-121F-128E-5ABFAF3A3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6491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203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792-EB25-46D4-99A7-2A448D6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92"/>
            <a:ext cx="10515600" cy="457922"/>
          </a:xfrm>
        </p:spPr>
        <p:txBody>
          <a:bodyPr>
            <a:normAutofit fontScale="90000"/>
          </a:bodyPr>
          <a:lstStyle/>
          <a:p>
            <a:r>
              <a:rPr lang="en-IN" dirty="0"/>
              <a:t>Stack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EFC3-C7FF-4141-BC94-1E3E7095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314"/>
            <a:ext cx="10587182" cy="5595649"/>
          </a:xfrm>
        </p:spPr>
        <p:txBody>
          <a:bodyPr>
            <a:normAutofit/>
          </a:bodyPr>
          <a:lstStyle/>
          <a:p>
            <a:endParaRPr lang="en-IN" sz="3200" dirty="0"/>
          </a:p>
          <a:p>
            <a:endParaRPr lang="sv-SE" sz="3200" dirty="0"/>
          </a:p>
          <a:p>
            <a:endParaRPr lang="sv-SE" sz="3200" dirty="0"/>
          </a:p>
          <a:p>
            <a:r>
              <a:rPr lang="sv-SE" sz="3200" dirty="0"/>
              <a:t>                </a:t>
            </a:r>
          </a:p>
          <a:p>
            <a:r>
              <a:rPr lang="sv-SE" sz="3200" dirty="0"/>
              <a:t>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E9FA7-7E58-41FE-BA0B-F46484300CD4}"/>
              </a:ext>
            </a:extLst>
          </p:cNvPr>
          <p:cNvSpPr/>
          <p:nvPr/>
        </p:nvSpPr>
        <p:spPr>
          <a:xfrm>
            <a:off x="4391025" y="1911062"/>
            <a:ext cx="2023918" cy="354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9336D-6FD4-47F1-A097-88B2567D7DF9}"/>
              </a:ext>
            </a:extLst>
          </p:cNvPr>
          <p:cNvCxnSpPr/>
          <p:nvPr/>
        </p:nvCxnSpPr>
        <p:spPr>
          <a:xfrm flipV="1">
            <a:off x="4410075" y="5229225"/>
            <a:ext cx="1990725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280CF2-591C-4446-B9C4-AA93C6C819AB}"/>
              </a:ext>
            </a:extLst>
          </p:cNvPr>
          <p:cNvSpPr/>
          <p:nvPr/>
        </p:nvSpPr>
        <p:spPr>
          <a:xfrm>
            <a:off x="4410075" y="4541454"/>
            <a:ext cx="2023918" cy="79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Element 1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26946-ACE4-4881-B82C-2D1A83BE3C39}"/>
              </a:ext>
            </a:extLst>
          </p:cNvPr>
          <p:cNvSpPr/>
          <p:nvPr/>
        </p:nvSpPr>
        <p:spPr>
          <a:xfrm>
            <a:off x="4410075" y="3731287"/>
            <a:ext cx="2023918" cy="79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Element 2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19C7A-C0FC-470D-860C-FD7B3F1A2560}"/>
              </a:ext>
            </a:extLst>
          </p:cNvPr>
          <p:cNvSpPr/>
          <p:nvPr/>
        </p:nvSpPr>
        <p:spPr>
          <a:xfrm>
            <a:off x="4410075" y="2751661"/>
            <a:ext cx="2023918" cy="97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Element 3</a:t>
            </a:r>
            <a:endParaRPr lang="sv-SE" dirty="0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A1B1D79-4C22-46F0-BFAD-08C14A1C7FDA}"/>
              </a:ext>
            </a:extLst>
          </p:cNvPr>
          <p:cNvSpPr/>
          <p:nvPr/>
        </p:nvSpPr>
        <p:spPr>
          <a:xfrm>
            <a:off x="5985167" y="1224900"/>
            <a:ext cx="2290612" cy="6553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59B02B48-D49A-4A52-B8A6-8B3899A0E844}"/>
              </a:ext>
            </a:extLst>
          </p:cNvPr>
          <p:cNvSpPr/>
          <p:nvPr/>
        </p:nvSpPr>
        <p:spPr>
          <a:xfrm>
            <a:off x="2498209" y="1255712"/>
            <a:ext cx="2290612" cy="6553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Push</a:t>
            </a:r>
            <a:endParaRPr lang="sv-SE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E3223D-1FBB-4617-9512-684C5932CC7D}"/>
              </a:ext>
            </a:extLst>
          </p:cNvPr>
          <p:cNvSpPr/>
          <p:nvPr/>
        </p:nvSpPr>
        <p:spPr>
          <a:xfrm>
            <a:off x="4410075" y="1927416"/>
            <a:ext cx="2004868" cy="83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Element 4</a:t>
            </a:r>
            <a:endParaRPr lang="sv-S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A26F33-BF8F-47A4-AC63-E00E1F2D4AA4}"/>
              </a:ext>
            </a:extLst>
          </p:cNvPr>
          <p:cNvSpPr/>
          <p:nvPr/>
        </p:nvSpPr>
        <p:spPr>
          <a:xfrm>
            <a:off x="7662333" y="2904066"/>
            <a:ext cx="2751667" cy="1625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Works on Principle of Last In First Out</a:t>
            </a:r>
          </a:p>
          <a:p>
            <a:pPr algn="ctr"/>
            <a:r>
              <a:rPr lang="en-IN" sz="2400" dirty="0"/>
              <a:t> ( LIFO )</a:t>
            </a:r>
            <a:endParaRPr lang="sv-S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4AF5E-FBBF-443A-A1A0-12EEFB51A4B2}"/>
              </a:ext>
            </a:extLst>
          </p:cNvPr>
          <p:cNvSpPr/>
          <p:nvPr/>
        </p:nvSpPr>
        <p:spPr>
          <a:xfrm>
            <a:off x="1601888" y="3145912"/>
            <a:ext cx="2023918" cy="1101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STACK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5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3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2" grpId="0" animBg="1"/>
      <p:bldP spid="13" grpId="0" animBg="1"/>
      <p:bldP spid="13" grpId="1" animBg="1"/>
      <p:bldP spid="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7D242-7FC5-4573-A2A8-4EF30E78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happens when we call a function ?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CC14-F41A-46DC-BA2A-62C7BFBD8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AB2D-EE7D-4ACA-9D89-1B038298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93507"/>
            <a:ext cx="12784667" cy="5745959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sv-SE" sz="3200" dirty="0"/>
              <a:t>                                               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sv-SE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5FBCE-3DAA-4AAE-9BF8-4F6C3FCAEAA2}"/>
              </a:ext>
            </a:extLst>
          </p:cNvPr>
          <p:cNvSpPr/>
          <p:nvPr/>
        </p:nvSpPr>
        <p:spPr>
          <a:xfrm>
            <a:off x="1346200" y="2336800"/>
            <a:ext cx="2260600" cy="224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62B0BF-0CEE-4D44-9BA1-5C7CFB4B62FD}"/>
              </a:ext>
            </a:extLst>
          </p:cNvPr>
          <p:cNvSpPr/>
          <p:nvPr/>
        </p:nvSpPr>
        <p:spPr>
          <a:xfrm>
            <a:off x="1346200" y="2412999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Instruction  1 at 100</a:t>
            </a:r>
            <a:endParaRPr lang="sv-SE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393EC-2195-4086-B039-AC057C6E2B3D}"/>
              </a:ext>
            </a:extLst>
          </p:cNvPr>
          <p:cNvSpPr/>
          <p:nvPr/>
        </p:nvSpPr>
        <p:spPr>
          <a:xfrm>
            <a:off x="1344082" y="3433954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Call</a:t>
            </a:r>
            <a:endParaRPr lang="sv-S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35AAC-9D82-4FC0-9065-2DF04C65BC6D}"/>
              </a:ext>
            </a:extLst>
          </p:cNvPr>
          <p:cNvSpPr/>
          <p:nvPr/>
        </p:nvSpPr>
        <p:spPr>
          <a:xfrm>
            <a:off x="1343024" y="2911860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endParaRPr lang="sv-S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562DF-CC4C-4E99-B258-C66B4BB6B01F}"/>
              </a:ext>
            </a:extLst>
          </p:cNvPr>
          <p:cNvSpPr/>
          <p:nvPr/>
        </p:nvSpPr>
        <p:spPr>
          <a:xfrm>
            <a:off x="1343024" y="4028298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Instruction at 104</a:t>
            </a:r>
            <a:endParaRPr lang="sv-SE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CBD8AE-0782-4F7B-B8FC-22DDB2EE825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604682" y="2217501"/>
            <a:ext cx="2877608" cy="14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99CC1-2D87-40ED-9592-C640E2043FCA}"/>
              </a:ext>
            </a:extLst>
          </p:cNvPr>
          <p:cNvSpPr/>
          <p:nvPr/>
        </p:nvSpPr>
        <p:spPr>
          <a:xfrm>
            <a:off x="6485466" y="2074333"/>
            <a:ext cx="2260599" cy="149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399B13-8A30-4821-8DDD-50E3B8A56563}"/>
              </a:ext>
            </a:extLst>
          </p:cNvPr>
          <p:cNvSpPr/>
          <p:nvPr/>
        </p:nvSpPr>
        <p:spPr>
          <a:xfrm>
            <a:off x="6485466" y="2095497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  <a:endParaRPr lang="sv-S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9EEDF-5EDC-4CD4-B0A8-8AD2CF384851}"/>
              </a:ext>
            </a:extLst>
          </p:cNvPr>
          <p:cNvSpPr/>
          <p:nvPr/>
        </p:nvSpPr>
        <p:spPr>
          <a:xfrm>
            <a:off x="6485465" y="3082861"/>
            <a:ext cx="2260600" cy="4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2005</a:t>
            </a:r>
            <a:endParaRPr lang="sv-SE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9E07EF-5D2F-41FE-B932-D272F336A431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603624" y="3252474"/>
            <a:ext cx="2878665" cy="105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8A2EDC-5BFF-41BE-A748-50AC77AA44D2}"/>
              </a:ext>
            </a:extLst>
          </p:cNvPr>
          <p:cNvSpPr txBox="1"/>
          <p:nvPr/>
        </p:nvSpPr>
        <p:spPr>
          <a:xfrm>
            <a:off x="8847664" y="2217501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instruction in Function</a:t>
            </a:r>
            <a:endParaRPr lang="sv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9C332-861B-4D99-9C40-B32DB03A8223}"/>
              </a:ext>
            </a:extLst>
          </p:cNvPr>
          <p:cNvSpPr txBox="1"/>
          <p:nvPr/>
        </p:nvSpPr>
        <p:spPr>
          <a:xfrm>
            <a:off x="8991599" y="3184456"/>
            <a:ext cx="326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Last Instruction in Function</a:t>
            </a:r>
            <a:endParaRPr lang="sv-S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735C5-BDE4-4978-8F8D-7F7E56C00E72}"/>
              </a:ext>
            </a:extLst>
          </p:cNvPr>
          <p:cNvSpPr txBox="1"/>
          <p:nvPr/>
        </p:nvSpPr>
        <p:spPr>
          <a:xfrm>
            <a:off x="548216" y="1952025"/>
            <a:ext cx="437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Main Program execution at memory location 100</a:t>
            </a:r>
            <a:endParaRPr lang="sv-SE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089EB8-5B15-4FFA-89CF-4CE9FF342DAA}"/>
              </a:ext>
            </a:extLst>
          </p:cNvPr>
          <p:cNvSpPr txBox="1"/>
          <p:nvPr/>
        </p:nvSpPr>
        <p:spPr>
          <a:xfrm>
            <a:off x="5630331" y="1605857"/>
            <a:ext cx="472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 Call located at memory address 2000</a:t>
            </a:r>
            <a:endParaRPr lang="sv-S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01C585-DCBA-4EAC-824B-DDFAEA094952}"/>
              </a:ext>
            </a:extLst>
          </p:cNvPr>
          <p:cNvSpPr/>
          <p:nvPr/>
        </p:nvSpPr>
        <p:spPr>
          <a:xfrm>
            <a:off x="6488641" y="2649729"/>
            <a:ext cx="2260600" cy="4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009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7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62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62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62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625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54" grpId="0"/>
      <p:bldP spid="55" grpId="0"/>
      <p:bldP spid="62" grpId="0"/>
      <p:bldP spid="64" grpId="0"/>
      <p:bldP spid="65" grpId="0" animBg="1"/>
      <p:bldP spid="6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A58B-7920-42CD-8674-C9521F11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9FF6-7BE6-4A81-9EB6-D58C9EA0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How does function know where to return ????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8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AB2D-EE7D-4ACA-9D89-1B038298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93507"/>
            <a:ext cx="12784667" cy="5745959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sv-SE" sz="3200" dirty="0"/>
              <a:t>                                               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sv-SE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5FBCE-3DAA-4AAE-9BF8-4F6C3FCAEAA2}"/>
              </a:ext>
            </a:extLst>
          </p:cNvPr>
          <p:cNvSpPr/>
          <p:nvPr/>
        </p:nvSpPr>
        <p:spPr>
          <a:xfrm>
            <a:off x="1346200" y="2336800"/>
            <a:ext cx="2260600" cy="224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62B0BF-0CEE-4D44-9BA1-5C7CFB4B62FD}"/>
              </a:ext>
            </a:extLst>
          </p:cNvPr>
          <p:cNvSpPr/>
          <p:nvPr/>
        </p:nvSpPr>
        <p:spPr>
          <a:xfrm>
            <a:off x="1346200" y="2412999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Instruction  1 at 100</a:t>
            </a:r>
            <a:endParaRPr lang="sv-SE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393EC-2195-4086-B039-AC057C6E2B3D}"/>
              </a:ext>
            </a:extLst>
          </p:cNvPr>
          <p:cNvSpPr/>
          <p:nvPr/>
        </p:nvSpPr>
        <p:spPr>
          <a:xfrm>
            <a:off x="1344082" y="3433954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Call</a:t>
            </a:r>
            <a:endParaRPr lang="sv-S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35AAC-9D82-4FC0-9065-2DF04C65BC6D}"/>
              </a:ext>
            </a:extLst>
          </p:cNvPr>
          <p:cNvSpPr/>
          <p:nvPr/>
        </p:nvSpPr>
        <p:spPr>
          <a:xfrm>
            <a:off x="1343024" y="2911860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endParaRPr lang="sv-S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562DF-CC4C-4E99-B258-C66B4BB6B01F}"/>
              </a:ext>
            </a:extLst>
          </p:cNvPr>
          <p:cNvSpPr/>
          <p:nvPr/>
        </p:nvSpPr>
        <p:spPr>
          <a:xfrm>
            <a:off x="1343024" y="4028298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Instruction at 104</a:t>
            </a:r>
            <a:endParaRPr lang="sv-SE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CBD8AE-0782-4F7B-B8FC-22DDB2EE825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604682" y="2217501"/>
            <a:ext cx="2877608" cy="14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99CC1-2D87-40ED-9592-C640E2043FCA}"/>
              </a:ext>
            </a:extLst>
          </p:cNvPr>
          <p:cNvSpPr/>
          <p:nvPr/>
        </p:nvSpPr>
        <p:spPr>
          <a:xfrm>
            <a:off x="6485466" y="2074333"/>
            <a:ext cx="2260599" cy="149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399B13-8A30-4821-8DDD-50E3B8A56563}"/>
              </a:ext>
            </a:extLst>
          </p:cNvPr>
          <p:cNvSpPr/>
          <p:nvPr/>
        </p:nvSpPr>
        <p:spPr>
          <a:xfrm>
            <a:off x="6485466" y="2095497"/>
            <a:ext cx="2260600" cy="55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2000</a:t>
            </a:r>
            <a:endParaRPr lang="sv-S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9EEDF-5EDC-4CD4-B0A8-8AD2CF384851}"/>
              </a:ext>
            </a:extLst>
          </p:cNvPr>
          <p:cNvSpPr/>
          <p:nvPr/>
        </p:nvSpPr>
        <p:spPr>
          <a:xfrm>
            <a:off x="6482289" y="3046940"/>
            <a:ext cx="2260600" cy="4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2005</a:t>
            </a:r>
            <a:endParaRPr lang="sv-SE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9E07EF-5D2F-41FE-B932-D272F336A431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603624" y="3252474"/>
            <a:ext cx="2878665" cy="105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8A2EDC-5BFF-41BE-A748-50AC77AA44D2}"/>
              </a:ext>
            </a:extLst>
          </p:cNvPr>
          <p:cNvSpPr txBox="1"/>
          <p:nvPr/>
        </p:nvSpPr>
        <p:spPr>
          <a:xfrm>
            <a:off x="8847664" y="2217501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instruction in Function</a:t>
            </a:r>
            <a:endParaRPr lang="sv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9C332-861B-4D99-9C40-B32DB03A8223}"/>
              </a:ext>
            </a:extLst>
          </p:cNvPr>
          <p:cNvSpPr txBox="1"/>
          <p:nvPr/>
        </p:nvSpPr>
        <p:spPr>
          <a:xfrm>
            <a:off x="8991599" y="3184456"/>
            <a:ext cx="326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Last Instruction in Function</a:t>
            </a:r>
            <a:endParaRPr lang="sv-S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735C5-BDE4-4978-8F8D-7F7E56C00E72}"/>
              </a:ext>
            </a:extLst>
          </p:cNvPr>
          <p:cNvSpPr txBox="1"/>
          <p:nvPr/>
        </p:nvSpPr>
        <p:spPr>
          <a:xfrm>
            <a:off x="548216" y="1952025"/>
            <a:ext cx="437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Main Program execution at memory location 100</a:t>
            </a:r>
            <a:endParaRPr lang="sv-SE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089EB8-5B15-4FFA-89CF-4CE9FF342DAA}"/>
              </a:ext>
            </a:extLst>
          </p:cNvPr>
          <p:cNvSpPr txBox="1"/>
          <p:nvPr/>
        </p:nvSpPr>
        <p:spPr>
          <a:xfrm>
            <a:off x="5630331" y="1605857"/>
            <a:ext cx="472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 Call located at memory address 2000</a:t>
            </a:r>
            <a:endParaRPr lang="sv-S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01C585-DCBA-4EAC-824B-DDFAEA094952}"/>
              </a:ext>
            </a:extLst>
          </p:cNvPr>
          <p:cNvSpPr/>
          <p:nvPr/>
        </p:nvSpPr>
        <p:spPr>
          <a:xfrm>
            <a:off x="6488641" y="2649729"/>
            <a:ext cx="2260600" cy="47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endParaRPr lang="sv-S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2A2F0-A45F-4525-885A-6CF6B8DCB643}"/>
              </a:ext>
            </a:extLst>
          </p:cNvPr>
          <p:cNvSpPr/>
          <p:nvPr/>
        </p:nvSpPr>
        <p:spPr>
          <a:xfrm>
            <a:off x="8847663" y="4453488"/>
            <a:ext cx="2269069" cy="215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0FC182-AD4F-4FEB-97F8-E3CACFD0D4D6}"/>
              </a:ext>
            </a:extLst>
          </p:cNvPr>
          <p:cNvCxnSpPr>
            <a:cxnSpLocks/>
          </p:cNvCxnSpPr>
          <p:nvPr/>
        </p:nvCxnSpPr>
        <p:spPr>
          <a:xfrm>
            <a:off x="3609976" y="3861014"/>
            <a:ext cx="5136089" cy="10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1CF0B9-380B-4320-BB7B-F9F3DA30BA10}"/>
              </a:ext>
            </a:extLst>
          </p:cNvPr>
          <p:cNvSpPr txBox="1"/>
          <p:nvPr/>
        </p:nvSpPr>
        <p:spPr>
          <a:xfrm rot="622140">
            <a:off x="5202040" y="4503193"/>
            <a:ext cx="22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 To STACK</a:t>
            </a:r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5EFBF-C414-4D19-86F6-5852930F9CD6}"/>
              </a:ext>
            </a:extLst>
          </p:cNvPr>
          <p:cNvSpPr/>
          <p:nvPr/>
        </p:nvSpPr>
        <p:spPr>
          <a:xfrm>
            <a:off x="8847664" y="4666221"/>
            <a:ext cx="2235199" cy="175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43AB20-F393-4831-B129-87E29562183B}"/>
              </a:ext>
            </a:extLst>
          </p:cNvPr>
          <p:cNvCxnSpPr/>
          <p:nvPr/>
        </p:nvCxnSpPr>
        <p:spPr>
          <a:xfrm flipH="1" flipV="1">
            <a:off x="7196667" y="3699266"/>
            <a:ext cx="2235200" cy="90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190A2D-F0A0-470C-A53E-4124619253E8}"/>
              </a:ext>
            </a:extLst>
          </p:cNvPr>
          <p:cNvSpPr txBox="1"/>
          <p:nvPr/>
        </p:nvSpPr>
        <p:spPr>
          <a:xfrm rot="640401">
            <a:off x="8236528" y="3856114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</a:t>
            </a:r>
            <a:endParaRPr lang="sv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B7BDC5-74BE-4A0A-A953-84850DD7C647}"/>
              </a:ext>
            </a:extLst>
          </p:cNvPr>
          <p:cNvSpPr txBox="1"/>
          <p:nvPr/>
        </p:nvSpPr>
        <p:spPr>
          <a:xfrm rot="20197429">
            <a:off x="4483990" y="3473888"/>
            <a:ext cx="132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Go to location 104</a:t>
            </a:r>
            <a:endParaRPr lang="sv-SE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D389D6-EB47-4020-99CF-72914229327C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8847664" y="5401733"/>
            <a:ext cx="2235200" cy="14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C8FCF-7CFC-4557-BF77-A6C6850AB1B7}"/>
              </a:ext>
            </a:extLst>
          </p:cNvPr>
          <p:cNvSpPr/>
          <p:nvPr/>
        </p:nvSpPr>
        <p:spPr>
          <a:xfrm>
            <a:off x="8991599" y="4792133"/>
            <a:ext cx="2048934" cy="39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Local variable </a:t>
            </a:r>
            <a:endParaRPr lang="sv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D9F5E-89B1-481D-B817-AAAA25D010C6}"/>
              </a:ext>
            </a:extLst>
          </p:cNvPr>
          <p:cNvSpPr/>
          <p:nvPr/>
        </p:nvSpPr>
        <p:spPr>
          <a:xfrm>
            <a:off x="8991598" y="5342357"/>
            <a:ext cx="2048934" cy="522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Return Address (104 )</a:t>
            </a:r>
            <a:endParaRPr lang="sv-S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F41EEC-6DD1-4A07-9B75-A2BD52C355E4}"/>
              </a:ext>
            </a:extLst>
          </p:cNvPr>
          <p:cNvSpPr/>
          <p:nvPr/>
        </p:nvSpPr>
        <p:spPr>
          <a:xfrm>
            <a:off x="8991598" y="6019800"/>
            <a:ext cx="2048935" cy="261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Method parameter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6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54" grpId="0"/>
      <p:bldP spid="55" grpId="0"/>
      <p:bldP spid="62" grpId="0"/>
      <p:bldP spid="64" grpId="0"/>
      <p:bldP spid="65" grpId="0" animBg="1"/>
      <p:bldP spid="65" grpId="1" animBg="1"/>
      <p:bldP spid="2" grpId="0" animBg="1"/>
      <p:bldP spid="6" grpId="0"/>
      <p:bldP spid="7" grpId="0" animBg="1"/>
      <p:bldP spid="32" grpId="0"/>
      <p:bldP spid="34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C9493-4CC4-4744-AA4B-347A56DB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 is Inline Functions???</a:t>
            </a:r>
            <a:endParaRPr lang="sv-SE">
              <a:solidFill>
                <a:srgbClr val="FFFFFF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C369-16C1-4C85-981D-344F06C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euclid_circular_a"/>
              </a:rPr>
              <a:t>This copies the function to the location of the function call in compile-time and may make the program execution faster.</a:t>
            </a:r>
          </a:p>
          <a:p>
            <a:r>
              <a:rPr lang="en-US" dirty="0">
                <a:latin typeface="euclid_circular_a"/>
              </a:rPr>
              <a:t>Inline </a:t>
            </a:r>
            <a:r>
              <a:rPr lang="en-US" dirty="0" err="1">
                <a:latin typeface="euclid_circular_a"/>
              </a:rPr>
              <a:t>returntype</a:t>
            </a:r>
            <a:r>
              <a:rPr lang="en-US" dirty="0">
                <a:latin typeface="euclid_circular_a"/>
              </a:rPr>
              <a:t> </a:t>
            </a:r>
            <a:r>
              <a:rPr lang="en-US" dirty="0" err="1">
                <a:latin typeface="euclid_circular_a"/>
              </a:rPr>
              <a:t>nameOfFunction</a:t>
            </a:r>
            <a:r>
              <a:rPr lang="en-US" dirty="0">
                <a:latin typeface="euclid_circular_a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}</a:t>
            </a:r>
            <a:endParaRPr lang="en-US" b="0" i="0" dirty="0">
              <a:effectLst/>
              <a:latin typeface="euclid_circular_a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23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11354-D264-45A9-AA57-8198BBDB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7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218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euclid_circular_a</vt:lpstr>
      <vt:lpstr>Office Theme</vt:lpstr>
      <vt:lpstr>Inline Functions</vt:lpstr>
      <vt:lpstr>Stack</vt:lpstr>
      <vt:lpstr>What happens when we call a function ?</vt:lpstr>
      <vt:lpstr>PowerPoint Presentation</vt:lpstr>
      <vt:lpstr>PowerPoint Presentation</vt:lpstr>
      <vt:lpstr>PowerPoint Presentation</vt:lpstr>
      <vt:lpstr>PowerPoint Presentation</vt:lpstr>
      <vt:lpstr>What is Inline Functions???</vt:lpstr>
      <vt:lpstr>PowerPoint Presentation</vt:lpstr>
      <vt:lpstr>When Inline Function will Not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Functions</dc:title>
  <dc:creator>Mangesh Gaherwar</dc:creator>
  <cp:lastModifiedBy>Mangesh Gaherwar</cp:lastModifiedBy>
  <cp:revision>9</cp:revision>
  <dcterms:created xsi:type="dcterms:W3CDTF">2022-03-23T16:18:27Z</dcterms:created>
  <dcterms:modified xsi:type="dcterms:W3CDTF">2022-03-25T03:38:25Z</dcterms:modified>
</cp:coreProperties>
</file>