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311" r:id="rId3"/>
    <p:sldId id="344" r:id="rId4"/>
    <p:sldId id="312" r:id="rId5"/>
    <p:sldId id="313" r:id="rId6"/>
    <p:sldId id="314" r:id="rId7"/>
    <p:sldId id="316" r:id="rId8"/>
    <p:sldId id="319" r:id="rId9"/>
    <p:sldId id="315" r:id="rId10"/>
    <p:sldId id="320" r:id="rId11"/>
    <p:sldId id="332" r:id="rId12"/>
    <p:sldId id="331" r:id="rId13"/>
    <p:sldId id="330" r:id="rId14"/>
    <p:sldId id="321" r:id="rId15"/>
    <p:sldId id="327" r:id="rId16"/>
    <p:sldId id="325" r:id="rId17"/>
    <p:sldId id="329" r:id="rId18"/>
    <p:sldId id="340" r:id="rId19"/>
    <p:sldId id="335" r:id="rId20"/>
    <p:sldId id="339" r:id="rId21"/>
    <p:sldId id="348" r:id="rId22"/>
    <p:sldId id="341" r:id="rId23"/>
    <p:sldId id="336" r:id="rId24"/>
    <p:sldId id="350" r:id="rId25"/>
    <p:sldId id="357" r:id="rId26"/>
    <p:sldId id="342" r:id="rId27"/>
    <p:sldId id="349" r:id="rId28"/>
    <p:sldId id="343" r:id="rId29"/>
    <p:sldId id="351" r:id="rId30"/>
    <p:sldId id="333" r:id="rId31"/>
    <p:sldId id="334" r:id="rId32"/>
    <p:sldId id="323" r:id="rId33"/>
    <p:sldId id="345" r:id="rId34"/>
    <p:sldId id="346" r:id="rId35"/>
    <p:sldId id="352" r:id="rId36"/>
    <p:sldId id="353" r:id="rId37"/>
    <p:sldId id="354" r:id="rId38"/>
    <p:sldId id="355" r:id="rId39"/>
    <p:sldId id="356" r:id="rId40"/>
    <p:sldId id="338" r:id="rId41"/>
    <p:sldId id="358" r:id="rId4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505"/>
    <a:srgbClr val="FF7605"/>
    <a:srgbClr val="661F1E"/>
    <a:srgbClr val="000000"/>
    <a:srgbClr val="00B050"/>
    <a:srgbClr val="CCFFCC"/>
    <a:srgbClr val="353F49"/>
    <a:srgbClr val="C2E49C"/>
    <a:srgbClr val="D2EBB7"/>
    <a:srgbClr val="297B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38" autoAdjust="0"/>
    <p:restoredTop sz="96457" autoAdjust="0"/>
  </p:normalViewPr>
  <p:slideViewPr>
    <p:cSldViewPr>
      <p:cViewPr varScale="1">
        <p:scale>
          <a:sx n="128" d="100"/>
          <a:sy n="128" d="100"/>
        </p:scale>
        <p:origin x="-200"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3108"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notesMaster" Target="notesMasters/notesMaster1.xml"/><Relationship Id="rId44" Type="http://schemas.openxmlformats.org/officeDocument/2006/relationships/handoutMaster" Target="handoutMasters/handoutMaster1.xml"/><Relationship Id="rId45" Type="http://schemas.openxmlformats.org/officeDocument/2006/relationships/printerSettings" Target="printerSettings/printerSettings1.bin"/></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1260F553-B3A8-44AD-B842-9AB4445B7A6C}" type="datetimeFigureOut">
              <a:rPr lang="en-US" smtClean="0"/>
              <a:pPr/>
              <a:t>2/27/12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A3C507FA-BFD0-404D-AD5E-074422043A05}" type="slidenum">
              <a:rPr lang="en-US" smtClean="0"/>
              <a:pPr/>
              <a:t>‹#›</a:t>
            </a:fld>
            <a:endParaRPr lang="en-US"/>
          </a:p>
        </p:txBody>
      </p:sp>
    </p:spTree>
    <p:extLst>
      <p:ext uri="{BB962C8B-B14F-4D97-AF65-F5344CB8AC3E}">
        <p14:creationId xmlns:p14="http://schemas.microsoft.com/office/powerpoint/2010/main" val="28797004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FA295C0-B34B-42AD-8B1A-199825D6C66F}" type="datetimeFigureOut">
              <a:rPr lang="en-US" smtClean="0"/>
              <a:pPr/>
              <a:t>2/27/12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9109AC6-6863-45E6-ACDE-B801972BEB62}" type="slidenum">
              <a:rPr lang="en-US" smtClean="0"/>
              <a:pPr/>
              <a:t>‹#›</a:t>
            </a:fld>
            <a:endParaRPr lang="en-US"/>
          </a:p>
        </p:txBody>
      </p:sp>
    </p:spTree>
    <p:extLst>
      <p:ext uri="{BB962C8B-B14F-4D97-AF65-F5344CB8AC3E}">
        <p14:creationId xmlns:p14="http://schemas.microsoft.com/office/powerpoint/2010/main" val="170026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109AC6-6863-45E6-ACDE-B801972BEB6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109AC6-6863-45E6-ACDE-B801972BEB62}" type="slidenum">
              <a:rPr lang="en-US" smtClean="0"/>
              <a:pPr/>
              <a:t>40</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109AC6-6863-45E6-ACDE-B801972BEB62}" type="slidenum">
              <a:rPr lang="en-US" smtClean="0"/>
              <a:pPr/>
              <a:t>41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0"/>
            <a:ext cx="752475" cy="6858000"/>
          </a:xfrm>
          <a:prstGeom prst="rect">
            <a:avLst/>
          </a:prstGeom>
          <a:gradFill>
            <a:gsLst>
              <a:gs pos="0">
                <a:schemeClr val="bg2">
                  <a:lumMod val="90000"/>
                </a:schemeClr>
              </a:gs>
              <a:gs pos="50000">
                <a:schemeClr val="bg2">
                  <a:lumMod val="50000"/>
                </a:schemeClr>
              </a:gs>
              <a:gs pos="100000">
                <a:schemeClr val="bg2">
                  <a:lumMod val="2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1"/>
          <p:cNvSpPr>
            <a:spLocks noGrp="1"/>
          </p:cNvSpPr>
          <p:nvPr>
            <p:ph type="ctrTitle"/>
          </p:nvPr>
        </p:nvSpPr>
        <p:spPr>
          <a:xfrm>
            <a:off x="1216152" y="1267485"/>
            <a:ext cx="7235981" cy="5133316"/>
          </a:xfrm>
        </p:spPr>
        <p:txBody>
          <a:bodyPr/>
          <a:lstStyle>
            <a:lvl1pPr>
              <a:defRPr sz="6000" b="1" cap="none" spc="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Eras Demi ITC"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0AE78F-597D-4450-B242-E00E11FCC53E}" type="datetimeFigureOut">
              <a:rPr lang="en-US" smtClean="0"/>
              <a:pPr/>
              <a:t>2/27/12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150469" y="236415"/>
            <a:ext cx="785301" cy="365125"/>
          </a:xfrm>
        </p:spPr>
        <p:txBody>
          <a:bodyPr/>
          <a:lstStyle>
            <a:lvl1pPr>
              <a:defRPr sz="1400"/>
            </a:lvl1pPr>
          </a:lstStyle>
          <a:p>
            <a:fld id="{3A4591AB-8494-423F-A563-ABFAFBBE6DB3}" type="slidenum">
              <a:rPr lang="en-US" smtClean="0"/>
              <a:pPr/>
              <a:t>‹#›</a:t>
            </a:fld>
            <a:endParaRPr lang="en-US"/>
          </a:p>
        </p:txBody>
      </p:sp>
      <p:grpSp>
        <p:nvGrpSpPr>
          <p:cNvPr id="7" name="Group 6"/>
          <p:cNvGrpSpPr/>
          <p:nvPr/>
        </p:nvGrpSpPr>
        <p:grpSpPr>
          <a:xfrm>
            <a:off x="7467600" y="209550"/>
            <a:ext cx="657226" cy="431800"/>
            <a:chOff x="7467600" y="209550"/>
            <a:chExt cx="657226" cy="431800"/>
          </a:xfrm>
          <a:solidFill>
            <a:schemeClr val="bg2">
              <a:lumMod val="50000"/>
            </a:schemeClr>
          </a:solidFill>
        </p:grpSpPr>
        <p:sp>
          <p:nvSpPr>
            <p:cNvPr id="8"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AE78F-597D-4450-B242-E00E11FCC53E}" type="datetimeFigureOut">
              <a:rPr lang="en-US" smtClean="0"/>
              <a:pPr/>
              <a:t>2/27/12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1AB-8494-423F-A563-ABFAFBBE6DB3}"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0AE78F-597D-4450-B242-E00E11FCC53E}" type="datetimeFigureOut">
              <a:rPr lang="en-US" smtClean="0"/>
              <a:pPr/>
              <a:t>2/27/12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4591AB-8494-423F-A563-ABFAFBBE6DB3}"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8398" y="152400"/>
            <a:ext cx="7162800" cy="1143000"/>
          </a:xfrm>
        </p:spPr>
        <p:txBody>
          <a:bodyPr>
            <a:noAutofit/>
          </a:bodyPr>
          <a:lstStyle>
            <a:lvl1pPr algn="r">
              <a:defRPr sz="3600" b="1"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cs typeface="Times New Roman"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1219200" y="1447800"/>
            <a:ext cx="7467600" cy="4876800"/>
          </a:xfrm>
        </p:spPr>
        <p:txBody>
          <a:bodyPr anchor="ctr" anchorCtr="0">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A60AE78F-597D-4450-B242-E00E11FCC53E}" type="datetimeFigureOut">
              <a:rPr lang="en-US" smtClean="0"/>
              <a:pPr/>
              <a:t>2/27/12</a:t>
            </a:fld>
            <a:endParaRPr lang="en-US"/>
          </a:p>
        </p:txBody>
      </p:sp>
      <p:sp>
        <p:nvSpPr>
          <p:cNvPr id="10" name="Slide Number Placeholder 9"/>
          <p:cNvSpPr>
            <a:spLocks noGrp="1"/>
          </p:cNvSpPr>
          <p:nvPr>
            <p:ph type="sldNum" sz="quarter" idx="11"/>
          </p:nvPr>
        </p:nvSpPr>
        <p:spPr/>
        <p:txBody>
          <a:bodyPr/>
          <a:lstStyle/>
          <a:p>
            <a:fld id="{3A4591AB-8494-423F-A563-ABFAFBBE6DB3}" type="slidenum">
              <a:rPr lang="en-US" smtClean="0"/>
              <a:pPr/>
              <a:t>‹#›</a:t>
            </a:fld>
            <a:endParaRPr lang="en-US"/>
          </a:p>
        </p:txBody>
      </p:sp>
      <p:sp>
        <p:nvSpPr>
          <p:cNvPr id="12" name="Footer Placeholder 11"/>
          <p:cNvSpPr>
            <a:spLocks noGrp="1"/>
          </p:cNvSpPr>
          <p:nvPr>
            <p:ph type="ftr" sz="quarter" idx="12"/>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3" name="Title 1"/>
          <p:cNvSpPr>
            <a:spLocks noGrp="1"/>
          </p:cNvSpPr>
          <p:nvPr>
            <p:ph type="title"/>
          </p:nvPr>
        </p:nvSpPr>
        <p:spPr>
          <a:xfrm>
            <a:off x="1219200" y="5257800"/>
            <a:ext cx="7239000" cy="1143000"/>
          </a:xfrm>
        </p:spPr>
        <p:txBody>
          <a:bodyPr>
            <a:noAutofit/>
          </a:bodyPr>
          <a:lstStyle>
            <a:lvl1pPr algn="l">
              <a:defRPr sz="7200" baseline="0">
                <a:ln w="12700">
                  <a:solidFill>
                    <a:schemeClr val="tx2"/>
                  </a:solidFill>
                </a:ln>
              </a:defRPr>
            </a:lvl1pPr>
          </a:lstStyle>
          <a:p>
            <a:r>
              <a:rPr lang="en-US" smtClean="0"/>
              <a:t>Click to edit Master title style</a:t>
            </a:r>
            <a:endParaRPr lang="en-US" dirty="0"/>
          </a:p>
        </p:txBody>
      </p:sp>
      <p:sp>
        <p:nvSpPr>
          <p:cNvPr id="19" name="Date Placeholder 18"/>
          <p:cNvSpPr>
            <a:spLocks noGrp="1"/>
          </p:cNvSpPr>
          <p:nvPr>
            <p:ph type="dt" sz="half" idx="10"/>
          </p:nvPr>
        </p:nvSpPr>
        <p:spPr/>
        <p:txBody>
          <a:bodyPr/>
          <a:lstStyle/>
          <a:p>
            <a:fld id="{A60AE78F-597D-4450-B242-E00E11FCC53E}" type="datetimeFigureOut">
              <a:rPr lang="en-US" smtClean="0"/>
              <a:pPr/>
              <a:t>2/27/12</a:t>
            </a:fld>
            <a:endParaRPr lang="en-US"/>
          </a:p>
        </p:txBody>
      </p:sp>
      <p:sp>
        <p:nvSpPr>
          <p:cNvPr id="20" name="Slide Number Placeholder 19"/>
          <p:cNvSpPr>
            <a:spLocks noGrp="1"/>
          </p:cNvSpPr>
          <p:nvPr>
            <p:ph type="sldNum" sz="quarter" idx="11"/>
          </p:nvPr>
        </p:nvSpPr>
        <p:spPr/>
        <p:txBody>
          <a:bodyPr/>
          <a:lstStyle/>
          <a:p>
            <a:fld id="{3A4591AB-8494-423F-A563-ABFAFBBE6DB3}" type="slidenum">
              <a:rPr lang="en-US" smtClean="0"/>
              <a:pPr/>
              <a:t>‹#›</a:t>
            </a:fld>
            <a:endParaRPr lang="en-US"/>
          </a:p>
        </p:txBody>
      </p:sp>
      <p:sp>
        <p:nvSpPr>
          <p:cNvPr id="21" name="Footer Placeholder 20"/>
          <p:cNvSpPr>
            <a:spLocks noGrp="1"/>
          </p:cNvSpPr>
          <p:nvPr>
            <p:ph type="ftr" sz="quarter" idx="12"/>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A60AE78F-597D-4450-B242-E00E11FCC53E}" type="datetimeFigureOut">
              <a:rPr lang="en-US" smtClean="0"/>
              <a:pPr/>
              <a:t>2/27/12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91AB-8494-423F-A563-ABFAFBBE6DB3}" type="slidenum">
              <a:rPr lang="en-US" smtClean="0"/>
              <a:pPr/>
              <a:t>‹#›</a:t>
            </a:fld>
            <a:endParaRPr lang="en-US"/>
          </a:p>
        </p:txBody>
      </p:sp>
      <p:sp>
        <p:nvSpPr>
          <p:cNvPr id="9" name="Content Placeholder 8"/>
          <p:cNvSpPr>
            <a:spLocks noGrp="1"/>
          </p:cNvSpPr>
          <p:nvPr>
            <p:ph sz="quarter" idx="13"/>
          </p:nvPr>
        </p:nvSpPr>
        <p:spPr>
          <a:xfrm>
            <a:off x="12161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19200" y="841248"/>
            <a:ext cx="3733800"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105400" y="841248"/>
            <a:ext cx="3735267" cy="533400"/>
          </a:xfrm>
        </p:spPr>
        <p:txBody>
          <a:bodyPr anchor="t">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A60AE78F-597D-4450-B242-E00E11FCC53E}" type="datetimeFigureOut">
              <a:rPr lang="en-US" smtClean="0"/>
              <a:pPr/>
              <a:t>2/27/12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4591AB-8494-423F-A563-ABFAFBBE6DB3}" type="slidenum">
              <a:rPr lang="en-US" smtClean="0"/>
              <a:pPr/>
              <a:t>‹#›</a:t>
            </a:fld>
            <a:endParaRPr lang="en-US"/>
          </a:p>
        </p:txBody>
      </p:sp>
      <p:sp>
        <p:nvSpPr>
          <p:cNvPr id="11" name="Content Placeholder 10"/>
          <p:cNvSpPr>
            <a:spLocks noGrp="1"/>
          </p:cNvSpPr>
          <p:nvPr>
            <p:ph sz="quarter" idx="13"/>
          </p:nvPr>
        </p:nvSpPr>
        <p:spPr>
          <a:xfrm>
            <a:off x="1216152" y="1380744"/>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0AE78F-597D-4450-B242-E00E11FCC53E}" type="datetimeFigureOut">
              <a:rPr lang="en-US" smtClean="0"/>
              <a:pPr/>
              <a:t>2/27/12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4591AB-8494-423F-A563-ABFAFBBE6DB3}"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60AE78F-597D-4450-B242-E00E11FCC53E}" type="datetimeFigureOut">
              <a:rPr lang="en-US" smtClean="0"/>
              <a:pPr/>
              <a:t>2/27/12</a:t>
            </a:fld>
            <a:endParaRPr lang="en-US"/>
          </a:p>
        </p:txBody>
      </p:sp>
      <p:sp>
        <p:nvSpPr>
          <p:cNvPr id="6" name="Slide Number Placeholder 5"/>
          <p:cNvSpPr>
            <a:spLocks noGrp="1"/>
          </p:cNvSpPr>
          <p:nvPr>
            <p:ph type="sldNum" sz="quarter" idx="11"/>
          </p:nvPr>
        </p:nvSpPr>
        <p:spPr>
          <a:xfrm>
            <a:off x="8763000" y="762000"/>
            <a:ext cx="381000" cy="365125"/>
          </a:xfrm>
        </p:spPr>
        <p:txBody>
          <a:bodyPr/>
          <a:lstStyle/>
          <a:p>
            <a:fld id="{3A4591AB-8494-423F-A563-ABFAFBBE6DB3}" type="slidenum">
              <a:rPr lang="en-US" smtClean="0"/>
              <a:pPr/>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nchor="b"/>
          <a:lstStyle>
            <a:lvl1pPr algn="l">
              <a:defRPr sz="2000" b="1">
                <a:ln>
                  <a:noFill/>
                </a:ln>
                <a:solidFill>
                  <a:srgbClr val="FF7605"/>
                </a:solidFill>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Content Placeholder 13"/>
          <p:cNvSpPr>
            <a:spLocks noGrp="1"/>
          </p:cNvSpPr>
          <p:nvPr>
            <p:ph sz="quarter" idx="13"/>
          </p:nvPr>
        </p:nvSpPr>
        <p:spPr>
          <a:xfrm>
            <a:off x="914400" y="381000"/>
            <a:ext cx="4800600" cy="594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8"/>
          <p:cNvSpPr>
            <a:spLocks noGrp="1"/>
          </p:cNvSpPr>
          <p:nvPr>
            <p:ph type="dt" sz="half" idx="14"/>
          </p:nvPr>
        </p:nvSpPr>
        <p:spPr/>
        <p:txBody>
          <a:bodyPr/>
          <a:lstStyle/>
          <a:p>
            <a:fld id="{A60AE78F-597D-4450-B242-E00E11FCC53E}" type="datetimeFigureOut">
              <a:rPr lang="en-US" smtClean="0"/>
              <a:pPr/>
              <a:t>2/27/12</a:t>
            </a:fld>
            <a:endParaRPr lang="en-US"/>
          </a:p>
        </p:txBody>
      </p:sp>
      <p:sp>
        <p:nvSpPr>
          <p:cNvPr id="10" name="Slide Number Placeholder 9"/>
          <p:cNvSpPr>
            <a:spLocks noGrp="1"/>
          </p:cNvSpPr>
          <p:nvPr>
            <p:ph type="sldNum" sz="quarter" idx="15"/>
          </p:nvPr>
        </p:nvSpPr>
        <p:spPr/>
        <p:txBody>
          <a:bodyPr/>
          <a:lstStyle/>
          <a:p>
            <a:fld id="{3A4591AB-8494-423F-A563-ABFAFBBE6DB3}" type="slidenum">
              <a:rPr lang="en-US" smtClean="0"/>
              <a:pPr/>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nchor="b"/>
          <a:lstStyle>
            <a:lvl1pPr algn="l">
              <a:defRPr sz="2000" b="1">
                <a:ln w="12700">
                  <a:noFill/>
                </a:ln>
                <a:solidFill>
                  <a:schemeClr val="tx1"/>
                </a:solidFill>
                <a:effectLst/>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323975" y="381000"/>
            <a:ext cx="5867400" cy="40814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0AE78F-597D-4450-B242-E00E11FCC53E}" type="datetimeFigureOut">
              <a:rPr lang="en-US" smtClean="0"/>
              <a:pPr/>
              <a:t>2/27/12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4591AB-8494-423F-A563-ABFAFBBE6DB3}"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13" name="Rectangle 12"/>
          <p:cNvSpPr/>
          <p:nvPr/>
        </p:nvSpPr>
        <p:spPr>
          <a:xfrm>
            <a:off x="0" y="0"/>
            <a:ext cx="228600" cy="6858000"/>
          </a:xfrm>
          <a:prstGeom prst="rect">
            <a:avLst/>
          </a:prstGeom>
          <a:gradFill>
            <a:gsLst>
              <a:gs pos="0">
                <a:schemeClr val="bg2">
                  <a:lumMod val="90000"/>
                </a:schemeClr>
              </a:gs>
              <a:gs pos="61000">
                <a:schemeClr val="bg2">
                  <a:lumMod val="50000"/>
                </a:schemeClr>
              </a:gs>
              <a:gs pos="100000">
                <a:schemeClr val="bg2">
                  <a:lumMod val="2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innerShdw blurRad="63500" dist="50800" dir="18900000">
                  <a:prstClr val="black">
                    <a:alpha val="50000"/>
                  </a:prstClr>
                </a:innerShdw>
              </a:effectLst>
            </a:endParaRPr>
          </a:p>
        </p:txBody>
      </p:sp>
      <p:sp>
        <p:nvSpPr>
          <p:cNvPr id="2" name="Title Placeholder 1"/>
          <p:cNvSpPr>
            <a:spLocks noGrp="1"/>
          </p:cNvSpPr>
          <p:nvPr>
            <p:ph type="title"/>
          </p:nvPr>
        </p:nvSpPr>
        <p:spPr>
          <a:xfrm>
            <a:off x="1219200" y="152400"/>
            <a:ext cx="7239000" cy="1143000"/>
          </a:xfrm>
          <a:prstGeom prst="rect">
            <a:avLst/>
          </a:prstGeom>
        </p:spPr>
        <p:txBody>
          <a:bodyPr vert="horz" lIns="91440" tIns="45720" rIns="91440" bIns="45720" rtlCol="0" anchor="b">
            <a:noAutofit/>
          </a:bodyPr>
          <a:lstStyle/>
          <a:p>
            <a:endParaRPr lang="en-US" dirty="0"/>
          </a:p>
        </p:txBody>
      </p:sp>
      <p:sp>
        <p:nvSpPr>
          <p:cNvPr id="3" name="Text Placeholder 2"/>
          <p:cNvSpPr>
            <a:spLocks noGrp="1"/>
          </p:cNvSpPr>
          <p:nvPr>
            <p:ph type="body" idx="1"/>
          </p:nvPr>
        </p:nvSpPr>
        <p:spPr>
          <a:xfrm>
            <a:off x="1219200" y="1295400"/>
            <a:ext cx="7467600" cy="5105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59680" y="6553200"/>
            <a:ext cx="7162800" cy="228600"/>
          </a:xfrm>
          <a:prstGeom prst="rect">
            <a:avLst/>
          </a:prstGeom>
        </p:spPr>
        <p:txBody>
          <a:bodyPr vert="horz" lIns="91440" tIns="45720" rIns="91440" bIns="45720" rtlCol="0" anchor="ctr"/>
          <a:lstStyle>
            <a:lvl1pPr algn="l">
              <a:defRPr sz="1200">
                <a:solidFill>
                  <a:schemeClr val="tx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8615362" y="787400"/>
            <a:ext cx="381000" cy="365125"/>
          </a:xfrm>
          <a:prstGeom prst="rect">
            <a:avLst/>
          </a:prstGeom>
        </p:spPr>
        <p:txBody>
          <a:bodyPr vert="horz" lIns="91440" tIns="45720" rIns="91440" bIns="45720" rtlCol="0" anchor="ctr"/>
          <a:lstStyle>
            <a:lvl1pPr algn="l">
              <a:defRPr sz="1200" b="0">
                <a:solidFill>
                  <a:schemeClr val="tx2">
                    <a:lumMod val="60000"/>
                    <a:lumOff val="40000"/>
                  </a:schemeClr>
                </a:solidFill>
              </a:defRPr>
            </a:lvl1pPr>
          </a:lstStyle>
          <a:p>
            <a:fld id="{3A4591AB-8494-423F-A563-ABFAFBBE6DB3}" type="slidenum">
              <a:rPr lang="en-US" smtClean="0"/>
              <a:pPr/>
              <a:t>‹#›</a:t>
            </a:fld>
            <a:endParaRPr lang="en-US"/>
          </a:p>
        </p:txBody>
      </p:sp>
      <p:sp>
        <p:nvSpPr>
          <p:cNvPr id="16" name="Freeform 5"/>
          <p:cNvSpPr>
            <a:spLocks/>
          </p:cNvSpPr>
          <p:nvPr/>
        </p:nvSpPr>
        <p:spPr bwMode="auto">
          <a:xfrm>
            <a:off x="8382000" y="762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bg2">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p:cNvSpPr>
            <a:spLocks noGrp="1"/>
          </p:cNvSpPr>
          <p:nvPr>
            <p:ph type="dt" sz="half" idx="2"/>
          </p:nvPr>
        </p:nvSpPr>
        <p:spPr>
          <a:xfrm rot="16200000">
            <a:off x="-1198682" y="4821116"/>
            <a:ext cx="2625969" cy="228600"/>
          </a:xfrm>
          <a:prstGeom prst="rect">
            <a:avLst/>
          </a:prstGeom>
        </p:spPr>
        <p:txBody>
          <a:bodyPr vert="horz" lIns="91440" tIns="45720" rIns="91440" bIns="45720" rtlCol="0" anchor="ctr"/>
          <a:lstStyle>
            <a:lvl1pPr algn="l">
              <a:defRPr sz="1200">
                <a:solidFill>
                  <a:srgbClr val="FFFFFF"/>
                </a:solidFill>
              </a:defRPr>
            </a:lvl1pPr>
          </a:lstStyle>
          <a:p>
            <a:fld id="{A60AE78F-597D-4450-B242-E00E11FCC53E}" type="datetimeFigureOut">
              <a:rPr lang="en-US" smtClean="0"/>
              <a:pPr/>
              <a:t>2/27/12</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sz="40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microsoft.com/office/2007/relationships/hdphoto" Target="../media/hdphoto2.wd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microsoft.com/office/2007/relationships/hdphoto" Target="../media/hdphoto3.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828800"/>
            <a:ext cx="7924800" cy="1600201"/>
          </a:xfrm>
        </p:spPr>
        <p:txBody>
          <a:bodyPr/>
          <a:lstStyle/>
          <a:p>
            <a:r>
              <a:rPr lang="en-US" sz="4000" dirty="0" smtClean="0"/>
              <a:t>CQRS: Command / Query Responsibility Segregation</a:t>
            </a:r>
            <a:endParaRPr lang="en-US" sz="4000" i="1" dirty="0">
              <a:solidFill>
                <a:schemeClr val="accent1">
                  <a:lumMod val="75000"/>
                </a:schemeClr>
              </a:solidFill>
            </a:endParaRPr>
          </a:p>
        </p:txBody>
      </p:sp>
      <p:sp>
        <p:nvSpPr>
          <p:cNvPr id="4" name="TextBox 3"/>
          <p:cNvSpPr txBox="1"/>
          <p:nvPr/>
        </p:nvSpPr>
        <p:spPr>
          <a:xfrm>
            <a:off x="1066800" y="5638800"/>
            <a:ext cx="3467100" cy="830997"/>
          </a:xfrm>
          <a:prstGeom prst="rect">
            <a:avLst/>
          </a:prstGeom>
          <a:noFill/>
        </p:spPr>
        <p:txBody>
          <a:bodyPr wrap="square" rtlCol="0">
            <a:spAutoFit/>
          </a:bodyPr>
          <a:lstStyle/>
          <a:p>
            <a:r>
              <a:rPr lang="en-US" sz="2000" b="1" dirty="0" smtClean="0"/>
              <a:t>Brian Ritchie</a:t>
            </a:r>
          </a:p>
          <a:p>
            <a:r>
              <a:rPr lang="en-US" sz="1400" dirty="0" smtClean="0"/>
              <a:t>Chief Architect</a:t>
            </a:r>
            <a:br>
              <a:rPr lang="en-US" sz="1400" dirty="0" smtClean="0"/>
            </a:br>
            <a:r>
              <a:rPr lang="en-US" sz="1400" dirty="0" smtClean="0"/>
              <a:t>PaySpan, Inc.</a:t>
            </a:r>
          </a:p>
        </p:txBody>
      </p:sp>
      <p:sp>
        <p:nvSpPr>
          <p:cNvPr id="5" name="TextBox 4"/>
          <p:cNvSpPr txBox="1"/>
          <p:nvPr/>
        </p:nvSpPr>
        <p:spPr>
          <a:xfrm>
            <a:off x="4876800" y="5715000"/>
            <a:ext cx="3962400" cy="954107"/>
          </a:xfrm>
          <a:prstGeom prst="rect">
            <a:avLst/>
          </a:prstGeom>
          <a:noFill/>
        </p:spPr>
        <p:txBody>
          <a:bodyPr wrap="square" rtlCol="0">
            <a:spAutoFit/>
          </a:bodyPr>
          <a:lstStyle/>
          <a:p>
            <a:r>
              <a:rPr lang="en-US" sz="1400" dirty="0" smtClean="0"/>
              <a:t>Twitter: @brian_ritchie</a:t>
            </a:r>
          </a:p>
          <a:p>
            <a:r>
              <a:rPr lang="en-US" sz="1400" dirty="0" smtClean="0"/>
              <a:t>Email: brian.ritchie@gmail.com</a:t>
            </a:r>
          </a:p>
          <a:p>
            <a:r>
              <a:rPr lang="en-US" sz="1400" dirty="0" smtClean="0"/>
              <a:t>Blog: http://weblog.asp.net/britchie</a:t>
            </a:r>
          </a:p>
          <a:p>
            <a:r>
              <a:rPr lang="en-US" sz="1400" dirty="0" smtClean="0"/>
              <a:t>Web: http://www.dotnetpowered.com</a:t>
            </a:r>
            <a:endParaRPr lang="en-US" sz="1200" dirty="0"/>
          </a:p>
        </p:txBody>
      </p:sp>
      <p:sp>
        <p:nvSpPr>
          <p:cNvPr id="6" name="Subtitle 2"/>
          <p:cNvSpPr>
            <a:spLocks noGrp="1"/>
          </p:cNvSpPr>
          <p:nvPr>
            <p:ph type="subTitle" idx="1"/>
          </p:nvPr>
        </p:nvSpPr>
        <p:spPr>
          <a:xfrm>
            <a:off x="1143000" y="3581400"/>
            <a:ext cx="7315200" cy="609600"/>
          </a:xfrm>
        </p:spPr>
        <p:txBody>
          <a:bodyPr/>
          <a:lstStyle/>
          <a:p>
            <a:pPr algn="l"/>
            <a:r>
              <a:rPr lang="en-US" b="1" dirty="0" smtClean="0"/>
              <a:t>A scalable pattern for building large multi-user system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Autofit/>
          </a:bodyPr>
          <a:lstStyle/>
          <a:p>
            <a:r>
              <a:rPr lang="en-US" dirty="0"/>
              <a:t>Why is CQRS needed?</a:t>
            </a:r>
            <a:endParaRPr lang="en-US" dirty="0">
              <a:solidFill>
                <a:schemeClr val="bg2">
                  <a:lumMod val="25000"/>
                </a:schemeClr>
              </a:solidFill>
            </a:endParaRPr>
          </a:p>
        </p:txBody>
      </p:sp>
      <p:sp>
        <p:nvSpPr>
          <p:cNvPr id="6" name="Content Placeholder 2"/>
          <p:cNvSpPr txBox="1">
            <a:spLocks/>
          </p:cNvSpPr>
          <p:nvPr/>
        </p:nvSpPr>
        <p:spPr>
          <a:xfrm>
            <a:off x="762000" y="14478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But this wasn’t scalable…so we add more layers.</a:t>
            </a:r>
          </a:p>
          <a:p>
            <a:pPr marL="457200" lvl="1" indent="0" algn="ctr">
              <a:buFont typeface="Arial" pitchFamily="34" charset="0"/>
              <a:buNone/>
            </a:pPr>
            <a:endParaRPr lang="en-US" sz="1400" dirty="0"/>
          </a:p>
        </p:txBody>
      </p:sp>
      <p:pic>
        <p:nvPicPr>
          <p:cNvPr id="4" name="Picture 3"/>
          <p:cNvPicPr>
            <a:picLocks noChangeAspect="1"/>
          </p:cNvPicPr>
          <p:nvPr/>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l="7083" r="12382"/>
          <a:stretch/>
        </p:blipFill>
        <p:spPr>
          <a:xfrm>
            <a:off x="1004258" y="1828800"/>
            <a:ext cx="7364083" cy="3721608"/>
          </a:xfrm>
          <a:prstGeom prst="rect">
            <a:avLst/>
          </a:prstGeom>
        </p:spPr>
      </p:pic>
      <p:sp>
        <p:nvSpPr>
          <p:cNvPr id="16" name="Content Placeholder 2"/>
          <p:cNvSpPr txBox="1">
            <a:spLocks/>
          </p:cNvSpPr>
          <p:nvPr/>
        </p:nvSpPr>
        <p:spPr>
          <a:xfrm>
            <a:off x="761999" y="56388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Not only did we add layers, but also complexity.</a:t>
            </a:r>
          </a:p>
          <a:p>
            <a:pPr marL="457200" lvl="1" indent="0" algn="ctr">
              <a:buFont typeface="Arial" pitchFamily="34" charset="0"/>
              <a:buNone/>
            </a:pPr>
            <a:endParaRPr lang="en-US" sz="1400" dirty="0"/>
          </a:p>
        </p:txBody>
      </p:sp>
    </p:spTree>
    <p:extLst>
      <p:ext uri="{BB962C8B-B14F-4D97-AF65-F5344CB8AC3E}">
        <p14:creationId xmlns:p14="http://schemas.microsoft.com/office/powerpoint/2010/main" val="35543531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CQRS needed?</a:t>
            </a:r>
          </a:p>
        </p:txBody>
      </p:sp>
      <p:sp>
        <p:nvSpPr>
          <p:cNvPr id="3" name="Content Placeholder 2"/>
          <p:cNvSpPr>
            <a:spLocks noGrp="1"/>
          </p:cNvSpPr>
          <p:nvPr>
            <p:ph idx="1"/>
          </p:nvPr>
        </p:nvSpPr>
        <p:spPr>
          <a:xfrm>
            <a:off x="838200" y="1600200"/>
            <a:ext cx="7848600" cy="1447800"/>
          </a:xfrm>
        </p:spPr>
        <p:txBody>
          <a:bodyPr anchor="t"/>
          <a:lstStyle/>
          <a:p>
            <a:r>
              <a:rPr lang="en-US" dirty="0" smtClean="0"/>
              <a:t>All of this to provide scalability &amp; a consistent view of the data.</a:t>
            </a:r>
            <a:endParaRPr lang="en-US" dirty="0"/>
          </a:p>
        </p:txBody>
      </p:sp>
      <p:sp>
        <p:nvSpPr>
          <p:cNvPr id="4" name="Content Placeholder 2"/>
          <p:cNvSpPr txBox="1">
            <a:spLocks/>
          </p:cNvSpPr>
          <p:nvPr/>
        </p:nvSpPr>
        <p:spPr>
          <a:xfrm>
            <a:off x="838200" y="2895600"/>
            <a:ext cx="7848600" cy="16002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None/>
            </a:pPr>
            <a:r>
              <a:rPr lang="en-US" i="1" dirty="0" smtClean="0"/>
              <a:t>But did we succeed?</a:t>
            </a:r>
            <a:endParaRPr lang="en-US" i="1" dirty="0"/>
          </a:p>
        </p:txBody>
      </p:sp>
    </p:spTree>
    <p:extLst>
      <p:ext uri="{BB962C8B-B14F-4D97-AF65-F5344CB8AC3E}">
        <p14:creationId xmlns:p14="http://schemas.microsoft.com/office/powerpoint/2010/main" val="36476736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Autofit/>
          </a:bodyPr>
          <a:lstStyle/>
          <a:p>
            <a:r>
              <a:rPr lang="en-US" dirty="0"/>
              <a:t>Why is CQRS needed?</a:t>
            </a:r>
            <a:endParaRPr lang="en-US" dirty="0">
              <a:solidFill>
                <a:schemeClr val="bg2">
                  <a:lumMod val="25000"/>
                </a:schemeClr>
              </a:solidFill>
            </a:endParaRPr>
          </a:p>
        </p:txBody>
      </p:sp>
      <p:sp>
        <p:nvSpPr>
          <p:cNvPr id="6" name="Content Placeholder 2"/>
          <p:cNvSpPr txBox="1">
            <a:spLocks/>
          </p:cNvSpPr>
          <p:nvPr/>
        </p:nvSpPr>
        <p:spPr>
          <a:xfrm>
            <a:off x="762000" y="14478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b="1" dirty="0" smtClean="0"/>
              <a:t>Back to our CRUD app…</a:t>
            </a:r>
          </a:p>
          <a:p>
            <a:pPr marL="457200" lvl="1" indent="0" algn="ctr">
              <a:buFont typeface="Arial" pitchFamily="34" charset="0"/>
              <a:buNone/>
            </a:pPr>
            <a:endParaRPr lang="en-US" sz="1400" b="1" dirty="0"/>
          </a:p>
        </p:txBody>
      </p:sp>
      <p:pic>
        <p:nvPicPr>
          <p:cNvPr id="4" name="Picture 3"/>
          <p:cNvPicPr>
            <a:picLocks noChangeAspect="1"/>
          </p:cNvPicPr>
          <p:nvPr/>
        </p:nvPicPr>
        <p:blipFill rotWithShape="1">
          <a:blip r:embed="rId2">
            <a:duotone>
              <a:prstClr val="black"/>
              <a:srgbClr val="D9C3A5">
                <a:tint val="50000"/>
                <a:satMod val="180000"/>
              </a:srgbClr>
            </a:duotone>
            <a:extLst>
              <a:ext uri="{28A0092B-C50C-407E-A947-70E740481C1C}">
                <a14:useLocalDpi xmlns:a14="http://schemas.microsoft.com/office/drawing/2010/main" val="0"/>
              </a:ext>
            </a:extLst>
          </a:blip>
          <a:srcRect l="7083" r="12382"/>
          <a:stretch/>
        </p:blipFill>
        <p:spPr>
          <a:xfrm>
            <a:off x="1004258" y="1828800"/>
            <a:ext cx="7364083" cy="3721608"/>
          </a:xfrm>
          <a:prstGeom prst="rect">
            <a:avLst/>
          </a:prstGeom>
        </p:spPr>
      </p:pic>
      <p:sp>
        <p:nvSpPr>
          <p:cNvPr id="8" name="Content Placeholder 2"/>
          <p:cNvSpPr txBox="1">
            <a:spLocks/>
          </p:cNvSpPr>
          <p:nvPr/>
        </p:nvSpPr>
        <p:spPr>
          <a:xfrm>
            <a:off x="762000" y="58674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a:t>W</a:t>
            </a:r>
            <a:r>
              <a:rPr lang="en-US" sz="2000" dirty="0" smtClean="0"/>
              <a:t>here is the consistency? We have stale data all over the place!</a:t>
            </a:r>
          </a:p>
          <a:p>
            <a:pPr marL="457200" lvl="1" indent="0" algn="ctr">
              <a:buFont typeface="Arial" pitchFamily="34" charset="0"/>
              <a:buNone/>
            </a:pPr>
            <a:endParaRPr lang="en-US" sz="1400" dirty="0"/>
          </a:p>
        </p:txBody>
      </p:sp>
      <p:sp>
        <p:nvSpPr>
          <p:cNvPr id="9" name="Oval 8"/>
          <p:cNvSpPr/>
          <p:nvPr/>
        </p:nvSpPr>
        <p:spPr>
          <a:xfrm>
            <a:off x="7620000" y="26670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1" name="Oval 10"/>
          <p:cNvSpPr/>
          <p:nvPr/>
        </p:nvSpPr>
        <p:spPr>
          <a:xfrm>
            <a:off x="7615687"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Oval 11"/>
          <p:cNvSpPr/>
          <p:nvPr/>
        </p:nvSpPr>
        <p:spPr>
          <a:xfrm>
            <a:off x="4038600" y="2819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3" name="Oval 12"/>
          <p:cNvSpPr/>
          <p:nvPr/>
        </p:nvSpPr>
        <p:spPr>
          <a:xfrm>
            <a:off x="4045789" y="4419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4" name="Oval 13"/>
          <p:cNvSpPr/>
          <p:nvPr/>
        </p:nvSpPr>
        <p:spPr>
          <a:xfrm>
            <a:off x="2743200" y="393795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5" name="Oval 14"/>
          <p:cNvSpPr/>
          <p:nvPr/>
        </p:nvSpPr>
        <p:spPr>
          <a:xfrm>
            <a:off x="1600200" y="3937958"/>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27072860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CQRS needed?</a:t>
            </a:r>
          </a:p>
        </p:txBody>
      </p:sp>
      <p:pic>
        <p:nvPicPr>
          <p:cNvPr id="4"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bwMode="auto">
          <a:xfrm>
            <a:off x="7170853" y="2143797"/>
            <a:ext cx="1287347" cy="1287347"/>
          </a:xfrm>
          <a:prstGeom prst="rect">
            <a:avLst/>
          </a:prstGeom>
          <a:noFill/>
          <a:ln w="9525">
            <a:noFill/>
            <a:miter lim="800000"/>
            <a:headEnd/>
            <a:tailEnd/>
          </a:ln>
        </p:spPr>
      </p:pic>
      <p:pic>
        <p:nvPicPr>
          <p:cNvPr id="5" name="Picture 2"/>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bwMode="auto">
          <a:xfrm flipH="1">
            <a:off x="1389031" y="2157527"/>
            <a:ext cx="1201769" cy="1201769"/>
          </a:xfrm>
          <a:prstGeom prst="rect">
            <a:avLst/>
          </a:prstGeom>
          <a:noFill/>
          <a:ln w="9525">
            <a:noFill/>
            <a:miter lim="800000"/>
            <a:headEnd/>
            <a:tailEnd/>
          </a:ln>
        </p:spPr>
      </p:pic>
      <p:sp>
        <p:nvSpPr>
          <p:cNvPr id="6" name="AutoShape 27"/>
          <p:cNvSpPr>
            <a:spLocks noChangeArrowheads="1"/>
          </p:cNvSpPr>
          <p:nvPr/>
        </p:nvSpPr>
        <p:spPr bwMode="auto">
          <a:xfrm>
            <a:off x="3832830" y="4603408"/>
            <a:ext cx="1818552" cy="1111592"/>
          </a:xfrm>
          <a:prstGeom prst="can">
            <a:avLst>
              <a:gd name="adj" fmla="val 25000"/>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GB"/>
          </a:p>
        </p:txBody>
      </p:sp>
      <p:grpSp>
        <p:nvGrpSpPr>
          <p:cNvPr id="7" name="Group 15"/>
          <p:cNvGrpSpPr/>
          <p:nvPr/>
        </p:nvGrpSpPr>
        <p:grpSpPr>
          <a:xfrm>
            <a:off x="5375693" y="3467138"/>
            <a:ext cx="2020051" cy="1070869"/>
            <a:chOff x="5329355" y="3327400"/>
            <a:chExt cx="1863925" cy="1638300"/>
          </a:xfrm>
        </p:grpSpPr>
        <p:sp>
          <p:nvSpPr>
            <p:cNvPr id="8" name="Line 25"/>
            <p:cNvSpPr>
              <a:spLocks noChangeShapeType="1"/>
            </p:cNvSpPr>
            <p:nvPr/>
          </p:nvSpPr>
          <p:spPr bwMode="auto">
            <a:xfrm flipH="1">
              <a:off x="5537200" y="3327400"/>
              <a:ext cx="1656080" cy="1638300"/>
            </a:xfrm>
            <a:prstGeom prst="line">
              <a:avLst/>
            </a:prstGeom>
            <a:noFill/>
            <a:ln w="57150">
              <a:solidFill>
                <a:schemeClr val="tx1"/>
              </a:solidFill>
              <a:round/>
              <a:headEnd/>
              <a:tailEnd type="stealth" w="lg" len="lg"/>
            </a:ln>
            <a:effectLst/>
          </p:spPr>
          <p:txBody>
            <a:bodyPr/>
            <a:lstStyle/>
            <a:p>
              <a:endParaRPr lang="en-GB" sz="1200"/>
            </a:p>
          </p:txBody>
        </p:sp>
        <p:sp>
          <p:nvSpPr>
            <p:cNvPr id="9" name="Text Box 23"/>
            <p:cNvSpPr txBox="1">
              <a:spLocks noChangeArrowheads="1"/>
            </p:cNvSpPr>
            <p:nvPr/>
          </p:nvSpPr>
          <p:spPr bwMode="auto">
            <a:xfrm>
              <a:off x="5329355" y="3392633"/>
              <a:ext cx="1638300" cy="565033"/>
            </a:xfrm>
            <a:prstGeom prst="rect">
              <a:avLst/>
            </a:prstGeom>
            <a:noFill/>
            <a:ln w="9525">
              <a:noFill/>
              <a:miter lim="800000"/>
              <a:headEnd/>
              <a:tailEnd/>
            </a:ln>
            <a:effectLst/>
          </p:spPr>
          <p:txBody>
            <a:bodyPr wrap="square">
              <a:spAutoFit/>
            </a:bodyPr>
            <a:lstStyle/>
            <a:p>
              <a:pPr>
                <a:spcBef>
                  <a:spcPct val="50000"/>
                </a:spcBef>
              </a:pPr>
              <a:r>
                <a:rPr lang="en-US" dirty="0" smtClean="0"/>
                <a:t>Retrieve</a:t>
              </a:r>
              <a:r>
                <a:rPr lang="en-US" b="0" dirty="0" smtClean="0">
                  <a:effectLst/>
                </a:rPr>
                <a:t> data</a:t>
              </a:r>
              <a:endParaRPr lang="en-US" b="0" dirty="0">
                <a:effectLst/>
              </a:endParaRPr>
            </a:p>
          </p:txBody>
        </p:sp>
      </p:grpSp>
      <p:grpSp>
        <p:nvGrpSpPr>
          <p:cNvPr id="10" name="Group 14"/>
          <p:cNvGrpSpPr/>
          <p:nvPr/>
        </p:nvGrpSpPr>
        <p:grpSpPr>
          <a:xfrm>
            <a:off x="2416667" y="3234506"/>
            <a:ext cx="1926733" cy="1338710"/>
            <a:chOff x="1930400" y="3035300"/>
            <a:chExt cx="2253147" cy="1943100"/>
          </a:xfrm>
        </p:grpSpPr>
        <p:sp>
          <p:nvSpPr>
            <p:cNvPr id="11" name="Line 25"/>
            <p:cNvSpPr>
              <a:spLocks noChangeShapeType="1"/>
            </p:cNvSpPr>
            <p:nvPr/>
          </p:nvSpPr>
          <p:spPr bwMode="auto">
            <a:xfrm>
              <a:off x="1930400" y="3340100"/>
              <a:ext cx="1656080" cy="1638300"/>
            </a:xfrm>
            <a:prstGeom prst="line">
              <a:avLst/>
            </a:prstGeom>
            <a:noFill/>
            <a:ln w="57150">
              <a:solidFill>
                <a:schemeClr val="tx1"/>
              </a:solidFill>
              <a:round/>
              <a:headEnd/>
              <a:tailEnd type="stealth" w="lg" len="lg"/>
            </a:ln>
            <a:effectLst/>
          </p:spPr>
          <p:txBody>
            <a:bodyPr/>
            <a:lstStyle/>
            <a:p>
              <a:endParaRPr lang="en-GB" sz="1200"/>
            </a:p>
          </p:txBody>
        </p:sp>
        <p:sp>
          <p:nvSpPr>
            <p:cNvPr id="12" name="Text Box 23"/>
            <p:cNvSpPr txBox="1">
              <a:spLocks noChangeArrowheads="1"/>
            </p:cNvSpPr>
            <p:nvPr/>
          </p:nvSpPr>
          <p:spPr bwMode="auto">
            <a:xfrm>
              <a:off x="2362200" y="3035300"/>
              <a:ext cx="1821347" cy="536075"/>
            </a:xfrm>
            <a:prstGeom prst="rect">
              <a:avLst/>
            </a:prstGeom>
            <a:noFill/>
            <a:ln w="9525">
              <a:noFill/>
              <a:miter lim="800000"/>
              <a:headEnd/>
              <a:tailEnd/>
            </a:ln>
            <a:effectLst/>
          </p:spPr>
          <p:txBody>
            <a:bodyPr wrap="square">
              <a:spAutoFit/>
            </a:bodyPr>
            <a:lstStyle/>
            <a:p>
              <a:pPr>
                <a:spcBef>
                  <a:spcPct val="50000"/>
                </a:spcBef>
              </a:pPr>
              <a:r>
                <a:rPr lang="en-US" b="0" dirty="0" smtClean="0">
                  <a:effectLst/>
                </a:rPr>
                <a:t>Retrieve data</a:t>
              </a:r>
              <a:endParaRPr lang="en-US" b="0" dirty="0">
                <a:effectLst/>
              </a:endParaRPr>
            </a:p>
          </p:txBody>
        </p:sp>
      </p:grpSp>
      <p:grpSp>
        <p:nvGrpSpPr>
          <p:cNvPr id="13" name="Group 16"/>
          <p:cNvGrpSpPr/>
          <p:nvPr/>
        </p:nvGrpSpPr>
        <p:grpSpPr>
          <a:xfrm>
            <a:off x="5716897" y="3583769"/>
            <a:ext cx="3555074" cy="1638300"/>
            <a:chOff x="5613400" y="4203700"/>
            <a:chExt cx="2667000" cy="1638300"/>
          </a:xfrm>
        </p:grpSpPr>
        <p:sp>
          <p:nvSpPr>
            <p:cNvPr id="14" name="Line 25"/>
            <p:cNvSpPr>
              <a:spLocks noChangeShapeType="1"/>
            </p:cNvSpPr>
            <p:nvPr/>
          </p:nvSpPr>
          <p:spPr bwMode="auto">
            <a:xfrm flipH="1">
              <a:off x="5613400" y="4203700"/>
              <a:ext cx="1656080" cy="1638300"/>
            </a:xfrm>
            <a:prstGeom prst="line">
              <a:avLst/>
            </a:prstGeom>
            <a:noFill/>
            <a:ln w="57150">
              <a:solidFill>
                <a:schemeClr val="tx1"/>
              </a:solidFill>
              <a:round/>
              <a:headEnd/>
              <a:tailEnd type="stealth" w="lg" len="lg"/>
            </a:ln>
            <a:effectLst/>
          </p:spPr>
          <p:txBody>
            <a:bodyPr/>
            <a:lstStyle/>
            <a:p>
              <a:endParaRPr lang="en-GB" sz="1200"/>
            </a:p>
          </p:txBody>
        </p:sp>
        <p:sp>
          <p:nvSpPr>
            <p:cNvPr id="15" name="Text Box 23"/>
            <p:cNvSpPr txBox="1">
              <a:spLocks noChangeArrowheads="1"/>
            </p:cNvSpPr>
            <p:nvPr/>
          </p:nvSpPr>
          <p:spPr bwMode="auto">
            <a:xfrm>
              <a:off x="6642100" y="4940300"/>
              <a:ext cx="1638300" cy="369332"/>
            </a:xfrm>
            <a:prstGeom prst="rect">
              <a:avLst/>
            </a:prstGeom>
            <a:noFill/>
            <a:ln w="9525">
              <a:noFill/>
              <a:miter lim="800000"/>
              <a:headEnd/>
              <a:tailEnd/>
            </a:ln>
            <a:effectLst/>
          </p:spPr>
          <p:txBody>
            <a:bodyPr wrap="square">
              <a:spAutoFit/>
            </a:bodyPr>
            <a:lstStyle/>
            <a:p>
              <a:pPr>
                <a:spcBef>
                  <a:spcPct val="50000"/>
                </a:spcBef>
              </a:pPr>
              <a:r>
                <a:rPr lang="en-US" b="0" dirty="0" smtClean="0">
                  <a:effectLst/>
                </a:rPr>
                <a:t>Modify data</a:t>
              </a:r>
              <a:endParaRPr lang="en-US" b="0" dirty="0">
                <a:effectLst/>
              </a:endParaRPr>
            </a:p>
          </p:txBody>
        </p:sp>
      </p:grpSp>
      <p:sp>
        <p:nvSpPr>
          <p:cNvPr id="16" name="Text Box 23"/>
          <p:cNvSpPr txBox="1">
            <a:spLocks noChangeArrowheads="1"/>
          </p:cNvSpPr>
          <p:nvPr/>
        </p:nvSpPr>
        <p:spPr bwMode="auto">
          <a:xfrm>
            <a:off x="762000" y="4056602"/>
            <a:ext cx="2691699" cy="646331"/>
          </a:xfrm>
          <a:prstGeom prst="rect">
            <a:avLst/>
          </a:prstGeom>
          <a:noFill/>
          <a:ln w="9525">
            <a:noFill/>
            <a:miter lim="800000"/>
            <a:headEnd/>
            <a:tailEnd/>
          </a:ln>
          <a:effectLst/>
        </p:spPr>
        <p:txBody>
          <a:bodyPr wrap="square">
            <a:spAutoFit/>
          </a:bodyPr>
          <a:lstStyle/>
          <a:p>
            <a:pPr algn="ctr">
              <a:spcBef>
                <a:spcPct val="50000"/>
              </a:spcBef>
            </a:pPr>
            <a:r>
              <a:rPr lang="en-US" b="0" dirty="0" smtClean="0">
                <a:solidFill>
                  <a:srgbClr val="FF0000"/>
                </a:solidFill>
                <a:effectLst/>
              </a:rPr>
              <a:t>User is looking at stale data</a:t>
            </a:r>
            <a:endParaRPr lang="en-US" b="0" dirty="0">
              <a:solidFill>
                <a:srgbClr val="FF0000"/>
              </a:solidFill>
              <a:effectLst/>
            </a:endParaRPr>
          </a:p>
        </p:txBody>
      </p:sp>
      <p:sp>
        <p:nvSpPr>
          <p:cNvPr id="17" name="Content Placeholder 2"/>
          <p:cNvSpPr txBox="1">
            <a:spLocks/>
          </p:cNvSpPr>
          <p:nvPr/>
        </p:nvSpPr>
        <p:spPr>
          <a:xfrm>
            <a:off x="762000" y="58674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Stale data is inherent in a multi-user system</a:t>
            </a:r>
            <a:r>
              <a:rPr lang="en-US" sz="2000" dirty="0" smtClean="0"/>
              <a:t>.</a:t>
            </a:r>
          </a:p>
          <a:p>
            <a:pPr marL="0" indent="0" algn="ctr">
              <a:buFont typeface="Arial" pitchFamily="34" charset="0"/>
              <a:buNone/>
            </a:pPr>
            <a:r>
              <a:rPr lang="en-US" sz="2000" dirty="0" smtClean="0"/>
              <a:t/>
            </a:r>
          </a:p>
          <a:p>
            <a:pPr marL="0" indent="0" algn="ctr">
              <a:buFont typeface="Arial" pitchFamily="34" charset="0"/>
              <a:buNone/>
            </a:pPr>
            <a:endParaRPr lang="en-US" sz="1400" dirty="0"/>
          </a:p>
        </p:txBody>
      </p:sp>
      <p:sp>
        <p:nvSpPr>
          <p:cNvPr id="18" name="Content Placeholder 2"/>
          <p:cNvSpPr txBox="1">
            <a:spLocks/>
          </p:cNvSpPr>
          <p:nvPr/>
        </p:nvSpPr>
        <p:spPr>
          <a:xfrm>
            <a:off x="762000" y="14478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To understand this better, let’s look at a basic multi-user system.</a:t>
            </a:r>
          </a:p>
        </p:txBody>
      </p:sp>
      <p:sp>
        <p:nvSpPr>
          <p:cNvPr id="19" name="Content Placeholder 2"/>
          <p:cNvSpPr txBox="1">
            <a:spLocks/>
          </p:cNvSpPr>
          <p:nvPr/>
        </p:nvSpPr>
        <p:spPr>
          <a:xfrm>
            <a:off x="762000" y="6248400"/>
            <a:ext cx="7848600"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The machine is now the source of truth…not a piece of paper.</a:t>
            </a:r>
            <a:endParaRPr lang="en-US" sz="1400" dirty="0"/>
          </a:p>
        </p:txBody>
      </p:sp>
    </p:spTree>
    <p:extLst>
      <p:ext uri="{BB962C8B-B14F-4D97-AF65-F5344CB8AC3E}">
        <p14:creationId xmlns:p14="http://schemas.microsoft.com/office/powerpoint/2010/main" val="8954028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righ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grpId="1" nodeType="afterEffect">
                                  <p:stCondLst>
                                    <p:cond delay="0"/>
                                  </p:stCondLst>
                                  <p:childTnLst>
                                    <p:animEffect transition="out" filter="fade">
                                      <p:cBhvr>
                                        <p:cTn id="24" dur="1000" tmFilter="0, 0; .2, .5; .8, .5; 1, 0"/>
                                        <p:tgtEl>
                                          <p:spTgt spid="16"/>
                                        </p:tgtEl>
                                      </p:cBhvr>
                                    </p:animEffect>
                                    <p:animScale>
                                      <p:cBhvr>
                                        <p:cTn id="25" dur="50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CQRS needed?</a:t>
            </a:r>
            <a:endParaRPr lang="en-US" dirty="0">
              <a:solidFill>
                <a:schemeClr val="bg2">
                  <a:lumMod val="25000"/>
                </a:schemeClr>
              </a:solidFill>
            </a:endParaRPr>
          </a:p>
        </p:txBody>
      </p:sp>
      <p:sp>
        <p:nvSpPr>
          <p:cNvPr id="3" name="Content Placeholder 2"/>
          <p:cNvSpPr>
            <a:spLocks noGrp="1"/>
          </p:cNvSpPr>
          <p:nvPr>
            <p:ph idx="1"/>
          </p:nvPr>
        </p:nvSpPr>
        <p:spPr>
          <a:xfrm>
            <a:off x="542026" y="2057400"/>
            <a:ext cx="7763774" cy="914400"/>
          </a:xfrm>
        </p:spPr>
        <p:txBody>
          <a:bodyPr anchor="t">
            <a:normAutofit/>
          </a:bodyPr>
          <a:lstStyle/>
          <a:p>
            <a:r>
              <a:rPr lang="en-US" sz="2400" dirty="0" smtClean="0"/>
              <a:t>Is the data the user is looking at right now stale?</a:t>
            </a:r>
            <a:endParaRPr lang="en-US" sz="24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219200" y="2743200"/>
            <a:ext cx="2419688" cy="1962424"/>
          </a:xfrm>
          <a:prstGeom prst="rect">
            <a:avLst/>
          </a:prstGeom>
        </p:spPr>
      </p:pic>
      <p:sp>
        <p:nvSpPr>
          <p:cNvPr id="7" name="Content Placeholder 2"/>
          <p:cNvSpPr txBox="1">
            <a:spLocks/>
          </p:cNvSpPr>
          <p:nvPr/>
        </p:nvSpPr>
        <p:spPr>
          <a:xfrm>
            <a:off x="457200" y="1447800"/>
            <a:ext cx="8182155" cy="4572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buNone/>
            </a:pPr>
            <a:r>
              <a:rPr lang="en-US" sz="2400" dirty="0"/>
              <a:t>Which begs the </a:t>
            </a:r>
            <a:r>
              <a:rPr lang="en-US" sz="2400" dirty="0" smtClean="0"/>
              <a:t>question…</a:t>
            </a:r>
            <a:endParaRPr lang="en-US" sz="1600" dirty="0"/>
          </a:p>
        </p:txBody>
      </p:sp>
      <p:sp>
        <p:nvSpPr>
          <p:cNvPr id="6" name="TextBox 5"/>
          <p:cNvSpPr txBox="1"/>
          <p:nvPr/>
        </p:nvSpPr>
        <p:spPr>
          <a:xfrm>
            <a:off x="5181600" y="3200400"/>
            <a:ext cx="2698350" cy="646331"/>
          </a:xfrm>
          <a:prstGeom prst="rect">
            <a:avLst/>
          </a:prstGeom>
          <a:noFill/>
        </p:spPr>
        <p:txBody>
          <a:bodyPr wrap="none" lIns="91440" tIns="45720" rIns="91440" bIns="45720">
            <a:spAutoFit/>
          </a:bodyPr>
          <a:lstStyle>
            <a:defPPr>
              <a:defRPr lang="en-US"/>
            </a:defPPr>
            <a:lvl1pPr algn="ctr">
              <a:defRPr sz="3600" b="1">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dirty="0" smtClean="0"/>
              <a:t>Absolutely!</a:t>
            </a:r>
            <a:endParaRPr lang="en-US" dirty="0"/>
          </a:p>
        </p:txBody>
      </p:sp>
    </p:spTree>
    <p:extLst>
      <p:ext uri="{BB962C8B-B14F-4D97-AF65-F5344CB8AC3E}">
        <p14:creationId xmlns:p14="http://schemas.microsoft.com/office/powerpoint/2010/main" val="36085674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CQRS needed?</a:t>
            </a:r>
            <a:endParaRPr lang="en-US" dirty="0">
              <a:solidFill>
                <a:schemeClr val="bg2">
                  <a:lumMod val="25000"/>
                </a:schemeClr>
              </a:solidFill>
            </a:endParaRPr>
          </a:p>
        </p:txBody>
      </p:sp>
      <p:sp>
        <p:nvSpPr>
          <p:cNvPr id="5" name="Content Placeholder 2"/>
          <p:cNvSpPr txBox="1">
            <a:spLocks/>
          </p:cNvSpPr>
          <p:nvPr/>
        </p:nvSpPr>
        <p:spPr>
          <a:xfrm>
            <a:off x="457200" y="1752600"/>
            <a:ext cx="4267200" cy="12192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r>
              <a:rPr lang="en-US" sz="2400" dirty="0" smtClean="0"/>
              <a:t>Since stale data always exists, is all of this complexity really needed to scale?</a:t>
            </a:r>
            <a:endParaRPr lang="en-US" sz="24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029224"/>
            <a:ext cx="3657600" cy="20574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2"/>
          <p:cNvSpPr>
            <a:spLocks noGrp="1"/>
          </p:cNvSpPr>
          <p:nvPr>
            <p:ph idx="1"/>
          </p:nvPr>
        </p:nvSpPr>
        <p:spPr>
          <a:xfrm>
            <a:off x="4953000" y="1752600"/>
            <a:ext cx="3962400" cy="4724400"/>
          </a:xfrm>
        </p:spPr>
        <p:txBody>
          <a:bodyPr anchor="t">
            <a:normAutofit/>
          </a:bodyPr>
          <a:lstStyle/>
          <a:p>
            <a:pPr marL="0" indent="0">
              <a:buNone/>
            </a:pPr>
            <a:r>
              <a:rPr lang="en-US" sz="2400" dirty="0" smtClean="0"/>
              <a:t>No, we need a different approach.  </a:t>
            </a:r>
          </a:p>
          <a:p>
            <a:pPr marL="0" indent="0">
              <a:buNone/>
            </a:pPr>
            <a:endParaRPr lang="en-US" sz="1100" dirty="0"/>
          </a:p>
          <a:p>
            <a:pPr marL="0" indent="0">
              <a:buNone/>
            </a:pPr>
            <a:r>
              <a:rPr lang="en-US" sz="2400" dirty="0" smtClean="0"/>
              <a:t>One that…</a:t>
            </a:r>
          </a:p>
          <a:p>
            <a:r>
              <a:rPr lang="en-US" sz="2400" dirty="0" smtClean="0"/>
              <a:t>Offers extreme scalability</a:t>
            </a:r>
          </a:p>
          <a:p>
            <a:r>
              <a:rPr lang="en-US" sz="2400" dirty="0"/>
              <a:t>Inherently handle multiple users</a:t>
            </a:r>
          </a:p>
          <a:p>
            <a:r>
              <a:rPr lang="en-US" sz="2400" dirty="0" smtClean="0"/>
              <a:t>Can grow to handle complex problems without growing development costs</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15337846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5"/>
                                        </p:tgtEl>
                                        <p:attrNameLst>
                                          <p:attrName>style.opacity</p:attrName>
                                        </p:attrNameLst>
                                      </p:cBhvr>
                                      <p:to>
                                        <p:strVal val="0.5"/>
                                      </p:to>
                                    </p:set>
                                    <p:animEffect filter="image" prLst="opacity: 0.5">
                                      <p:cBhvr rctx="IE">
                                        <p:cTn id="7" dur="indefinite"/>
                                        <p:tgtEl>
                                          <p:spTgt spid="5"/>
                                        </p:tgtEl>
                                      </p:cBhvr>
                                    </p:animEffect>
                                  </p:childTnLst>
                                </p:cTn>
                              </p:par>
                              <p:par>
                                <p:cTn id="8" presetID="9" presetClass="emph" presetSubtype="0" nodeType="withEffect">
                                  <p:stCondLst>
                                    <p:cond delay="0"/>
                                  </p:stCondLst>
                                  <p:childTnLst>
                                    <p:set>
                                      <p:cBhvr rctx="PPT">
                                        <p:cTn id="9" dur="indefinite"/>
                                        <p:tgtEl>
                                          <p:spTgt spid="6147"/>
                                        </p:tgtEl>
                                        <p:attrNameLst>
                                          <p:attrName>style.opacity</p:attrName>
                                        </p:attrNameLst>
                                      </p:cBhvr>
                                      <p:to>
                                        <p:strVal val="0.5"/>
                                      </p:to>
                                    </p:set>
                                    <p:animEffect filter="image" prLst="opacity: 0.5">
                                      <p:cBhvr rctx="IE">
                                        <p:cTn id="10" dur="indefinite"/>
                                        <p:tgtEl>
                                          <p:spTgt spid="61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fade">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fade">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4" end="4"/>
                                            </p:txEl>
                                          </p:spTgt>
                                        </p:tgtEl>
                                        <p:attrNameLst>
                                          <p:attrName>style.visibility</p:attrName>
                                        </p:attrNameLst>
                                      </p:cBhvr>
                                      <p:to>
                                        <p:strVal val="visible"/>
                                      </p:to>
                                    </p:set>
                                    <p:animEffect transition="in" filter="fade">
                                      <p:cBhvr>
                                        <p:cTn id="30" dur="500"/>
                                        <p:tgtEl>
                                          <p:spTgt spid="9">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animEffect transition="in" filter="fade">
                                      <p:cBhvr>
                                        <p:cTn id="35"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CQRS work?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812211" y="1528226"/>
            <a:ext cx="3804250" cy="464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ular Callout 4"/>
          <p:cNvSpPr/>
          <p:nvPr/>
        </p:nvSpPr>
        <p:spPr>
          <a:xfrm>
            <a:off x="6858000" y="4930356"/>
            <a:ext cx="1905000" cy="685800"/>
          </a:xfrm>
          <a:prstGeom prst="wedgeRectCallout">
            <a:avLst>
              <a:gd name="adj1" fmla="val -64657"/>
              <a:gd name="adj2" fmla="val -38129"/>
            </a:avLst>
          </a:prstGeom>
          <a:solidFill>
            <a:schemeClr val="bg2">
              <a:lumMod val="75000"/>
              <a:alpha val="7098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Persistent View Model schema matches UI view model</a:t>
            </a:r>
            <a:endParaRPr lang="en-US" sz="1000" dirty="0">
              <a:solidFill>
                <a:schemeClr val="tx1">
                  <a:lumMod val="50000"/>
                </a:schemeClr>
              </a:solidFill>
            </a:endParaRPr>
          </a:p>
        </p:txBody>
      </p:sp>
      <p:sp>
        <p:nvSpPr>
          <p:cNvPr id="6" name="Rectangular Callout 5"/>
          <p:cNvSpPr/>
          <p:nvPr/>
        </p:nvSpPr>
        <p:spPr>
          <a:xfrm>
            <a:off x="4137804" y="6022675"/>
            <a:ext cx="1196196" cy="533400"/>
          </a:xfrm>
          <a:prstGeom prst="wedgeRectCallout">
            <a:avLst>
              <a:gd name="adj1" fmla="val -54878"/>
              <a:gd name="adj2" fmla="val -67059"/>
            </a:avLst>
          </a:prstGeom>
          <a:solidFill>
            <a:schemeClr val="bg2">
              <a:lumMod val="75000"/>
              <a:alpha val="7098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A queue can be utilized to optimize write performance</a:t>
            </a:r>
            <a:endParaRPr lang="en-US" sz="1000" dirty="0">
              <a:solidFill>
                <a:schemeClr val="tx1">
                  <a:lumMod val="50000"/>
                </a:schemeClr>
              </a:solidFill>
            </a:endParaRPr>
          </a:p>
        </p:txBody>
      </p:sp>
      <p:sp>
        <p:nvSpPr>
          <p:cNvPr id="7" name="Rectangular Callout 6"/>
          <p:cNvSpPr/>
          <p:nvPr/>
        </p:nvSpPr>
        <p:spPr>
          <a:xfrm>
            <a:off x="6858000" y="4117675"/>
            <a:ext cx="685800" cy="685800"/>
          </a:xfrm>
          <a:prstGeom prst="wedgeRectCallout">
            <a:avLst>
              <a:gd name="adj1" fmla="val -88758"/>
              <a:gd name="adj2" fmla="val 33569"/>
            </a:avLst>
          </a:prstGeom>
          <a:solidFill>
            <a:schemeClr val="bg2">
              <a:lumMod val="75000"/>
              <a:alpha val="7098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Scale out as many copies as needed</a:t>
            </a:r>
            <a:endParaRPr lang="en-US" sz="1000" dirty="0">
              <a:solidFill>
                <a:schemeClr val="tx1">
                  <a:lumMod val="50000"/>
                </a:schemeClr>
              </a:solidFill>
            </a:endParaRPr>
          </a:p>
        </p:txBody>
      </p:sp>
      <p:sp>
        <p:nvSpPr>
          <p:cNvPr id="8" name="Rectangular Callout 7"/>
          <p:cNvSpPr/>
          <p:nvPr/>
        </p:nvSpPr>
        <p:spPr>
          <a:xfrm>
            <a:off x="1676400" y="3508075"/>
            <a:ext cx="1424796" cy="432038"/>
          </a:xfrm>
          <a:prstGeom prst="wedgeRectCallout">
            <a:avLst>
              <a:gd name="adj1" fmla="val 63391"/>
              <a:gd name="adj2" fmla="val -24470"/>
            </a:avLst>
          </a:prstGeom>
          <a:solidFill>
            <a:schemeClr val="bg2">
              <a:lumMod val="75000"/>
              <a:alpha val="7098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Command captures the intent of the user</a:t>
            </a:r>
            <a:endParaRPr lang="en-US" sz="1000" dirty="0">
              <a:solidFill>
                <a:schemeClr val="tx1">
                  <a:lumMod val="50000"/>
                </a:schemeClr>
              </a:solidFill>
            </a:endParaRPr>
          </a:p>
        </p:txBody>
      </p:sp>
      <p:sp>
        <p:nvSpPr>
          <p:cNvPr id="9" name="Rectangular Callout 8"/>
          <p:cNvSpPr/>
          <p:nvPr/>
        </p:nvSpPr>
        <p:spPr>
          <a:xfrm>
            <a:off x="1524000" y="5209637"/>
            <a:ext cx="1360098" cy="584438"/>
          </a:xfrm>
          <a:prstGeom prst="wedgeRectCallout">
            <a:avLst>
              <a:gd name="adj1" fmla="val 65959"/>
              <a:gd name="adj2" fmla="val -28066"/>
            </a:avLst>
          </a:prstGeom>
          <a:solidFill>
            <a:schemeClr val="bg2">
              <a:lumMod val="75000"/>
              <a:alpha val="7098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50000"/>
                  </a:schemeClr>
                </a:solidFill>
              </a:rPr>
              <a:t>After database is updated, publish result to view model</a:t>
            </a:r>
            <a:endParaRPr lang="en-US" sz="1000" dirty="0">
              <a:solidFill>
                <a:schemeClr val="tx1">
                  <a:lumMod val="50000"/>
                </a:schemeClr>
              </a:solidFill>
            </a:endParaRPr>
          </a:p>
        </p:txBody>
      </p:sp>
      <p:sp>
        <p:nvSpPr>
          <p:cNvPr id="4" name="Rectangle 3"/>
          <p:cNvSpPr/>
          <p:nvPr/>
        </p:nvSpPr>
        <p:spPr>
          <a:xfrm>
            <a:off x="6096000" y="5791200"/>
            <a:ext cx="1370588" cy="338554"/>
          </a:xfrm>
          <a:prstGeom prst="rect">
            <a:avLst/>
          </a:prstGeom>
        </p:spPr>
        <p:txBody>
          <a:bodyPr wrap="none">
            <a:spAutoFit/>
          </a:bodyPr>
          <a:lstStyle/>
          <a:p>
            <a:r>
              <a:rPr lang="en-US" sz="800" dirty="0" smtClean="0"/>
              <a:t>Diagram from </a:t>
            </a:r>
            <a:r>
              <a:rPr lang="en-US" sz="800" dirty="0" err="1" smtClean="0"/>
              <a:t>Rinat</a:t>
            </a:r>
            <a:r>
              <a:rPr lang="en-US" sz="800" dirty="0" smtClean="0"/>
              <a:t> </a:t>
            </a:r>
            <a:r>
              <a:rPr lang="en-US" sz="800" dirty="0" err="1"/>
              <a:t>Abdullin</a:t>
            </a:r>
            <a:r>
              <a:rPr lang="en-US" sz="800" dirty="0"/>
              <a:t> </a:t>
            </a:r>
            <a:endParaRPr lang="en-US" sz="800" dirty="0" smtClean="0"/>
          </a:p>
          <a:p>
            <a:r>
              <a:rPr lang="en-US" sz="800" dirty="0" smtClean="0"/>
              <a:t>http</a:t>
            </a:r>
            <a:r>
              <a:rPr lang="en-US" sz="800" dirty="0"/>
              <a:t>://abdullin.com/cqrs</a:t>
            </a:r>
          </a:p>
        </p:txBody>
      </p:sp>
      <p:sp>
        <p:nvSpPr>
          <p:cNvPr id="12" name="Content Placeholder 2"/>
          <p:cNvSpPr txBox="1">
            <a:spLocks/>
          </p:cNvSpPr>
          <p:nvPr/>
        </p:nvSpPr>
        <p:spPr>
          <a:xfrm>
            <a:off x="366622" y="1752600"/>
            <a:ext cx="2224177" cy="11430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400" dirty="0" smtClean="0"/>
              <a:t>Which brings us back to CQRS…</a:t>
            </a:r>
          </a:p>
          <a:p>
            <a:pPr marL="457200" lvl="1" indent="0" algn="ctr">
              <a:buFont typeface="Arial" pitchFamily="34" charset="0"/>
              <a:buNone/>
            </a:pPr>
            <a:endParaRPr lang="en-US" sz="1600" dirty="0"/>
          </a:p>
        </p:txBody>
      </p:sp>
    </p:spTree>
    <p:extLst>
      <p:ext uri="{BB962C8B-B14F-4D97-AF65-F5344CB8AC3E}">
        <p14:creationId xmlns:p14="http://schemas.microsoft.com/office/powerpoint/2010/main" val="6528983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4"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CQRS work?</a:t>
            </a:r>
          </a:p>
        </p:txBody>
      </p:sp>
      <p:sp>
        <p:nvSpPr>
          <p:cNvPr id="3" name="Content Placeholder 2"/>
          <p:cNvSpPr>
            <a:spLocks noGrp="1"/>
          </p:cNvSpPr>
          <p:nvPr>
            <p:ph idx="1"/>
          </p:nvPr>
        </p:nvSpPr>
        <p:spPr>
          <a:xfrm>
            <a:off x="762000" y="1447800"/>
            <a:ext cx="7924800" cy="4267200"/>
          </a:xfrm>
        </p:spPr>
        <p:txBody>
          <a:bodyPr anchor="t"/>
          <a:lstStyle/>
          <a:p>
            <a:pPr marL="0" indent="0">
              <a:buNone/>
            </a:pPr>
            <a:r>
              <a:rPr lang="en-US" dirty="0" smtClean="0"/>
              <a:t>Let’s break it down…</a:t>
            </a:r>
          </a:p>
          <a:p>
            <a:pPr marL="0" indent="0">
              <a:buNone/>
            </a:pPr>
            <a:endParaRPr lang="en-US" sz="1050" dirty="0" smtClean="0"/>
          </a:p>
          <a:p>
            <a:pPr marL="0" indent="0">
              <a:buNone/>
            </a:pPr>
            <a:r>
              <a:rPr lang="en-US" dirty="0" smtClean="0"/>
              <a:t>Common components of the CQRS pattern:</a:t>
            </a:r>
          </a:p>
          <a:p>
            <a:r>
              <a:rPr lang="en-US" dirty="0" smtClean="0"/>
              <a:t>Task-based UI</a:t>
            </a:r>
          </a:p>
          <a:p>
            <a:r>
              <a:rPr lang="en-US" dirty="0" smtClean="0"/>
              <a:t>Commands </a:t>
            </a:r>
          </a:p>
          <a:p>
            <a:r>
              <a:rPr lang="en-US" dirty="0" smtClean="0"/>
              <a:t>Domain Objects</a:t>
            </a:r>
          </a:p>
          <a:p>
            <a:r>
              <a:rPr lang="en-US" dirty="0" smtClean="0"/>
              <a:t>Events</a:t>
            </a:r>
          </a:p>
          <a:p>
            <a:r>
              <a:rPr lang="en-US" dirty="0"/>
              <a:t>Persistent View </a:t>
            </a:r>
            <a:r>
              <a:rPr lang="en-US" dirty="0" smtClean="0"/>
              <a:t>Model</a:t>
            </a:r>
            <a:endParaRPr lang="en-US" dirty="0"/>
          </a:p>
        </p:txBody>
      </p:sp>
      <p:sp>
        <p:nvSpPr>
          <p:cNvPr id="4" name="TextBox 3"/>
          <p:cNvSpPr txBox="1"/>
          <p:nvPr/>
        </p:nvSpPr>
        <p:spPr>
          <a:xfrm>
            <a:off x="2743200" y="6216134"/>
            <a:ext cx="6299417" cy="369332"/>
          </a:xfrm>
          <a:prstGeom prst="rect">
            <a:avLst/>
          </a:prstGeom>
          <a:noFill/>
        </p:spPr>
        <p:txBody>
          <a:bodyPr wrap="none" rtlCol="0">
            <a:spAutoFit/>
          </a:bodyPr>
          <a:lstStyle/>
          <a:p>
            <a:r>
              <a:rPr lang="en-US" i="1" dirty="0" smtClean="0"/>
              <a:t>Note: these are common components…not required components</a:t>
            </a:r>
            <a:endParaRPr lang="en-US" i="1" dirty="0"/>
          </a:p>
        </p:txBody>
      </p:sp>
    </p:spTree>
    <p:extLst>
      <p:ext uri="{BB962C8B-B14F-4D97-AF65-F5344CB8AC3E}">
        <p14:creationId xmlns:p14="http://schemas.microsoft.com/office/powerpoint/2010/main" val="371603304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83411" y="1759616"/>
            <a:ext cx="3804250" cy="464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762000" y="1759616"/>
            <a:ext cx="3429000" cy="1595974"/>
          </a:xfrm>
          <a:prstGeom prst="rect">
            <a:avLst/>
          </a:prstGeom>
          <a:solidFill>
            <a:srgbClr val="FF0505">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a:spLocks noGrp="1"/>
          </p:cNvSpPr>
          <p:nvPr>
            <p:ph type="title"/>
          </p:nvPr>
        </p:nvSpPr>
        <p:spPr>
          <a:xfrm>
            <a:off x="1168398" y="152400"/>
            <a:ext cx="7162800" cy="1143000"/>
          </a:xfrm>
        </p:spPr>
        <p:txBody>
          <a:bodyPr/>
          <a:lstStyle/>
          <a:p>
            <a:r>
              <a:rPr lang="en-US" dirty="0"/>
              <a:t>How does CQRS work?</a:t>
            </a:r>
          </a:p>
        </p:txBody>
      </p:sp>
      <p:sp>
        <p:nvSpPr>
          <p:cNvPr id="9"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Task-based </a:t>
            </a:r>
            <a:r>
              <a:rPr lang="en-US" b="1" dirty="0" smtClean="0"/>
              <a:t>UI</a:t>
            </a:r>
            <a:endParaRPr lang="en-US" i="1" dirty="0" smtClean="0"/>
          </a:p>
        </p:txBody>
      </p:sp>
    </p:spTree>
    <p:extLst>
      <p:ext uri="{BB962C8B-B14F-4D97-AF65-F5344CB8AC3E}">
        <p14:creationId xmlns:p14="http://schemas.microsoft.com/office/powerpoint/2010/main" val="201631118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CQRS work?</a:t>
            </a:r>
          </a:p>
        </p:txBody>
      </p:sp>
      <p:sp>
        <p:nvSpPr>
          <p:cNvPr id="3" name="Content Placeholder 2"/>
          <p:cNvSpPr>
            <a:spLocks noGrp="1"/>
          </p:cNvSpPr>
          <p:nvPr>
            <p:ph idx="1"/>
          </p:nvPr>
        </p:nvSpPr>
        <p:spPr>
          <a:xfrm>
            <a:off x="1219200" y="1828800"/>
            <a:ext cx="7467600" cy="457200"/>
          </a:xfrm>
        </p:spPr>
        <p:txBody>
          <a:bodyPr anchor="t">
            <a:noAutofit/>
          </a:bodyPr>
          <a:lstStyle/>
          <a:p>
            <a:pPr marL="0" indent="0">
              <a:buNone/>
            </a:pPr>
            <a:r>
              <a:rPr lang="en-US" dirty="0" smtClean="0"/>
              <a:t>Why rethink the </a:t>
            </a:r>
            <a:r>
              <a:rPr lang="en-US" dirty="0"/>
              <a:t>User </a:t>
            </a:r>
            <a:r>
              <a:rPr lang="en-US" dirty="0" smtClean="0"/>
              <a:t>Interface?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341" t="21926" r="3854" b="2566"/>
          <a:stretch/>
        </p:blipFill>
        <p:spPr bwMode="auto">
          <a:xfrm>
            <a:off x="2362200" y="2895600"/>
            <a:ext cx="5210355" cy="3027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quot;No&quot; Symbol 4"/>
          <p:cNvSpPr/>
          <p:nvPr/>
        </p:nvSpPr>
        <p:spPr>
          <a:xfrm>
            <a:off x="3893389" y="3561272"/>
            <a:ext cx="1752600" cy="1524000"/>
          </a:xfrm>
          <a:prstGeom prst="noSmoking">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8"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Task-based </a:t>
            </a:r>
            <a:r>
              <a:rPr lang="en-US" b="1" dirty="0" smtClean="0"/>
              <a:t>UI</a:t>
            </a:r>
            <a:endParaRPr lang="en-US" i="1" dirty="0" smtClean="0"/>
          </a:p>
        </p:txBody>
      </p:sp>
      <p:sp>
        <p:nvSpPr>
          <p:cNvPr id="7" name="Content Placeholder 2"/>
          <p:cNvSpPr txBox="1">
            <a:spLocks/>
          </p:cNvSpPr>
          <p:nvPr/>
        </p:nvSpPr>
        <p:spPr>
          <a:xfrm>
            <a:off x="1219200" y="2286000"/>
            <a:ext cx="7467600" cy="4038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r>
              <a:rPr lang="en-US" sz="2400" dirty="0" smtClean="0"/>
              <a:t>Grids don’t capture the user’s intent</a:t>
            </a:r>
          </a:p>
        </p:txBody>
      </p:sp>
    </p:spTree>
    <p:extLst>
      <p:ext uri="{BB962C8B-B14F-4D97-AF65-F5344CB8AC3E}">
        <p14:creationId xmlns:p14="http://schemas.microsoft.com/office/powerpoint/2010/main" val="11585023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200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am I?</a:t>
            </a:r>
            <a:endParaRPr lang="en-US" dirty="0"/>
          </a:p>
        </p:txBody>
      </p:sp>
      <p:sp>
        <p:nvSpPr>
          <p:cNvPr id="3" name="Content Placeholder 2"/>
          <p:cNvSpPr>
            <a:spLocks noGrp="1"/>
          </p:cNvSpPr>
          <p:nvPr>
            <p:ph idx="1"/>
          </p:nvPr>
        </p:nvSpPr>
        <p:spPr>
          <a:xfrm>
            <a:off x="609600" y="2065533"/>
            <a:ext cx="5181600" cy="3801867"/>
          </a:xfrm>
        </p:spPr>
        <p:txBody>
          <a:bodyPr anchor="t">
            <a:normAutofit/>
          </a:bodyPr>
          <a:lstStyle/>
          <a:p>
            <a:r>
              <a:rPr lang="en-US" dirty="0" smtClean="0"/>
              <a:t>Chief </a:t>
            </a:r>
            <a:r>
              <a:rPr lang="en-US" dirty="0"/>
              <a:t>Architect at </a:t>
            </a:r>
            <a:r>
              <a:rPr lang="en-US" dirty="0" smtClean="0"/>
              <a:t>PaySpan, Inc.</a:t>
            </a:r>
          </a:p>
          <a:p>
            <a:r>
              <a:rPr lang="en-US" dirty="0" smtClean="0"/>
              <a:t>Nearly 20 years of development experience</a:t>
            </a:r>
          </a:p>
          <a:p>
            <a:r>
              <a:rPr lang="en-US" dirty="0" smtClean="0"/>
              <a:t>Developing on .NET since 1.0 Beta 1</a:t>
            </a:r>
          </a:p>
          <a:p>
            <a:r>
              <a:rPr lang="en-US" dirty="0" smtClean="0"/>
              <a:t>Contributed to Mono and other </a:t>
            </a:r>
            <a:br>
              <a:rPr lang="en-US" dirty="0" smtClean="0"/>
            </a:br>
            <a:r>
              <a:rPr lang="en-US" dirty="0" smtClean="0"/>
              <a:t>open source projects</a:t>
            </a:r>
          </a:p>
          <a:p>
            <a:pPr marL="0" indent="0">
              <a:buNone/>
            </a:pPr>
            <a:endParaRPr lang="en-US" dirty="0" smtClean="0"/>
          </a:p>
          <a:p>
            <a:pPr marL="0" indent="0">
              <a:buNone/>
            </a:pPr>
            <a:endParaRPr lang="en-US" dirty="0"/>
          </a:p>
        </p:txBody>
      </p:sp>
      <p:sp>
        <p:nvSpPr>
          <p:cNvPr id="4" name="Rectangle 3"/>
          <p:cNvSpPr/>
          <p:nvPr/>
        </p:nvSpPr>
        <p:spPr>
          <a:xfrm>
            <a:off x="609600" y="1372292"/>
            <a:ext cx="3581400" cy="769441"/>
          </a:xfrm>
          <a:prstGeom prst="rect">
            <a:avLst/>
          </a:prstGeom>
        </p:spPr>
        <p:txBody>
          <a:bodyPr wrap="square">
            <a:spAutoFit/>
          </a:bodyPr>
          <a:lstStyle/>
          <a:p>
            <a:r>
              <a:rPr lang="en-US" sz="4400" b="1" dirty="0">
                <a:solidFill>
                  <a:schemeClr val="accent2">
                    <a:lumMod val="50000"/>
                  </a:schemeClr>
                </a:solidFill>
              </a:rPr>
              <a:t>Brian Ritchie</a:t>
            </a:r>
            <a:endParaRPr lang="en-US" sz="4400" dirty="0">
              <a:solidFill>
                <a:schemeClr val="accent2">
                  <a:lumMod val="50000"/>
                </a:schemeClr>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5823"/>
          <a:stretch/>
        </p:blipFill>
        <p:spPr bwMode="auto">
          <a:xfrm>
            <a:off x="5943600" y="2286000"/>
            <a:ext cx="2920034" cy="3124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16423585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828800"/>
            <a:ext cx="7620000" cy="4495800"/>
          </a:xfrm>
        </p:spPr>
        <p:txBody>
          <a:bodyPr anchor="t">
            <a:normAutofit/>
          </a:bodyPr>
          <a:lstStyle/>
          <a:p>
            <a:pPr marL="0" indent="0">
              <a:buNone/>
            </a:pPr>
            <a:r>
              <a:rPr lang="en-US" dirty="0" smtClean="0"/>
              <a:t>Rethinking the User Interface</a:t>
            </a:r>
          </a:p>
          <a:p>
            <a:r>
              <a:rPr lang="en-US" sz="2400" dirty="0"/>
              <a:t>Adjust UI design to capture </a:t>
            </a:r>
            <a:r>
              <a:rPr lang="en-US" sz="2400" dirty="0" smtClean="0"/>
              <a:t>intent</a:t>
            </a:r>
          </a:p>
          <a:p>
            <a:pPr lvl="1"/>
            <a:r>
              <a:rPr lang="en-US" sz="2000" dirty="0" smtClean="0"/>
              <a:t>what did the user really mean?</a:t>
            </a:r>
          </a:p>
          <a:p>
            <a:pPr lvl="1"/>
            <a:r>
              <a:rPr lang="en-US" sz="2000" dirty="0" smtClean="0"/>
              <a:t>intent becomes a command </a:t>
            </a:r>
          </a:p>
          <a:p>
            <a:pPr marL="457200" lvl="1" indent="0">
              <a:buNone/>
            </a:pPr>
            <a:endParaRPr lang="en-US" sz="1000" dirty="0"/>
          </a:p>
          <a:p>
            <a:pPr>
              <a:lnSpc>
                <a:spcPct val="110000"/>
              </a:lnSpc>
            </a:pPr>
            <a:r>
              <a:rPr lang="en-US" sz="2400" dirty="0"/>
              <a:t>Why is intent important?</a:t>
            </a:r>
          </a:p>
          <a:p>
            <a:pPr lvl="1">
              <a:lnSpc>
                <a:spcPct val="110000"/>
              </a:lnSpc>
            </a:pPr>
            <a:r>
              <a:rPr lang="en-US" dirty="0"/>
              <a:t>Last name changed because of misspelling</a:t>
            </a:r>
          </a:p>
          <a:p>
            <a:pPr lvl="1">
              <a:lnSpc>
                <a:spcPct val="110000"/>
              </a:lnSpc>
            </a:pPr>
            <a:r>
              <a:rPr lang="en-US" dirty="0"/>
              <a:t>Last name changed because of marriage</a:t>
            </a:r>
          </a:p>
          <a:p>
            <a:pPr lvl="1">
              <a:lnSpc>
                <a:spcPct val="110000"/>
              </a:lnSpc>
            </a:pPr>
            <a:r>
              <a:rPr lang="en-US" dirty="0"/>
              <a:t>Last name changed because of divorce</a:t>
            </a:r>
          </a:p>
          <a:p>
            <a:pPr marL="457200" lvl="1" indent="0">
              <a:buNone/>
            </a:pPr>
            <a:endParaRPr lang="en-US" sz="1000" dirty="0"/>
          </a:p>
          <a:p>
            <a:r>
              <a:rPr lang="en-US" sz="2400" dirty="0" smtClean="0"/>
              <a:t>User interface </a:t>
            </a:r>
            <a:r>
              <a:rPr lang="en-US" sz="2400" u="sng" dirty="0" smtClean="0"/>
              <a:t>can</a:t>
            </a:r>
            <a:r>
              <a:rPr lang="en-US" sz="2400" dirty="0" smtClean="0"/>
              <a:t> affect your architecture</a:t>
            </a:r>
            <a:endParaRPr lang="en-US" sz="2400" dirty="0"/>
          </a:p>
        </p:txBody>
      </p:sp>
      <p:sp>
        <p:nvSpPr>
          <p:cNvPr id="6" name="Title 1"/>
          <p:cNvSpPr>
            <a:spLocks noGrp="1"/>
          </p:cNvSpPr>
          <p:nvPr>
            <p:ph type="title"/>
          </p:nvPr>
        </p:nvSpPr>
        <p:spPr>
          <a:xfrm>
            <a:off x="1168398" y="152400"/>
            <a:ext cx="7162800" cy="1143000"/>
          </a:xfrm>
        </p:spPr>
        <p:txBody>
          <a:bodyPr/>
          <a:lstStyle/>
          <a:p>
            <a:r>
              <a:rPr lang="en-US" dirty="0"/>
              <a:t>How does CQRS work?</a:t>
            </a:r>
          </a:p>
        </p:txBody>
      </p:sp>
      <p:sp>
        <p:nvSpPr>
          <p:cNvPr id="7"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Task-based </a:t>
            </a:r>
            <a:r>
              <a:rPr lang="en-US" b="1" dirty="0" smtClean="0"/>
              <a:t>UI</a:t>
            </a:r>
            <a:endParaRPr lang="en-US" i="1" dirty="0" smtClean="0"/>
          </a:p>
        </p:txBody>
      </p:sp>
    </p:spTree>
    <p:extLst>
      <p:ext uri="{BB962C8B-B14F-4D97-AF65-F5344CB8AC3E}">
        <p14:creationId xmlns:p14="http://schemas.microsoft.com/office/powerpoint/2010/main" val="252882571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xmlns:p14="http://schemas.microsoft.com/office/powerpoint/2010/main">
        <p:cut/>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idx="1"/>
          </p:nvPr>
        </p:nvSpPr>
        <p:spPr>
          <a:xfrm>
            <a:off x="1066800" y="1524000"/>
            <a:ext cx="7620000" cy="4953000"/>
          </a:xfrm>
        </p:spPr>
        <p:txBody>
          <a:bodyPr anchor="t">
            <a:normAutofit/>
          </a:bodyPr>
          <a:lstStyle/>
          <a:p>
            <a:r>
              <a:rPr lang="en-US" dirty="0"/>
              <a:t>Validation</a:t>
            </a:r>
          </a:p>
          <a:p>
            <a:pPr lvl="1"/>
            <a:r>
              <a:rPr lang="en-US" sz="2000" dirty="0"/>
              <a:t>increase likelihood of command succeeding</a:t>
            </a:r>
          </a:p>
          <a:p>
            <a:pPr lvl="1"/>
            <a:r>
              <a:rPr lang="en-US" sz="2000" dirty="0"/>
              <a:t>validate client-side</a:t>
            </a:r>
          </a:p>
          <a:p>
            <a:pPr lvl="1"/>
            <a:r>
              <a:rPr lang="en-US" sz="2000" dirty="0"/>
              <a:t>optimize validation using persistent view model</a:t>
            </a:r>
          </a:p>
          <a:p>
            <a:pPr marL="0" indent="0">
              <a:buNone/>
            </a:pPr>
            <a:endParaRPr lang="en-US" sz="1000" dirty="0" smtClean="0"/>
          </a:p>
          <a:p>
            <a:r>
              <a:rPr lang="en-US" dirty="0" smtClean="0"/>
              <a:t>What </a:t>
            </a:r>
            <a:r>
              <a:rPr lang="en-US" dirty="0" smtClean="0"/>
              <a:t>about user feedback?</a:t>
            </a:r>
          </a:p>
          <a:p>
            <a:pPr lvl="1"/>
            <a:r>
              <a:rPr lang="en-US" sz="2000" dirty="0" smtClean="0"/>
              <a:t>Polling: wait until read model is updated</a:t>
            </a:r>
          </a:p>
          <a:p>
            <a:pPr lvl="1"/>
            <a:r>
              <a:rPr lang="en-US" sz="2000" dirty="0" smtClean="0"/>
              <a:t>Use asynchronous messaging such as email</a:t>
            </a:r>
          </a:p>
          <a:p>
            <a:pPr marL="914400" lvl="2" indent="0">
              <a:buNone/>
            </a:pPr>
            <a:r>
              <a:rPr lang="en-US" sz="2000" dirty="0" smtClean="0"/>
              <a:t>“Your request is being processed.  You will receive an email when it is completed”</a:t>
            </a:r>
          </a:p>
          <a:p>
            <a:pPr lvl="1"/>
            <a:r>
              <a:rPr lang="en-US" sz="2000" dirty="0" smtClean="0"/>
              <a:t>Just fake it! </a:t>
            </a:r>
          </a:p>
          <a:p>
            <a:pPr marL="914400" lvl="2" indent="0">
              <a:buNone/>
            </a:pPr>
            <a:r>
              <a:rPr lang="en-US" sz="2000" dirty="0" smtClean="0"/>
              <a:t>Scope the change to the current </a:t>
            </a:r>
            <a:r>
              <a:rPr lang="en-US" sz="2000" dirty="0" smtClean="0"/>
              <a:t>user.  Update </a:t>
            </a:r>
            <a:r>
              <a:rPr lang="en-US" sz="2000" dirty="0" smtClean="0"/>
              <a:t>a local in-memory model</a:t>
            </a:r>
            <a:endParaRPr lang="en-US" sz="2000" dirty="0"/>
          </a:p>
        </p:txBody>
      </p:sp>
      <p:sp>
        <p:nvSpPr>
          <p:cNvPr id="6" name="Title 1"/>
          <p:cNvSpPr>
            <a:spLocks noGrp="1"/>
          </p:cNvSpPr>
          <p:nvPr>
            <p:ph type="title"/>
          </p:nvPr>
        </p:nvSpPr>
        <p:spPr>
          <a:xfrm>
            <a:off x="1168398" y="152400"/>
            <a:ext cx="7162800" cy="1143000"/>
          </a:xfrm>
        </p:spPr>
        <p:txBody>
          <a:bodyPr/>
          <a:lstStyle/>
          <a:p>
            <a:r>
              <a:rPr lang="en-US" dirty="0"/>
              <a:t>How does CQRS work?</a:t>
            </a:r>
          </a:p>
        </p:txBody>
      </p:sp>
      <p:sp>
        <p:nvSpPr>
          <p:cNvPr id="10"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Task-based </a:t>
            </a:r>
            <a:r>
              <a:rPr lang="en-US" b="1" dirty="0" smtClean="0"/>
              <a:t>UI</a:t>
            </a:r>
            <a:endParaRPr lang="en-US" i="1" dirty="0" smtClean="0"/>
          </a:p>
        </p:txBody>
      </p:sp>
    </p:spTree>
    <p:extLst>
      <p:ext uri="{BB962C8B-B14F-4D97-AF65-F5344CB8AC3E}">
        <p14:creationId xmlns:p14="http://schemas.microsoft.com/office/powerpoint/2010/main" val="129441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animEffect transition="in" filter="fade">
                                      <p:cBhvr>
                                        <p:cTn id="21" dur="500"/>
                                        <p:tgtEl>
                                          <p:spTgt spid="8">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fade">
                                      <p:cBhvr>
                                        <p:cTn id="24" dur="500"/>
                                        <p:tgtEl>
                                          <p:spTgt spid="8">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animEffect transition="in" filter="fade">
                                      <p:cBhvr>
                                        <p:cTn id="27" dur="500"/>
                                        <p:tgtEl>
                                          <p:spTgt spid="8">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8" end="8"/>
                                            </p:txEl>
                                          </p:spTgt>
                                        </p:tgtEl>
                                        <p:attrNameLst>
                                          <p:attrName>style.visibility</p:attrName>
                                        </p:attrNameLst>
                                      </p:cBhvr>
                                      <p:to>
                                        <p:strVal val="visible"/>
                                      </p:to>
                                    </p:set>
                                    <p:animEffect transition="in" filter="fade">
                                      <p:cBhvr>
                                        <p:cTn id="30" dur="500"/>
                                        <p:tgtEl>
                                          <p:spTgt spid="8">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Effect transition="in" filter="fade">
                                      <p:cBhvr>
                                        <p:cTn id="33" dur="500"/>
                                        <p:tgtEl>
                                          <p:spTgt spid="8">
                                            <p:txEl>
                                              <p:pRg st="9" end="9"/>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xEl>
                                              <p:pRg st="10" end="10"/>
                                            </p:txEl>
                                          </p:spTgt>
                                        </p:tgtEl>
                                        <p:attrNameLst>
                                          <p:attrName>style.visibility</p:attrName>
                                        </p:attrNameLst>
                                      </p:cBhvr>
                                      <p:to>
                                        <p:strVal val="visible"/>
                                      </p:to>
                                    </p:set>
                                    <p:animEffect transition="in" filter="fade">
                                      <p:cBhvr>
                                        <p:cTn id="36"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75993" y="1759616"/>
            <a:ext cx="3804250" cy="464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06982" y="3314581"/>
            <a:ext cx="1302589" cy="3086219"/>
          </a:xfrm>
          <a:prstGeom prst="rect">
            <a:avLst/>
          </a:prstGeom>
          <a:solidFill>
            <a:srgbClr val="FF0505">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13"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Commands</a:t>
            </a:r>
            <a:endParaRPr lang="en-US" i="1" dirty="0" smtClean="0"/>
          </a:p>
        </p:txBody>
      </p:sp>
    </p:spTree>
    <p:extLst>
      <p:ext uri="{BB962C8B-B14F-4D97-AF65-F5344CB8AC3E}">
        <p14:creationId xmlns:p14="http://schemas.microsoft.com/office/powerpoint/2010/main" val="68790208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76400"/>
            <a:ext cx="7848600" cy="4953000"/>
          </a:xfrm>
        </p:spPr>
        <p:txBody>
          <a:bodyPr anchor="t">
            <a:normAutofit fontScale="92500"/>
          </a:bodyPr>
          <a:lstStyle/>
          <a:p>
            <a:pPr>
              <a:lnSpc>
                <a:spcPct val="110000"/>
              </a:lnSpc>
            </a:pPr>
            <a:r>
              <a:rPr lang="en-US" sz="3000" dirty="0" smtClean="0"/>
              <a:t>Commands encapsulate the user’s intent but do </a:t>
            </a:r>
            <a:r>
              <a:rPr lang="en-US" sz="3000" dirty="0"/>
              <a:t>not contain business logic, only enough data for the command</a:t>
            </a:r>
          </a:p>
          <a:p>
            <a:pPr>
              <a:lnSpc>
                <a:spcPct val="110000"/>
              </a:lnSpc>
            </a:pPr>
            <a:r>
              <a:rPr lang="en-US" sz="3000" dirty="0" smtClean="0"/>
              <a:t>What makes a good command?</a:t>
            </a:r>
          </a:p>
          <a:p>
            <a:pPr lvl="1">
              <a:lnSpc>
                <a:spcPct val="110000"/>
              </a:lnSpc>
            </a:pPr>
            <a:r>
              <a:rPr lang="en-US" sz="2400" dirty="0" smtClean="0"/>
              <a:t>A command is an action – starts with a verb</a:t>
            </a:r>
          </a:p>
          <a:p>
            <a:pPr lvl="1">
              <a:lnSpc>
                <a:spcPct val="110000"/>
              </a:lnSpc>
            </a:pPr>
            <a:r>
              <a:rPr lang="en-US" sz="2400" dirty="0" smtClean="0"/>
              <a:t>The </a:t>
            </a:r>
            <a:r>
              <a:rPr lang="en-US" sz="2400" dirty="0"/>
              <a:t>kind you can reply with</a:t>
            </a:r>
            <a:r>
              <a:rPr lang="en-US" sz="2400" dirty="0" smtClean="0"/>
              <a:t>: “</a:t>
            </a:r>
            <a:r>
              <a:rPr lang="en-US" sz="2400" dirty="0"/>
              <a:t>Thank you</a:t>
            </a:r>
            <a:r>
              <a:rPr lang="en-US" sz="2400" dirty="0" smtClean="0"/>
              <a:t>. Your </a:t>
            </a:r>
            <a:r>
              <a:rPr lang="en-US" sz="2400" dirty="0"/>
              <a:t>confirmation email will arrive shortly</a:t>
            </a:r>
            <a:r>
              <a:rPr lang="en-US" sz="2400" dirty="0" smtClean="0"/>
              <a:t>”. Inherently asynchronous.</a:t>
            </a:r>
          </a:p>
          <a:p>
            <a:pPr>
              <a:lnSpc>
                <a:spcPct val="110000"/>
              </a:lnSpc>
            </a:pPr>
            <a:r>
              <a:rPr lang="en-US" sz="3000" dirty="0"/>
              <a:t>Commands can be considered messages</a:t>
            </a:r>
          </a:p>
          <a:p>
            <a:pPr lvl="1"/>
            <a:r>
              <a:rPr lang="en-US" sz="2400" dirty="0"/>
              <a:t>Messaging provides an asynchronous delivery mechanism for the commands. </a:t>
            </a:r>
            <a:r>
              <a:rPr lang="en-US" sz="2400" dirty="0" smtClean="0"/>
              <a:t>As </a:t>
            </a:r>
            <a:r>
              <a:rPr lang="en-US" sz="2400" dirty="0"/>
              <a:t>a message, it can be routed, queued, and transformed all independent of the sender &amp; </a:t>
            </a:r>
            <a:r>
              <a:rPr lang="en-US" sz="2400" dirty="0" smtClean="0"/>
              <a:t>receiver</a:t>
            </a:r>
            <a:endParaRPr lang="en-US" sz="4000" dirty="0" smtClean="0"/>
          </a:p>
          <a:p>
            <a:pPr>
              <a:lnSpc>
                <a:spcPct val="110000"/>
              </a:lnSpc>
            </a:pPr>
            <a:endParaRPr lang="en-US" sz="3000" b="1" dirty="0" smtClean="0"/>
          </a:p>
          <a:p>
            <a:pPr lvl="1">
              <a:lnSpc>
                <a:spcPct val="110000"/>
              </a:lnSpc>
            </a:pPr>
            <a:endParaRPr lang="en-US" dirty="0" smtClean="0"/>
          </a:p>
        </p:txBody>
      </p:sp>
      <p:sp>
        <p:nvSpPr>
          <p:cNvPr id="10"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11"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Commands</a:t>
            </a:r>
            <a:endParaRPr lang="en-US" i="1" dirty="0" smtClean="0"/>
          </a:p>
        </p:txBody>
      </p:sp>
    </p:spTree>
    <p:extLst>
      <p:ext uri="{BB962C8B-B14F-4D97-AF65-F5344CB8AC3E}">
        <p14:creationId xmlns:p14="http://schemas.microsoft.com/office/powerpoint/2010/main" val="30703670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05000"/>
            <a:ext cx="7924800" cy="2438400"/>
          </a:xfrm>
        </p:spPr>
        <p:txBody>
          <a:bodyPr anchor="t"/>
          <a:lstStyle/>
          <a:p>
            <a:r>
              <a:rPr lang="en-US" dirty="0" smtClean="0"/>
              <a:t>The </a:t>
            </a:r>
            <a:r>
              <a:rPr lang="en-US" dirty="0"/>
              <a:t>domain model is </a:t>
            </a:r>
            <a:r>
              <a:rPr lang="en-US" dirty="0" smtClean="0"/>
              <a:t>utilized for </a:t>
            </a:r>
            <a:r>
              <a:rPr lang="en-US" dirty="0"/>
              <a:t>processing commands; it is unnecessary for queries</a:t>
            </a:r>
            <a:r>
              <a:rPr lang="en-US" dirty="0" smtClean="0"/>
              <a:t>.</a:t>
            </a:r>
          </a:p>
          <a:p>
            <a:r>
              <a:rPr lang="en-US" dirty="0" smtClean="0"/>
              <a:t>Unlike entity objects you may be used to, aggregate roots in CQRS only have methods (no getters/setters)</a:t>
            </a:r>
          </a:p>
          <a:p>
            <a:pPr marL="457200" lvl="1" indent="0">
              <a:buNone/>
            </a:pPr>
            <a:endParaRPr lang="en-US" dirty="0"/>
          </a:p>
          <a:p>
            <a:endParaRPr lang="en-US" dirty="0"/>
          </a:p>
        </p:txBody>
      </p:sp>
      <p:sp>
        <p:nvSpPr>
          <p:cNvPr id="4"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dirty="0" smtClean="0"/>
              <a:t>How does CQRS work?</a:t>
            </a:r>
            <a:endParaRPr lang="en-US" dirty="0"/>
          </a:p>
        </p:txBody>
      </p:sp>
      <p:sp>
        <p:nvSpPr>
          <p:cNvPr id="5"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Commands &amp; Domain Objects</a:t>
            </a:r>
            <a:endParaRPr lang="en-US" i="1" dirty="0" smtClean="0"/>
          </a:p>
        </p:txBody>
      </p:sp>
      <p:sp>
        <p:nvSpPr>
          <p:cNvPr id="6" name="TextBox 5"/>
          <p:cNvSpPr txBox="1"/>
          <p:nvPr/>
        </p:nvSpPr>
        <p:spPr>
          <a:xfrm>
            <a:off x="1143000" y="4267200"/>
            <a:ext cx="7162800" cy="224676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Aggregate Roots</a:t>
            </a:r>
            <a:endParaRPr lang="en-US" dirty="0"/>
          </a:p>
          <a:p>
            <a:r>
              <a:rPr lang="en-US" dirty="0"/>
              <a:t>Some things belong together, like Apple Pie and Ice Cream, or Sonny and Cher. And so it is with </a:t>
            </a:r>
            <a:r>
              <a:rPr lang="en-US" b="1" dirty="0"/>
              <a:t>Entities</a:t>
            </a:r>
            <a:r>
              <a:rPr lang="en-US" dirty="0"/>
              <a:t> </a:t>
            </a:r>
            <a:r>
              <a:rPr lang="en-US" dirty="0" smtClean="0"/>
              <a:t>and </a:t>
            </a:r>
            <a:r>
              <a:rPr lang="en-US" b="1" dirty="0" smtClean="0"/>
              <a:t>Value </a:t>
            </a:r>
            <a:r>
              <a:rPr lang="en-US" b="1" dirty="0"/>
              <a:t>Objects (VOs)</a:t>
            </a:r>
            <a:r>
              <a:rPr lang="en-US" dirty="0"/>
              <a:t> – some of them belong </a:t>
            </a:r>
            <a:r>
              <a:rPr lang="en-US" dirty="0" smtClean="0"/>
              <a:t>together.  </a:t>
            </a:r>
            <a:r>
              <a:rPr lang="en-US" b="1" dirty="0" smtClean="0"/>
              <a:t>Aggregates</a:t>
            </a:r>
            <a:r>
              <a:rPr lang="en-US" dirty="0" smtClean="0"/>
              <a:t> </a:t>
            </a:r>
            <a:r>
              <a:rPr lang="en-US" dirty="0"/>
              <a:t>are groups of things that belong together. An </a:t>
            </a:r>
            <a:r>
              <a:rPr lang="en-US" b="1" dirty="0"/>
              <a:t>Aggregate Root</a:t>
            </a:r>
            <a:r>
              <a:rPr lang="en-US" dirty="0"/>
              <a:t> is the thing that holds them all together.</a:t>
            </a:r>
          </a:p>
          <a:p>
            <a:r>
              <a:rPr lang="en-US" sz="800" dirty="0" smtClean="0"/>
              <a:t/>
            </a:r>
            <a:br>
              <a:rPr lang="en-US" sz="800" dirty="0" smtClean="0"/>
            </a:br>
            <a:r>
              <a:rPr lang="en-US" sz="1400" b="1" i="1" dirty="0"/>
              <a:t>E</a:t>
            </a:r>
            <a:r>
              <a:rPr lang="en-US" sz="1400" b="1" i="1" dirty="0" smtClean="0"/>
              <a:t>xample: </a:t>
            </a:r>
            <a:r>
              <a:rPr lang="en-US" sz="1400" b="1" i="1" dirty="0" err="1" smtClean="0"/>
              <a:t>OrderLines</a:t>
            </a:r>
            <a:r>
              <a:rPr lang="en-US" sz="1400" i="1" dirty="0" smtClean="0"/>
              <a:t> </a:t>
            </a:r>
            <a:r>
              <a:rPr lang="en-US" sz="1400" i="1" dirty="0"/>
              <a:t>have no reason to exist without their parent </a:t>
            </a:r>
            <a:r>
              <a:rPr lang="en-US" sz="1400" b="1" i="1" dirty="0"/>
              <a:t>Order</a:t>
            </a:r>
            <a:r>
              <a:rPr lang="en-US" sz="1400" i="1" dirty="0"/>
              <a:t>, nor can they belong to any other </a:t>
            </a:r>
            <a:r>
              <a:rPr lang="en-US" sz="1400" b="1" i="1" dirty="0"/>
              <a:t>Order</a:t>
            </a:r>
            <a:r>
              <a:rPr lang="en-US" sz="1400" i="1" dirty="0"/>
              <a:t>. In this case, </a:t>
            </a:r>
            <a:r>
              <a:rPr lang="en-US" sz="1400" b="1" i="1" dirty="0"/>
              <a:t>Order</a:t>
            </a:r>
            <a:r>
              <a:rPr lang="en-US" sz="1400" i="1" dirty="0"/>
              <a:t> and </a:t>
            </a:r>
            <a:r>
              <a:rPr lang="en-US" sz="1400" b="1" i="1" dirty="0" err="1"/>
              <a:t>OrderLines</a:t>
            </a:r>
            <a:r>
              <a:rPr lang="en-US" sz="1400" i="1" dirty="0"/>
              <a:t> would </a:t>
            </a:r>
            <a:r>
              <a:rPr lang="en-US" sz="1400" i="1" dirty="0" smtClean="0"/>
              <a:t>be </a:t>
            </a:r>
            <a:r>
              <a:rPr lang="en-US" sz="1400" i="1" dirty="0"/>
              <a:t>an </a:t>
            </a:r>
            <a:r>
              <a:rPr lang="en-US" sz="1400" b="1" i="1" dirty="0"/>
              <a:t>Aggregate</a:t>
            </a:r>
            <a:r>
              <a:rPr lang="en-US" sz="1400" i="1" dirty="0"/>
              <a:t>, and the </a:t>
            </a:r>
            <a:r>
              <a:rPr lang="en-US" sz="1400" b="1" i="1" dirty="0"/>
              <a:t>Order</a:t>
            </a:r>
            <a:r>
              <a:rPr lang="en-US" sz="1400" i="1" dirty="0"/>
              <a:t> would be the </a:t>
            </a:r>
            <a:r>
              <a:rPr lang="en-US" sz="1400" b="1" i="1" dirty="0"/>
              <a:t>Aggregate Root</a:t>
            </a:r>
            <a:endParaRPr lang="en-US" sz="1400" i="1" dirty="0" smtClean="0"/>
          </a:p>
        </p:txBody>
      </p:sp>
    </p:spTree>
    <p:extLst>
      <p:ext uri="{BB962C8B-B14F-4D97-AF65-F5344CB8AC3E}">
        <p14:creationId xmlns:p14="http://schemas.microsoft.com/office/powerpoint/2010/main" val="3925762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153400" cy="4648200"/>
          </a:xfrm>
        </p:spPr>
        <p:txBody>
          <a:bodyPr>
            <a:normAutofit fontScale="85000" lnSpcReduction="10000"/>
          </a:bodyPr>
          <a:lstStyle/>
          <a:p>
            <a:r>
              <a:rPr lang="en-US" dirty="0"/>
              <a:t>Setters are an anti pattern in your domain. DDD is not about modeling data, or </a:t>
            </a:r>
            <a:r>
              <a:rPr lang="en-US" i="1" dirty="0"/>
              <a:t>nouns</a:t>
            </a:r>
            <a:r>
              <a:rPr lang="en-US" dirty="0"/>
              <a:t>. It is about modeling behaviors that are solving the domain problem, or </a:t>
            </a:r>
            <a:r>
              <a:rPr lang="en-US" i="1" dirty="0"/>
              <a:t>verbs</a:t>
            </a:r>
            <a:r>
              <a:rPr lang="en-US" dirty="0"/>
              <a:t>. </a:t>
            </a:r>
            <a:endParaRPr lang="en-US" dirty="0" smtClean="0"/>
          </a:p>
          <a:p>
            <a:r>
              <a:rPr lang="en-US" dirty="0" smtClean="0"/>
              <a:t>The </a:t>
            </a:r>
            <a:r>
              <a:rPr lang="en-US" dirty="0"/>
              <a:t>public interface of your domain should solely consist in public methods on your aggregate roots. The idea is that each method represents a use case. </a:t>
            </a:r>
            <a:endParaRPr lang="en-US" dirty="0" smtClean="0"/>
          </a:p>
          <a:p>
            <a:r>
              <a:rPr lang="en-US" dirty="0" smtClean="0"/>
              <a:t>From </a:t>
            </a:r>
            <a:r>
              <a:rPr lang="en-US" dirty="0"/>
              <a:t>a design perspective, it is also the only way to ensure your objects invariants. That way, your aggregates are always fully </a:t>
            </a:r>
            <a:r>
              <a:rPr lang="en-US" i="1" dirty="0" smtClean="0"/>
              <a:t>consistent</a:t>
            </a:r>
            <a:r>
              <a:rPr lang="en-US" dirty="0" smtClean="0"/>
              <a:t> – they valid </a:t>
            </a:r>
            <a:r>
              <a:rPr lang="en-US" dirty="0"/>
              <a:t>state at all </a:t>
            </a:r>
            <a:r>
              <a:rPr lang="en-US" dirty="0" smtClean="0"/>
              <a:t>times.</a:t>
            </a:r>
            <a:endParaRPr lang="en-US" dirty="0"/>
          </a:p>
          <a:p>
            <a:r>
              <a:rPr lang="en-US" dirty="0"/>
              <a:t>If DDD is about behavior, then getters also should be an anti pattern. And they are. </a:t>
            </a:r>
            <a:endParaRPr lang="en-US" dirty="0" smtClean="0"/>
          </a:p>
          <a:p>
            <a:pPr marL="0" indent="0">
              <a:buNone/>
            </a:pPr>
            <a:endParaRPr lang="en-US" sz="2200" dirty="0" smtClean="0"/>
          </a:p>
          <a:p>
            <a:pPr marL="0" indent="0" algn="r">
              <a:buNone/>
            </a:pPr>
            <a:r>
              <a:rPr lang="en-US" sz="2200" i="1" dirty="0" err="1" smtClean="0"/>
              <a:t>Julienn</a:t>
            </a:r>
            <a:r>
              <a:rPr lang="en-US" sz="2200" i="1" dirty="0" smtClean="0"/>
              <a:t> </a:t>
            </a:r>
            <a:r>
              <a:rPr lang="en-US" sz="2200" i="1" dirty="0" err="1" smtClean="0"/>
              <a:t>Letrouit</a:t>
            </a:r>
            <a:r>
              <a:rPr lang="en-US" sz="2200" i="1" dirty="0" smtClean="0"/>
              <a:t>   </a:t>
            </a:r>
            <a:r>
              <a:rPr lang="en-US" sz="2200" i="1" dirty="0"/>
              <a:t>http://</a:t>
            </a:r>
            <a:r>
              <a:rPr lang="en-US" sz="2200" i="1" dirty="0" err="1"/>
              <a:t>julienletrouit.com</a:t>
            </a:r>
            <a:r>
              <a:rPr lang="en-US" sz="2200" i="1" dirty="0"/>
              <a:t>/?p=22</a:t>
            </a:r>
          </a:p>
        </p:txBody>
      </p:sp>
      <p:sp>
        <p:nvSpPr>
          <p:cNvPr id="4"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dirty="0" smtClean="0"/>
              <a:t>How does CQRS work?</a:t>
            </a:r>
            <a:endParaRPr lang="en-US" dirty="0"/>
          </a:p>
        </p:txBody>
      </p:sp>
      <p:sp>
        <p:nvSpPr>
          <p:cNvPr id="5"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Commands &amp; Domain Objects</a:t>
            </a:r>
            <a:endParaRPr lang="en-US" i="1" dirty="0" smtClean="0"/>
          </a:p>
        </p:txBody>
      </p:sp>
    </p:spTree>
    <p:extLst>
      <p:ext uri="{BB962C8B-B14F-4D97-AF65-F5344CB8AC3E}">
        <p14:creationId xmlns:p14="http://schemas.microsoft.com/office/powerpoint/2010/main" val="19285174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1752600"/>
            <a:ext cx="3804250" cy="464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33600" y="5410200"/>
            <a:ext cx="1091241" cy="628462"/>
          </a:xfrm>
          <a:prstGeom prst="rect">
            <a:avLst/>
          </a:prstGeom>
          <a:solidFill>
            <a:srgbClr val="FF0505">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10"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Events</a:t>
            </a:r>
            <a:endParaRPr lang="en-US" i="1" dirty="0" smtClean="0"/>
          </a:p>
        </p:txBody>
      </p:sp>
    </p:spTree>
    <p:extLst>
      <p:ext uri="{BB962C8B-B14F-4D97-AF65-F5344CB8AC3E}">
        <p14:creationId xmlns:p14="http://schemas.microsoft.com/office/powerpoint/2010/main" val="152303428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28800"/>
            <a:ext cx="7924800" cy="3733800"/>
          </a:xfrm>
        </p:spPr>
        <p:txBody>
          <a:bodyPr anchor="t">
            <a:normAutofit/>
          </a:bodyPr>
          <a:lstStyle/>
          <a:p>
            <a:r>
              <a:rPr lang="en-US" sz="2400" dirty="0" smtClean="0"/>
              <a:t>Events describe changes in the system state</a:t>
            </a:r>
          </a:p>
          <a:p>
            <a:r>
              <a:rPr lang="en-US" sz="2400" dirty="0" smtClean="0"/>
              <a:t>An Event Bus can be utilized to dispatch events to subscribers</a:t>
            </a:r>
          </a:p>
          <a:p>
            <a:r>
              <a:rPr lang="en-US" sz="2400" dirty="0"/>
              <a:t>Events primary purpose update the read </a:t>
            </a:r>
            <a:r>
              <a:rPr lang="en-US" sz="2400" dirty="0" smtClean="0"/>
              <a:t>model</a:t>
            </a:r>
          </a:p>
          <a:p>
            <a:r>
              <a:rPr lang="en-US" sz="2400" dirty="0" smtClean="0"/>
              <a:t>Events can also provider integration with external systems</a:t>
            </a:r>
          </a:p>
          <a:p>
            <a:r>
              <a:rPr lang="en-US" sz="2400" dirty="0" smtClean="0"/>
              <a:t>CQRS can also be used in conjunction with Event Sourcing.</a:t>
            </a:r>
            <a:endParaRPr lang="en-US" sz="2400" dirty="0"/>
          </a:p>
          <a:p>
            <a:endParaRPr lang="en-US" sz="2400" dirty="0" smtClean="0"/>
          </a:p>
          <a:p>
            <a:endParaRPr lang="en-US" sz="2400" dirty="0" smtClean="0"/>
          </a:p>
        </p:txBody>
      </p:sp>
      <p:sp>
        <p:nvSpPr>
          <p:cNvPr id="6"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7"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smtClean="0"/>
              <a:t>Events</a:t>
            </a:r>
            <a:endParaRPr lang="en-US" i="1" dirty="0" smtClean="0"/>
          </a:p>
        </p:txBody>
      </p:sp>
      <p:sp>
        <p:nvSpPr>
          <p:cNvPr id="8" name="TextBox 7"/>
          <p:cNvSpPr txBox="1"/>
          <p:nvPr/>
        </p:nvSpPr>
        <p:spPr>
          <a:xfrm>
            <a:off x="914400" y="4495800"/>
            <a:ext cx="7696200" cy="209288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Event Sourcing</a:t>
            </a:r>
            <a:endParaRPr lang="en-US" dirty="0"/>
          </a:p>
          <a:p>
            <a:r>
              <a:rPr lang="en-US" dirty="0" smtClean="0"/>
              <a:t>Captures </a:t>
            </a:r>
            <a:r>
              <a:rPr lang="en-US" dirty="0"/>
              <a:t>all changes to an application state as a sequence of events</a:t>
            </a:r>
            <a:r>
              <a:rPr lang="en-US" dirty="0" smtClean="0"/>
              <a:t>.  The current state is constructed by applying the events in the order they were recorded.  Not only does it give us the current state, but we </a:t>
            </a:r>
            <a:r>
              <a:rPr lang="en-US" dirty="0"/>
              <a:t>can also use the event log to reconstruct past states, and as a foundation to automatically adjust the state to cope with retroactive changes.</a:t>
            </a:r>
          </a:p>
          <a:p>
            <a:r>
              <a:rPr lang="en-US" sz="800" dirty="0" smtClean="0"/>
              <a:t/>
            </a:r>
            <a:br>
              <a:rPr lang="en-US" sz="800" dirty="0" smtClean="0"/>
            </a:br>
            <a:r>
              <a:rPr lang="en-US" sz="1400" i="1" dirty="0"/>
              <a:t>S</a:t>
            </a:r>
            <a:r>
              <a:rPr lang="en-US" sz="1400" i="1" dirty="0" smtClean="0"/>
              <a:t>ummarized from Martin Fowler </a:t>
            </a:r>
            <a:r>
              <a:rPr lang="en-US" sz="1400" i="1" dirty="0"/>
              <a:t>– http://martinfowler.com/eaaDev/</a:t>
            </a:r>
            <a:r>
              <a:rPr lang="en-US" sz="1400" i="1" dirty="0" smtClean="0"/>
              <a:t>EventSourcing.html</a:t>
            </a:r>
          </a:p>
        </p:txBody>
      </p:sp>
    </p:spTree>
    <p:extLst>
      <p:ext uri="{BB962C8B-B14F-4D97-AF65-F5344CB8AC3E}">
        <p14:creationId xmlns:p14="http://schemas.microsoft.com/office/powerpoint/2010/main" val="365636583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1752600"/>
            <a:ext cx="3804250" cy="4641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892725" y="4577162"/>
            <a:ext cx="1902125" cy="683010"/>
          </a:xfrm>
          <a:prstGeom prst="rect">
            <a:avLst/>
          </a:prstGeom>
          <a:solidFill>
            <a:srgbClr val="FF0505">
              <a:alpha val="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9"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Persistent View </a:t>
            </a:r>
            <a:r>
              <a:rPr lang="en-US" b="1" dirty="0" smtClean="0"/>
              <a:t>Model</a:t>
            </a:r>
            <a:endParaRPr lang="en-US" i="1" dirty="0"/>
          </a:p>
        </p:txBody>
      </p:sp>
    </p:spTree>
    <p:extLst>
      <p:ext uri="{BB962C8B-B14F-4D97-AF65-F5344CB8AC3E}">
        <p14:creationId xmlns:p14="http://schemas.microsoft.com/office/powerpoint/2010/main" val="169780681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81200"/>
            <a:ext cx="7848600" cy="4343400"/>
          </a:xfrm>
        </p:spPr>
        <p:txBody>
          <a:bodyPr anchor="t"/>
          <a:lstStyle/>
          <a:p>
            <a:r>
              <a:rPr lang="en-US" dirty="0" smtClean="0"/>
              <a:t>Reads are usually the most common activity – many times 80-90%.  Why not optimize them?</a:t>
            </a:r>
          </a:p>
          <a:p>
            <a:r>
              <a:rPr lang="en-US" dirty="0" smtClean="0"/>
              <a:t>Read model is based on how the user wants to see the data.</a:t>
            </a:r>
          </a:p>
          <a:p>
            <a:r>
              <a:rPr lang="en-US" dirty="0"/>
              <a:t>Read model can be </a:t>
            </a:r>
            <a:r>
              <a:rPr lang="en-US" dirty="0" err="1" smtClean="0"/>
              <a:t>denormalized</a:t>
            </a:r>
            <a:r>
              <a:rPr lang="en-US" dirty="0" smtClean="0"/>
              <a:t> RDBMS</a:t>
            </a:r>
            <a:r>
              <a:rPr lang="en-US" dirty="0"/>
              <a:t>, document store, etc</a:t>
            </a:r>
            <a:r>
              <a:rPr lang="en-US" dirty="0" smtClean="0"/>
              <a:t>.</a:t>
            </a:r>
          </a:p>
          <a:p>
            <a:r>
              <a:rPr lang="en-US" dirty="0" smtClean="0"/>
              <a:t>Reads from the view model don’t need to be loaded into the domain model, they can be bond directly to the UI.</a:t>
            </a:r>
            <a:endParaRPr lang="en-US" dirty="0"/>
          </a:p>
          <a:p>
            <a:pPr marL="0" indent="0">
              <a:buNone/>
            </a:pPr>
            <a:endParaRPr lang="en-US" dirty="0"/>
          </a:p>
        </p:txBody>
      </p:sp>
      <p:sp>
        <p:nvSpPr>
          <p:cNvPr id="10"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11"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Persistent View </a:t>
            </a:r>
            <a:r>
              <a:rPr lang="en-US" b="1" dirty="0" smtClean="0"/>
              <a:t>Model</a:t>
            </a:r>
            <a:endParaRPr lang="en-US" i="1" dirty="0"/>
          </a:p>
        </p:txBody>
      </p:sp>
    </p:spTree>
    <p:extLst>
      <p:ext uri="{BB962C8B-B14F-4D97-AF65-F5344CB8AC3E}">
        <p14:creationId xmlns:p14="http://schemas.microsoft.com/office/powerpoint/2010/main" val="13088958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CQRS</a:t>
            </a:r>
            <a:endParaRPr lang="en-US" dirty="0"/>
          </a:p>
        </p:txBody>
      </p:sp>
      <p:sp>
        <p:nvSpPr>
          <p:cNvPr id="3" name="Content Placeholder 2"/>
          <p:cNvSpPr>
            <a:spLocks noGrp="1"/>
          </p:cNvSpPr>
          <p:nvPr>
            <p:ph idx="1"/>
          </p:nvPr>
        </p:nvSpPr>
        <p:spPr/>
        <p:txBody>
          <a:bodyPr anchor="t"/>
          <a:lstStyle/>
          <a:p>
            <a:pPr marL="0" indent="0">
              <a:buNone/>
            </a:pPr>
            <a:r>
              <a:rPr lang="en-US" dirty="0" smtClean="0"/>
              <a:t>Agenda</a:t>
            </a:r>
          </a:p>
          <a:p>
            <a:r>
              <a:rPr lang="en-US" dirty="0" smtClean="0"/>
              <a:t>What is CQRS anyway?</a:t>
            </a:r>
          </a:p>
          <a:p>
            <a:r>
              <a:rPr lang="en-US" dirty="0" smtClean="0"/>
              <a:t>Why is it needed?</a:t>
            </a:r>
          </a:p>
          <a:p>
            <a:r>
              <a:rPr lang="en-US" dirty="0" smtClean="0"/>
              <a:t>How does CQRS work?</a:t>
            </a:r>
          </a:p>
          <a:p>
            <a:r>
              <a:rPr lang="en-US" dirty="0" smtClean="0"/>
              <a:t>When </a:t>
            </a:r>
            <a:r>
              <a:rPr lang="en-US" dirty="0" smtClean="0"/>
              <a:t>should I use CQRS?</a:t>
            </a:r>
          </a:p>
          <a:p>
            <a:r>
              <a:rPr lang="en-US" dirty="0"/>
              <a:t>Review example implementation</a:t>
            </a:r>
          </a:p>
          <a:p>
            <a:endParaRPr lang="en-US" dirty="0" smtClean="0"/>
          </a:p>
          <a:p>
            <a:endParaRPr lang="en-US" dirty="0"/>
          </a:p>
        </p:txBody>
      </p:sp>
    </p:spTree>
    <p:extLst>
      <p:ext uri="{BB962C8B-B14F-4D97-AF65-F5344CB8AC3E}">
        <p14:creationId xmlns:p14="http://schemas.microsoft.com/office/powerpoint/2010/main" val="9190466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agnetic Disk 4"/>
          <p:cNvSpPr/>
          <p:nvPr/>
        </p:nvSpPr>
        <p:spPr bwMode="auto">
          <a:xfrm>
            <a:off x="2176165" y="3720512"/>
            <a:ext cx="4845434" cy="955036"/>
          </a:xfrm>
          <a:prstGeom prst="flowChartMagneticDisk">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outerShdw blurRad="38100" dist="38100" dir="2700000" algn="tl">
                    <a:srgbClr val="000000">
                      <a:alpha val="43137"/>
                    </a:srgbClr>
                  </a:outerShdw>
                </a:effectLst>
                <a:latin typeface="+mj-lt"/>
              </a:rPr>
              <a:t>Persistent View Model</a:t>
            </a:r>
            <a:endParaRPr kumimoji="0" lang="en-US" b="0" i="0" u="none" strike="noStrike" cap="none" normalizeH="0" baseline="0" dirty="0" smtClean="0">
              <a:ln>
                <a:noFill/>
              </a:ln>
              <a:effectLst>
                <a:outerShdw blurRad="38100" dist="38100" dir="2700000" algn="tl">
                  <a:srgbClr val="000000">
                    <a:alpha val="43137"/>
                  </a:srgbClr>
                </a:outerShdw>
              </a:effectLst>
              <a:latin typeface="+mj-lt"/>
            </a:endParaRPr>
          </a:p>
        </p:txBody>
      </p:sp>
      <p:sp>
        <p:nvSpPr>
          <p:cNvPr id="6" name="Round Diagonal Corner Rectangle 5"/>
          <p:cNvSpPr/>
          <p:nvPr/>
        </p:nvSpPr>
        <p:spPr bwMode="auto">
          <a:xfrm>
            <a:off x="3200400" y="2209800"/>
            <a:ext cx="2826117" cy="704678"/>
          </a:xfrm>
          <a:prstGeom prst="round2DiagRect">
            <a:avLst>
              <a:gd name="adj1" fmla="val 50000"/>
              <a:gd name="adj2" fmla="val 0"/>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tx2"/>
                </a:solidFill>
                <a:effectLst>
                  <a:outerShdw blurRad="38100" dist="38100" dir="2700000" algn="tl">
                    <a:srgbClr val="000000">
                      <a:alpha val="43137"/>
                    </a:srgbClr>
                  </a:outerShdw>
                </a:effectLst>
                <a:latin typeface="Calibri" pitchFamily="34" charset="0"/>
              </a:rPr>
              <a:t>UI</a:t>
            </a:r>
          </a:p>
        </p:txBody>
      </p:sp>
      <p:sp>
        <p:nvSpPr>
          <p:cNvPr id="7" name="Line 25"/>
          <p:cNvSpPr>
            <a:spLocks noChangeShapeType="1"/>
          </p:cNvSpPr>
          <p:nvPr/>
        </p:nvSpPr>
        <p:spPr bwMode="auto">
          <a:xfrm flipH="1">
            <a:off x="4648200" y="2895600"/>
            <a:ext cx="0" cy="1004711"/>
          </a:xfrm>
          <a:prstGeom prst="line">
            <a:avLst/>
          </a:prstGeom>
          <a:noFill/>
          <a:ln w="57150">
            <a:solidFill>
              <a:schemeClr val="tx1"/>
            </a:solidFill>
            <a:round/>
            <a:headEnd/>
            <a:tailEnd type="stealth" w="lg" len="lg"/>
          </a:ln>
          <a:effectLst/>
        </p:spPr>
        <p:txBody>
          <a:bodyPr/>
          <a:lstStyle/>
          <a:p>
            <a:endParaRPr lang="en-GB" sz="1400"/>
          </a:p>
        </p:txBody>
      </p:sp>
      <p:sp>
        <p:nvSpPr>
          <p:cNvPr id="8" name="Text Box 23"/>
          <p:cNvSpPr txBox="1">
            <a:spLocks noChangeArrowheads="1"/>
          </p:cNvSpPr>
          <p:nvPr/>
        </p:nvSpPr>
        <p:spPr bwMode="auto">
          <a:xfrm>
            <a:off x="5615590" y="2978091"/>
            <a:ext cx="3938662" cy="400110"/>
          </a:xfrm>
          <a:prstGeom prst="rect">
            <a:avLst/>
          </a:prstGeom>
          <a:noFill/>
          <a:ln w="9525">
            <a:noFill/>
            <a:miter lim="800000"/>
            <a:headEnd/>
            <a:tailEnd/>
          </a:ln>
          <a:effectLst/>
        </p:spPr>
        <p:txBody>
          <a:bodyPr wrap="square">
            <a:spAutoFit/>
          </a:bodyPr>
          <a:lstStyle/>
          <a:p>
            <a:pPr>
              <a:spcBef>
                <a:spcPct val="50000"/>
              </a:spcBef>
            </a:pPr>
            <a:r>
              <a:rPr lang="en-US" sz="2000" b="0" dirty="0" smtClean="0">
                <a:solidFill>
                  <a:schemeClr val="bg2">
                    <a:lumMod val="25000"/>
                  </a:schemeClr>
                </a:solidFill>
                <a:effectLst/>
              </a:rPr>
              <a:t>Query only…keep it simple</a:t>
            </a:r>
            <a:endParaRPr lang="en-US" sz="2000" b="0" dirty="0">
              <a:solidFill>
                <a:schemeClr val="bg2">
                  <a:lumMod val="25000"/>
                </a:schemeClr>
              </a:solidFill>
              <a:effectLst/>
            </a:endParaRPr>
          </a:p>
        </p:txBody>
      </p:sp>
      <p:sp>
        <p:nvSpPr>
          <p:cNvPr id="9" name="Text Box 23"/>
          <p:cNvSpPr txBox="1">
            <a:spLocks noChangeArrowheads="1"/>
          </p:cNvSpPr>
          <p:nvPr/>
        </p:nvSpPr>
        <p:spPr bwMode="auto">
          <a:xfrm>
            <a:off x="2072718" y="4868977"/>
            <a:ext cx="5086200" cy="400110"/>
          </a:xfrm>
          <a:prstGeom prst="rect">
            <a:avLst/>
          </a:prstGeom>
          <a:noFill/>
          <a:ln w="9525">
            <a:noFill/>
            <a:miter lim="800000"/>
            <a:headEnd/>
            <a:tailEnd/>
          </a:ln>
          <a:effectLst/>
        </p:spPr>
        <p:txBody>
          <a:bodyPr wrap="square">
            <a:spAutoFit/>
          </a:bodyPr>
          <a:lstStyle/>
          <a:p>
            <a:pPr algn="ctr">
              <a:spcBef>
                <a:spcPct val="50000"/>
              </a:spcBef>
            </a:pPr>
            <a:r>
              <a:rPr lang="en-US" sz="2000" b="0" dirty="0" smtClean="0">
                <a:solidFill>
                  <a:schemeClr val="bg2">
                    <a:lumMod val="25000"/>
                  </a:schemeClr>
                </a:solidFill>
                <a:effectLst/>
              </a:rPr>
              <a:t>For each view in the UI, </a:t>
            </a:r>
            <a:endParaRPr lang="en-US" sz="2000" b="0" dirty="0">
              <a:solidFill>
                <a:schemeClr val="bg2">
                  <a:lumMod val="25000"/>
                </a:schemeClr>
              </a:solidFill>
              <a:effectLst/>
            </a:endParaRPr>
          </a:p>
        </p:txBody>
      </p:sp>
      <p:sp>
        <p:nvSpPr>
          <p:cNvPr id="10" name="Text Box 23"/>
          <p:cNvSpPr txBox="1">
            <a:spLocks noChangeArrowheads="1"/>
          </p:cNvSpPr>
          <p:nvPr/>
        </p:nvSpPr>
        <p:spPr bwMode="auto">
          <a:xfrm>
            <a:off x="1704035" y="5258446"/>
            <a:ext cx="5857408" cy="400110"/>
          </a:xfrm>
          <a:prstGeom prst="rect">
            <a:avLst/>
          </a:prstGeom>
          <a:noFill/>
          <a:ln w="9525">
            <a:noFill/>
            <a:miter lim="800000"/>
            <a:headEnd/>
            <a:tailEnd/>
          </a:ln>
          <a:effectLst/>
        </p:spPr>
        <p:txBody>
          <a:bodyPr wrap="square">
            <a:spAutoFit/>
          </a:bodyPr>
          <a:lstStyle/>
          <a:p>
            <a:pPr algn="ctr">
              <a:spcBef>
                <a:spcPct val="50000"/>
              </a:spcBef>
            </a:pPr>
            <a:r>
              <a:rPr lang="en-US" sz="2000" b="0" dirty="0" smtClean="0">
                <a:solidFill>
                  <a:schemeClr val="bg2">
                    <a:lumMod val="25000"/>
                  </a:schemeClr>
                </a:solidFill>
                <a:effectLst/>
              </a:rPr>
              <a:t>have a view/table in the database</a:t>
            </a:r>
            <a:endParaRPr lang="en-US" sz="2000" b="0" dirty="0">
              <a:solidFill>
                <a:schemeClr val="bg2">
                  <a:lumMod val="25000"/>
                </a:schemeClr>
              </a:solidFill>
              <a:effectLst/>
            </a:endParaRPr>
          </a:p>
        </p:txBody>
      </p:sp>
      <p:sp>
        <p:nvSpPr>
          <p:cNvPr id="12" name="Text Box 23"/>
          <p:cNvSpPr txBox="1">
            <a:spLocks noChangeArrowheads="1"/>
          </p:cNvSpPr>
          <p:nvPr/>
        </p:nvSpPr>
        <p:spPr bwMode="auto">
          <a:xfrm>
            <a:off x="-953805" y="6000690"/>
            <a:ext cx="11240805" cy="400110"/>
          </a:xfrm>
          <a:prstGeom prst="rect">
            <a:avLst/>
          </a:prstGeom>
          <a:noFill/>
          <a:ln w="9525">
            <a:noFill/>
            <a:miter lim="800000"/>
            <a:headEnd/>
            <a:tailEnd/>
          </a:ln>
          <a:effectLst/>
        </p:spPr>
        <p:txBody>
          <a:bodyPr wrap="square">
            <a:spAutoFit/>
          </a:bodyPr>
          <a:lstStyle/>
          <a:p>
            <a:pPr algn="ctr">
              <a:spcBef>
                <a:spcPct val="50000"/>
              </a:spcBef>
            </a:pPr>
            <a:r>
              <a:rPr lang="en-US" sz="2000" b="0" dirty="0" smtClean="0">
                <a:solidFill>
                  <a:schemeClr val="bg2">
                    <a:lumMod val="25000"/>
                  </a:schemeClr>
                </a:solidFill>
                <a:effectLst/>
              </a:rPr>
              <a:t>SELECT * FROM </a:t>
            </a:r>
            <a:r>
              <a:rPr lang="en-US" sz="2000" dirty="0" err="1" smtClean="0">
                <a:solidFill>
                  <a:schemeClr val="bg2">
                    <a:lumMod val="25000"/>
                  </a:schemeClr>
                </a:solidFill>
              </a:rPr>
              <a:t>ViewModel</a:t>
            </a:r>
            <a:r>
              <a:rPr lang="en-US" sz="2000" b="0" dirty="0" err="1" smtClean="0">
                <a:solidFill>
                  <a:schemeClr val="bg2">
                    <a:lumMod val="25000"/>
                  </a:schemeClr>
                </a:solidFill>
                <a:effectLst/>
              </a:rPr>
              <a:t>Table</a:t>
            </a:r>
            <a:r>
              <a:rPr lang="en-US" sz="2000" b="0" dirty="0" smtClean="0">
                <a:solidFill>
                  <a:schemeClr val="bg2">
                    <a:lumMod val="25000"/>
                  </a:schemeClr>
                </a:solidFill>
                <a:effectLst/>
              </a:rPr>
              <a:t> (WHERE ID = @ID)</a:t>
            </a:r>
            <a:endParaRPr lang="en-US" sz="2000" b="0" dirty="0">
              <a:solidFill>
                <a:schemeClr val="bg2">
                  <a:lumMod val="25000"/>
                </a:schemeClr>
              </a:solidFill>
              <a:effectLst/>
            </a:endParaRPr>
          </a:p>
        </p:txBody>
      </p:sp>
      <p:sp>
        <p:nvSpPr>
          <p:cNvPr id="16"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17"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Persistent View </a:t>
            </a:r>
            <a:r>
              <a:rPr lang="en-US" b="1" dirty="0" smtClean="0"/>
              <a:t>Model</a:t>
            </a:r>
            <a:endParaRPr lang="en-US" i="1" dirty="0"/>
          </a:p>
        </p:txBody>
      </p:sp>
    </p:spTree>
    <p:extLst>
      <p:ext uri="{BB962C8B-B14F-4D97-AF65-F5344CB8AC3E}">
        <p14:creationId xmlns:p14="http://schemas.microsoft.com/office/powerpoint/2010/main" val="259343470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lowchart: Document 24"/>
          <p:cNvSpPr/>
          <p:nvPr/>
        </p:nvSpPr>
        <p:spPr bwMode="auto">
          <a:xfrm>
            <a:off x="726742" y="2514308"/>
            <a:ext cx="2988861" cy="2133600"/>
          </a:xfrm>
          <a:prstGeom prst="flowChart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cxnSp>
        <p:nvCxnSpPr>
          <p:cNvPr id="26" name="Straight Connector 25"/>
          <p:cNvCxnSpPr/>
          <p:nvPr/>
        </p:nvCxnSpPr>
        <p:spPr bwMode="auto">
          <a:xfrm>
            <a:off x="919331" y="3268329"/>
            <a:ext cx="23774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930747" y="3420729"/>
            <a:ext cx="23774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a:off x="928468" y="3573129"/>
            <a:ext cx="23774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926188" y="3725529"/>
            <a:ext cx="23774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937604" y="3877929"/>
            <a:ext cx="23774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31" name="TextBox 30"/>
          <p:cNvSpPr txBox="1"/>
          <p:nvPr/>
        </p:nvSpPr>
        <p:spPr>
          <a:xfrm>
            <a:off x="925200" y="2525976"/>
            <a:ext cx="2449210" cy="369332"/>
          </a:xfrm>
          <a:prstGeom prst="rect">
            <a:avLst/>
          </a:prstGeom>
          <a:noFill/>
        </p:spPr>
        <p:txBody>
          <a:bodyPr wrap="square" rtlCol="0">
            <a:spAutoFit/>
          </a:bodyPr>
          <a:lstStyle/>
          <a:p>
            <a:pPr algn="ctr"/>
            <a:r>
              <a:rPr lang="en-US" dirty="0" smtClean="0"/>
              <a:t>List of customers</a:t>
            </a:r>
            <a:endParaRPr lang="en-US" dirty="0"/>
          </a:p>
        </p:txBody>
      </p:sp>
      <p:sp>
        <p:nvSpPr>
          <p:cNvPr id="32" name="TextBox 31"/>
          <p:cNvSpPr txBox="1"/>
          <p:nvPr/>
        </p:nvSpPr>
        <p:spPr>
          <a:xfrm>
            <a:off x="371894" y="2144976"/>
            <a:ext cx="3698543" cy="369332"/>
          </a:xfrm>
          <a:prstGeom prst="rect">
            <a:avLst/>
          </a:prstGeom>
          <a:noFill/>
        </p:spPr>
        <p:txBody>
          <a:bodyPr wrap="square" rtlCol="0">
            <a:spAutoFit/>
          </a:bodyPr>
          <a:lstStyle/>
          <a:p>
            <a:pPr algn="ctr"/>
            <a:r>
              <a:rPr lang="en-US" dirty="0" smtClean="0"/>
              <a:t>Customer Service Rep view</a:t>
            </a:r>
            <a:endParaRPr lang="en-US" dirty="0"/>
          </a:p>
        </p:txBody>
      </p:sp>
      <p:sp>
        <p:nvSpPr>
          <p:cNvPr id="33" name="TextBox 32"/>
          <p:cNvSpPr txBox="1"/>
          <p:nvPr/>
        </p:nvSpPr>
        <p:spPr>
          <a:xfrm>
            <a:off x="863220" y="2864207"/>
            <a:ext cx="2442949" cy="338554"/>
          </a:xfrm>
          <a:prstGeom prst="rect">
            <a:avLst/>
          </a:prstGeom>
          <a:noFill/>
        </p:spPr>
        <p:txBody>
          <a:bodyPr wrap="square" rtlCol="0">
            <a:spAutoFit/>
          </a:bodyPr>
          <a:lstStyle/>
          <a:p>
            <a:r>
              <a:rPr lang="en-US" sz="1600" dirty="0" smtClean="0"/>
              <a:t>ID      Name     Phone</a:t>
            </a:r>
            <a:endParaRPr lang="en-US" sz="1600" dirty="0"/>
          </a:p>
        </p:txBody>
      </p:sp>
      <p:sp>
        <p:nvSpPr>
          <p:cNvPr id="34" name="Flowchart: Document 33"/>
          <p:cNvSpPr/>
          <p:nvPr/>
        </p:nvSpPr>
        <p:spPr bwMode="auto">
          <a:xfrm>
            <a:off x="4419600" y="2514308"/>
            <a:ext cx="4160293" cy="2122224"/>
          </a:xfrm>
          <a:prstGeom prst="flowChart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smtClean="0">
              <a:ln>
                <a:noFill/>
              </a:ln>
              <a:solidFill>
                <a:schemeClr val="tx1"/>
              </a:solidFill>
              <a:effectLst>
                <a:outerShdw blurRad="38100" dist="38100" dir="2700000" algn="tl">
                  <a:srgbClr val="000000">
                    <a:alpha val="43137"/>
                  </a:srgbClr>
                </a:outerShdw>
              </a:effectLst>
              <a:latin typeface="Franklin Gothic Medium" pitchFamily="34" charset="0"/>
            </a:endParaRPr>
          </a:p>
        </p:txBody>
      </p:sp>
      <p:cxnSp>
        <p:nvCxnSpPr>
          <p:cNvPr id="35" name="Straight Connector 34"/>
          <p:cNvCxnSpPr/>
          <p:nvPr/>
        </p:nvCxnSpPr>
        <p:spPr bwMode="auto">
          <a:xfrm>
            <a:off x="4612189" y="3256953"/>
            <a:ext cx="37490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a:off x="4623605" y="3409353"/>
            <a:ext cx="37490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4621326" y="3561753"/>
            <a:ext cx="37490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4619046" y="3714153"/>
            <a:ext cx="37490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4630462" y="3866553"/>
            <a:ext cx="374904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0" name="TextBox 39"/>
          <p:cNvSpPr txBox="1"/>
          <p:nvPr/>
        </p:nvSpPr>
        <p:spPr>
          <a:xfrm>
            <a:off x="4618058" y="2525976"/>
            <a:ext cx="3770766" cy="369332"/>
          </a:xfrm>
          <a:prstGeom prst="rect">
            <a:avLst/>
          </a:prstGeom>
          <a:noFill/>
        </p:spPr>
        <p:txBody>
          <a:bodyPr wrap="square" rtlCol="0">
            <a:spAutoFit/>
          </a:bodyPr>
          <a:lstStyle/>
          <a:p>
            <a:pPr algn="ctr"/>
            <a:r>
              <a:rPr lang="en-US" dirty="0" smtClean="0"/>
              <a:t>List of customers</a:t>
            </a:r>
            <a:endParaRPr lang="en-US" dirty="0"/>
          </a:p>
        </p:txBody>
      </p:sp>
      <p:sp>
        <p:nvSpPr>
          <p:cNvPr id="41" name="TextBox 40"/>
          <p:cNvSpPr txBox="1"/>
          <p:nvPr/>
        </p:nvSpPr>
        <p:spPr>
          <a:xfrm>
            <a:off x="4637968" y="2133600"/>
            <a:ext cx="3698543" cy="369332"/>
          </a:xfrm>
          <a:prstGeom prst="rect">
            <a:avLst/>
          </a:prstGeom>
          <a:noFill/>
        </p:spPr>
        <p:txBody>
          <a:bodyPr wrap="square" rtlCol="0">
            <a:spAutoFit/>
          </a:bodyPr>
          <a:lstStyle/>
          <a:p>
            <a:pPr algn="ctr"/>
            <a:r>
              <a:rPr lang="en-US" dirty="0" smtClean="0"/>
              <a:t>Supervisor view</a:t>
            </a:r>
            <a:endParaRPr lang="en-US" dirty="0"/>
          </a:p>
        </p:txBody>
      </p:sp>
      <p:sp>
        <p:nvSpPr>
          <p:cNvPr id="42" name="TextBox 41"/>
          <p:cNvSpPr txBox="1"/>
          <p:nvPr/>
        </p:nvSpPr>
        <p:spPr>
          <a:xfrm>
            <a:off x="4556077" y="2839183"/>
            <a:ext cx="3996520" cy="338554"/>
          </a:xfrm>
          <a:prstGeom prst="rect">
            <a:avLst/>
          </a:prstGeom>
          <a:noFill/>
        </p:spPr>
        <p:txBody>
          <a:bodyPr wrap="square" rtlCol="0">
            <a:spAutoFit/>
          </a:bodyPr>
          <a:lstStyle/>
          <a:p>
            <a:r>
              <a:rPr lang="en-US" sz="1600" dirty="0" smtClean="0"/>
              <a:t>ID      Name     Phone   Lifetime value</a:t>
            </a:r>
            <a:endParaRPr lang="en-US" sz="1600" dirty="0"/>
          </a:p>
        </p:txBody>
      </p:sp>
      <p:graphicFrame>
        <p:nvGraphicFramePr>
          <p:cNvPr id="43" name="Content Placeholder 3"/>
          <p:cNvGraphicFramePr>
            <a:graphicFrameLocks/>
          </p:cNvGraphicFramePr>
          <p:nvPr>
            <p:extLst>
              <p:ext uri="{D42A27DB-BD31-4B8C-83A1-F6EECF244321}">
                <p14:modId xmlns:p14="http://schemas.microsoft.com/office/powerpoint/2010/main" val="3400747844"/>
              </p:ext>
            </p:extLst>
          </p:nvPr>
        </p:nvGraphicFramePr>
        <p:xfrm>
          <a:off x="726744" y="4844537"/>
          <a:ext cx="3084393" cy="1748051"/>
        </p:xfrm>
        <a:graphic>
          <a:graphicData uri="http://schemas.openxmlformats.org/drawingml/2006/table">
            <a:tbl>
              <a:tblPr firstRow="1" bandRow="1">
                <a:tableStyleId>{284E427A-3D55-4303-BF80-6455036E1DE7}</a:tableStyleId>
              </a:tblPr>
              <a:tblGrid>
                <a:gridCol w="1028131"/>
                <a:gridCol w="1028131"/>
                <a:gridCol w="1028131"/>
              </a:tblGrid>
              <a:tr h="315620">
                <a:tc gridSpan="3">
                  <a:txBody>
                    <a:bodyPr/>
                    <a:lstStyle/>
                    <a:p>
                      <a:pPr marL="0" algn="ctr" defTabSz="914099" rtl="0" eaLnBrk="1" fontAlgn="base" latinLnBrk="0" hangingPunct="1">
                        <a:spcBef>
                          <a:spcPct val="0"/>
                        </a:spcBef>
                        <a:spcAft>
                          <a:spcPct val="0"/>
                        </a:spcAft>
                      </a:pPr>
                      <a:r>
                        <a:rPr lang="en-US" sz="1400" kern="1200" dirty="0" err="1" smtClean="0">
                          <a:effectLst/>
                        </a:rPr>
                        <a:t>Rep_Customers_Table</a:t>
                      </a:r>
                      <a:endParaRPr lang="en-US" sz="1400" b="0" kern="1200" dirty="0" smtClean="0">
                        <a:gradFill>
                          <a:gsLst>
                            <a:gs pos="0">
                              <a:schemeClr val="tx1"/>
                            </a:gs>
                            <a:gs pos="100000">
                              <a:schemeClr val="tx1"/>
                            </a:gs>
                          </a:gsLst>
                          <a:lin ang="5400000" scaled="0"/>
                        </a:gradFill>
                        <a:effectLst/>
                        <a:latin typeface="Calibri" pitchFamily="34" charset="0"/>
                        <a:ea typeface="+mn-ea"/>
                        <a:cs typeface="+mn-cs"/>
                      </a:endParaRPr>
                    </a:p>
                  </a:txBody>
                  <a:tcPr marL="121888" marR="121888" anchor="ct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267063">
                <a:tc>
                  <a:txBody>
                    <a:bodyPr/>
                    <a:lstStyle/>
                    <a:p>
                      <a:pPr marL="0" algn="ctr" defTabSz="914099" rtl="0" eaLnBrk="1" fontAlgn="base" latinLnBrk="0" hangingPunct="1">
                        <a:spcBef>
                          <a:spcPct val="0"/>
                        </a:spcBef>
                        <a:spcAft>
                          <a:spcPct val="0"/>
                        </a:spcAft>
                        <a:defRPr/>
                      </a:pPr>
                      <a:r>
                        <a:rPr lang="en-US" sz="1100" kern="1200" dirty="0" smtClean="0">
                          <a:effectLst/>
                        </a:rPr>
                        <a:t>ID</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c>
                  <a:txBody>
                    <a:bodyPr/>
                    <a:lstStyle/>
                    <a:p>
                      <a:pPr marL="0" algn="ctr" defTabSz="914099" rtl="0" eaLnBrk="1" fontAlgn="base" latinLnBrk="0" hangingPunct="1">
                        <a:spcBef>
                          <a:spcPct val="0"/>
                        </a:spcBef>
                        <a:spcAft>
                          <a:spcPct val="0"/>
                        </a:spcAft>
                        <a:defRPr/>
                      </a:pPr>
                      <a:r>
                        <a:rPr lang="en-US" sz="1100" kern="1200" dirty="0" smtClean="0">
                          <a:effectLst/>
                        </a:rPr>
                        <a:t>Name</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c>
                  <a:txBody>
                    <a:bodyPr/>
                    <a:lstStyle/>
                    <a:p>
                      <a:pPr marL="0" algn="ctr" defTabSz="914099" rtl="0" eaLnBrk="1" fontAlgn="base" latinLnBrk="0" hangingPunct="1">
                        <a:spcBef>
                          <a:spcPct val="0"/>
                        </a:spcBef>
                        <a:spcAft>
                          <a:spcPct val="0"/>
                        </a:spcAft>
                        <a:defRPr/>
                      </a:pPr>
                      <a:r>
                        <a:rPr lang="en-US" sz="1100" kern="1200" dirty="0" smtClean="0">
                          <a:effectLst/>
                        </a:rPr>
                        <a:t>Phone</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r>
              <a:tr h="291342">
                <a:tc>
                  <a:txBody>
                    <a:bodyPr/>
                    <a:lstStyle/>
                    <a:p>
                      <a:pPr algn="ctr"/>
                      <a:endParaRPr lang="en-US" sz="500" dirty="0"/>
                    </a:p>
                  </a:txBody>
                  <a:tcPr marL="121888" marR="121888"/>
                </a:tc>
                <a:tc>
                  <a:txBody>
                    <a:bodyPr/>
                    <a:lstStyle/>
                    <a:p>
                      <a:pPr algn="ctr"/>
                      <a:endParaRPr lang="en-US" sz="500" dirty="0"/>
                    </a:p>
                  </a:txBody>
                  <a:tcPr marL="121888" marR="121888"/>
                </a:tc>
                <a:tc>
                  <a:txBody>
                    <a:bodyPr/>
                    <a:lstStyle/>
                    <a:p>
                      <a:pPr algn="ctr"/>
                      <a:endParaRPr lang="en-US" sz="500" dirty="0"/>
                    </a:p>
                  </a:txBody>
                  <a:tcPr marL="121888" marR="121888"/>
                </a:tc>
              </a:tr>
              <a:tr h="291342">
                <a:tc>
                  <a:txBody>
                    <a:bodyPr/>
                    <a:lstStyle/>
                    <a:p>
                      <a:pPr algn="ctr"/>
                      <a:endParaRPr lang="en-US" sz="500" dirty="0"/>
                    </a:p>
                  </a:txBody>
                  <a:tcPr marL="121888" marR="121888"/>
                </a:tc>
                <a:tc>
                  <a:txBody>
                    <a:bodyPr/>
                    <a:lstStyle/>
                    <a:p>
                      <a:pPr algn="ctr"/>
                      <a:endParaRPr lang="en-US" sz="500" dirty="0"/>
                    </a:p>
                  </a:txBody>
                  <a:tcPr marL="121888" marR="121888"/>
                </a:tc>
                <a:tc>
                  <a:txBody>
                    <a:bodyPr/>
                    <a:lstStyle/>
                    <a:p>
                      <a:pPr algn="ctr"/>
                      <a:endParaRPr lang="en-US" sz="500" dirty="0"/>
                    </a:p>
                  </a:txBody>
                  <a:tcPr marL="121888" marR="121888"/>
                </a:tc>
              </a:tr>
              <a:tr h="291342">
                <a:tc>
                  <a:txBody>
                    <a:bodyPr/>
                    <a:lstStyle/>
                    <a:p>
                      <a:pPr algn="ctr"/>
                      <a:endParaRPr lang="en-US" sz="500" dirty="0"/>
                    </a:p>
                  </a:txBody>
                  <a:tcPr marL="121888" marR="121888"/>
                </a:tc>
                <a:tc>
                  <a:txBody>
                    <a:bodyPr/>
                    <a:lstStyle/>
                    <a:p>
                      <a:pPr algn="ctr"/>
                      <a:endParaRPr lang="en-US" sz="500" dirty="0"/>
                    </a:p>
                  </a:txBody>
                  <a:tcPr marL="121888" marR="121888"/>
                </a:tc>
                <a:tc>
                  <a:txBody>
                    <a:bodyPr/>
                    <a:lstStyle/>
                    <a:p>
                      <a:pPr algn="ctr"/>
                      <a:endParaRPr lang="en-US" sz="500" dirty="0"/>
                    </a:p>
                  </a:txBody>
                  <a:tcPr marL="121888" marR="121888"/>
                </a:tc>
              </a:tr>
              <a:tr h="291342">
                <a:tc>
                  <a:txBody>
                    <a:bodyPr/>
                    <a:lstStyle/>
                    <a:p>
                      <a:pPr algn="ctr"/>
                      <a:endParaRPr lang="en-US" sz="500" dirty="0"/>
                    </a:p>
                  </a:txBody>
                  <a:tcPr marL="121888" marR="121888"/>
                </a:tc>
                <a:tc>
                  <a:txBody>
                    <a:bodyPr/>
                    <a:lstStyle/>
                    <a:p>
                      <a:pPr algn="ctr"/>
                      <a:endParaRPr lang="en-US" sz="500" dirty="0"/>
                    </a:p>
                  </a:txBody>
                  <a:tcPr marL="121888" marR="121888"/>
                </a:tc>
                <a:tc>
                  <a:txBody>
                    <a:bodyPr/>
                    <a:lstStyle/>
                    <a:p>
                      <a:pPr algn="ctr"/>
                      <a:endParaRPr lang="en-US" sz="500" dirty="0"/>
                    </a:p>
                  </a:txBody>
                  <a:tcPr marL="121888" marR="121888"/>
                </a:tc>
              </a:tr>
            </a:tbl>
          </a:graphicData>
        </a:graphic>
      </p:graphicFrame>
      <p:graphicFrame>
        <p:nvGraphicFramePr>
          <p:cNvPr id="44" name="Content Placeholder 3"/>
          <p:cNvGraphicFramePr>
            <a:graphicFrameLocks/>
          </p:cNvGraphicFramePr>
          <p:nvPr>
            <p:extLst>
              <p:ext uri="{D42A27DB-BD31-4B8C-83A1-F6EECF244321}">
                <p14:modId xmlns:p14="http://schemas.microsoft.com/office/powerpoint/2010/main" val="1509019037"/>
              </p:ext>
            </p:extLst>
          </p:nvPr>
        </p:nvGraphicFramePr>
        <p:xfrm>
          <a:off x="4485565" y="4830900"/>
          <a:ext cx="4094328" cy="1722300"/>
        </p:xfrm>
        <a:graphic>
          <a:graphicData uri="http://schemas.openxmlformats.org/drawingml/2006/table">
            <a:tbl>
              <a:tblPr firstRow="1" bandRow="1">
                <a:tableStyleId>{284E427A-3D55-4303-BF80-6455036E1DE7}</a:tableStyleId>
              </a:tblPr>
              <a:tblGrid>
                <a:gridCol w="672723"/>
                <a:gridCol w="893097"/>
                <a:gridCol w="869899"/>
                <a:gridCol w="1658609"/>
              </a:tblGrid>
              <a:tr h="338110">
                <a:tc gridSpan="4">
                  <a:txBody>
                    <a:bodyPr/>
                    <a:lstStyle/>
                    <a:p>
                      <a:pPr marL="0" algn="ctr" defTabSz="914099" rtl="0" eaLnBrk="1" fontAlgn="base" latinLnBrk="0" hangingPunct="1">
                        <a:spcBef>
                          <a:spcPct val="0"/>
                        </a:spcBef>
                        <a:spcAft>
                          <a:spcPct val="0"/>
                        </a:spcAft>
                      </a:pPr>
                      <a:r>
                        <a:rPr lang="en-US" sz="1400" kern="1200" dirty="0" err="1" smtClean="0">
                          <a:effectLst/>
                        </a:rPr>
                        <a:t>Supervisor_Customers_Table</a:t>
                      </a:r>
                      <a:endParaRPr lang="en-US" sz="1400" b="0" kern="1200" dirty="0" smtClean="0">
                        <a:gradFill>
                          <a:gsLst>
                            <a:gs pos="0">
                              <a:schemeClr val="tx1"/>
                            </a:gs>
                            <a:gs pos="100000">
                              <a:schemeClr val="tx1"/>
                            </a:gs>
                          </a:gsLst>
                          <a:lin ang="5400000" scaled="0"/>
                        </a:gradFill>
                        <a:effectLst/>
                        <a:latin typeface="Calibri" pitchFamily="34" charset="0"/>
                        <a:ea typeface="+mn-ea"/>
                        <a:cs typeface="+mn-cs"/>
                      </a:endParaRPr>
                    </a:p>
                  </a:txBody>
                  <a:tcPr marL="121888" marR="121888" anchor="ct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c hMerge="1">
                  <a:txBody>
                    <a:bodyPr/>
                    <a:lstStyle/>
                    <a:p>
                      <a:pPr marL="0" algn="ctr" defTabSz="914099" rtl="0" eaLnBrk="1" fontAlgn="base" latinLnBrk="0" hangingPunct="1">
                        <a:spcBef>
                          <a:spcPct val="0"/>
                        </a:spcBef>
                        <a:spcAft>
                          <a:spcPct val="0"/>
                        </a:spcAft>
                      </a:pPr>
                      <a:endParaRPr lang="en-US" sz="2000" kern="1200" dirty="0" smtClean="0">
                        <a:solidFill>
                          <a:srgbClr val="FFFFFF"/>
                        </a:solidFill>
                        <a:effectLst>
                          <a:outerShdw blurRad="38100" dist="38100" dir="2700000" algn="tl">
                            <a:srgbClr val="000000">
                              <a:alpha val="43137"/>
                            </a:srgbClr>
                          </a:outerShdw>
                        </a:effectLst>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tcPr>
                </a:tc>
              </a:tr>
              <a:tr h="286093">
                <a:tc>
                  <a:txBody>
                    <a:bodyPr/>
                    <a:lstStyle/>
                    <a:p>
                      <a:pPr marL="0" algn="ctr" defTabSz="914099" rtl="0" eaLnBrk="1" fontAlgn="base" latinLnBrk="0" hangingPunct="1">
                        <a:spcBef>
                          <a:spcPct val="0"/>
                        </a:spcBef>
                        <a:spcAft>
                          <a:spcPct val="0"/>
                        </a:spcAft>
                        <a:defRPr/>
                      </a:pPr>
                      <a:r>
                        <a:rPr lang="en-US" sz="1100" kern="1200" dirty="0" smtClean="0">
                          <a:effectLst/>
                        </a:rPr>
                        <a:t>ID</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c>
                  <a:txBody>
                    <a:bodyPr/>
                    <a:lstStyle/>
                    <a:p>
                      <a:pPr marL="0" algn="ctr" defTabSz="914099" rtl="0" eaLnBrk="1" fontAlgn="base" latinLnBrk="0" hangingPunct="1">
                        <a:spcBef>
                          <a:spcPct val="0"/>
                        </a:spcBef>
                        <a:spcAft>
                          <a:spcPct val="0"/>
                        </a:spcAft>
                        <a:defRPr/>
                      </a:pPr>
                      <a:r>
                        <a:rPr lang="en-US" sz="1100" kern="1200" dirty="0" smtClean="0">
                          <a:effectLst/>
                        </a:rPr>
                        <a:t>Name</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c>
                  <a:txBody>
                    <a:bodyPr/>
                    <a:lstStyle/>
                    <a:p>
                      <a:pPr marL="0" algn="ctr" defTabSz="914099" rtl="0" eaLnBrk="1" fontAlgn="base" latinLnBrk="0" hangingPunct="1">
                        <a:spcBef>
                          <a:spcPct val="0"/>
                        </a:spcBef>
                        <a:spcAft>
                          <a:spcPct val="0"/>
                        </a:spcAft>
                        <a:defRPr/>
                      </a:pPr>
                      <a:r>
                        <a:rPr lang="en-US" sz="1100" kern="1200" dirty="0" smtClean="0">
                          <a:effectLst/>
                        </a:rPr>
                        <a:t>Phone</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c>
                  <a:txBody>
                    <a:bodyPr/>
                    <a:lstStyle/>
                    <a:p>
                      <a:pPr marL="0" algn="ctr" defTabSz="914099" rtl="0" eaLnBrk="1" fontAlgn="base" latinLnBrk="0" hangingPunct="1">
                        <a:spcBef>
                          <a:spcPct val="0"/>
                        </a:spcBef>
                        <a:spcAft>
                          <a:spcPct val="0"/>
                        </a:spcAft>
                        <a:defRPr/>
                      </a:pPr>
                      <a:r>
                        <a:rPr lang="en-US" sz="1100" kern="1200" dirty="0" smtClean="0">
                          <a:effectLst/>
                        </a:rPr>
                        <a:t>Lifetime Value</a:t>
                      </a:r>
                      <a:endParaRPr lang="en-US" sz="1100" kern="1200" dirty="0" smtClean="0">
                        <a:gradFill>
                          <a:gsLst>
                            <a:gs pos="0">
                              <a:schemeClr val="tx1"/>
                            </a:gs>
                            <a:gs pos="100000">
                              <a:schemeClr val="tx1"/>
                            </a:gs>
                          </a:gsLst>
                          <a:lin ang="5400000" scaled="0"/>
                        </a:gradFill>
                        <a:effectLst/>
                        <a:latin typeface="+mn-lt"/>
                        <a:ea typeface="+mn-ea"/>
                        <a:cs typeface="+mn-cs"/>
                      </a:endParaRPr>
                    </a:p>
                  </a:txBody>
                  <a:tcPr marL="121888" marR="121888" anchor="ctr"/>
                </a:tc>
              </a:tr>
              <a:tr h="304845">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r>
              <a:tr h="304845">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r>
              <a:tr h="304845">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r>
              <a:tr h="183562">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c>
                  <a:txBody>
                    <a:bodyPr/>
                    <a:lstStyle/>
                    <a:p>
                      <a:pPr algn="ctr"/>
                      <a:endParaRPr lang="en-US" sz="600" dirty="0"/>
                    </a:p>
                  </a:txBody>
                  <a:tcPr marL="121888" marR="121888"/>
                </a:tc>
              </a:tr>
            </a:tbl>
          </a:graphicData>
        </a:graphic>
      </p:graphicFrame>
      <p:sp>
        <p:nvSpPr>
          <p:cNvPr id="47" name="Content Placeholder 2"/>
          <p:cNvSpPr>
            <a:spLocks noGrp="1"/>
          </p:cNvSpPr>
          <p:nvPr>
            <p:ph idx="1"/>
          </p:nvPr>
        </p:nvSpPr>
        <p:spPr>
          <a:xfrm>
            <a:off x="457200" y="1752600"/>
            <a:ext cx="8382000" cy="381000"/>
          </a:xfrm>
        </p:spPr>
        <p:txBody>
          <a:bodyPr anchor="t">
            <a:normAutofit lnSpcReduction="10000"/>
          </a:bodyPr>
          <a:lstStyle/>
          <a:p>
            <a:pPr marL="0" indent="0" algn="ctr">
              <a:buNone/>
            </a:pPr>
            <a:r>
              <a:rPr lang="en-US" sz="2000" i="1" dirty="0" smtClean="0"/>
              <a:t>Data </a:t>
            </a:r>
            <a:r>
              <a:rPr lang="en-US" sz="2000" i="1" dirty="0"/>
              <a:t>Duplicated, No Relationships, Data Pre-Calculated</a:t>
            </a:r>
          </a:p>
          <a:p>
            <a:pPr marL="0" indent="0" algn="ctr">
              <a:buNone/>
            </a:pPr>
            <a:endParaRPr lang="en-US" i="1" dirty="0" smtClean="0"/>
          </a:p>
        </p:txBody>
      </p:sp>
      <p:sp>
        <p:nvSpPr>
          <p:cNvPr id="45" name="Title 1"/>
          <p:cNvSpPr txBox="1">
            <a:spLocks/>
          </p:cNvSpPr>
          <p:nvPr/>
        </p:nvSpPr>
        <p:spPr>
          <a:xfrm>
            <a:off x="1168398" y="152400"/>
            <a:ext cx="7162800" cy="1143000"/>
          </a:xfrm>
          <a:prstGeom prst="rect">
            <a:avLst/>
          </a:prstGeom>
        </p:spPr>
        <p:txBody>
          <a:bodyPr vert="horz" lIns="91440" tIns="45720" rIns="91440" bIns="45720" rtlCol="0" anchor="b">
            <a:noAutofit/>
          </a:bodyPr>
          <a:lstStyle>
            <a:lvl1pPr algn="r" defTabSz="914400" rtl="0" eaLnBrk="1" latinLnBrk="0" hangingPunct="1">
              <a:spcBef>
                <a:spcPct val="0"/>
              </a:spcBef>
              <a:buNone/>
              <a:defRPr sz="3600" b="1" kern="1200" cap="none" spc="0" baseline="0">
                <a:ln w="18415" cmpd="sng">
                  <a:solidFill>
                    <a:srgbClr val="FFFFFF"/>
                  </a:solidFill>
                  <a:prstDash val="solid"/>
                </a:ln>
                <a:solidFill>
                  <a:schemeClr val="bg2">
                    <a:lumMod val="25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smtClean="0"/>
              <a:t>How does CQRS work?</a:t>
            </a:r>
            <a:endParaRPr lang="en-US" dirty="0"/>
          </a:p>
        </p:txBody>
      </p:sp>
      <p:sp>
        <p:nvSpPr>
          <p:cNvPr id="46" name="Content Placeholder 2"/>
          <p:cNvSpPr txBox="1">
            <a:spLocks/>
          </p:cNvSpPr>
          <p:nvPr/>
        </p:nvSpPr>
        <p:spPr>
          <a:xfrm>
            <a:off x="457200" y="1219200"/>
            <a:ext cx="7848600" cy="6096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r">
              <a:buNone/>
            </a:pPr>
            <a:r>
              <a:rPr lang="en-US" b="1" dirty="0"/>
              <a:t>Persistent View </a:t>
            </a:r>
            <a:r>
              <a:rPr lang="en-US" b="1" dirty="0" smtClean="0"/>
              <a:t>Model</a:t>
            </a:r>
            <a:endParaRPr lang="en-US" i="1" dirty="0"/>
          </a:p>
        </p:txBody>
      </p:sp>
    </p:spTree>
    <p:extLst>
      <p:ext uri="{BB962C8B-B14F-4D97-AF65-F5344CB8AC3E}">
        <p14:creationId xmlns:p14="http://schemas.microsoft.com/office/powerpoint/2010/main" val="27753172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should I use CQRS?</a:t>
            </a:r>
          </a:p>
        </p:txBody>
      </p:sp>
      <p:sp>
        <p:nvSpPr>
          <p:cNvPr id="3" name="Content Placeholder 2"/>
          <p:cNvSpPr>
            <a:spLocks noGrp="1"/>
          </p:cNvSpPr>
          <p:nvPr>
            <p:ph idx="1"/>
          </p:nvPr>
        </p:nvSpPr>
        <p:spPr>
          <a:xfrm>
            <a:off x="914400" y="2286000"/>
            <a:ext cx="7772400" cy="3810000"/>
          </a:xfrm>
        </p:spPr>
        <p:txBody>
          <a:bodyPr anchor="t"/>
          <a:lstStyle/>
          <a:p>
            <a:r>
              <a:rPr lang="en-US" dirty="0"/>
              <a:t>CQRS can be overkill for simple applications.  </a:t>
            </a:r>
          </a:p>
          <a:p>
            <a:r>
              <a:rPr lang="en-US" dirty="0" smtClean="0"/>
              <a:t>Don’t use it in </a:t>
            </a:r>
            <a:r>
              <a:rPr lang="en-US" dirty="0"/>
              <a:t>a non-collaborative </a:t>
            </a:r>
            <a:r>
              <a:rPr lang="en-US" dirty="0" smtClean="0"/>
              <a:t>domain or </a:t>
            </a:r>
            <a:r>
              <a:rPr lang="en-US" dirty="0"/>
              <a:t>where you can horizontally add more database servers to support more users/requests/data at the same time you’re adding web servers – there is no real scalability </a:t>
            </a:r>
            <a:r>
              <a:rPr lang="en-US" dirty="0" smtClean="0"/>
              <a:t>problem </a:t>
            </a:r>
            <a:r>
              <a:rPr lang="en-US" i="1" dirty="0" smtClean="0"/>
              <a:t>– </a:t>
            </a:r>
            <a:r>
              <a:rPr lang="en-US" i="1" dirty="0" err="1" smtClean="0"/>
              <a:t>Udi</a:t>
            </a:r>
            <a:r>
              <a:rPr lang="en-US" i="1" dirty="0" smtClean="0"/>
              <a:t> </a:t>
            </a:r>
            <a:r>
              <a:rPr lang="en-US" i="1" dirty="0" err="1" smtClean="0"/>
              <a:t>Dahan</a:t>
            </a:r>
            <a:endParaRPr lang="en-US" i="1" dirty="0" smtClean="0"/>
          </a:p>
        </p:txBody>
      </p:sp>
      <p:sp>
        <p:nvSpPr>
          <p:cNvPr id="4" name="Content Placeholder 2"/>
          <p:cNvSpPr txBox="1">
            <a:spLocks/>
          </p:cNvSpPr>
          <p:nvPr/>
        </p:nvSpPr>
        <p:spPr>
          <a:xfrm>
            <a:off x="914400" y="1600200"/>
            <a:ext cx="6620774" cy="56351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buNone/>
            </a:pPr>
            <a:r>
              <a:rPr lang="en-US" b="1" dirty="0" smtClean="0"/>
              <a:t>First off, when should I avoid it</a:t>
            </a:r>
            <a:r>
              <a:rPr lang="en-US" b="1" dirty="0"/>
              <a:t>?</a:t>
            </a:r>
            <a:endParaRPr lang="en-US" b="1" dirty="0" smtClean="0"/>
          </a:p>
        </p:txBody>
      </p:sp>
    </p:spTree>
    <p:extLst>
      <p:ext uri="{BB962C8B-B14F-4D97-AF65-F5344CB8AC3E}">
        <p14:creationId xmlns:p14="http://schemas.microsoft.com/office/powerpoint/2010/main" val="4681577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use CQRS?</a:t>
            </a:r>
            <a:endParaRPr lang="en-US" dirty="0"/>
          </a:p>
        </p:txBody>
      </p:sp>
      <p:sp>
        <p:nvSpPr>
          <p:cNvPr id="3" name="Content Placeholder 2"/>
          <p:cNvSpPr>
            <a:spLocks noGrp="1"/>
          </p:cNvSpPr>
          <p:nvPr>
            <p:ph idx="1"/>
          </p:nvPr>
        </p:nvSpPr>
        <p:spPr>
          <a:xfrm>
            <a:off x="838200" y="1447800"/>
            <a:ext cx="7848600" cy="1905000"/>
          </a:xfrm>
        </p:spPr>
        <p:txBody>
          <a:bodyPr anchor="t">
            <a:normAutofit/>
          </a:bodyPr>
          <a:lstStyle/>
          <a:p>
            <a:pPr marL="0" indent="0">
              <a:buNone/>
            </a:pPr>
            <a:r>
              <a:rPr lang="en-US" sz="2400" dirty="0"/>
              <a:t>CQRS is </a:t>
            </a:r>
            <a:r>
              <a:rPr lang="en-US" sz="2400" dirty="0" smtClean="0"/>
              <a:t>a pattern that is usually leveraged for a portion of a system.</a:t>
            </a:r>
            <a:endParaRPr lang="en-US" sz="2400" dirty="0"/>
          </a:p>
          <a:p>
            <a:r>
              <a:rPr lang="en-US" sz="2400" dirty="0" smtClean="0"/>
              <a:t>This builds </a:t>
            </a:r>
            <a:r>
              <a:rPr lang="en-US" sz="2400" dirty="0"/>
              <a:t>on </a:t>
            </a:r>
            <a:r>
              <a:rPr lang="en-US" sz="2400" dirty="0" smtClean="0"/>
              <a:t>a concept from Domain </a:t>
            </a:r>
            <a:r>
              <a:rPr lang="en-US" sz="2400" dirty="0"/>
              <a:t>Driven Design (</a:t>
            </a:r>
            <a:r>
              <a:rPr lang="en-US" sz="2400" dirty="0" smtClean="0"/>
              <a:t>DDD) known as a </a:t>
            </a:r>
            <a:r>
              <a:rPr lang="en-US" sz="2400" b="1" dirty="0" smtClean="0"/>
              <a:t>Bounded </a:t>
            </a:r>
            <a:r>
              <a:rPr lang="en-US" sz="2400" b="1" dirty="0"/>
              <a:t>Context</a:t>
            </a:r>
            <a:r>
              <a:rPr lang="en-US" sz="2400" dirty="0" smtClean="0"/>
              <a:t>.</a:t>
            </a:r>
          </a:p>
          <a:p>
            <a:endParaRPr lang="en-US" sz="2400" dirty="0"/>
          </a:p>
          <a:p>
            <a:endParaRPr lang="en-US" sz="2400" dirty="0" smtClean="0"/>
          </a:p>
          <a:p>
            <a:endParaRPr lang="en-US" sz="2400" dirty="0"/>
          </a:p>
          <a:p>
            <a:endParaRPr lang="en-US" sz="2400" dirty="0" smtClean="0"/>
          </a:p>
          <a:p>
            <a:pPr marL="0" indent="0">
              <a:buNone/>
            </a:pPr>
            <a:endParaRPr lang="en-US" sz="2400" dirty="0"/>
          </a:p>
        </p:txBody>
      </p:sp>
      <p:sp>
        <p:nvSpPr>
          <p:cNvPr id="5" name="TextBox 4"/>
          <p:cNvSpPr txBox="1"/>
          <p:nvPr/>
        </p:nvSpPr>
        <p:spPr>
          <a:xfrm>
            <a:off x="1143000" y="3276600"/>
            <a:ext cx="7315200" cy="1785104"/>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b="1" dirty="0" smtClean="0"/>
              <a:t>Bounded Context</a:t>
            </a:r>
            <a:r>
              <a:rPr lang="en-US" dirty="0" smtClean="0"/>
              <a:t> </a:t>
            </a:r>
            <a:r>
              <a:rPr lang="en-US" sz="700" dirty="0" smtClean="0"/>
              <a:t/>
            </a:r>
            <a:br>
              <a:rPr lang="en-US" sz="700" dirty="0" smtClean="0"/>
            </a:br>
            <a:r>
              <a:rPr lang="en-US" sz="800" dirty="0" smtClean="0"/>
              <a:t/>
            </a:r>
            <a:br>
              <a:rPr lang="en-US" sz="800" dirty="0" smtClean="0"/>
            </a:br>
            <a:r>
              <a:rPr lang="en-US" sz="1400" dirty="0" smtClean="0"/>
              <a:t>A </a:t>
            </a:r>
            <a:r>
              <a:rPr lang="en-US" sz="1400" b="1" dirty="0"/>
              <a:t>Bounded Context</a:t>
            </a:r>
            <a:r>
              <a:rPr lang="en-US" sz="1400" dirty="0"/>
              <a:t> is an area of your application which has explicitly defined borders, has it’s own model, has it’s own Model, and maintains it’s own </a:t>
            </a:r>
            <a:r>
              <a:rPr lang="en-US" sz="1400" dirty="0" smtClean="0"/>
              <a:t>code. - </a:t>
            </a:r>
            <a:r>
              <a:rPr lang="en-US" sz="1400" i="1" dirty="0" err="1"/>
              <a:t>Jak</a:t>
            </a:r>
            <a:r>
              <a:rPr lang="en-US" sz="1400" i="1" dirty="0"/>
              <a:t> Charlton</a:t>
            </a:r>
            <a:endParaRPr lang="en-US" sz="1400" i="1" dirty="0" smtClean="0"/>
          </a:p>
          <a:p>
            <a:endParaRPr lang="en-US" sz="1400" dirty="0"/>
          </a:p>
          <a:p>
            <a:r>
              <a:rPr lang="en-US" sz="1400" dirty="0" smtClean="0"/>
              <a:t>A </a:t>
            </a:r>
            <a:r>
              <a:rPr lang="en-US" sz="1400" b="1" dirty="0"/>
              <a:t>Bounded Context </a:t>
            </a:r>
            <a:r>
              <a:rPr lang="en-US" sz="1400" dirty="0"/>
              <a:t>can be considered as a miniature application, containing it’s own </a:t>
            </a:r>
            <a:r>
              <a:rPr lang="en-US" sz="1400" dirty="0" smtClean="0"/>
              <a:t>domain</a:t>
            </a:r>
            <a:r>
              <a:rPr lang="en-US" sz="1400" dirty="0"/>
              <a:t>, </a:t>
            </a:r>
            <a:r>
              <a:rPr lang="en-US" sz="1400" dirty="0" smtClean="0"/>
              <a:t>code </a:t>
            </a:r>
            <a:r>
              <a:rPr lang="en-US" sz="1400" dirty="0"/>
              <a:t>and </a:t>
            </a:r>
            <a:r>
              <a:rPr lang="en-US" sz="1400" dirty="0" smtClean="0"/>
              <a:t>persistence mechanisms. Within </a:t>
            </a:r>
            <a:r>
              <a:rPr lang="en-US" sz="1400" dirty="0"/>
              <a:t>a Bounded Context, there should be logical consistency, each Bounded Context should be independent of any other Bounded Context</a:t>
            </a:r>
            <a:r>
              <a:rPr lang="en-US" sz="1400" dirty="0" smtClean="0"/>
              <a:t>. - </a:t>
            </a:r>
            <a:r>
              <a:rPr lang="en-US" sz="1400" i="1" dirty="0" err="1" smtClean="0"/>
              <a:t>ThinkDDD.org</a:t>
            </a:r>
            <a:endParaRPr lang="en-US" i="1" dirty="0"/>
          </a:p>
        </p:txBody>
      </p:sp>
      <p:sp>
        <p:nvSpPr>
          <p:cNvPr id="6" name="Content Placeholder 2"/>
          <p:cNvSpPr txBox="1">
            <a:spLocks/>
          </p:cNvSpPr>
          <p:nvPr/>
        </p:nvSpPr>
        <p:spPr>
          <a:xfrm>
            <a:off x="914400" y="5257800"/>
            <a:ext cx="7924800" cy="11430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r>
              <a:rPr lang="en-US" sz="2400" dirty="0" smtClean="0"/>
              <a:t>A typical application there are </a:t>
            </a:r>
            <a:r>
              <a:rPr lang="en-US" sz="2400" b="1" dirty="0" smtClean="0"/>
              <a:t>multiple bounded contexts</a:t>
            </a:r>
            <a:r>
              <a:rPr lang="en-US" sz="2400" dirty="0" smtClean="0"/>
              <a:t>, any of which can be implemented the way it makes sense.</a:t>
            </a:r>
            <a:endParaRPr lang="en-US" sz="2400" dirty="0"/>
          </a:p>
        </p:txBody>
      </p:sp>
    </p:spTree>
    <p:extLst>
      <p:ext uri="{BB962C8B-B14F-4D97-AF65-F5344CB8AC3E}">
        <p14:creationId xmlns:p14="http://schemas.microsoft.com/office/powerpoint/2010/main" val="145555263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should I use CQRS?</a:t>
            </a:r>
            <a:endParaRPr lang="en-US" dirty="0"/>
          </a:p>
        </p:txBody>
      </p:sp>
      <p:sp>
        <p:nvSpPr>
          <p:cNvPr id="3" name="Content Placeholder 2"/>
          <p:cNvSpPr>
            <a:spLocks noGrp="1"/>
          </p:cNvSpPr>
          <p:nvPr>
            <p:ph idx="1"/>
          </p:nvPr>
        </p:nvSpPr>
        <p:spPr>
          <a:xfrm>
            <a:off x="762000" y="1676400"/>
            <a:ext cx="7924800" cy="4800600"/>
          </a:xfrm>
        </p:spPr>
        <p:txBody>
          <a:bodyPr>
            <a:normAutofit/>
          </a:bodyPr>
          <a:lstStyle/>
          <a:p>
            <a:pPr marL="0" indent="0">
              <a:buNone/>
            </a:pPr>
            <a:r>
              <a:rPr lang="en-US" sz="2400" b="1" dirty="0" smtClean="0"/>
              <a:t>Guidelines for using CQRS:</a:t>
            </a:r>
          </a:p>
          <a:p>
            <a:r>
              <a:rPr lang="en-US" sz="2400" b="1" dirty="0" smtClean="0"/>
              <a:t>Large, </a:t>
            </a:r>
            <a:r>
              <a:rPr lang="en-US" sz="2400" b="1" dirty="0"/>
              <a:t>m</a:t>
            </a:r>
            <a:r>
              <a:rPr lang="en-US" sz="2400" b="1" dirty="0" smtClean="0"/>
              <a:t>ulti-user systems</a:t>
            </a:r>
            <a:r>
              <a:rPr lang="en-US" sz="2400" dirty="0" smtClean="0"/>
              <a:t>  CQRS is designed to address concurrency issues.</a:t>
            </a:r>
            <a:endParaRPr lang="en-US" sz="2400" b="1" dirty="0" smtClean="0"/>
          </a:p>
          <a:p>
            <a:r>
              <a:rPr lang="en-US" sz="2400" b="1" dirty="0" smtClean="0"/>
              <a:t>Scalability </a:t>
            </a:r>
            <a:r>
              <a:rPr lang="en-US" sz="2400" b="1" dirty="0"/>
              <a:t>matters </a:t>
            </a:r>
            <a:r>
              <a:rPr lang="en-US" sz="2400" dirty="0"/>
              <a:t>With CQRS you can achieve great read and write performance. </a:t>
            </a:r>
            <a:r>
              <a:rPr lang="en-US" sz="2400" dirty="0" smtClean="0"/>
              <a:t> The system intrinsically supports scaling out.  By separating read &amp; write operations, each can be optimized.</a:t>
            </a:r>
          </a:p>
          <a:p>
            <a:r>
              <a:rPr lang="en-US" sz="2400" b="1" dirty="0"/>
              <a:t>Difficult business logic </a:t>
            </a:r>
            <a:r>
              <a:rPr lang="en-US" sz="2400" dirty="0"/>
              <a:t>CQRS forces you to not mix domain logic and infrastructural operations.</a:t>
            </a:r>
          </a:p>
          <a:p>
            <a:r>
              <a:rPr lang="en-US" sz="2400" b="1" dirty="0" smtClean="0"/>
              <a:t>Large or Distributed teams</a:t>
            </a:r>
            <a:r>
              <a:rPr lang="en-US" sz="2400" dirty="0" smtClean="0"/>
              <a:t> </a:t>
            </a:r>
            <a:r>
              <a:rPr lang="en-US" sz="2400" dirty="0"/>
              <a:t>you can split development tasks between </a:t>
            </a:r>
            <a:r>
              <a:rPr lang="en-US" sz="2400" dirty="0" smtClean="0"/>
              <a:t>different teams with defined interfaces.</a:t>
            </a:r>
            <a:endParaRPr lang="en-US" sz="2400" dirty="0"/>
          </a:p>
          <a:p>
            <a:endParaRPr lang="en-US" sz="2400" dirty="0"/>
          </a:p>
        </p:txBody>
      </p:sp>
    </p:spTree>
    <p:extLst>
      <p:ext uri="{BB962C8B-B14F-4D97-AF65-F5344CB8AC3E}">
        <p14:creationId xmlns:p14="http://schemas.microsoft.com/office/powerpoint/2010/main" val="24687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950198" cy="1143000"/>
          </a:xfrm>
        </p:spPr>
        <p:txBody>
          <a:bodyPr/>
          <a:lstStyle/>
          <a:p>
            <a:r>
              <a:rPr lang="en-US" dirty="0" smtClean="0"/>
              <a:t>Example implementation- NCQRS</a:t>
            </a:r>
            <a:endParaRPr lang="en-US" dirty="0"/>
          </a:p>
        </p:txBody>
      </p:sp>
      <p:pic>
        <p:nvPicPr>
          <p:cNvPr id="4" name="Content Placeholder 3"/>
          <p:cNvPicPr>
            <a:picLocks noGrp="1" noChangeAspect="1"/>
          </p:cNvPicPr>
          <p:nvPr>
            <p:ph idx="1"/>
          </p:nvPr>
        </p:nvPicPr>
        <p:blipFill>
          <a:blip r:embed="rId2">
            <a:alphaModFix/>
          </a:blip>
          <a:srcRect l="-8057" r="-8057"/>
          <a:stretch>
            <a:fillRect/>
          </a:stretch>
        </p:blipFill>
        <p:spPr>
          <a:xfrm>
            <a:off x="1219200" y="1676400"/>
            <a:ext cx="7010400" cy="4578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247944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927" b="-8730"/>
          <a:stretch/>
        </p:blipFill>
        <p:spPr>
          <a:xfrm>
            <a:off x="457200" y="2286000"/>
            <a:ext cx="5410200" cy="1983527"/>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457200" y="152400"/>
            <a:ext cx="7873998" cy="1143000"/>
          </a:xfrm>
        </p:spPr>
        <p:txBody>
          <a:bodyPr/>
          <a:lstStyle/>
          <a:p>
            <a:r>
              <a:rPr lang="en-US" dirty="0" smtClean="0"/>
              <a:t>Example implementation- NCQRS</a:t>
            </a:r>
            <a:endParaRPr lang="en-US" dirty="0"/>
          </a:p>
        </p:txBody>
      </p:sp>
      <p:sp>
        <p:nvSpPr>
          <p:cNvPr id="10" name="Oval 9"/>
          <p:cNvSpPr/>
          <p:nvPr/>
        </p:nvSpPr>
        <p:spPr>
          <a:xfrm>
            <a:off x="1219200" y="2971800"/>
            <a:ext cx="1143000" cy="1066800"/>
          </a:xfrm>
          <a:prstGeom prst="ellipse">
            <a:avLst/>
          </a:prstGeom>
          <a:gradFill flip="none" rotWithShape="1">
            <a:gsLst>
              <a:gs pos="0">
                <a:schemeClr val="accent1">
                  <a:shade val="51000"/>
                  <a:satMod val="130000"/>
                  <a:alpha val="18000"/>
                </a:schemeClr>
              </a:gs>
              <a:gs pos="80000">
                <a:schemeClr val="accent1">
                  <a:shade val="93000"/>
                  <a:satMod val="130000"/>
                  <a:alpha val="18000"/>
                </a:schemeClr>
              </a:gs>
              <a:gs pos="100000">
                <a:schemeClr val="accent1">
                  <a:shade val="94000"/>
                  <a:satMod val="135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rotWithShape="1">
          <a:blip r:embed="rId3"/>
          <a:srcRect r="13258"/>
          <a:stretch/>
        </p:blipFill>
        <p:spPr>
          <a:xfrm>
            <a:off x="3352800" y="3886200"/>
            <a:ext cx="5633860" cy="2590800"/>
          </a:xfrm>
          <a:prstGeom prst="rect">
            <a:avLst/>
          </a:prstGeom>
          <a:ln>
            <a:solidFill>
              <a:schemeClr val="accent1"/>
            </a:solidFill>
          </a:ln>
          <a:effectLst>
            <a:glow rad="101600">
              <a:schemeClr val="accent1">
                <a:satMod val="175000"/>
                <a:alpha val="40000"/>
              </a:schemeClr>
            </a:glow>
          </a:effectLst>
        </p:spPr>
      </p:pic>
      <p:sp>
        <p:nvSpPr>
          <p:cNvPr id="11" name="Rectangle 10"/>
          <p:cNvSpPr/>
          <p:nvPr/>
        </p:nvSpPr>
        <p:spPr>
          <a:xfrm>
            <a:off x="685800" y="1524000"/>
            <a:ext cx="7924800" cy="584776"/>
          </a:xfrm>
          <a:prstGeom prst="rect">
            <a:avLst/>
          </a:prstGeom>
        </p:spPr>
        <p:txBody>
          <a:bodyPr wrap="square">
            <a:spAutoFit/>
          </a:bodyPr>
          <a:lstStyle/>
          <a:p>
            <a:pPr algn="ctr"/>
            <a:r>
              <a:rPr lang="en-US" sz="1600" b="1" dirty="0"/>
              <a:t>Commands</a:t>
            </a:r>
            <a:r>
              <a:rPr lang="en-US" sz="1600" dirty="0"/>
              <a:t> are simple object that contain all the data to perform the underlying action. They also express intent by there name. </a:t>
            </a:r>
          </a:p>
        </p:txBody>
      </p:sp>
    </p:spTree>
    <p:extLst>
      <p:ext uri="{BB962C8B-B14F-4D97-AF65-F5344CB8AC3E}">
        <p14:creationId xmlns:p14="http://schemas.microsoft.com/office/powerpoint/2010/main" val="3159095403"/>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927" b="-8730"/>
          <a:stretch/>
        </p:blipFill>
        <p:spPr>
          <a:xfrm>
            <a:off x="381000" y="2438400"/>
            <a:ext cx="5562600" cy="2039401"/>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457200" y="152400"/>
            <a:ext cx="7873998" cy="1143000"/>
          </a:xfrm>
        </p:spPr>
        <p:txBody>
          <a:bodyPr/>
          <a:lstStyle/>
          <a:p>
            <a:r>
              <a:rPr lang="en-US" dirty="0" smtClean="0"/>
              <a:t>Example implementation- NCQRS</a:t>
            </a:r>
            <a:endParaRPr lang="en-US" dirty="0"/>
          </a:p>
        </p:txBody>
      </p:sp>
      <p:sp>
        <p:nvSpPr>
          <p:cNvPr id="10" name="Oval 9"/>
          <p:cNvSpPr/>
          <p:nvPr/>
        </p:nvSpPr>
        <p:spPr>
          <a:xfrm>
            <a:off x="1905000" y="2459302"/>
            <a:ext cx="1447800" cy="1371600"/>
          </a:xfrm>
          <a:prstGeom prst="ellipse">
            <a:avLst/>
          </a:prstGeom>
          <a:gradFill flip="none" rotWithShape="1">
            <a:gsLst>
              <a:gs pos="0">
                <a:schemeClr val="accent1">
                  <a:shade val="51000"/>
                  <a:satMod val="130000"/>
                  <a:alpha val="18000"/>
                </a:schemeClr>
              </a:gs>
              <a:gs pos="80000">
                <a:schemeClr val="accent1">
                  <a:shade val="93000"/>
                  <a:satMod val="130000"/>
                  <a:alpha val="18000"/>
                </a:schemeClr>
              </a:gs>
              <a:gs pos="100000">
                <a:schemeClr val="accent1">
                  <a:shade val="94000"/>
                  <a:satMod val="135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838200" y="4343400"/>
            <a:ext cx="7962388" cy="2017741"/>
          </a:xfrm>
          <a:prstGeom prst="rect">
            <a:avLst/>
          </a:prstGeom>
          <a:effectLst>
            <a:glow rad="101600">
              <a:schemeClr val="accent1">
                <a:satMod val="175000"/>
                <a:alpha val="40000"/>
              </a:schemeClr>
            </a:glow>
          </a:effectLst>
        </p:spPr>
      </p:pic>
      <p:sp>
        <p:nvSpPr>
          <p:cNvPr id="3" name="Rectangle 2"/>
          <p:cNvSpPr/>
          <p:nvPr/>
        </p:nvSpPr>
        <p:spPr>
          <a:xfrm>
            <a:off x="457200" y="1524000"/>
            <a:ext cx="8305800" cy="584776"/>
          </a:xfrm>
          <a:prstGeom prst="rect">
            <a:avLst/>
          </a:prstGeom>
        </p:spPr>
        <p:txBody>
          <a:bodyPr wrap="square">
            <a:spAutoFit/>
          </a:bodyPr>
          <a:lstStyle/>
          <a:p>
            <a:pPr algn="ctr"/>
            <a:r>
              <a:rPr lang="en-US" sz="1600" dirty="0" smtClean="0"/>
              <a:t>An </a:t>
            </a:r>
            <a:r>
              <a:rPr lang="en-US" sz="1600" b="1" dirty="0" smtClean="0"/>
              <a:t>Command Executors</a:t>
            </a:r>
            <a:r>
              <a:rPr lang="en-US" sz="1600" dirty="0" smtClean="0"/>
              <a:t> </a:t>
            </a:r>
            <a:r>
              <a:rPr lang="en-US" sz="1600" dirty="0"/>
              <a:t>accepts commands of a certain type </a:t>
            </a:r>
            <a:r>
              <a:rPr lang="en-US" sz="1600" dirty="0" smtClean="0"/>
              <a:t>and </a:t>
            </a:r>
            <a:r>
              <a:rPr lang="en-US" sz="1600" dirty="0"/>
              <a:t>performs a corresponding </a:t>
            </a:r>
            <a:r>
              <a:rPr lang="en-US" sz="1600" dirty="0" smtClean="0"/>
              <a:t>action. </a:t>
            </a:r>
            <a:r>
              <a:rPr lang="en-US" sz="1600" dirty="0"/>
              <a:t>The </a:t>
            </a:r>
            <a:r>
              <a:rPr lang="en-US" sz="1600" dirty="0" smtClean="0"/>
              <a:t>action </a:t>
            </a:r>
            <a:r>
              <a:rPr lang="en-US" sz="1600" dirty="0"/>
              <a:t>should not contain </a:t>
            </a:r>
            <a:r>
              <a:rPr lang="en-US" sz="1600" dirty="0" smtClean="0"/>
              <a:t>business </a:t>
            </a:r>
            <a:r>
              <a:rPr lang="en-US" sz="1600" dirty="0"/>
              <a:t>logic and should directly use the domain.</a:t>
            </a:r>
          </a:p>
        </p:txBody>
      </p:sp>
    </p:spTree>
    <p:extLst>
      <p:ext uri="{BB962C8B-B14F-4D97-AF65-F5344CB8AC3E}">
        <p14:creationId xmlns:p14="http://schemas.microsoft.com/office/powerpoint/2010/main" val="11910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927" b="-8730"/>
          <a:stretch/>
        </p:blipFill>
        <p:spPr>
          <a:xfrm>
            <a:off x="1600200" y="3276600"/>
            <a:ext cx="5638800" cy="2067338"/>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533400" y="152400"/>
            <a:ext cx="7797798" cy="1143000"/>
          </a:xfrm>
        </p:spPr>
        <p:txBody>
          <a:bodyPr/>
          <a:lstStyle/>
          <a:p>
            <a:r>
              <a:rPr lang="en-US" dirty="0" smtClean="0"/>
              <a:t>Example implementation- NCQRS</a:t>
            </a:r>
            <a:endParaRPr lang="en-US" dirty="0"/>
          </a:p>
        </p:txBody>
      </p:sp>
      <p:sp>
        <p:nvSpPr>
          <p:cNvPr id="10" name="Oval 9"/>
          <p:cNvSpPr/>
          <p:nvPr/>
        </p:nvSpPr>
        <p:spPr>
          <a:xfrm>
            <a:off x="5181600" y="3200400"/>
            <a:ext cx="1219200" cy="1143000"/>
          </a:xfrm>
          <a:prstGeom prst="ellipse">
            <a:avLst/>
          </a:prstGeom>
          <a:gradFill flip="none" rotWithShape="1">
            <a:gsLst>
              <a:gs pos="0">
                <a:schemeClr val="accent1">
                  <a:shade val="51000"/>
                  <a:satMod val="130000"/>
                  <a:alpha val="18000"/>
                </a:schemeClr>
              </a:gs>
              <a:gs pos="80000">
                <a:schemeClr val="accent1">
                  <a:shade val="93000"/>
                  <a:satMod val="130000"/>
                  <a:alpha val="18000"/>
                </a:schemeClr>
              </a:gs>
              <a:gs pos="100000">
                <a:schemeClr val="accent1">
                  <a:shade val="94000"/>
                  <a:satMod val="135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62000" y="1905000"/>
            <a:ext cx="8001000" cy="830997"/>
          </a:xfrm>
          <a:prstGeom prst="rect">
            <a:avLst/>
          </a:prstGeom>
        </p:spPr>
        <p:txBody>
          <a:bodyPr wrap="square">
            <a:spAutoFit/>
          </a:bodyPr>
          <a:lstStyle/>
          <a:p>
            <a:pPr algn="ctr"/>
            <a:r>
              <a:rPr lang="en-US" sz="1600" dirty="0"/>
              <a:t>All events that have occurred end up in the </a:t>
            </a:r>
            <a:r>
              <a:rPr lang="en-US" sz="1600" b="1" dirty="0"/>
              <a:t>event store</a:t>
            </a:r>
            <a:r>
              <a:rPr lang="en-US" sz="1600" dirty="0"/>
              <a:t>. It contains all the event that represents the state changes in the system. These can be used to build up the current state by replaying them all. This store can also be used to fill up new or repair existing read model.</a:t>
            </a:r>
          </a:p>
        </p:txBody>
      </p:sp>
      <p:sp>
        <p:nvSpPr>
          <p:cNvPr id="7" name="TextBox 6"/>
          <p:cNvSpPr txBox="1"/>
          <p:nvPr/>
        </p:nvSpPr>
        <p:spPr>
          <a:xfrm>
            <a:off x="1143000" y="5791200"/>
            <a:ext cx="6986987" cy="646331"/>
          </a:xfrm>
          <a:prstGeom prst="rect">
            <a:avLst/>
          </a:prstGeom>
          <a:noFill/>
        </p:spPr>
        <p:txBody>
          <a:bodyPr wrap="square" rtlCol="0">
            <a:spAutoFit/>
          </a:bodyPr>
          <a:lstStyle/>
          <a:p>
            <a:pPr algn="ctr"/>
            <a:r>
              <a:rPr lang="en-US" dirty="0" smtClean="0"/>
              <a:t>For the event store, NCQRS supports MSSQL, </a:t>
            </a:r>
            <a:r>
              <a:rPr lang="en-US" dirty="0" err="1" smtClean="0"/>
              <a:t>MongoDB</a:t>
            </a:r>
            <a:r>
              <a:rPr lang="en-US" dirty="0" smtClean="0"/>
              <a:t>, </a:t>
            </a:r>
            <a:r>
              <a:rPr lang="en-US" dirty="0" err="1" smtClean="0"/>
              <a:t>RavenDB</a:t>
            </a:r>
            <a:r>
              <a:rPr lang="en-US" dirty="0" smtClean="0"/>
              <a:t>, </a:t>
            </a:r>
            <a:r>
              <a:rPr lang="en-US" dirty="0" err="1" smtClean="0"/>
              <a:t>SqlLite</a:t>
            </a:r>
            <a:r>
              <a:rPr lang="en-US" dirty="0" smtClean="0"/>
              <a:t>, and more…</a:t>
            </a:r>
            <a:endParaRPr lang="en-US" dirty="0"/>
          </a:p>
        </p:txBody>
      </p:sp>
    </p:spTree>
    <p:extLst>
      <p:ext uri="{BB962C8B-B14F-4D97-AF65-F5344CB8AC3E}">
        <p14:creationId xmlns:p14="http://schemas.microsoft.com/office/powerpoint/2010/main" val="114361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srcRect t="-3927" b="-8730"/>
          <a:stretch/>
        </p:blipFill>
        <p:spPr>
          <a:xfrm>
            <a:off x="1600200" y="3276600"/>
            <a:ext cx="5638800" cy="2067338"/>
          </a:xfrm>
          <a:prstGeom prst="rect">
            <a:avLst/>
          </a:prstGeom>
          <a:ln>
            <a:noFill/>
          </a:ln>
          <a:effectLst>
            <a:outerShdw blurRad="292100" dist="139700" dir="2700000" algn="tl" rotWithShape="0">
              <a:srgbClr val="333333">
                <a:alpha val="65000"/>
              </a:srgbClr>
            </a:outerShdw>
          </a:effectLst>
        </p:spPr>
      </p:pic>
      <p:sp>
        <p:nvSpPr>
          <p:cNvPr id="5" name="Title 1"/>
          <p:cNvSpPr>
            <a:spLocks noGrp="1"/>
          </p:cNvSpPr>
          <p:nvPr>
            <p:ph type="title"/>
          </p:nvPr>
        </p:nvSpPr>
        <p:spPr>
          <a:xfrm>
            <a:off x="457200" y="152400"/>
            <a:ext cx="7873998" cy="1143000"/>
          </a:xfrm>
        </p:spPr>
        <p:txBody>
          <a:bodyPr/>
          <a:lstStyle/>
          <a:p>
            <a:r>
              <a:rPr lang="en-US" dirty="0" smtClean="0"/>
              <a:t>Example implementation- NCQRS</a:t>
            </a:r>
            <a:endParaRPr lang="en-US" dirty="0"/>
          </a:p>
        </p:txBody>
      </p:sp>
      <p:sp>
        <p:nvSpPr>
          <p:cNvPr id="10" name="Oval 9"/>
          <p:cNvSpPr/>
          <p:nvPr/>
        </p:nvSpPr>
        <p:spPr>
          <a:xfrm>
            <a:off x="6172200" y="3962400"/>
            <a:ext cx="1219200" cy="1143000"/>
          </a:xfrm>
          <a:prstGeom prst="ellipse">
            <a:avLst/>
          </a:prstGeom>
          <a:gradFill flip="none" rotWithShape="1">
            <a:gsLst>
              <a:gs pos="0">
                <a:schemeClr val="accent1">
                  <a:shade val="51000"/>
                  <a:satMod val="130000"/>
                  <a:alpha val="18000"/>
                </a:schemeClr>
              </a:gs>
              <a:gs pos="80000">
                <a:schemeClr val="accent1">
                  <a:shade val="93000"/>
                  <a:satMod val="130000"/>
                  <a:alpha val="18000"/>
                </a:schemeClr>
              </a:gs>
              <a:gs pos="100000">
                <a:schemeClr val="accent1">
                  <a:shade val="94000"/>
                  <a:satMod val="135000"/>
                  <a:alpha val="18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066800" y="2286000"/>
            <a:ext cx="7010400" cy="646331"/>
          </a:xfrm>
          <a:prstGeom prst="rect">
            <a:avLst/>
          </a:prstGeom>
        </p:spPr>
        <p:txBody>
          <a:bodyPr wrap="square">
            <a:spAutoFit/>
          </a:bodyPr>
          <a:lstStyle/>
          <a:p>
            <a:pPr algn="ctr"/>
            <a:r>
              <a:rPr lang="en-US" dirty="0" smtClean="0"/>
              <a:t>NCQRS provides a </a:t>
            </a:r>
            <a:r>
              <a:rPr lang="en-US" dirty="0"/>
              <a:t>base class for </a:t>
            </a:r>
            <a:r>
              <a:rPr lang="en-US" dirty="0" err="1"/>
              <a:t>denormalizers</a:t>
            </a:r>
            <a:r>
              <a:rPr lang="en-US" dirty="0"/>
              <a:t> that allows them </a:t>
            </a:r>
            <a:endParaRPr lang="en-US" dirty="0" smtClean="0"/>
          </a:p>
          <a:p>
            <a:pPr algn="ctr"/>
            <a:r>
              <a:rPr lang="en-US" dirty="0" smtClean="0"/>
              <a:t>to be </a:t>
            </a:r>
            <a:r>
              <a:rPr lang="en-US" dirty="0"/>
              <a:t>subscribed to the event bus. </a:t>
            </a:r>
          </a:p>
        </p:txBody>
      </p:sp>
    </p:spTree>
    <p:extLst>
      <p:ext uri="{BB962C8B-B14F-4D97-AF65-F5344CB8AC3E}">
        <p14:creationId xmlns:p14="http://schemas.microsoft.com/office/powerpoint/2010/main" val="425788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CQRS?</a:t>
            </a:r>
            <a:endParaRPr lang="en-US" dirty="0"/>
          </a:p>
        </p:txBody>
      </p:sp>
      <p:sp>
        <p:nvSpPr>
          <p:cNvPr id="3" name="Content Placeholder 2"/>
          <p:cNvSpPr>
            <a:spLocks noGrp="1"/>
          </p:cNvSpPr>
          <p:nvPr>
            <p:ph idx="1"/>
          </p:nvPr>
        </p:nvSpPr>
        <p:spPr>
          <a:xfrm>
            <a:off x="685800" y="1219200"/>
            <a:ext cx="7467600" cy="4724400"/>
          </a:xfrm>
        </p:spPr>
        <p:txBody>
          <a:bodyPr>
            <a:normAutofit/>
          </a:bodyPr>
          <a:lstStyle/>
          <a:p>
            <a:r>
              <a:rPr lang="en-US" dirty="0" smtClean="0"/>
              <a:t>According to Wikipedia:</a:t>
            </a:r>
          </a:p>
          <a:p>
            <a:pPr marL="400050" lvl="1" indent="0">
              <a:buNone/>
            </a:pPr>
            <a:r>
              <a:rPr lang="en-US" sz="2800" dirty="0" smtClean="0"/>
              <a:t>"</a:t>
            </a:r>
            <a:r>
              <a:rPr lang="en-US" sz="2800" i="1" dirty="0" smtClean="0"/>
              <a:t>CQRS </a:t>
            </a:r>
            <a:r>
              <a:rPr lang="en-US" sz="2800" i="1" dirty="0"/>
              <a:t>is simply the creation of two objects where there was previously only one. The separation occurs based upon whether the methods are a command or a query (the same definition that is used by Meyer in Command and Query Separation, a command is any method that mutates state and a query is any method that returns a value).</a:t>
            </a:r>
            <a:r>
              <a:rPr lang="en-US" sz="2800" dirty="0"/>
              <a:t>"</a:t>
            </a:r>
          </a:p>
        </p:txBody>
      </p:sp>
    </p:spTree>
    <p:extLst>
      <p:ext uri="{BB962C8B-B14F-4D97-AF65-F5344CB8AC3E}">
        <p14:creationId xmlns:p14="http://schemas.microsoft.com/office/powerpoint/2010/main" val="4204767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638800"/>
            <a:ext cx="3467100" cy="830997"/>
          </a:xfrm>
          <a:prstGeom prst="rect">
            <a:avLst/>
          </a:prstGeom>
          <a:noFill/>
        </p:spPr>
        <p:txBody>
          <a:bodyPr wrap="square" rtlCol="0">
            <a:spAutoFit/>
          </a:bodyPr>
          <a:lstStyle/>
          <a:p>
            <a:r>
              <a:rPr lang="en-US" sz="2000" b="1" dirty="0" smtClean="0"/>
              <a:t>Brian Ritchie</a:t>
            </a:r>
          </a:p>
          <a:p>
            <a:r>
              <a:rPr lang="en-US" sz="1400" dirty="0" smtClean="0"/>
              <a:t>Chief Architect</a:t>
            </a:r>
            <a:br>
              <a:rPr lang="en-US" sz="1400" dirty="0" smtClean="0"/>
            </a:br>
            <a:r>
              <a:rPr lang="en-US" sz="1400" dirty="0" smtClean="0"/>
              <a:t>PaySpan, Inc.</a:t>
            </a:r>
          </a:p>
        </p:txBody>
      </p:sp>
      <p:sp>
        <p:nvSpPr>
          <p:cNvPr id="5" name="TextBox 4"/>
          <p:cNvSpPr txBox="1"/>
          <p:nvPr/>
        </p:nvSpPr>
        <p:spPr>
          <a:xfrm>
            <a:off x="4876800" y="5715000"/>
            <a:ext cx="3962400" cy="954107"/>
          </a:xfrm>
          <a:prstGeom prst="rect">
            <a:avLst/>
          </a:prstGeom>
          <a:noFill/>
        </p:spPr>
        <p:txBody>
          <a:bodyPr wrap="square" rtlCol="0">
            <a:spAutoFit/>
          </a:bodyPr>
          <a:lstStyle/>
          <a:p>
            <a:r>
              <a:rPr lang="en-US" sz="1400" dirty="0" smtClean="0"/>
              <a:t>Twitter : @brian_ritchie</a:t>
            </a:r>
          </a:p>
          <a:p>
            <a:r>
              <a:rPr lang="en-US" sz="1400" dirty="0" smtClean="0"/>
              <a:t>Email: brian.ritchie@gmail.com</a:t>
            </a:r>
          </a:p>
          <a:p>
            <a:r>
              <a:rPr lang="en-US" sz="1400" dirty="0" smtClean="0"/>
              <a:t>Blog: http://weblog.asp.net/britchie</a:t>
            </a:r>
          </a:p>
          <a:p>
            <a:r>
              <a:rPr lang="en-US" sz="1400" dirty="0" smtClean="0"/>
              <a:t>Web: http://www.dotnetpowered.com</a:t>
            </a:r>
            <a:endParaRPr lang="en-US" sz="1200" dirty="0"/>
          </a:p>
        </p:txBody>
      </p:sp>
      <p:sp>
        <p:nvSpPr>
          <p:cNvPr id="8" name="Title 1"/>
          <p:cNvSpPr txBox="1">
            <a:spLocks/>
          </p:cNvSpPr>
          <p:nvPr/>
        </p:nvSpPr>
        <p:spPr>
          <a:xfrm>
            <a:off x="1168398" y="190500"/>
            <a:ext cx="6299202" cy="571500"/>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b="1" kern="1200" cap="none" spc="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Eras Demi ITC" pitchFamily="34" charset="0"/>
                <a:ea typeface="+mj-ea"/>
                <a:cs typeface="+mj-cs"/>
              </a:defRPr>
            </a:lvl1pPr>
          </a:lstStyle>
          <a:p>
            <a:pPr algn="r"/>
            <a:r>
              <a:rPr lang="en-US" sz="4000" dirty="0" smtClean="0"/>
              <a:t>CQRS</a:t>
            </a:r>
            <a:endParaRPr lang="en-US" sz="4000" dirty="0"/>
          </a:p>
        </p:txBody>
      </p:sp>
      <p:sp>
        <p:nvSpPr>
          <p:cNvPr id="9" name="Title 1"/>
          <p:cNvSpPr txBox="1">
            <a:spLocks/>
          </p:cNvSpPr>
          <p:nvPr/>
        </p:nvSpPr>
        <p:spPr>
          <a:xfrm>
            <a:off x="1143000" y="1752600"/>
            <a:ext cx="7162800" cy="1676400"/>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b="1" kern="1200" cap="none" spc="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Eras Demi ITC" pitchFamily="34" charset="0"/>
                <a:ea typeface="+mj-ea"/>
                <a:cs typeface="+mj-cs"/>
              </a:defRPr>
            </a:lvl1pPr>
          </a:lstStyle>
          <a:p>
            <a:r>
              <a:rPr lang="en-US" dirty="0" smtClean="0"/>
              <a:t>Questions?</a:t>
            </a:r>
            <a:endParaRPr lang="en-US" dirty="0"/>
          </a:p>
        </p:txBody>
      </p:sp>
      <p:sp>
        <p:nvSpPr>
          <p:cNvPr id="10" name="Title 1"/>
          <p:cNvSpPr>
            <a:spLocks noGrp="1"/>
          </p:cNvSpPr>
          <p:nvPr>
            <p:ph type="ctrTitle"/>
          </p:nvPr>
        </p:nvSpPr>
        <p:spPr>
          <a:xfrm>
            <a:off x="609600" y="685800"/>
            <a:ext cx="7543800" cy="457200"/>
          </a:xfrm>
        </p:spPr>
        <p:txBody>
          <a:bodyPr/>
          <a:lstStyle/>
          <a:p>
            <a:pPr algn="r"/>
            <a:r>
              <a:rPr lang="en-US" sz="2000" b="0" dirty="0" smtClean="0">
                <a:ln w="18415" cmpd="sng">
                  <a:noFill/>
                  <a:prstDash val="solid"/>
                </a:ln>
                <a:solidFill>
                  <a:schemeClr val="accent5">
                    <a:lumMod val="50000"/>
                  </a:schemeClr>
                </a:solidFill>
                <a:effectLst>
                  <a:outerShdw blurRad="63500" dir="3600000" algn="tl" rotWithShape="0">
                    <a:srgbClr val="000000">
                      <a:alpha val="70000"/>
                    </a:srgbClr>
                  </a:outerShdw>
                </a:effectLst>
                <a:latin typeface="Franklin Gothic Medium"/>
                <a:cs typeface="Franklin Gothic Medium"/>
              </a:rPr>
              <a:t>Command / Query Responsibility Segregation</a:t>
            </a:r>
            <a:endParaRPr lang="en-US" sz="2000" b="0" i="1" dirty="0">
              <a:ln w="18415" cmpd="sng">
                <a:noFill/>
                <a:prstDash val="solid"/>
              </a:ln>
              <a:solidFill>
                <a:schemeClr val="accent5">
                  <a:lumMod val="50000"/>
                </a:schemeClr>
              </a:solidFill>
              <a:effectLst>
                <a:outerShdw blurRad="63500" dir="3600000" algn="tl" rotWithShape="0">
                  <a:srgbClr val="000000">
                    <a:alpha val="70000"/>
                  </a:srgbClr>
                </a:outerShdw>
              </a:effectLst>
              <a:latin typeface="Franklin Gothic Medium"/>
              <a:cs typeface="Franklin Gothic Medium"/>
            </a:endParaRPr>
          </a:p>
        </p:txBody>
      </p:sp>
      <p:sp>
        <p:nvSpPr>
          <p:cNvPr id="11" name="Subtitle 2"/>
          <p:cNvSpPr>
            <a:spLocks noGrp="1"/>
          </p:cNvSpPr>
          <p:nvPr>
            <p:ph type="subTitle" idx="1"/>
          </p:nvPr>
        </p:nvSpPr>
        <p:spPr>
          <a:xfrm>
            <a:off x="838200" y="1066800"/>
            <a:ext cx="7315200" cy="381000"/>
          </a:xfrm>
        </p:spPr>
        <p:txBody>
          <a:bodyPr>
            <a:normAutofit/>
          </a:bodyPr>
          <a:lstStyle/>
          <a:p>
            <a:r>
              <a:rPr lang="en-US" sz="1800" dirty="0" smtClean="0">
                <a:solidFill>
                  <a:schemeClr val="accent5">
                    <a:lumMod val="60000"/>
                    <a:lumOff val="40000"/>
                  </a:schemeClr>
                </a:solidFill>
              </a:rPr>
              <a:t>A scalable pattern for building large multi-user system </a:t>
            </a:r>
          </a:p>
        </p:txBody>
      </p:sp>
    </p:spTree>
    <p:extLst>
      <p:ext uri="{BB962C8B-B14F-4D97-AF65-F5344CB8AC3E}">
        <p14:creationId xmlns:p14="http://schemas.microsoft.com/office/powerpoint/2010/main" val="138968565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5638800"/>
            <a:ext cx="3467100" cy="830997"/>
          </a:xfrm>
          <a:prstGeom prst="rect">
            <a:avLst/>
          </a:prstGeom>
          <a:noFill/>
        </p:spPr>
        <p:txBody>
          <a:bodyPr wrap="square" rtlCol="0">
            <a:spAutoFit/>
          </a:bodyPr>
          <a:lstStyle/>
          <a:p>
            <a:r>
              <a:rPr lang="en-US" sz="2000" b="1" dirty="0" smtClean="0"/>
              <a:t>Brian Ritchie</a:t>
            </a:r>
          </a:p>
          <a:p>
            <a:r>
              <a:rPr lang="en-US" sz="1400" dirty="0" smtClean="0"/>
              <a:t>Chief Architect</a:t>
            </a:r>
            <a:br>
              <a:rPr lang="en-US" sz="1400" dirty="0" smtClean="0"/>
            </a:br>
            <a:r>
              <a:rPr lang="en-US" sz="1400" dirty="0" smtClean="0"/>
              <a:t>PaySpan, Inc.</a:t>
            </a:r>
          </a:p>
        </p:txBody>
      </p:sp>
      <p:sp>
        <p:nvSpPr>
          <p:cNvPr id="5" name="TextBox 4"/>
          <p:cNvSpPr txBox="1"/>
          <p:nvPr/>
        </p:nvSpPr>
        <p:spPr>
          <a:xfrm>
            <a:off x="4876800" y="5715000"/>
            <a:ext cx="3962400" cy="954107"/>
          </a:xfrm>
          <a:prstGeom prst="rect">
            <a:avLst/>
          </a:prstGeom>
          <a:noFill/>
        </p:spPr>
        <p:txBody>
          <a:bodyPr wrap="square" rtlCol="0">
            <a:spAutoFit/>
          </a:bodyPr>
          <a:lstStyle/>
          <a:p>
            <a:r>
              <a:rPr lang="en-US" sz="1400" dirty="0" smtClean="0"/>
              <a:t>Twitter : @brian_ritchie</a:t>
            </a:r>
          </a:p>
          <a:p>
            <a:r>
              <a:rPr lang="en-US" sz="1400" dirty="0" smtClean="0"/>
              <a:t>Email: brian.ritchie@gmail.com</a:t>
            </a:r>
          </a:p>
          <a:p>
            <a:r>
              <a:rPr lang="en-US" sz="1400" dirty="0" smtClean="0"/>
              <a:t>Blog: http://weblog.asp.net/britchie</a:t>
            </a:r>
          </a:p>
          <a:p>
            <a:r>
              <a:rPr lang="en-US" sz="1400" dirty="0" smtClean="0"/>
              <a:t>Web: http://www.dotnetpowered.com</a:t>
            </a:r>
            <a:endParaRPr lang="en-US" sz="1200" dirty="0"/>
          </a:p>
        </p:txBody>
      </p:sp>
      <p:sp>
        <p:nvSpPr>
          <p:cNvPr id="8" name="Title 1"/>
          <p:cNvSpPr txBox="1">
            <a:spLocks/>
          </p:cNvSpPr>
          <p:nvPr/>
        </p:nvSpPr>
        <p:spPr>
          <a:xfrm>
            <a:off x="1168398" y="190500"/>
            <a:ext cx="6299202" cy="571500"/>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b="1" kern="1200" cap="none" spc="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Eras Demi ITC" pitchFamily="34" charset="0"/>
                <a:ea typeface="+mj-ea"/>
                <a:cs typeface="+mj-cs"/>
              </a:defRPr>
            </a:lvl1pPr>
          </a:lstStyle>
          <a:p>
            <a:pPr algn="r"/>
            <a:r>
              <a:rPr lang="en-US" sz="4000" dirty="0" smtClean="0"/>
              <a:t>CQRS</a:t>
            </a:r>
            <a:endParaRPr lang="en-US" sz="4000" dirty="0"/>
          </a:p>
        </p:txBody>
      </p:sp>
      <p:sp>
        <p:nvSpPr>
          <p:cNvPr id="9" name="Title 1"/>
          <p:cNvSpPr txBox="1">
            <a:spLocks/>
          </p:cNvSpPr>
          <p:nvPr/>
        </p:nvSpPr>
        <p:spPr>
          <a:xfrm>
            <a:off x="1143000" y="1752600"/>
            <a:ext cx="7162800" cy="1676400"/>
          </a:xfrm>
          <a:prstGeom prst="rect">
            <a:avLst/>
          </a:prstGeom>
        </p:spPr>
        <p:txBody>
          <a:bodyPr vert="horz" lIns="91440" tIns="45720" rIns="91440" bIns="45720" rtlCol="0" anchor="b">
            <a:noAutofit/>
          </a:bodyPr>
          <a:lstStyle>
            <a:lvl1pPr algn="l" defTabSz="914400" rtl="0" eaLnBrk="1" latinLnBrk="0" hangingPunct="1">
              <a:spcBef>
                <a:spcPct val="0"/>
              </a:spcBef>
              <a:buNone/>
              <a:defRPr sz="6000" b="1" kern="1200" cap="none" spc="0">
                <a:ln w="18000">
                  <a:solidFill>
                    <a:schemeClr val="accent2">
                      <a:satMod val="140000"/>
                    </a:schemeClr>
                  </a:solidFill>
                  <a:prstDash val="solid"/>
                  <a:miter lim="800000"/>
                </a:ln>
                <a:solidFill>
                  <a:schemeClr val="tx2">
                    <a:lumMod val="50000"/>
                  </a:schemeClr>
                </a:solidFill>
                <a:effectLst>
                  <a:outerShdw blurRad="25500" dist="23000" dir="7020000" algn="tl">
                    <a:srgbClr val="000000">
                      <a:alpha val="50000"/>
                    </a:srgbClr>
                  </a:outerShdw>
                </a:effectLst>
                <a:latin typeface="Eras Demi ITC" pitchFamily="34" charset="0"/>
                <a:ea typeface="+mj-ea"/>
                <a:cs typeface="+mj-cs"/>
              </a:defRPr>
            </a:lvl1pPr>
          </a:lstStyle>
          <a:p>
            <a:r>
              <a:rPr lang="en-US" dirty="0" smtClean="0"/>
              <a:t>Thank you!</a:t>
            </a:r>
            <a:endParaRPr lang="en-US" dirty="0"/>
          </a:p>
        </p:txBody>
      </p:sp>
      <p:sp>
        <p:nvSpPr>
          <p:cNvPr id="10" name="Title 1"/>
          <p:cNvSpPr>
            <a:spLocks noGrp="1"/>
          </p:cNvSpPr>
          <p:nvPr>
            <p:ph type="ctrTitle"/>
          </p:nvPr>
        </p:nvSpPr>
        <p:spPr>
          <a:xfrm>
            <a:off x="609600" y="685800"/>
            <a:ext cx="7543800" cy="457200"/>
          </a:xfrm>
        </p:spPr>
        <p:txBody>
          <a:bodyPr/>
          <a:lstStyle/>
          <a:p>
            <a:pPr algn="r"/>
            <a:r>
              <a:rPr lang="en-US" sz="2000" b="0" dirty="0" smtClean="0">
                <a:ln w="18415" cmpd="sng">
                  <a:noFill/>
                  <a:prstDash val="solid"/>
                </a:ln>
                <a:solidFill>
                  <a:schemeClr val="accent5">
                    <a:lumMod val="50000"/>
                  </a:schemeClr>
                </a:solidFill>
                <a:effectLst>
                  <a:outerShdw blurRad="63500" dir="3600000" algn="tl" rotWithShape="0">
                    <a:srgbClr val="000000">
                      <a:alpha val="70000"/>
                    </a:srgbClr>
                  </a:outerShdw>
                </a:effectLst>
                <a:latin typeface="Franklin Gothic Medium"/>
                <a:cs typeface="Franklin Gothic Medium"/>
              </a:rPr>
              <a:t>Command / Query Responsibility Segregation</a:t>
            </a:r>
            <a:endParaRPr lang="en-US" sz="2000" b="0" i="1" dirty="0">
              <a:ln w="18415" cmpd="sng">
                <a:noFill/>
                <a:prstDash val="solid"/>
              </a:ln>
              <a:solidFill>
                <a:schemeClr val="accent5">
                  <a:lumMod val="50000"/>
                </a:schemeClr>
              </a:solidFill>
              <a:effectLst>
                <a:outerShdw blurRad="63500" dir="3600000" algn="tl" rotWithShape="0">
                  <a:srgbClr val="000000">
                    <a:alpha val="70000"/>
                  </a:srgbClr>
                </a:outerShdw>
              </a:effectLst>
              <a:latin typeface="Franklin Gothic Medium"/>
              <a:cs typeface="Franklin Gothic Medium"/>
            </a:endParaRPr>
          </a:p>
        </p:txBody>
      </p:sp>
      <p:sp>
        <p:nvSpPr>
          <p:cNvPr id="11" name="Subtitle 2"/>
          <p:cNvSpPr>
            <a:spLocks noGrp="1"/>
          </p:cNvSpPr>
          <p:nvPr>
            <p:ph type="subTitle" idx="1"/>
          </p:nvPr>
        </p:nvSpPr>
        <p:spPr>
          <a:xfrm>
            <a:off x="838200" y="1066800"/>
            <a:ext cx="7315200" cy="381000"/>
          </a:xfrm>
        </p:spPr>
        <p:txBody>
          <a:bodyPr>
            <a:normAutofit/>
          </a:bodyPr>
          <a:lstStyle/>
          <a:p>
            <a:r>
              <a:rPr lang="en-US" sz="1800" dirty="0" smtClean="0">
                <a:solidFill>
                  <a:schemeClr val="accent5">
                    <a:lumMod val="60000"/>
                    <a:lumOff val="40000"/>
                  </a:schemeClr>
                </a:solidFill>
              </a:rPr>
              <a:t>A scalable pattern for building large multi-user system </a:t>
            </a:r>
          </a:p>
        </p:txBody>
      </p:sp>
    </p:spTree>
    <p:extLst>
      <p:ext uri="{BB962C8B-B14F-4D97-AF65-F5344CB8AC3E}">
        <p14:creationId xmlns:p14="http://schemas.microsoft.com/office/powerpoint/2010/main" val="417466810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xmlns:p14="http://schemas.microsoft.com/office/powerpoint/2010/main" spd="slow">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is CQRS?</a:t>
            </a:r>
            <a:endParaRPr lang="en-US" dirty="0"/>
          </a:p>
        </p:txBody>
      </p:sp>
      <p:pic>
        <p:nvPicPr>
          <p:cNvPr id="1026" name="Picture 2" descr="http://images.sodahead.com/polls/000142577/polls_huh_4911_374785_answer_2_xlarge.jpeg"/>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429000" y="1828800"/>
            <a:ext cx="2590800" cy="3333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
        <p:nvSpPr>
          <p:cNvPr id="4" name="Rectangle 3"/>
          <p:cNvSpPr/>
          <p:nvPr/>
        </p:nvSpPr>
        <p:spPr>
          <a:xfrm>
            <a:off x="3521185" y="5257800"/>
            <a:ext cx="2406429" cy="646331"/>
          </a:xfrm>
          <a:prstGeom prst="rect">
            <a:avLst/>
          </a:prstGeom>
          <a:noFill/>
        </p:spPr>
        <p:txBody>
          <a:bodyPr wrap="none" lIns="91440" tIns="45720" rIns="91440" bIns="45720">
            <a:spAutoFit/>
          </a:bodyPr>
          <a:lstStyle/>
          <a:p>
            <a:pPr algn="ctr"/>
            <a:r>
              <a:rPr lang="en-US" sz="3600" b="1" dirty="0" smtClean="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rPr>
              <a:t>Say </a:t>
            </a:r>
            <a:r>
              <a:rPr lang="en-US" sz="3600" b="1" dirty="0">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rPr>
              <a:t>what?</a:t>
            </a:r>
          </a:p>
        </p:txBody>
      </p:sp>
    </p:spTree>
    <p:extLst>
      <p:ext uri="{BB962C8B-B14F-4D97-AF65-F5344CB8AC3E}">
        <p14:creationId xmlns:p14="http://schemas.microsoft.com/office/powerpoint/2010/main" val="950716115"/>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2">
                    <a:lumMod val="25000"/>
                  </a:schemeClr>
                </a:solidFill>
              </a:rPr>
              <a:t>So what is CQRS?</a:t>
            </a:r>
            <a:endParaRPr lang="en-US" dirty="0">
              <a:solidFill>
                <a:schemeClr val="bg2">
                  <a:lumMod val="25000"/>
                </a:schemeClr>
              </a:solidFill>
            </a:endParaRPr>
          </a:p>
        </p:txBody>
      </p:sp>
      <p:sp>
        <p:nvSpPr>
          <p:cNvPr id="3" name="Content Placeholder 2"/>
          <p:cNvSpPr>
            <a:spLocks noGrp="1"/>
          </p:cNvSpPr>
          <p:nvPr>
            <p:ph idx="1"/>
          </p:nvPr>
        </p:nvSpPr>
        <p:spPr>
          <a:xfrm>
            <a:off x="762000" y="1600200"/>
            <a:ext cx="7924800" cy="1752600"/>
          </a:xfrm>
        </p:spPr>
        <p:txBody>
          <a:bodyPr anchor="t"/>
          <a:lstStyle/>
          <a:p>
            <a:pPr marL="0" indent="0">
              <a:buNone/>
            </a:pPr>
            <a:r>
              <a:rPr lang="en-US" dirty="0"/>
              <a:t>Put another way</a:t>
            </a:r>
            <a:r>
              <a:rPr lang="en-US" dirty="0" smtClean="0"/>
              <a:t>…</a:t>
            </a:r>
            <a:endParaRPr lang="en-US" sz="1400" dirty="0" smtClean="0"/>
          </a:p>
          <a:p>
            <a:pPr marL="400050" lvl="1" indent="0">
              <a:buNone/>
            </a:pPr>
            <a:r>
              <a:rPr lang="en-US" sz="2400" dirty="0" smtClean="0"/>
              <a:t>Command/Query Responsibility Segregation (CQRS) is the idea that </a:t>
            </a:r>
            <a:r>
              <a:rPr lang="en-US" sz="2400" dirty="0"/>
              <a:t>you can use a different model to update information than the model you use to read information</a:t>
            </a:r>
            <a:r>
              <a:rPr lang="en-US" sz="2400" dirty="0" smtClean="0"/>
              <a:t>.</a:t>
            </a:r>
          </a:p>
        </p:txBody>
      </p:sp>
      <p:sp>
        <p:nvSpPr>
          <p:cNvPr id="5" name="Content Placeholder 2"/>
          <p:cNvSpPr txBox="1">
            <a:spLocks/>
          </p:cNvSpPr>
          <p:nvPr/>
        </p:nvSpPr>
        <p:spPr>
          <a:xfrm>
            <a:off x="762000" y="3505200"/>
            <a:ext cx="7924800" cy="16002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buFont typeface="Arial" pitchFamily="34" charset="0"/>
              <a:buNone/>
            </a:pPr>
            <a:r>
              <a:rPr lang="en-US" dirty="0" smtClean="0"/>
              <a:t>In this context, </a:t>
            </a:r>
          </a:p>
          <a:p>
            <a:r>
              <a:rPr lang="en-US" dirty="0" smtClean="0"/>
              <a:t>Commands = Writes</a:t>
            </a:r>
          </a:p>
          <a:p>
            <a:r>
              <a:rPr lang="en-US" dirty="0" smtClean="0"/>
              <a:t>Queries = Reads</a:t>
            </a:r>
          </a:p>
        </p:txBody>
      </p:sp>
      <p:sp>
        <p:nvSpPr>
          <p:cNvPr id="6" name="Content Placeholder 2"/>
          <p:cNvSpPr txBox="1">
            <a:spLocks/>
          </p:cNvSpPr>
          <p:nvPr/>
        </p:nvSpPr>
        <p:spPr>
          <a:xfrm>
            <a:off x="762000" y="4800600"/>
            <a:ext cx="7924800" cy="1219200"/>
          </a:xfrm>
          <a:prstGeom prst="rect">
            <a:avLst/>
          </a:prstGeom>
        </p:spPr>
        <p:txBody>
          <a:bodyPr vert="horz" lIns="91440" tIns="45720" rIns="91440" bIns="45720" rtlCol="0" anchor="t" anchorCtr="0">
            <a:norm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buFont typeface="Arial" pitchFamily="34" charset="0"/>
              <a:buNone/>
            </a:pPr>
            <a:endParaRPr lang="en-US" dirty="0" smtClean="0"/>
          </a:p>
          <a:p>
            <a:pPr marL="0" indent="0">
              <a:buFont typeface="Arial" pitchFamily="34" charset="0"/>
              <a:buNone/>
            </a:pPr>
            <a:r>
              <a:rPr lang="en-US" dirty="0" smtClean="0"/>
              <a:t>Pioneered by Greg Young &amp; </a:t>
            </a:r>
            <a:r>
              <a:rPr lang="en-US" dirty="0" err="1" smtClean="0"/>
              <a:t>Udi</a:t>
            </a:r>
            <a:r>
              <a:rPr lang="en-US" dirty="0" smtClean="0"/>
              <a:t> </a:t>
            </a:r>
            <a:r>
              <a:rPr lang="en-US" dirty="0" err="1" smtClean="0"/>
              <a:t>Dahan</a:t>
            </a:r>
            <a:endParaRPr lang="en-US" dirty="0"/>
          </a:p>
        </p:txBody>
      </p:sp>
    </p:spTree>
    <p:extLst>
      <p:ext uri="{BB962C8B-B14F-4D97-AF65-F5344CB8AC3E}">
        <p14:creationId xmlns:p14="http://schemas.microsoft.com/office/powerpoint/2010/main" val="323514455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00400" y="2318349"/>
            <a:ext cx="2781300" cy="27813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sp>
        <p:nvSpPr>
          <p:cNvPr id="2" name="Title 1"/>
          <p:cNvSpPr>
            <a:spLocks noGrp="1"/>
          </p:cNvSpPr>
          <p:nvPr>
            <p:ph type="title"/>
          </p:nvPr>
        </p:nvSpPr>
        <p:spPr>
          <a:xfrm>
            <a:off x="685800" y="1295400"/>
            <a:ext cx="3657600" cy="1143000"/>
          </a:xfrm>
        </p:spPr>
        <p:txBody>
          <a:bodyPr/>
          <a:lstStyle/>
          <a:p>
            <a:r>
              <a:rPr lang="en-US" dirty="0" smtClean="0"/>
              <a:t>Ok, got it….</a:t>
            </a:r>
            <a:endParaRPr lang="en-US" dirty="0"/>
          </a:p>
        </p:txBody>
      </p:sp>
      <p:sp>
        <p:nvSpPr>
          <p:cNvPr id="8" name="TextBox 7"/>
          <p:cNvSpPr txBox="1"/>
          <p:nvPr/>
        </p:nvSpPr>
        <p:spPr>
          <a:xfrm>
            <a:off x="5151352" y="4953000"/>
            <a:ext cx="2261932" cy="646331"/>
          </a:xfrm>
          <a:prstGeom prst="rect">
            <a:avLst/>
          </a:prstGeom>
          <a:noFill/>
        </p:spPr>
        <p:txBody>
          <a:bodyPr wrap="none" lIns="91440" tIns="45720" rIns="91440" bIns="45720">
            <a:spAutoFit/>
          </a:bodyPr>
          <a:lstStyle>
            <a:defPPr>
              <a:defRPr lang="en-US"/>
            </a:defPPr>
            <a:lvl1pPr algn="ctr">
              <a:defRPr sz="3600" b="1">
                <a:ln w="18415" cmpd="sng">
                  <a:solidFill>
                    <a:srgbClr val="FFFFFF"/>
                  </a:solidFill>
                  <a:prstDash val="solid"/>
                </a:ln>
                <a:solidFill>
                  <a:schemeClr val="accent4">
                    <a:lumMod val="50000"/>
                  </a:schemeClr>
                </a:solidFill>
                <a:effectLst>
                  <a:outerShdw blurRad="63500" dir="3600000" algn="tl" rotWithShape="0">
                    <a:srgbClr val="000000">
                      <a:alpha val="70000"/>
                    </a:srgbClr>
                  </a:outerShdw>
                </a:effectLst>
                <a:latin typeface="Eras Demi ITC" pitchFamily="34" charset="0"/>
                <a:ea typeface="+mj-ea"/>
                <a:cs typeface="Times New Roman" pitchFamily="18" charset="0"/>
              </a:defRPr>
            </a:lvl1pPr>
          </a:lstStyle>
          <a:p>
            <a:r>
              <a:rPr lang="en-US" dirty="0"/>
              <a:t>But </a:t>
            </a:r>
            <a:r>
              <a:rPr lang="en-US" dirty="0" smtClean="0"/>
              <a:t>why?</a:t>
            </a:r>
            <a:endParaRPr lang="en-US" dirty="0"/>
          </a:p>
        </p:txBody>
      </p:sp>
    </p:spTree>
    <p:extLst>
      <p:ext uri="{BB962C8B-B14F-4D97-AF65-F5344CB8AC3E}">
        <p14:creationId xmlns:p14="http://schemas.microsoft.com/office/powerpoint/2010/main" val="233496065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889185" y="2567820"/>
            <a:ext cx="3269189" cy="263675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3005287"/>
            <a:ext cx="1143000" cy="184934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3005287"/>
            <a:ext cx="1619476" cy="2019582"/>
          </a:xfrm>
          <a:prstGeom prst="rect">
            <a:avLst/>
          </a:prstGeom>
        </p:spPr>
      </p:pic>
      <p:sp>
        <p:nvSpPr>
          <p:cNvPr id="11" name="Content Placeholder 2"/>
          <p:cNvSpPr txBox="1">
            <a:spLocks/>
          </p:cNvSpPr>
          <p:nvPr/>
        </p:nvSpPr>
        <p:spPr>
          <a:xfrm>
            <a:off x="366623" y="1676400"/>
            <a:ext cx="8624977" cy="505917"/>
          </a:xfrm>
          <a:prstGeom prst="rect">
            <a:avLst/>
          </a:prstGeom>
        </p:spPr>
        <p:txBody>
          <a:bodyPr vert="horz" lIns="91440" tIns="45720" rIns="91440" bIns="45720" rtlCol="0" anchor="t" anchorCtr="0">
            <a:normAutofit fontScale="92500"/>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400" dirty="0" smtClean="0"/>
              <a:t>Let’s take a step back. Why do we build applications like we do today?</a:t>
            </a:r>
          </a:p>
          <a:p>
            <a:pPr marL="457200" lvl="1" indent="0" algn="ctr">
              <a:buFont typeface="Arial" pitchFamily="34" charset="0"/>
              <a:buNone/>
            </a:pPr>
            <a:endParaRPr lang="en-US" sz="1600" dirty="0"/>
          </a:p>
        </p:txBody>
      </p:sp>
      <p:sp>
        <p:nvSpPr>
          <p:cNvPr id="12" name="TextBox 11"/>
          <p:cNvSpPr txBox="1"/>
          <p:nvPr/>
        </p:nvSpPr>
        <p:spPr>
          <a:xfrm>
            <a:off x="5375356" y="2458832"/>
            <a:ext cx="3193888" cy="369332"/>
          </a:xfrm>
          <a:prstGeom prst="rect">
            <a:avLst/>
          </a:prstGeom>
          <a:noFill/>
        </p:spPr>
        <p:txBody>
          <a:bodyPr wrap="none" rtlCol="0">
            <a:spAutoFit/>
          </a:bodyPr>
          <a:lstStyle/>
          <a:p>
            <a:r>
              <a:rPr lang="en-US" dirty="0" smtClean="0"/>
              <a:t>It started with a stack of paper…</a:t>
            </a:r>
            <a:endParaRPr lang="en-US" dirty="0"/>
          </a:p>
        </p:txBody>
      </p:sp>
      <p:sp>
        <p:nvSpPr>
          <p:cNvPr id="13" name="TextBox 12"/>
          <p:cNvSpPr txBox="1"/>
          <p:nvPr/>
        </p:nvSpPr>
        <p:spPr>
          <a:xfrm>
            <a:off x="4191000" y="4953000"/>
            <a:ext cx="2950100" cy="646331"/>
          </a:xfrm>
          <a:prstGeom prst="rect">
            <a:avLst/>
          </a:prstGeom>
          <a:noFill/>
        </p:spPr>
        <p:txBody>
          <a:bodyPr wrap="square" rtlCol="0">
            <a:spAutoFit/>
          </a:bodyPr>
          <a:lstStyle/>
          <a:p>
            <a:pPr algn="ctr"/>
            <a:r>
              <a:rPr lang="en-US" dirty="0" smtClean="0"/>
              <a:t>…that needed to be keyed into the machine</a:t>
            </a:r>
            <a:endParaRPr lang="en-US" dirty="0"/>
          </a:p>
        </p:txBody>
      </p:sp>
      <p:sp>
        <p:nvSpPr>
          <p:cNvPr id="15" name="TextBox 14"/>
          <p:cNvSpPr txBox="1"/>
          <p:nvPr/>
        </p:nvSpPr>
        <p:spPr>
          <a:xfrm>
            <a:off x="1066800" y="5181600"/>
            <a:ext cx="2950100" cy="646331"/>
          </a:xfrm>
          <a:prstGeom prst="rect">
            <a:avLst/>
          </a:prstGeom>
          <a:noFill/>
        </p:spPr>
        <p:txBody>
          <a:bodyPr wrap="square" rtlCol="0">
            <a:spAutoFit/>
          </a:bodyPr>
          <a:lstStyle/>
          <a:p>
            <a:pPr algn="ctr"/>
            <a:r>
              <a:rPr lang="en-US" dirty="0" smtClean="0"/>
              <a:t>…and along came </a:t>
            </a:r>
          </a:p>
          <a:p>
            <a:pPr algn="ctr"/>
            <a:r>
              <a:rPr lang="en-US" dirty="0"/>
              <a:t>t</a:t>
            </a:r>
            <a:r>
              <a:rPr lang="en-US" dirty="0" smtClean="0"/>
              <a:t>he CRUD app!</a:t>
            </a:r>
            <a:endParaRPr lang="en-US" dirty="0"/>
          </a:p>
        </p:txBody>
      </p:sp>
      <p:sp>
        <p:nvSpPr>
          <p:cNvPr id="17" name="Title 1"/>
          <p:cNvSpPr>
            <a:spLocks noGrp="1"/>
          </p:cNvSpPr>
          <p:nvPr>
            <p:ph type="title"/>
          </p:nvPr>
        </p:nvSpPr>
        <p:spPr>
          <a:xfrm>
            <a:off x="1168398" y="152400"/>
            <a:ext cx="7162800" cy="1143000"/>
          </a:xfrm>
        </p:spPr>
        <p:txBody>
          <a:bodyPr vert="horz" lIns="91440" tIns="45720" rIns="91440" bIns="45720" rtlCol="0" anchor="b">
            <a:noAutofit/>
          </a:bodyPr>
          <a:lstStyle/>
          <a:p>
            <a:r>
              <a:rPr lang="en-US" dirty="0" smtClean="0">
                <a:solidFill>
                  <a:schemeClr val="bg2">
                    <a:lumMod val="25000"/>
                  </a:schemeClr>
                </a:solidFill>
              </a:rPr>
              <a:t>Why is CQRS needed?</a:t>
            </a:r>
            <a:endParaRPr lang="en-US" dirty="0">
              <a:solidFill>
                <a:schemeClr val="bg2">
                  <a:lumMod val="25000"/>
                </a:schemeClr>
              </a:solidFill>
            </a:endParaRPr>
          </a:p>
        </p:txBody>
      </p:sp>
    </p:spTree>
    <p:extLst>
      <p:ext uri="{BB962C8B-B14F-4D97-AF65-F5344CB8AC3E}">
        <p14:creationId xmlns:p14="http://schemas.microsoft.com/office/powerpoint/2010/main" val="17239193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martinfowler.com/bliki/images/cqrs/single-model.png"/>
          <p:cNvPicPr>
            <a:picLocks noChangeAspect="1" noChangeArrowheads="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600200" y="2303283"/>
            <a:ext cx="6172200" cy="395330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762000" y="1447800"/>
            <a:ext cx="7848600" cy="762000"/>
          </a:xfrm>
          <a:prstGeom prst="rect">
            <a:avLst/>
          </a:prstGeom>
        </p:spPr>
        <p:txBody>
          <a:bodyPr vert="horz" lIns="91440" tIns="45720" rIns="91440" bIns="45720" rtlCol="0" anchor="t" anchorCtr="0">
            <a:noAutofit/>
          </a:bodyPr>
          <a:lstStyle>
            <a:lvl1pPr marL="342900" indent="-342900" algn="l" defTabSz="914400" rtl="0" eaLnBrk="1" latinLnBrk="0" hangingPunct="1">
              <a:spcBef>
                <a:spcPct val="20000"/>
              </a:spcBef>
              <a:buFont typeface="Arial" pitchFamily="34" charset="0"/>
              <a:buChar char="»"/>
              <a:defRPr sz="2800" kern="1200">
                <a:solidFill>
                  <a:schemeClr val="tx2"/>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a:lstStyle>
          <a:p>
            <a:pPr marL="0" indent="0" algn="ctr">
              <a:buFont typeface="Arial" pitchFamily="34" charset="0"/>
              <a:buNone/>
            </a:pPr>
            <a:r>
              <a:rPr lang="en-US" sz="2000" dirty="0" smtClean="0"/>
              <a:t>Being good developers, we didn’t stop there.  We built various models to protect us from change at different layers of the application.</a:t>
            </a:r>
          </a:p>
          <a:p>
            <a:pPr marL="457200" lvl="1" indent="0" algn="ctr">
              <a:buFont typeface="Arial" pitchFamily="34" charset="0"/>
              <a:buNone/>
            </a:pPr>
            <a:endParaRPr lang="en-US" sz="1400" dirty="0"/>
          </a:p>
        </p:txBody>
      </p:sp>
      <p:sp>
        <p:nvSpPr>
          <p:cNvPr id="7" name="TextBox 6"/>
          <p:cNvSpPr txBox="1"/>
          <p:nvPr/>
        </p:nvSpPr>
        <p:spPr>
          <a:xfrm>
            <a:off x="5715000" y="6019800"/>
            <a:ext cx="1595309" cy="253916"/>
          </a:xfrm>
          <a:prstGeom prst="rect">
            <a:avLst/>
          </a:prstGeom>
          <a:noFill/>
        </p:spPr>
        <p:txBody>
          <a:bodyPr wrap="none" rtlCol="0">
            <a:spAutoFit/>
          </a:bodyPr>
          <a:lstStyle/>
          <a:p>
            <a:r>
              <a:rPr lang="en-US" sz="1050" dirty="0" smtClean="0">
                <a:solidFill>
                  <a:schemeClr val="bg1">
                    <a:lumMod val="65000"/>
                  </a:schemeClr>
                </a:solidFill>
              </a:rPr>
              <a:t>Diagram © Martin Fowler</a:t>
            </a:r>
            <a:endParaRPr lang="en-US" sz="1050" dirty="0">
              <a:solidFill>
                <a:schemeClr val="bg1">
                  <a:lumMod val="65000"/>
                </a:schemeClr>
              </a:solidFill>
            </a:endParaRPr>
          </a:p>
        </p:txBody>
      </p:sp>
      <p:sp>
        <p:nvSpPr>
          <p:cNvPr id="10" name="Title 1"/>
          <p:cNvSpPr>
            <a:spLocks noGrp="1"/>
          </p:cNvSpPr>
          <p:nvPr>
            <p:ph type="title"/>
          </p:nvPr>
        </p:nvSpPr>
        <p:spPr>
          <a:xfrm>
            <a:off x="1168398" y="152400"/>
            <a:ext cx="7162800" cy="1143000"/>
          </a:xfrm>
        </p:spPr>
        <p:txBody>
          <a:bodyPr vert="horz" lIns="91440" tIns="45720" rIns="91440" bIns="45720" rtlCol="0" anchor="b">
            <a:noAutofit/>
          </a:bodyPr>
          <a:lstStyle/>
          <a:p>
            <a:r>
              <a:rPr lang="en-US" dirty="0"/>
              <a:t>Why is CQRS needed?</a:t>
            </a:r>
            <a:endParaRPr lang="en-US" dirty="0">
              <a:solidFill>
                <a:schemeClr val="bg2">
                  <a:lumMod val="25000"/>
                </a:schemeClr>
              </a:solidFill>
            </a:endParaRPr>
          </a:p>
        </p:txBody>
      </p:sp>
    </p:spTree>
    <p:extLst>
      <p:ext uri="{BB962C8B-B14F-4D97-AF65-F5344CB8AC3E}">
        <p14:creationId xmlns:p14="http://schemas.microsoft.com/office/powerpoint/2010/main" val="182812400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rmal">
  <a:themeElements>
    <a:clrScheme name="Thermal">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hermal">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erm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Thermal</Template>
  <TotalTime>16335</TotalTime>
  <Words>1944</Words>
  <Application>Microsoft Macintosh PowerPoint</Application>
  <PresentationFormat>On-screen Show (4:3)</PresentationFormat>
  <Paragraphs>257</Paragraphs>
  <Slides>41</Slides>
  <Notes>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Thermal</vt:lpstr>
      <vt:lpstr>CQRS: Command / Query Responsibility Segregation</vt:lpstr>
      <vt:lpstr>Who am I?</vt:lpstr>
      <vt:lpstr>CQRS</vt:lpstr>
      <vt:lpstr>So what is CQRS?</vt:lpstr>
      <vt:lpstr>So what is CQRS?</vt:lpstr>
      <vt:lpstr>So what is CQRS?</vt:lpstr>
      <vt:lpstr>Ok, got it….</vt:lpstr>
      <vt:lpstr>Why is CQRS needed?</vt:lpstr>
      <vt:lpstr>Why is CQRS needed?</vt:lpstr>
      <vt:lpstr>Why is CQRS needed?</vt:lpstr>
      <vt:lpstr>Why is CQRS needed?</vt:lpstr>
      <vt:lpstr>Why is CQRS needed?</vt:lpstr>
      <vt:lpstr>Why is CQRS needed?</vt:lpstr>
      <vt:lpstr>Why is CQRS needed?</vt:lpstr>
      <vt:lpstr>Why is CQRS needed?</vt:lpstr>
      <vt:lpstr>How does CQRS work?</vt:lpstr>
      <vt:lpstr>How does CQRS work?</vt:lpstr>
      <vt:lpstr>How does CQRS work?</vt:lpstr>
      <vt:lpstr>How does CQRS work?</vt:lpstr>
      <vt:lpstr>How does CQRS work?</vt:lpstr>
      <vt:lpstr>How does CQRS 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When should I use CQRS?</vt:lpstr>
      <vt:lpstr>When should I use CQRS?</vt:lpstr>
      <vt:lpstr>When should I use CQRS?</vt:lpstr>
      <vt:lpstr>Example implementation- NCQRS</vt:lpstr>
      <vt:lpstr>Example implementation- NCQRS</vt:lpstr>
      <vt:lpstr>Example implementation- NCQRS</vt:lpstr>
      <vt:lpstr>Example implementation- NCQRS</vt:lpstr>
      <vt:lpstr>Example implementation- NCQRS</vt:lpstr>
      <vt:lpstr>Command / Query Responsibility Segregation</vt:lpstr>
      <vt:lpstr>Command / Query Responsibility Segregation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dc:creator>
  <cp:lastModifiedBy>Brian Ritchie</cp:lastModifiedBy>
  <cp:revision>537</cp:revision>
  <dcterms:created xsi:type="dcterms:W3CDTF">2010-07-06T02:14:03Z</dcterms:created>
  <dcterms:modified xsi:type="dcterms:W3CDTF">2012-02-28T02:58:12Z</dcterms:modified>
</cp:coreProperties>
</file>