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embedTrueTypeFonts="1" saveSubsetFonts="1">
  <p:sldMasterIdLst>
    <p:sldMasterId id="2147483660" r:id="rId1"/>
  </p:sldMasterIdLst>
  <p:notesMasterIdLst>
    <p:notesMasterId r:id="rId37"/>
  </p:notesMasterIdLst>
  <p:handoutMasterIdLst>
    <p:handoutMasterId r:id="rId38"/>
  </p:handoutMasterIdLst>
  <p:sldIdLst>
    <p:sldId id="256" r:id="rId2"/>
    <p:sldId id="284" r:id="rId3"/>
    <p:sldId id="294" r:id="rId4"/>
    <p:sldId id="296" r:id="rId5"/>
    <p:sldId id="297" r:id="rId6"/>
    <p:sldId id="283" r:id="rId7"/>
    <p:sldId id="262" r:id="rId8"/>
    <p:sldId id="295" r:id="rId9"/>
    <p:sldId id="260" r:id="rId10"/>
    <p:sldId id="257" r:id="rId11"/>
    <p:sldId id="263" r:id="rId12"/>
    <p:sldId id="266" r:id="rId13"/>
    <p:sldId id="280" r:id="rId14"/>
    <p:sldId id="282" r:id="rId15"/>
    <p:sldId id="279" r:id="rId16"/>
    <p:sldId id="290" r:id="rId17"/>
    <p:sldId id="272" r:id="rId18"/>
    <p:sldId id="285" r:id="rId19"/>
    <p:sldId id="259" r:id="rId20"/>
    <p:sldId id="287" r:id="rId21"/>
    <p:sldId id="288" r:id="rId22"/>
    <p:sldId id="274" r:id="rId23"/>
    <p:sldId id="275" r:id="rId24"/>
    <p:sldId id="276" r:id="rId25"/>
    <p:sldId id="268" r:id="rId26"/>
    <p:sldId id="292" r:id="rId27"/>
    <p:sldId id="298" r:id="rId28"/>
    <p:sldId id="293" r:id="rId29"/>
    <p:sldId id="286" r:id="rId30"/>
    <p:sldId id="289" r:id="rId31"/>
    <p:sldId id="270" r:id="rId32"/>
    <p:sldId id="299" r:id="rId33"/>
    <p:sldId id="269" r:id="rId34"/>
    <p:sldId id="271" r:id="rId35"/>
    <p:sldId id="273" r:id="rId36"/>
  </p:sldIdLst>
  <p:sldSz cx="9144000" cy="6858000" type="screen4x3"/>
  <p:notesSz cx="7315200" cy="9601200"/>
  <p:embeddedFontLst>
    <p:embeddedFont>
      <p:font typeface="Calibri" panose="020F0502020204030204" pitchFamily="34" charset="0"/>
      <p:regular r:id="rId39"/>
      <p:bold r:id="rId40"/>
      <p:italic r:id="rId41"/>
      <p:boldItalic r:id="rId42"/>
    </p:embeddedFont>
  </p:embeddedFont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30" autoAdjust="0"/>
    <p:restoredTop sz="95865" autoAdjust="0"/>
  </p:normalViewPr>
  <p:slideViewPr>
    <p:cSldViewPr>
      <p:cViewPr varScale="1">
        <p:scale>
          <a:sx n="108" d="100"/>
          <a:sy n="108" d="100"/>
        </p:scale>
        <p:origin x="6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10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14CF6E-01AF-2C4C-9E46-9C90B64B0D3E}"/>
              </a:ext>
            </a:extLst>
          </p:cNvPr>
          <p:cNvSpPr>
            <a:spLocks noGrp="1"/>
          </p:cNvSpPr>
          <p:nvPr>
            <p:ph type="hdr" sz="quarter"/>
          </p:nvPr>
        </p:nvSpPr>
        <p:spPr>
          <a:xfrm>
            <a:off x="0" y="0"/>
            <a:ext cx="3170238" cy="479425"/>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7C336F3-6462-BD46-817A-621CDEF957EB}"/>
              </a:ext>
            </a:extLst>
          </p:cNvPr>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0A1B95-733E-3645-83B8-3B05EB8F9FAE}" type="datetimeFigureOut">
              <a:rPr lang="en-US"/>
              <a:pPr>
                <a:defRPr/>
              </a:pPr>
              <a:t>11/22/20</a:t>
            </a:fld>
            <a:endParaRPr lang="en-US"/>
          </a:p>
        </p:txBody>
      </p:sp>
      <p:sp>
        <p:nvSpPr>
          <p:cNvPr id="4" name="Footer Placeholder 3">
            <a:extLst>
              <a:ext uri="{FF2B5EF4-FFF2-40B4-BE49-F238E27FC236}">
                <a16:creationId xmlns:a16="http://schemas.microsoft.com/office/drawing/2014/main" id="{C61F3110-271F-AE48-A173-777559152851}"/>
              </a:ext>
            </a:extLst>
          </p:cNvPr>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192234BE-9AC5-D84F-9A09-EAE6A0EA1A48}"/>
              </a:ext>
            </a:extLst>
          </p:cNvPr>
          <p:cNvSpPr>
            <a:spLocks noGrp="1"/>
          </p:cNvSpPr>
          <p:nvPr>
            <p:ph type="sldNum" sz="quarter" idx="3"/>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640231F7-5E70-AC4A-A35C-2A4CDED3F556}"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B6F6F2-8E0F-3F4B-ADA6-BDCB35D32A6C}"/>
              </a:ext>
            </a:extLst>
          </p:cNvPr>
          <p:cNvSpPr>
            <a:spLocks noGrp="1"/>
          </p:cNvSpPr>
          <p:nvPr>
            <p:ph type="hdr" sz="quarter"/>
          </p:nvPr>
        </p:nvSpPr>
        <p:spPr>
          <a:xfrm>
            <a:off x="0" y="0"/>
            <a:ext cx="3170238" cy="4794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5316D33-E35B-2347-BBD7-DE3FBBB6B708}"/>
              </a:ext>
            </a:extLst>
          </p:cNvPr>
          <p:cNvSpPr>
            <a:spLocks noGrp="1"/>
          </p:cNvSpPr>
          <p:nvPr>
            <p:ph type="dt" idx="1"/>
          </p:nvPr>
        </p:nvSpPr>
        <p:spPr>
          <a:xfrm>
            <a:off x="4143375" y="0"/>
            <a:ext cx="3170238" cy="479425"/>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A3D6E464-9E6F-F446-95CB-F3AC4C75B486}" type="datetimeFigureOut">
              <a:rPr lang="en-US"/>
              <a:pPr>
                <a:defRPr/>
              </a:pPr>
              <a:t>11/22/20</a:t>
            </a:fld>
            <a:endParaRPr lang="en-US"/>
          </a:p>
        </p:txBody>
      </p:sp>
      <p:sp>
        <p:nvSpPr>
          <p:cNvPr id="4" name="Slide Image Placeholder 3">
            <a:extLst>
              <a:ext uri="{FF2B5EF4-FFF2-40B4-BE49-F238E27FC236}">
                <a16:creationId xmlns:a16="http://schemas.microsoft.com/office/drawing/2014/main" id="{2EDD9F5B-9C59-8443-87B2-9A291A21FF8E}"/>
              </a:ext>
            </a:extLst>
          </p:cNvPr>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a:extLst>
              <a:ext uri="{FF2B5EF4-FFF2-40B4-BE49-F238E27FC236}">
                <a16:creationId xmlns:a16="http://schemas.microsoft.com/office/drawing/2014/main" id="{60D0072A-DABE-F543-A521-E924E17C1D47}"/>
              </a:ext>
            </a:extLst>
          </p:cNvPr>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A7E7DB6-9B7C-BC4F-B517-05F39EA254D1}"/>
              </a:ext>
            </a:extLst>
          </p:cNvPr>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24051A11-B439-C54B-883B-DEC4202176C4}"/>
              </a:ext>
            </a:extLst>
          </p:cNvPr>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anose="020F0502020204030204" pitchFamily="34" charset="0"/>
              </a:defRPr>
            </a:lvl1pPr>
          </a:lstStyle>
          <a:p>
            <a:fld id="{F6E007BD-C4B0-2044-ADC6-32E07ABD32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ayende.com/Blog/Default.aspx" TargetMode="External"/><Relationship Id="rId3" Type="http://schemas.openxmlformats.org/officeDocument/2006/relationships/hyperlink" Target="http://couchdb.apache.org/" TargetMode="External"/><Relationship Id="rId7" Type="http://schemas.openxmlformats.org/officeDocument/2006/relationships/hyperlink" Target="http://erlang.org/"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erlang-factory.com/conference/SFBayAreaErlangFactory2009/speakers/DamienKatz" TargetMode="External"/><Relationship Id="rId5" Type="http://schemas.openxmlformats.org/officeDocument/2006/relationships/hyperlink" Target="http://www.mongodb.org/" TargetMode="External"/><Relationship Id="rId10" Type="http://schemas.openxmlformats.org/officeDocument/2006/relationships/hyperlink" Target="http://www.10gen.com/" TargetMode="External"/><Relationship Id="rId4" Type="http://schemas.openxmlformats.org/officeDocument/2006/relationships/hyperlink" Target="http://ravendb.net/" TargetMode="External"/><Relationship Id="rId9" Type="http://schemas.openxmlformats.org/officeDocument/2006/relationships/hyperlink" Target="http://www.ayende.com/projects/rhino-mocks.aspx"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Relational_database"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www.almaden.ibm.com/" TargetMode="External"/><Relationship Id="rId4" Type="http://schemas.openxmlformats.org/officeDocument/2006/relationships/hyperlink" Target="http://portal.acm.org/citation.cfm?doid=362384.362685"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blogs.zdnet.com/virtualization/?p=170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08175A4-C6C2-8C47-8042-7FAE14FA9E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EAF5C7E9-E3B7-7A45-BC55-5C6F4CCC87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0964" name="Slide Number Placeholder 3">
            <a:extLst>
              <a:ext uri="{FF2B5EF4-FFF2-40B4-BE49-F238E27FC236}">
                <a16:creationId xmlns:a16="http://schemas.microsoft.com/office/drawing/2014/main" id="{040160EA-78A5-0E40-ACD2-CFC73D7C1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1C117CC-E795-9740-A1D9-13132164ED1A}" type="slidenum">
              <a:rPr lang="en-US" altLang="en-US"/>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F5E0086-CAFF-A243-9379-72EF91595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3482119E-2C91-4C4E-87C7-6933D8CCF2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Cassandra – Facebook Inbox Search</a:t>
            </a:r>
          </a:p>
          <a:p>
            <a:pPr>
              <a:spcBef>
                <a:spcPct val="0"/>
              </a:spcBef>
            </a:pPr>
            <a:r>
              <a:rPr lang="en-US" altLang="en-US"/>
              <a:t>Amazon Dynamo: not open source </a:t>
            </a:r>
            <a:br>
              <a:rPr lang="en-US" altLang="en-US"/>
            </a:br>
            <a:r>
              <a:rPr lang="en-US" altLang="en-US"/>
              <a:t>Voldemort: Open-Source implementation of Amazons Dynamo Key-Value Store. </a:t>
            </a:r>
          </a:p>
          <a:p>
            <a:pPr>
              <a:spcBef>
                <a:spcPct val="0"/>
              </a:spcBef>
            </a:pPr>
            <a:r>
              <a:rPr lang="en-US" altLang="en-US"/>
              <a:t>Google Big Table: </a:t>
            </a:r>
            <a:r>
              <a:rPr lang="it-IT" altLang="en-US"/>
              <a:t>a sparse, distributed multi-dimensional sorted map</a:t>
            </a:r>
            <a:endParaRPr lang="en-US" altLang="en-US"/>
          </a:p>
        </p:txBody>
      </p:sp>
      <p:sp>
        <p:nvSpPr>
          <p:cNvPr id="50180" name="Slide Number Placeholder 3">
            <a:extLst>
              <a:ext uri="{FF2B5EF4-FFF2-40B4-BE49-F238E27FC236}">
                <a16:creationId xmlns:a16="http://schemas.microsoft.com/office/drawing/2014/main" id="{F93116EC-55B5-BA4C-98B8-3DDC4F1FB2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FDF568C-F2F3-F446-87B4-CD2A0FF7983D}" type="slidenum">
              <a:rPr lang="en-US" altLang="en-US"/>
              <a:pPr/>
              <a:t>10</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BE6EB8F4-A48D-1848-BF58-BA90243EC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56A38015-8C9C-1A40-A921-C674EF3734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1204" name="Slide Number Placeholder 3">
            <a:extLst>
              <a:ext uri="{FF2B5EF4-FFF2-40B4-BE49-F238E27FC236}">
                <a16:creationId xmlns:a16="http://schemas.microsoft.com/office/drawing/2014/main" id="{A0B8CE17-6E84-6248-8A4D-A5A095443E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EF1C100-EF93-1544-9107-0D09C2546A19}" type="slidenum">
              <a:rPr lang="en-US" altLang="en-US"/>
              <a:pPr/>
              <a:t>11</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39159F72-E99F-304B-8C53-3B1E8AB552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DE84FAE5-5C84-634A-A501-8F513C3CE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2228" name="Slide Number Placeholder 3">
            <a:extLst>
              <a:ext uri="{FF2B5EF4-FFF2-40B4-BE49-F238E27FC236}">
                <a16:creationId xmlns:a16="http://schemas.microsoft.com/office/drawing/2014/main" id="{4540DB18-1895-6345-9878-153194027C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987391D-C403-CF4E-81D0-3FCF16DB1606}" type="slidenum">
              <a:rPr lang="en-US" altLang="en-US"/>
              <a:pPr/>
              <a:t>12</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BEDCF59D-3FF3-274B-8019-749D928187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74654E93-DA73-654C-9C7D-FCAC4F270D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 few of the top document databases are </a:t>
            </a:r>
            <a:r>
              <a:rPr lang="en-US" altLang="en-US">
                <a:hlinkClick r:id="rId3"/>
              </a:rPr>
              <a:t>CouchDB</a:t>
            </a:r>
            <a:r>
              <a:rPr lang="en-US" altLang="en-US"/>
              <a:t>, </a:t>
            </a:r>
            <a:r>
              <a:rPr lang="en-US" altLang="en-US">
                <a:hlinkClick r:id="rId4"/>
              </a:rPr>
              <a:t>RavenDB</a:t>
            </a:r>
            <a:r>
              <a:rPr lang="en-US" altLang="en-US"/>
              <a:t>, and </a:t>
            </a:r>
            <a:r>
              <a:rPr lang="en-US" altLang="en-US">
                <a:hlinkClick r:id="rId5"/>
              </a:rPr>
              <a:t>MongoDB</a:t>
            </a:r>
            <a:r>
              <a:rPr lang="en-US" altLang="en-US"/>
              <a:t>.</a:t>
            </a:r>
          </a:p>
          <a:p>
            <a:pPr>
              <a:spcBef>
                <a:spcPct val="0"/>
              </a:spcBef>
              <a:buFontTx/>
              <a:buChar char="•"/>
            </a:pPr>
            <a:r>
              <a:rPr lang="en-US" altLang="en-US" b="1"/>
              <a:t> CouchDB</a:t>
            </a:r>
            <a:r>
              <a:rPr lang="en-US" altLang="en-US"/>
              <a:t> is an Apache project created by </a:t>
            </a:r>
            <a:r>
              <a:rPr lang="en-US" altLang="en-US">
                <a:hlinkClick r:id="rId6"/>
              </a:rPr>
              <a:t>Damien Katz</a:t>
            </a:r>
            <a:r>
              <a:rPr lang="en-US" altLang="en-US"/>
              <a:t> (built using </a:t>
            </a:r>
            <a:r>
              <a:rPr lang="en-US" altLang="en-US">
                <a:hlinkClick r:id="rId7"/>
              </a:rPr>
              <a:t>Erlang</a:t>
            </a:r>
            <a:r>
              <a:rPr lang="en-US" altLang="en-US"/>
              <a:t>) and just reached a 1.0 status.  Damien has a background working on Lotus Notes &amp; MySql. </a:t>
            </a:r>
          </a:p>
          <a:p>
            <a:pPr>
              <a:spcBef>
                <a:spcPct val="0"/>
              </a:spcBef>
              <a:buFontTx/>
              <a:buChar char="•"/>
            </a:pPr>
            <a:r>
              <a:rPr lang="en-US" altLang="en-US" b="1"/>
              <a:t> RavenDB</a:t>
            </a:r>
            <a:r>
              <a:rPr lang="en-US" altLang="en-US"/>
              <a:t> is built on using C# and has some interesting extension capabilities using .NET classes.  RavenDB was created by </a:t>
            </a:r>
            <a:r>
              <a:rPr lang="en-US" altLang="en-US">
                <a:hlinkClick r:id="rId8"/>
              </a:rPr>
              <a:t>Ayende Rahien</a:t>
            </a:r>
            <a:r>
              <a:rPr lang="en-US" altLang="en-US"/>
              <a:t>. </a:t>
            </a:r>
            <a:r>
              <a:rPr lang="en-US" altLang="en-US">
                <a:hlinkClick r:id="rId8"/>
              </a:rPr>
              <a:t>Ayende Rahien</a:t>
            </a:r>
            <a:r>
              <a:rPr lang="en-US" altLang="en-US"/>
              <a:t> is the creator of </a:t>
            </a:r>
            <a:r>
              <a:rPr lang="en-US" altLang="en-US">
                <a:hlinkClick r:id="rId9"/>
              </a:rPr>
              <a:t>Rhino Mocks</a:t>
            </a:r>
            <a:r>
              <a:rPr lang="en-US" altLang="en-US"/>
              <a:t> &amp; much more.</a:t>
            </a:r>
          </a:p>
          <a:p>
            <a:pPr>
              <a:spcBef>
                <a:spcPct val="0"/>
              </a:spcBef>
              <a:buFontTx/>
              <a:buChar char="•"/>
            </a:pPr>
            <a:r>
              <a:rPr lang="en-US" altLang="en-US" b="1"/>
              <a:t> MongoDB</a:t>
            </a:r>
            <a:r>
              <a:rPr lang="en-US" altLang="en-US"/>
              <a:t> is written in C++ and provides some unique querying capabilities.  MongoDB was originally developed by </a:t>
            </a:r>
            <a:r>
              <a:rPr lang="en-US" altLang="en-US">
                <a:hlinkClick r:id="rId10"/>
              </a:rPr>
              <a:t>10gen</a:t>
            </a:r>
            <a:r>
              <a:rPr lang="en-US" altLang="en-US"/>
              <a:t>.</a:t>
            </a:r>
          </a:p>
          <a:p>
            <a:pPr>
              <a:spcBef>
                <a:spcPct val="0"/>
              </a:spcBef>
            </a:pPr>
            <a:endParaRPr lang="en-US" altLang="en-US"/>
          </a:p>
        </p:txBody>
      </p:sp>
      <p:sp>
        <p:nvSpPr>
          <p:cNvPr id="53252" name="Slide Number Placeholder 3">
            <a:extLst>
              <a:ext uri="{FF2B5EF4-FFF2-40B4-BE49-F238E27FC236}">
                <a16:creationId xmlns:a16="http://schemas.microsoft.com/office/drawing/2014/main" id="{C8D453A4-2CDD-CA4B-B5F6-82BEE84286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EC05F63-D1F9-3C48-A086-D934354CB78D}" type="slidenum">
              <a:rPr lang="en-US" altLang="en-US"/>
              <a:pPr/>
              <a:t>13</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92F3A2C-8BC9-324C-AD5C-90C9ACAC86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1F7B36DD-4E92-DF4D-ABFB-7DD3308A52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Objects can be stored as documents</a:t>
            </a:r>
            <a:r>
              <a:rPr lang="en-US" altLang="en-US"/>
              <a:t>:  The relational database impedance mismatch is gone.  Just serialize the object model to a document and go.</a:t>
            </a:r>
          </a:p>
          <a:p>
            <a:pPr>
              <a:spcBef>
                <a:spcPct val="0"/>
              </a:spcBef>
            </a:pPr>
            <a:r>
              <a:rPr lang="en-US" altLang="en-US" b="1"/>
              <a:t>Documents can be complex</a:t>
            </a:r>
            <a:r>
              <a:rPr lang="en-US" altLang="en-US"/>
              <a:t>: Entire object models can be read &amp; written at once.  No need to perform a series of insert statements or create complex stored procs.</a:t>
            </a:r>
          </a:p>
          <a:p>
            <a:pPr>
              <a:spcBef>
                <a:spcPct val="0"/>
              </a:spcBef>
            </a:pPr>
            <a:r>
              <a:rPr lang="en-US" altLang="en-US" b="1"/>
              <a:t>Documents are independent</a:t>
            </a:r>
            <a:r>
              <a:rPr lang="en-US" altLang="en-US"/>
              <a:t>: Improves performance and decreases concurrency side effects.  Low overhead – one read, one write.</a:t>
            </a:r>
          </a:p>
          <a:p>
            <a:pPr>
              <a:spcBef>
                <a:spcPct val="0"/>
              </a:spcBef>
            </a:pPr>
            <a:r>
              <a:rPr lang="en-US" altLang="en-US" b="1"/>
              <a:t>Open Formats</a:t>
            </a:r>
            <a:r>
              <a:rPr lang="en-US" altLang="en-US"/>
              <a:t>: Documents are described using JSON or XML or derivatives.  Clean &amp; self-describing.</a:t>
            </a:r>
          </a:p>
          <a:p>
            <a:pPr>
              <a:spcBef>
                <a:spcPct val="0"/>
              </a:spcBef>
            </a:pPr>
            <a:r>
              <a:rPr lang="en-US" altLang="en-US" b="1"/>
              <a:t>Schema free</a:t>
            </a:r>
            <a:r>
              <a:rPr lang="en-US" altLang="en-US"/>
              <a:t>: Strict schemas are great, until they change.  Schema free gives flexibility for evolving system without forcing the existing data to be restructured.</a:t>
            </a:r>
          </a:p>
        </p:txBody>
      </p:sp>
      <p:sp>
        <p:nvSpPr>
          <p:cNvPr id="54276" name="Slide Number Placeholder 3">
            <a:extLst>
              <a:ext uri="{FF2B5EF4-FFF2-40B4-BE49-F238E27FC236}">
                <a16:creationId xmlns:a16="http://schemas.microsoft.com/office/drawing/2014/main" id="{2FFD27B9-82E2-094E-881F-70CCCE497E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E9E0DB3-48CA-9D41-96CB-FA6E4337976F}" type="slidenum">
              <a:rPr lang="en-US" altLang="en-US"/>
              <a:pPr/>
              <a:t>14</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1AC72759-A457-2A42-81EF-1C795D3738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85B94BEA-E6B9-1247-9FC4-3BF7C3F231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a:t>Web Related Data</a:t>
            </a:r>
            <a:r>
              <a:rPr lang="en-US" altLang="en-US"/>
              <a:t>, such as user sessions, shopping cart, etc. - Due to its document based nature means that you can retrieve and store all the data required to process a request in a single remote call. </a:t>
            </a:r>
          </a:p>
          <a:p>
            <a:pPr>
              <a:spcBef>
                <a:spcPct val="0"/>
              </a:spcBef>
            </a:pPr>
            <a:r>
              <a:rPr lang="en-US" altLang="en-US" b="1"/>
              <a:t>Dynamic Entities</a:t>
            </a:r>
            <a:r>
              <a:rPr lang="en-US" altLang="en-US"/>
              <a:t>, such as user-customizable entities, entities with a large number of optional fields, etc. - The schema free nature means that you don't have to fight a relational model to implement it. </a:t>
            </a:r>
          </a:p>
          <a:p>
            <a:pPr>
              <a:spcBef>
                <a:spcPct val="0"/>
              </a:spcBef>
            </a:pPr>
            <a:r>
              <a:rPr lang="en-US" altLang="en-US" b="1"/>
              <a:t>Persisted View Models </a:t>
            </a:r>
            <a:r>
              <a:rPr lang="en-US" altLang="en-US"/>
              <a:t>- Instead of recreating the view model from scratch on every request, you can store it in its final form in a document database. That leads to reduced computation, reduced number of remote calls and improved overall performance. </a:t>
            </a:r>
          </a:p>
          <a:p>
            <a:pPr>
              <a:spcBef>
                <a:spcPct val="0"/>
              </a:spcBef>
            </a:pPr>
            <a:r>
              <a:rPr lang="en-US" altLang="en-US" b="1"/>
              <a:t>Large Data Sets </a:t>
            </a:r>
            <a:r>
              <a:rPr lang="en-US" altLang="en-US"/>
              <a:t>- The underlying storage mechanism for Raven is known to scale in excess of 1 terabyte (on a </a:t>
            </a:r>
            <a:r>
              <a:rPr lang="en-US" altLang="en-US" i="1"/>
              <a:t>single</a:t>
            </a:r>
            <a:r>
              <a:rPr lang="en-US" altLang="en-US"/>
              <a:t> machine) and the non relational nature of the database makes it trivial to shard the database across multiple machines, something that Raven can do natively. </a:t>
            </a:r>
          </a:p>
          <a:p>
            <a:pPr>
              <a:spcBef>
                <a:spcPct val="0"/>
              </a:spcBef>
            </a:pPr>
            <a:endParaRPr lang="en-US" altLang="en-US"/>
          </a:p>
        </p:txBody>
      </p:sp>
      <p:sp>
        <p:nvSpPr>
          <p:cNvPr id="55300" name="Slide Number Placeholder 3">
            <a:extLst>
              <a:ext uri="{FF2B5EF4-FFF2-40B4-BE49-F238E27FC236}">
                <a16:creationId xmlns:a16="http://schemas.microsoft.com/office/drawing/2014/main" id="{C982EA85-6691-EF45-B7D5-ACEBFDC163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247D911-B7D2-EC41-9968-D6A4F211D959}" type="slidenum">
              <a:rPr lang="en-US" altLang="en-US"/>
              <a:pPr/>
              <a:t>15</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0CF0C62D-7AC7-DC43-BF10-861AD14B00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4C35DE0A-E477-7A4D-937C-C7817A66C2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In a multi-user environment, data on the screen is always stale. Due to this fact, we don't need a complicated ORM to pull "live" data out of our OLTP database. </a:t>
            </a:r>
          </a:p>
          <a:p>
            <a:pPr>
              <a:spcBef>
                <a:spcPct val="0"/>
              </a:spcBef>
            </a:pPr>
            <a:r>
              <a:rPr lang="en-US" altLang="en-US"/>
              <a:t>The user interface needs to capture the user's intent, not just their input.  It can then build up commands that are submitted asynchronously to the services layer.  This is a more imperative way of doing things and provides the opportunity to inject business processes without changing the user interface.</a:t>
            </a:r>
            <a:r>
              <a:rPr lang="en-US" altLang="en-US">
                <a:solidFill>
                  <a:schemeClr val="tx2"/>
                </a:solidFill>
              </a:rPr>
              <a:t> This allows our backend process to have as much time as it needs to perform the business logic &amp; update the database. </a:t>
            </a:r>
          </a:p>
          <a:p>
            <a:pPr>
              <a:spcBef>
                <a:spcPct val="0"/>
              </a:spcBef>
            </a:pPr>
            <a:endParaRPr lang="en-US" altLang="en-US">
              <a:solidFill>
                <a:schemeClr val="tx2"/>
              </a:solidFill>
            </a:endParaRPr>
          </a:p>
          <a:p>
            <a:pPr>
              <a:spcBef>
                <a:spcPct val="0"/>
              </a:spcBef>
            </a:pPr>
            <a:r>
              <a:rPr lang="en-US" altLang="en-US">
                <a:solidFill>
                  <a:schemeClr val="tx2"/>
                </a:solidFill>
              </a:rPr>
              <a:t>Udi Dahan</a:t>
            </a:r>
          </a:p>
          <a:p>
            <a:pPr>
              <a:spcBef>
                <a:spcPct val="0"/>
              </a:spcBef>
            </a:pPr>
            <a:endParaRPr lang="en-US" altLang="en-US"/>
          </a:p>
          <a:p>
            <a:pPr>
              <a:spcBef>
                <a:spcPct val="0"/>
              </a:spcBef>
            </a:pPr>
            <a:endParaRPr lang="en-US" altLang="en-US"/>
          </a:p>
        </p:txBody>
      </p:sp>
      <p:sp>
        <p:nvSpPr>
          <p:cNvPr id="56324" name="Slide Number Placeholder 3">
            <a:extLst>
              <a:ext uri="{FF2B5EF4-FFF2-40B4-BE49-F238E27FC236}">
                <a16:creationId xmlns:a16="http://schemas.microsoft.com/office/drawing/2014/main" id="{05BD0A45-5A33-7E41-BF34-09D2DA545E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D13DC62-6A6A-0B47-9B6D-045C635FCE5C}" type="slidenum">
              <a:rPr lang="en-US" altLang="en-US"/>
              <a:pPr/>
              <a:t>16</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767AE555-2593-BA43-A072-BE974B317A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A8C10966-56E4-DC47-BB79-3C2157E896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z="1300"/>
              <a:t>ESENT can handle up to 16 </a:t>
            </a:r>
            <a:r>
              <a:rPr lang="en-US" altLang="en-US" sz="1300" i="1"/>
              <a:t>terrabytes </a:t>
            </a:r>
            <a:r>
              <a:rPr lang="en-US" altLang="en-US" sz="1300"/>
              <a:t>on a single machine.</a:t>
            </a:r>
            <a:r>
              <a:rPr lang="en-US" altLang="en-US"/>
              <a:t> Many teams at Microsoft—including The Active Directory, Windows Desktop Search, Windows Mail, Live Mesh, and Windows Update—currently rely on ESENT for data storage. And Microsoft Exchange stores all of its mailbox data (a large server typically has dozens of terrabytes of data) using a slightly modified version of the ESENT code.  Part of Windows since Windows 2000.</a:t>
            </a:r>
            <a:br>
              <a:rPr lang="en-US" altLang="en-US"/>
            </a:br>
            <a:endParaRPr lang="en-US" altLang="en-US"/>
          </a:p>
        </p:txBody>
      </p:sp>
      <p:sp>
        <p:nvSpPr>
          <p:cNvPr id="57348" name="Slide Number Placeholder 3">
            <a:extLst>
              <a:ext uri="{FF2B5EF4-FFF2-40B4-BE49-F238E27FC236}">
                <a16:creationId xmlns:a16="http://schemas.microsoft.com/office/drawing/2014/main" id="{ECCF4B8E-D503-7343-85CF-7D6AC744B6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D23277F-327D-2B45-BCF2-79B0230F05AC}" type="slidenum">
              <a:rPr lang="en-US" altLang="en-US"/>
              <a:pPr/>
              <a:t>17</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5A5E312C-ED20-6F4F-8EE5-1E5679D8B7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2841F865-A599-ED4F-B869-74321F3DCD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sz="1300"/>
              <a:t>ESENT can handle up to 16 </a:t>
            </a:r>
            <a:r>
              <a:rPr lang="en-US" altLang="en-US" sz="1300" i="1"/>
              <a:t>terrabytes </a:t>
            </a:r>
            <a:r>
              <a:rPr lang="en-US" altLang="en-US" sz="1300"/>
              <a:t>on a single machine.</a:t>
            </a:r>
            <a:r>
              <a:rPr lang="en-US" altLang="en-US"/>
              <a:t> Many teams at Microsoft—including The Active Directory, Windows Desktop Search, Windows Mail, Live Mesh, and Windows Update—currently rely on ESENT for data storage. And Microsoft Exchange stores all of its mailbox data (a large server typically has dozens of terrabytes of data) using a slightly modified version of the ESENT code.  Part of Windows since Windows 2000.</a:t>
            </a:r>
            <a:br>
              <a:rPr lang="en-US" altLang="en-US"/>
            </a:br>
            <a:endParaRPr lang="en-US" altLang="en-US"/>
          </a:p>
        </p:txBody>
      </p:sp>
      <p:sp>
        <p:nvSpPr>
          <p:cNvPr id="58372" name="Slide Number Placeholder 3">
            <a:extLst>
              <a:ext uri="{FF2B5EF4-FFF2-40B4-BE49-F238E27FC236}">
                <a16:creationId xmlns:a16="http://schemas.microsoft.com/office/drawing/2014/main" id="{587997FE-5C13-0844-910A-797901EF82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EF7B022-4218-BC4E-AA47-D3C650070BBB}" type="slidenum">
              <a:rPr lang="en-US" altLang="en-US"/>
              <a:pPr/>
              <a:t>18</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1F6FF49D-AA53-BA4C-915C-2732896FA5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75751D76-567B-C545-B8BB-5932CD168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59396" name="Slide Number Placeholder 3">
            <a:extLst>
              <a:ext uri="{FF2B5EF4-FFF2-40B4-BE49-F238E27FC236}">
                <a16:creationId xmlns:a16="http://schemas.microsoft.com/office/drawing/2014/main" id="{93F430EE-2950-3D40-A6E2-E3636598D6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67E99F6-2FF4-584E-8DC3-309D70EB9679}" type="slidenum">
              <a:rPr lang="en-US" altLang="en-US"/>
              <a:pPr/>
              <a:t>19</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81CA233A-8420-F74B-8A8F-548D13AE12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4BE4B68D-99A2-DD47-9DC4-378F531AA3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hlinkClick r:id="rId3"/>
              </a:rPr>
              <a:t>Relational database</a:t>
            </a:r>
            <a:r>
              <a:rPr lang="en-US" altLang="en-US"/>
              <a:t>: Edgar Codd </a:t>
            </a:r>
            <a:r>
              <a:rPr lang="en-US" altLang="en-US">
                <a:hlinkClick r:id="rId4"/>
              </a:rPr>
              <a:t>defined and coined</a:t>
            </a:r>
            <a:r>
              <a:rPr lang="en-US" altLang="en-US"/>
              <a:t> the term at </a:t>
            </a:r>
            <a:r>
              <a:rPr lang="en-US" altLang="en-US">
                <a:hlinkClick r:id="rId5"/>
              </a:rPr>
              <a:t>IBM's Almaden Research Center</a:t>
            </a:r>
            <a:r>
              <a:rPr lang="en-US" altLang="en-US"/>
              <a:t> about 40 years ago.  </a:t>
            </a:r>
          </a:p>
          <a:p>
            <a:pPr>
              <a:spcBef>
                <a:spcPct val="0"/>
              </a:spcBef>
            </a:pPr>
            <a:r>
              <a:rPr lang="en-US" altLang="en-US"/>
              <a:t>Since that time, relational databases have become the foundation of nearly every enterprise system.</a:t>
            </a:r>
          </a:p>
        </p:txBody>
      </p:sp>
      <p:sp>
        <p:nvSpPr>
          <p:cNvPr id="41988" name="Slide Number Placeholder 3">
            <a:extLst>
              <a:ext uri="{FF2B5EF4-FFF2-40B4-BE49-F238E27FC236}">
                <a16:creationId xmlns:a16="http://schemas.microsoft.com/office/drawing/2014/main" id="{60426F76-B8AB-2544-8B86-6B1A63FD3E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5FC150E-7596-A442-BCC1-43B7101F1B73}" type="slidenum">
              <a:rPr lang="en-US" altLang="en-US"/>
              <a:pPr/>
              <a:t>2</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5CF6E22D-023D-0C41-8859-52F4ABB5FC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E78299C4-1BD1-5B46-ABDD-4EE565E938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0420" name="Slide Number Placeholder 3">
            <a:extLst>
              <a:ext uri="{FF2B5EF4-FFF2-40B4-BE49-F238E27FC236}">
                <a16:creationId xmlns:a16="http://schemas.microsoft.com/office/drawing/2014/main" id="{77538E16-6AC5-4242-8A00-371B49E7C4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2917373-A18D-3541-83E5-7AE4DF33D2EC}" type="slidenum">
              <a:rPr lang="en-US" altLang="en-US"/>
              <a:pPr/>
              <a:t>20</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342BA1DC-61DC-4941-8CFD-FB1EFF25A3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D5712014-96E2-4B44-B682-E2A1B9B7DC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1444" name="Slide Number Placeholder 3">
            <a:extLst>
              <a:ext uri="{FF2B5EF4-FFF2-40B4-BE49-F238E27FC236}">
                <a16:creationId xmlns:a16="http://schemas.microsoft.com/office/drawing/2014/main" id="{5C0E1A71-FCB2-A747-B4E7-8AD1F9E440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B8E3FD61-DE1C-5644-B533-5A04D912A904}" type="slidenum">
              <a:rPr lang="en-US" altLang="en-US"/>
              <a:pPr/>
              <a:t>21</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C187108A-A9BD-E34D-9615-FC06E8A32C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E1376591-AB52-F446-9301-F2107DA559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2468" name="Slide Number Placeholder 3">
            <a:extLst>
              <a:ext uri="{FF2B5EF4-FFF2-40B4-BE49-F238E27FC236}">
                <a16:creationId xmlns:a16="http://schemas.microsoft.com/office/drawing/2014/main" id="{0EF4A5E5-5236-3346-9F1C-93A090E473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C41BCAF-4156-9247-82BB-C0185CF91319}" type="slidenum">
              <a:rPr lang="en-US" altLang="en-US"/>
              <a:pPr/>
              <a:t>22</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A6CC69F-8756-364A-8D3F-0EF4FC750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8FFC477-9AB4-0047-AC28-65A2D9DBAB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3492" name="Slide Number Placeholder 3">
            <a:extLst>
              <a:ext uri="{FF2B5EF4-FFF2-40B4-BE49-F238E27FC236}">
                <a16:creationId xmlns:a16="http://schemas.microsoft.com/office/drawing/2014/main" id="{5E65C496-DBC7-5349-8F65-61D81C4F6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F22491B-F1EE-6D4E-8CAB-56070AFA19BF}" type="slidenum">
              <a:rPr lang="en-US" altLang="en-US"/>
              <a:pPr/>
              <a:t>23</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08E2A633-CEA7-794E-8DB5-672E64DC93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5727FFD8-E18E-5240-9317-2C0418A2AD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4516" name="Slide Number Placeholder 3">
            <a:extLst>
              <a:ext uri="{FF2B5EF4-FFF2-40B4-BE49-F238E27FC236}">
                <a16:creationId xmlns:a16="http://schemas.microsoft.com/office/drawing/2014/main" id="{AA641114-43CF-4F40-815D-16D55CAC1D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E5F538C-10B4-274F-844A-4559D54E80B3}" type="slidenum">
              <a:rPr lang="en-US" altLang="en-US"/>
              <a:pPr/>
              <a:t>24</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47296413-C96C-F140-82D5-6DB545E504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70BCA4AE-AA3C-B140-A4DF-F581D09A07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5540" name="Slide Number Placeholder 3">
            <a:extLst>
              <a:ext uri="{FF2B5EF4-FFF2-40B4-BE49-F238E27FC236}">
                <a16:creationId xmlns:a16="http://schemas.microsoft.com/office/drawing/2014/main" id="{193FA8A5-6331-644E-92EB-C21121D49A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38B5333-5E00-3045-A9FF-93A542D4AF5E}" type="slidenum">
              <a:rPr lang="en-US" altLang="en-US"/>
              <a:pPr/>
              <a:t>25</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361CB49C-FE91-AD42-B4FA-2F93B4C9C5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9952D539-A509-3546-A79F-6A13B10DDB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6564" name="Slide Number Placeholder 3">
            <a:extLst>
              <a:ext uri="{FF2B5EF4-FFF2-40B4-BE49-F238E27FC236}">
                <a16:creationId xmlns:a16="http://schemas.microsoft.com/office/drawing/2014/main" id="{4263798D-19D3-684E-854B-D3F42F8940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C1BB8D3B-48EC-6540-88A0-4709524AD9A0}" type="slidenum">
              <a:rPr lang="en-US" altLang="en-US"/>
              <a:pPr/>
              <a:t>26</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8E90CDA9-9815-2E42-A9EB-7022246C5B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B4FB7127-305C-DF44-A623-6684A8D602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7588" name="Slide Number Placeholder 3">
            <a:extLst>
              <a:ext uri="{FF2B5EF4-FFF2-40B4-BE49-F238E27FC236}">
                <a16:creationId xmlns:a16="http://schemas.microsoft.com/office/drawing/2014/main" id="{D9D11F79-7D05-8F46-B9DC-B16409838C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8D1EC4D-AC0A-0D40-A0E2-D48D9158DCAD}" type="slidenum">
              <a:rPr lang="en-US" altLang="en-US"/>
              <a:pPr/>
              <a:t>27</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DF77551E-C1EC-A34A-9F7B-BC2492BA60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BD29C055-48F0-5145-BD0D-5E0EE96C1E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8612" name="Slide Number Placeholder 3">
            <a:extLst>
              <a:ext uri="{FF2B5EF4-FFF2-40B4-BE49-F238E27FC236}">
                <a16:creationId xmlns:a16="http://schemas.microsoft.com/office/drawing/2014/main" id="{EDA9F488-C218-154B-BAA3-49CB4CC15C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D839813F-3FBA-8F4C-8B78-AA990561C37F}" type="slidenum">
              <a:rPr lang="en-US" altLang="en-US"/>
              <a:pPr/>
              <a:t>28</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523B1575-7E61-7D4B-A475-46BCCAB164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582FCC68-D8FD-6B4B-A733-96115A295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ASP.NET Music Store Sample</a:t>
            </a:r>
          </a:p>
          <a:p>
            <a:pPr>
              <a:spcBef>
                <a:spcPct val="0"/>
              </a:spcBef>
            </a:pPr>
            <a:r>
              <a:rPr lang="en-US" altLang="en-US"/>
              <a:t>http://www.asp.net/mvc/samples/mvc-music-store</a:t>
            </a:r>
          </a:p>
          <a:p>
            <a:pPr>
              <a:spcBef>
                <a:spcPct val="0"/>
              </a:spcBef>
            </a:pPr>
            <a:endParaRPr lang="en-US" altLang="en-US"/>
          </a:p>
          <a:p>
            <a:pPr>
              <a:spcBef>
                <a:spcPct val="0"/>
              </a:spcBef>
            </a:pPr>
            <a:r>
              <a:rPr lang="en-US" altLang="en-US"/>
              <a:t>Ayende blog post on Porting sample to Raven</a:t>
            </a:r>
          </a:p>
          <a:p>
            <a:pPr>
              <a:spcBef>
                <a:spcPct val="0"/>
              </a:spcBef>
            </a:pPr>
            <a:r>
              <a:rPr lang="en-US" altLang="en-US"/>
              <a:t>http://ayende.com/Blog/archive/2010/05/18/porting-mvc-music-store-to-raven-the-data-model.aspx</a:t>
            </a:r>
          </a:p>
        </p:txBody>
      </p:sp>
      <p:sp>
        <p:nvSpPr>
          <p:cNvPr id="69636" name="Slide Number Placeholder 3">
            <a:extLst>
              <a:ext uri="{FF2B5EF4-FFF2-40B4-BE49-F238E27FC236}">
                <a16:creationId xmlns:a16="http://schemas.microsoft.com/office/drawing/2014/main" id="{AD96E5D2-2999-0944-8B4A-4E8F322594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325D84AF-6173-B24B-A8D4-1866E886ABA9}" type="slidenum">
              <a:rPr lang="en-US" altLang="en-US"/>
              <a:pPr/>
              <a:t>29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1879ABC9-04CE-1649-BD9A-85C0C0DAD6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39108E38-21F4-A24B-8576-7BFA51C124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3012" name="Slide Number Placeholder 3">
            <a:extLst>
              <a:ext uri="{FF2B5EF4-FFF2-40B4-BE49-F238E27FC236}">
                <a16:creationId xmlns:a16="http://schemas.microsoft.com/office/drawing/2014/main" id="{4C44101A-2D04-B64B-A4FB-D3ACB3DF06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0D768EC6-3E8A-5843-9638-3E771F2D5D3E}" type="slidenum">
              <a:rPr lang="en-US" altLang="en-US"/>
              <a:pPr/>
              <a:t>3</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AA1D00BC-9ABB-394D-B2F7-7358604288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CAA60B8E-A97E-654A-9D74-860B381FD2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0660" name="Slide Number Placeholder 3">
            <a:extLst>
              <a:ext uri="{FF2B5EF4-FFF2-40B4-BE49-F238E27FC236}">
                <a16:creationId xmlns:a16="http://schemas.microsoft.com/office/drawing/2014/main" id="{7EF7F284-020A-B449-96A8-2C8D098295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783876D-3E82-0D42-89AC-A046407F7C61}" type="slidenum">
              <a:rPr lang="en-US" altLang="en-US"/>
              <a:pPr/>
              <a:t>30</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34679B7E-68BC-E04A-AC41-D74D9CC27D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7A2A1C4C-9B45-6F48-80EE-B36C2685B78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1684" name="Slide Number Placeholder 3">
            <a:extLst>
              <a:ext uri="{FF2B5EF4-FFF2-40B4-BE49-F238E27FC236}">
                <a16:creationId xmlns:a16="http://schemas.microsoft.com/office/drawing/2014/main" id="{64330B90-3437-874D-BB29-DA6D7CD224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6E30B2C6-64A5-1A41-886E-7C5175CF2AB6}" type="slidenum">
              <a:rPr lang="en-US" altLang="en-US"/>
              <a:pPr/>
              <a:t>31</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5417AF72-EE72-4D4A-81E8-822E74BBF4B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6C9A4064-877D-8444-8BA2-225DA2DB90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2708" name="Slide Number Placeholder 3">
            <a:extLst>
              <a:ext uri="{FF2B5EF4-FFF2-40B4-BE49-F238E27FC236}">
                <a16:creationId xmlns:a16="http://schemas.microsoft.com/office/drawing/2014/main" id="{A4C0A520-7873-014F-A39D-5ABD33509C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7DB8EB56-CBD8-3147-A2EA-4F34BE5C3046}" type="slidenum">
              <a:rPr lang="en-US" altLang="en-US"/>
              <a:pPr/>
              <a:t>32</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D6FD6B95-13B5-1B40-BBA6-8DEC88714A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BDDBDD57-FBF7-BB4F-9881-8D8CC4899E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3732" name="Slide Number Placeholder 3">
            <a:extLst>
              <a:ext uri="{FF2B5EF4-FFF2-40B4-BE49-F238E27FC236}">
                <a16:creationId xmlns:a16="http://schemas.microsoft.com/office/drawing/2014/main" id="{A020EE58-F5E8-ED4D-A608-AEAF645DC2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9BF5381-2395-504D-933E-F865E365E61D}" type="slidenum">
              <a:rPr lang="en-US" altLang="en-US"/>
              <a:pPr/>
              <a:t>33</a:t>
            </a:fld>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A0B46C3E-2B02-A544-90F6-B4C6C83C82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D58A3E49-9D92-834C-A9E7-62FAE4EA73D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4756" name="Slide Number Placeholder 3">
            <a:extLst>
              <a:ext uri="{FF2B5EF4-FFF2-40B4-BE49-F238E27FC236}">
                <a16:creationId xmlns:a16="http://schemas.microsoft.com/office/drawing/2014/main" id="{DDBF9E1B-A962-B743-A462-0CC37E1268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11405E48-9AD3-DC47-B251-52CB96FAA407}" type="slidenum">
              <a:rPr lang="en-US" altLang="en-US"/>
              <a:pPr/>
              <a:t>34</a:t>
            </a:fld>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a:extLst>
              <a:ext uri="{FF2B5EF4-FFF2-40B4-BE49-F238E27FC236}">
                <a16:creationId xmlns:a16="http://schemas.microsoft.com/office/drawing/2014/main" id="{E6A97175-26A5-8142-8C37-786255E718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a:extLst>
              <a:ext uri="{FF2B5EF4-FFF2-40B4-BE49-F238E27FC236}">
                <a16:creationId xmlns:a16="http://schemas.microsoft.com/office/drawing/2014/main" id="{428ADED0-EBD1-5E4F-9AF8-E96B315D0D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75780" name="Slide Number Placeholder 3">
            <a:extLst>
              <a:ext uri="{FF2B5EF4-FFF2-40B4-BE49-F238E27FC236}">
                <a16:creationId xmlns:a16="http://schemas.microsoft.com/office/drawing/2014/main" id="{C284BA8F-4AC3-8443-A861-3C6E449CCE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B483F15-9CC4-164E-991B-97375373EF57}" type="slidenum">
              <a:rPr lang="en-US" altLang="en-US"/>
              <a:pPr/>
              <a:t>35</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9B7C2A73-0D7E-EE44-93B0-96C7C99E5E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C88C8AF-EB93-B547-B4E0-81D940159A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4036" name="Slide Number Placeholder 3">
            <a:extLst>
              <a:ext uri="{FF2B5EF4-FFF2-40B4-BE49-F238E27FC236}">
                <a16:creationId xmlns:a16="http://schemas.microsoft.com/office/drawing/2014/main" id="{C1F1ADA3-EFEE-8749-9BD2-131559AA461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A6C11649-67B8-EF42-B35A-459A066775C9}" type="slidenum">
              <a:rPr lang="en-US" altLang="en-US"/>
              <a:pPr/>
              <a:t>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DE0B5BB-348A-F94E-9595-A0180231A4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A6B47269-6C43-6C4D-AF56-820A845EF1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5060" name="Slide Number Placeholder 3">
            <a:extLst>
              <a:ext uri="{FF2B5EF4-FFF2-40B4-BE49-F238E27FC236}">
                <a16:creationId xmlns:a16="http://schemas.microsoft.com/office/drawing/2014/main" id="{D8AF23C1-2799-2B44-B195-B5F62E7B9B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9F352255-5DB3-8D40-B13D-BEE7C919033D}" type="slidenum">
              <a:rPr lang="en-US" altLang="en-US"/>
              <a:pPr/>
              <a:t>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8123A30F-D8E6-0A4A-9474-8624063D5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A62D4224-5E9B-AC4F-B4EA-82F33CF1BF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6084" name="Slide Number Placeholder 3">
            <a:extLst>
              <a:ext uri="{FF2B5EF4-FFF2-40B4-BE49-F238E27FC236}">
                <a16:creationId xmlns:a16="http://schemas.microsoft.com/office/drawing/2014/main" id="{01C810F8-BC76-E346-B6FA-F9E2C7192E1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81AE52AE-742A-AF4A-9688-E268B052F600}" type="slidenum">
              <a:rPr lang="en-US" altLang="en-US"/>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B3E3E2D2-932C-4F4F-B2B5-07EA142922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C21FE091-CC8B-0949-AA66-9D306BE34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47108" name="Slide Number Placeholder 3">
            <a:extLst>
              <a:ext uri="{FF2B5EF4-FFF2-40B4-BE49-F238E27FC236}">
                <a16:creationId xmlns:a16="http://schemas.microsoft.com/office/drawing/2014/main" id="{E1E32F73-B5A4-D143-94DF-14B1DDE9244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585DA30B-E0A3-E745-9FE7-2319F1799A21}" type="slidenum">
              <a:rPr lang="en-US" altLang="en-US"/>
              <a:pPr/>
              <a:t>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89E69226-5922-E34E-8544-045DB6A7B96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E08AB36-A66F-1644-95BE-D1FD1D2C37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Twitter generates 7TB/day (2PB+ year) – Hadoop for data analysis, Scribe for logging</a:t>
            </a:r>
          </a:p>
          <a:p>
            <a:pPr>
              <a:spcBef>
                <a:spcPct val="0"/>
              </a:spcBef>
            </a:pPr>
            <a:r>
              <a:rPr lang="en-US" altLang="en-US"/>
              <a:t>LinkedIn - Voldemort</a:t>
            </a:r>
          </a:p>
          <a:p>
            <a:pPr>
              <a:spcBef>
                <a:spcPct val="0"/>
              </a:spcBef>
            </a:pPr>
            <a:endParaRPr lang="en-US" altLang="en-US"/>
          </a:p>
        </p:txBody>
      </p:sp>
      <p:sp>
        <p:nvSpPr>
          <p:cNvPr id="48132" name="Slide Number Placeholder 3">
            <a:extLst>
              <a:ext uri="{FF2B5EF4-FFF2-40B4-BE49-F238E27FC236}">
                <a16:creationId xmlns:a16="http://schemas.microsoft.com/office/drawing/2014/main" id="{03734927-BB1B-E24F-8BAC-E33B0B5AB3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2D379237-AEC5-184A-872F-F228483D86FF}" type="slidenum">
              <a:rPr lang="en-US" altLang="en-US"/>
              <a:pPr/>
              <a:t>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552141CE-3E57-654C-85A4-52D7472099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7AF6D983-D51E-DA4D-86E4-CA4D9D6DF8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Scalability:  relational databases were not designed to handle and do not generally cope well with Internet-scale, “</a:t>
            </a:r>
            <a:r>
              <a:rPr lang="en-US" altLang="en-US">
                <a:hlinkClick r:id="rId3"/>
              </a:rPr>
              <a:t>big data</a:t>
            </a:r>
            <a:r>
              <a:rPr lang="en-US" altLang="en-US"/>
              <a:t>” applications.  Most of the big Internet companies (e.g., Google, Yahoo, Facebook) do not rely on RDBMS technology for this reason.</a:t>
            </a:r>
          </a:p>
        </p:txBody>
      </p:sp>
      <p:sp>
        <p:nvSpPr>
          <p:cNvPr id="49156" name="Slide Number Placeholder 3">
            <a:extLst>
              <a:ext uri="{FF2B5EF4-FFF2-40B4-BE49-F238E27FC236}">
                <a16:creationId xmlns:a16="http://schemas.microsoft.com/office/drawing/2014/main" id="{BE067A39-8216-8E4A-A0F3-7DB2751A77D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fld id="{49DBF0BC-0ADF-EC4F-A0BD-CCF363680CD6}" type="slidenum">
              <a:rPr lang="en-US" altLang="en-US"/>
              <a:pPr/>
              <a:t>9</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379B00-DFFF-D841-93E6-9B4545025C1E}"/>
              </a:ext>
            </a:extLst>
          </p:cNvPr>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innerShdw blurRad="63500" dist="50800" dir="18900000">
                  <a:prstClr val="black">
                    <a:alpha val="50000"/>
                  </a:prstClr>
                </a:innerShdw>
              </a:effectLst>
            </a:endParaRPr>
          </a:p>
        </p:txBody>
      </p:sp>
      <p:grpSp>
        <p:nvGrpSpPr>
          <p:cNvPr id="5" name="Group 4">
            <a:extLst>
              <a:ext uri="{FF2B5EF4-FFF2-40B4-BE49-F238E27FC236}">
                <a16:creationId xmlns:a16="http://schemas.microsoft.com/office/drawing/2014/main" id="{DAECE86B-AEF6-7648-8551-3E0A7229B89A}"/>
              </a:ext>
            </a:extLst>
          </p:cNvPr>
          <p:cNvGrpSpPr/>
          <p:nvPr/>
        </p:nvGrpSpPr>
        <p:grpSpPr>
          <a:xfrm>
            <a:off x="7467600" y="209550"/>
            <a:ext cx="657226" cy="431800"/>
            <a:chOff x="7467600" y="209550"/>
            <a:chExt cx="657226" cy="431800"/>
          </a:xfrm>
          <a:solidFill>
            <a:schemeClr val="tx2">
              <a:lumMod val="60000"/>
              <a:lumOff val="40000"/>
            </a:schemeClr>
          </a:solidFill>
        </p:grpSpPr>
        <p:sp>
          <p:nvSpPr>
            <p:cNvPr id="6" name="Freeform 5">
              <a:extLst>
                <a:ext uri="{FF2B5EF4-FFF2-40B4-BE49-F238E27FC236}">
                  <a16:creationId xmlns:a16="http://schemas.microsoft.com/office/drawing/2014/main" id="{DA593B8C-6464-E446-B242-362E9EF7ECB0}"/>
                </a:ext>
              </a:extLst>
            </p:cNvPr>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5">
              <a:extLst>
                <a:ext uri="{FF2B5EF4-FFF2-40B4-BE49-F238E27FC236}">
                  <a16:creationId xmlns:a16="http://schemas.microsoft.com/office/drawing/2014/main" id="{D02C9207-7050-9940-B56B-FC9BDEFD5C36}"/>
                </a:ext>
              </a:extLst>
            </p:cNvPr>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5">
              <a:extLst>
                <a:ext uri="{FF2B5EF4-FFF2-40B4-BE49-F238E27FC236}">
                  <a16:creationId xmlns:a16="http://schemas.microsoft.com/office/drawing/2014/main" id="{65352864-C7AD-DF47-A918-CBCB6A0ECC53}"/>
                </a:ext>
              </a:extLst>
            </p:cNvPr>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ctrTitle"/>
          </p:nvPr>
        </p:nvSpPr>
        <p:spPr>
          <a:xfrm>
            <a:off x="1216152" y="1267485"/>
            <a:ext cx="7235981" cy="5133316"/>
          </a:xfrm>
        </p:spPr>
        <p:txBody>
          <a:bodyPr/>
          <a:lstStyle>
            <a:lvl1pPr>
              <a:defRPr sz="60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Date Placeholder 3">
            <a:extLst>
              <a:ext uri="{FF2B5EF4-FFF2-40B4-BE49-F238E27FC236}">
                <a16:creationId xmlns:a16="http://schemas.microsoft.com/office/drawing/2014/main" id="{A2477248-48CA-C24F-94F9-3CC7A9579D5B}"/>
              </a:ext>
            </a:extLst>
          </p:cNvPr>
          <p:cNvSpPr>
            <a:spLocks noGrp="1"/>
          </p:cNvSpPr>
          <p:nvPr>
            <p:ph type="dt" sz="half" idx="10"/>
          </p:nvPr>
        </p:nvSpPr>
        <p:spPr/>
        <p:txBody>
          <a:bodyPr/>
          <a:lstStyle>
            <a:lvl1pPr>
              <a:defRPr/>
            </a:lvl1pPr>
          </a:lstStyle>
          <a:p>
            <a:pPr>
              <a:defRPr/>
            </a:pPr>
            <a:fld id="{3188CD53-F742-7643-8AF8-8254E2C74D34}" type="datetimeFigureOut">
              <a:rPr lang="en-US"/>
              <a:pPr>
                <a:defRPr/>
              </a:pPr>
              <a:t>11/22/20</a:t>
            </a:fld>
            <a:endParaRPr lang="en-US"/>
          </a:p>
        </p:txBody>
      </p:sp>
      <p:sp>
        <p:nvSpPr>
          <p:cNvPr id="10" name="Footer Placeholder 4">
            <a:extLst>
              <a:ext uri="{FF2B5EF4-FFF2-40B4-BE49-F238E27FC236}">
                <a16:creationId xmlns:a16="http://schemas.microsoft.com/office/drawing/2014/main" id="{AD8FCE06-55A2-8A4C-B8EB-C4CFC043DEE0}"/>
              </a:ext>
            </a:extLst>
          </p:cNvPr>
          <p:cNvSpPr>
            <a:spLocks noGrp="1"/>
          </p:cNvSpPr>
          <p:nvPr>
            <p:ph type="ftr" sz="quarter" idx="11"/>
          </p:nvPr>
        </p:nvSpPr>
        <p:spPr/>
        <p:txBody>
          <a:bodyPr/>
          <a:lstStyle>
            <a:lvl1pPr>
              <a:defRPr/>
            </a:lvl1pPr>
          </a:lstStyle>
          <a:p>
            <a:pPr>
              <a:defRPr/>
            </a:pPr>
            <a:endParaRPr lang="en-US"/>
          </a:p>
        </p:txBody>
      </p:sp>
      <p:sp>
        <p:nvSpPr>
          <p:cNvPr id="11" name="Slide Number Placeholder 5">
            <a:extLst>
              <a:ext uri="{FF2B5EF4-FFF2-40B4-BE49-F238E27FC236}">
                <a16:creationId xmlns:a16="http://schemas.microsoft.com/office/drawing/2014/main" id="{4F8AFEEA-4CD3-9A4E-B96C-AA9D61CD518D}"/>
              </a:ext>
            </a:extLst>
          </p:cNvPr>
          <p:cNvSpPr>
            <a:spLocks noGrp="1"/>
          </p:cNvSpPr>
          <p:nvPr>
            <p:ph type="sldNum" sz="quarter" idx="12"/>
          </p:nvPr>
        </p:nvSpPr>
        <p:spPr>
          <a:xfrm>
            <a:off x="8150225" y="236538"/>
            <a:ext cx="785813" cy="365125"/>
          </a:xfrm>
        </p:spPr>
        <p:txBody>
          <a:bodyPr/>
          <a:lstStyle>
            <a:lvl1pPr>
              <a:defRPr sz="1400"/>
            </a:lvl1pPr>
          </a:lstStyle>
          <a:p>
            <a:fld id="{22926A36-F234-2F4A-B49F-B146875535AF}" type="slidenum">
              <a:rPr lang="en-US" altLang="en-US"/>
              <a:pPr/>
              <a:t>‹#›</a:t>
            </a:fld>
            <a:endParaRPr lang="en-US" altLang="en-US"/>
          </a:p>
        </p:txBody>
      </p:sp>
    </p:spTree>
    <p:extLst>
      <p:ext uri="{BB962C8B-B14F-4D97-AF65-F5344CB8AC3E}">
        <p14:creationId xmlns:p14="http://schemas.microsoft.com/office/powerpoint/2010/main" val="101333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8BE1BEEE-0E61-0241-8A9D-34B3945B355B}"/>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E751236-A448-5441-9741-3E465FE06612}"/>
              </a:ext>
            </a:extLst>
          </p:cNvPr>
          <p:cNvSpPr>
            <a:spLocks noGrp="1"/>
          </p:cNvSpPr>
          <p:nvPr>
            <p:ph type="sldNum" sz="quarter" idx="11"/>
          </p:nvPr>
        </p:nvSpPr>
        <p:spPr/>
        <p:txBody>
          <a:bodyPr/>
          <a:lstStyle>
            <a:lvl1pPr>
              <a:defRPr/>
            </a:lvl1pPr>
          </a:lstStyle>
          <a:p>
            <a:fld id="{8406AACD-EA44-8047-8144-CFC9F95280D4}" type="slidenum">
              <a:rPr lang="en-US" altLang="en-US"/>
              <a:pPr/>
              <a:t>‹#›</a:t>
            </a:fld>
            <a:endParaRPr lang="en-US" altLang="en-US"/>
          </a:p>
        </p:txBody>
      </p:sp>
      <p:sp>
        <p:nvSpPr>
          <p:cNvPr id="6" name="Date Placeholder 3">
            <a:extLst>
              <a:ext uri="{FF2B5EF4-FFF2-40B4-BE49-F238E27FC236}">
                <a16:creationId xmlns:a16="http://schemas.microsoft.com/office/drawing/2014/main" id="{311F4479-1323-9747-8999-1F3DD7BBCEF1}"/>
              </a:ext>
            </a:extLst>
          </p:cNvPr>
          <p:cNvSpPr>
            <a:spLocks noGrp="1"/>
          </p:cNvSpPr>
          <p:nvPr>
            <p:ph type="dt" sz="half" idx="12"/>
          </p:nvPr>
        </p:nvSpPr>
        <p:spPr/>
        <p:txBody>
          <a:bodyPr/>
          <a:lstStyle>
            <a:lvl1pPr>
              <a:defRPr/>
            </a:lvl1pPr>
          </a:lstStyle>
          <a:p>
            <a:pPr>
              <a:defRPr/>
            </a:pPr>
            <a:fld id="{42C330CC-1D72-8141-84DE-F00C019522C2}" type="datetimeFigureOut">
              <a:rPr lang="en-US"/>
              <a:pPr>
                <a:defRPr/>
              </a:pPr>
              <a:t>11/22/20</a:t>
            </a:fld>
            <a:endParaRPr lang="en-US"/>
          </a:p>
        </p:txBody>
      </p:sp>
    </p:spTree>
    <p:extLst>
      <p:ext uri="{BB962C8B-B14F-4D97-AF65-F5344CB8AC3E}">
        <p14:creationId xmlns:p14="http://schemas.microsoft.com/office/powerpoint/2010/main" val="41251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4">
            <a:extLst>
              <a:ext uri="{FF2B5EF4-FFF2-40B4-BE49-F238E27FC236}">
                <a16:creationId xmlns:a16="http://schemas.microsoft.com/office/drawing/2014/main" id="{AEE3A9E9-E971-074C-A7B4-78F3D84CFB56}"/>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DC10044-15BB-2348-92B2-B946EF36C7EF}"/>
              </a:ext>
            </a:extLst>
          </p:cNvPr>
          <p:cNvSpPr>
            <a:spLocks noGrp="1"/>
          </p:cNvSpPr>
          <p:nvPr>
            <p:ph type="sldNum" sz="quarter" idx="11"/>
          </p:nvPr>
        </p:nvSpPr>
        <p:spPr/>
        <p:txBody>
          <a:bodyPr/>
          <a:lstStyle>
            <a:lvl1pPr>
              <a:defRPr/>
            </a:lvl1pPr>
          </a:lstStyle>
          <a:p>
            <a:fld id="{30DCD31E-7307-154B-A8C7-2A5398463B22}" type="slidenum">
              <a:rPr lang="en-US" altLang="en-US"/>
              <a:pPr/>
              <a:t>‹#›</a:t>
            </a:fld>
            <a:endParaRPr lang="en-US" altLang="en-US"/>
          </a:p>
        </p:txBody>
      </p:sp>
      <p:sp>
        <p:nvSpPr>
          <p:cNvPr id="6" name="Date Placeholder 3">
            <a:extLst>
              <a:ext uri="{FF2B5EF4-FFF2-40B4-BE49-F238E27FC236}">
                <a16:creationId xmlns:a16="http://schemas.microsoft.com/office/drawing/2014/main" id="{1774002C-1BC7-7542-86A8-5B199B3FBC0D}"/>
              </a:ext>
            </a:extLst>
          </p:cNvPr>
          <p:cNvSpPr>
            <a:spLocks noGrp="1"/>
          </p:cNvSpPr>
          <p:nvPr>
            <p:ph type="dt" sz="half" idx="12"/>
          </p:nvPr>
        </p:nvSpPr>
        <p:spPr/>
        <p:txBody>
          <a:bodyPr/>
          <a:lstStyle>
            <a:lvl1pPr>
              <a:defRPr/>
            </a:lvl1pPr>
          </a:lstStyle>
          <a:p>
            <a:pPr>
              <a:defRPr/>
            </a:pPr>
            <a:fld id="{AA7ECA89-D0F7-C24F-B06E-81288189C9BA}" type="datetimeFigureOut">
              <a:rPr lang="en-US"/>
              <a:pPr>
                <a:defRPr/>
              </a:pPr>
              <a:t>11/22/20</a:t>
            </a:fld>
            <a:endParaRPr lang="en-US"/>
          </a:p>
        </p:txBody>
      </p:sp>
    </p:spTree>
    <p:extLst>
      <p:ext uri="{BB962C8B-B14F-4D97-AF65-F5344CB8AC3E}">
        <p14:creationId xmlns:p14="http://schemas.microsoft.com/office/powerpoint/2010/main" val="297935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398" y="152400"/>
            <a:ext cx="7162800" cy="1143000"/>
          </a:xfrm>
        </p:spPr>
        <p:txBody>
          <a:bodyPr/>
          <a:lstStyle>
            <a:lvl1pPr algn="r">
              <a:defRPr sz="3600" baseline="0">
                <a:ln w="12700">
                  <a:solidFill>
                    <a:schemeClr val="tx2"/>
                  </a:solidFill>
                </a:ln>
                <a:solidFill>
                  <a:schemeClr val="accent1">
                    <a:lumMod val="75000"/>
                  </a:schemeClr>
                </a:solidFill>
              </a:defRPr>
            </a:lvl1pPr>
          </a:lstStyle>
          <a:p>
            <a:r>
              <a:rPr lang="en-US" dirty="0"/>
              <a:t>Click to edit Master title style</a:t>
            </a:r>
          </a:p>
        </p:txBody>
      </p:sp>
      <p:sp>
        <p:nvSpPr>
          <p:cNvPr id="3" name="Content Placeholder 2"/>
          <p:cNvSpPr>
            <a:spLocks noGrp="1"/>
          </p:cNvSpPr>
          <p:nvPr>
            <p:ph idx="1"/>
          </p:nvPr>
        </p:nvSpPr>
        <p:spPr>
          <a:xfrm>
            <a:off x="1219200" y="1447800"/>
            <a:ext cx="7467600" cy="4876800"/>
          </a:xfrm>
        </p:spPr>
        <p:txBody>
          <a:bodyPr anchor="ct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09BA1F45-914A-D843-B6C0-466A22F468DB}"/>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D937FD1-3B8A-4C41-9C9C-32EB5D850568}"/>
              </a:ext>
            </a:extLst>
          </p:cNvPr>
          <p:cNvSpPr>
            <a:spLocks noGrp="1"/>
          </p:cNvSpPr>
          <p:nvPr>
            <p:ph type="sldNum" sz="quarter" idx="11"/>
          </p:nvPr>
        </p:nvSpPr>
        <p:spPr/>
        <p:txBody>
          <a:bodyPr/>
          <a:lstStyle>
            <a:lvl1pPr>
              <a:defRPr/>
            </a:lvl1pPr>
          </a:lstStyle>
          <a:p>
            <a:fld id="{7B44F1FF-1622-6F40-B78B-4F6B644A6E68}" type="slidenum">
              <a:rPr lang="en-US" altLang="en-US"/>
              <a:pPr/>
              <a:t>‹#›</a:t>
            </a:fld>
            <a:endParaRPr lang="en-US" altLang="en-US"/>
          </a:p>
        </p:txBody>
      </p:sp>
      <p:sp>
        <p:nvSpPr>
          <p:cNvPr id="6" name="Date Placeholder 3">
            <a:extLst>
              <a:ext uri="{FF2B5EF4-FFF2-40B4-BE49-F238E27FC236}">
                <a16:creationId xmlns:a16="http://schemas.microsoft.com/office/drawing/2014/main" id="{C16CBD04-0693-8140-9132-019B8197CC26}"/>
              </a:ext>
            </a:extLst>
          </p:cNvPr>
          <p:cNvSpPr>
            <a:spLocks noGrp="1"/>
          </p:cNvSpPr>
          <p:nvPr>
            <p:ph type="dt" sz="half" idx="12"/>
          </p:nvPr>
        </p:nvSpPr>
        <p:spPr/>
        <p:txBody>
          <a:bodyPr/>
          <a:lstStyle>
            <a:lvl1pPr>
              <a:defRPr/>
            </a:lvl1pPr>
          </a:lstStyle>
          <a:p>
            <a:pPr>
              <a:defRPr/>
            </a:pPr>
            <a:fld id="{AB325BA8-2DE0-7249-A7F4-FF063428E30E}" type="datetimeFigureOut">
              <a:rPr lang="en-US"/>
              <a:pPr>
                <a:defRPr/>
              </a:pPr>
              <a:t>11/22/20</a:t>
            </a:fld>
            <a:endParaRPr lang="en-US"/>
          </a:p>
        </p:txBody>
      </p:sp>
    </p:spTree>
    <p:extLst>
      <p:ext uri="{BB962C8B-B14F-4D97-AF65-F5344CB8AC3E}">
        <p14:creationId xmlns:p14="http://schemas.microsoft.com/office/powerpoint/2010/main" val="2210783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3" name="Title 1"/>
          <p:cNvSpPr>
            <a:spLocks noGrp="1"/>
          </p:cNvSpPr>
          <p:nvPr>
            <p:ph type="title"/>
          </p:nvPr>
        </p:nvSpPr>
        <p:spPr>
          <a:xfrm>
            <a:off x="1219200" y="5257800"/>
            <a:ext cx="7239000" cy="1143000"/>
          </a:xfrm>
        </p:spPr>
        <p:txBody>
          <a:bodyPr/>
          <a:lstStyle>
            <a:lvl1pPr algn="l">
              <a:defRPr sz="7200" baseline="0">
                <a:ln w="12700">
                  <a:solidFill>
                    <a:schemeClr val="tx2"/>
                  </a:solidFill>
                </a:ln>
              </a:defRPr>
            </a:lvl1pPr>
          </a:lstStyle>
          <a:p>
            <a:r>
              <a:rPr lang="en-US"/>
              <a:t>Click to edit Master title style</a:t>
            </a:r>
            <a:endParaRPr lang="en-US" dirty="0"/>
          </a:p>
        </p:txBody>
      </p:sp>
      <p:sp>
        <p:nvSpPr>
          <p:cNvPr id="4" name="Footer Placeholder 4">
            <a:extLst>
              <a:ext uri="{FF2B5EF4-FFF2-40B4-BE49-F238E27FC236}">
                <a16:creationId xmlns:a16="http://schemas.microsoft.com/office/drawing/2014/main" id="{90A5E563-2D77-7443-B468-07066F935789}"/>
              </a:ext>
            </a:extLst>
          </p:cNvPr>
          <p:cNvSpPr>
            <a:spLocks noGrp="1"/>
          </p:cNvSpPr>
          <p:nvPr>
            <p:ph type="ftr" sz="quarter" idx="1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E0B15AF-FBAB-374E-82EA-FD927F6F0B88}"/>
              </a:ext>
            </a:extLst>
          </p:cNvPr>
          <p:cNvSpPr>
            <a:spLocks noGrp="1"/>
          </p:cNvSpPr>
          <p:nvPr>
            <p:ph type="sldNum" sz="quarter" idx="11"/>
          </p:nvPr>
        </p:nvSpPr>
        <p:spPr/>
        <p:txBody>
          <a:bodyPr/>
          <a:lstStyle>
            <a:lvl1pPr>
              <a:defRPr/>
            </a:lvl1pPr>
          </a:lstStyle>
          <a:p>
            <a:fld id="{B854E604-CDD8-D54A-87EE-E3E83E57A8D3}" type="slidenum">
              <a:rPr lang="en-US" altLang="en-US"/>
              <a:pPr/>
              <a:t>‹#›</a:t>
            </a:fld>
            <a:endParaRPr lang="en-US" altLang="en-US"/>
          </a:p>
        </p:txBody>
      </p:sp>
      <p:sp>
        <p:nvSpPr>
          <p:cNvPr id="6" name="Date Placeholder 3">
            <a:extLst>
              <a:ext uri="{FF2B5EF4-FFF2-40B4-BE49-F238E27FC236}">
                <a16:creationId xmlns:a16="http://schemas.microsoft.com/office/drawing/2014/main" id="{7C8B298D-F494-8A4B-A713-3A4402FF42D3}"/>
              </a:ext>
            </a:extLst>
          </p:cNvPr>
          <p:cNvSpPr>
            <a:spLocks noGrp="1"/>
          </p:cNvSpPr>
          <p:nvPr>
            <p:ph type="dt" sz="half" idx="12"/>
          </p:nvPr>
        </p:nvSpPr>
        <p:spPr/>
        <p:txBody>
          <a:bodyPr/>
          <a:lstStyle>
            <a:lvl1pPr>
              <a:defRPr/>
            </a:lvl1pPr>
          </a:lstStyle>
          <a:p>
            <a:pPr>
              <a:defRPr/>
            </a:pPr>
            <a:fld id="{ADCB1B92-58F5-5742-8E59-B3611F83E1B4}" type="datetimeFigureOut">
              <a:rPr lang="en-US"/>
              <a:pPr>
                <a:defRPr/>
              </a:pPr>
              <a:t>11/22/20</a:t>
            </a:fld>
            <a:endParaRPr lang="en-US"/>
          </a:p>
        </p:txBody>
      </p:sp>
    </p:spTree>
    <p:extLst>
      <p:ext uri="{BB962C8B-B14F-4D97-AF65-F5344CB8AC3E}">
        <p14:creationId xmlns:p14="http://schemas.microsoft.com/office/powerpoint/2010/main" val="3336626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5102352" y="841248"/>
            <a:ext cx="3730752"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CE94C669-4087-1040-A829-36E80255C113}"/>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88F43CC-088D-4746-ABBE-2CEC8E74699F}"/>
              </a:ext>
            </a:extLst>
          </p:cNvPr>
          <p:cNvSpPr>
            <a:spLocks noGrp="1"/>
          </p:cNvSpPr>
          <p:nvPr>
            <p:ph type="sldNum" sz="quarter" idx="16"/>
          </p:nvPr>
        </p:nvSpPr>
        <p:spPr/>
        <p:txBody>
          <a:bodyPr/>
          <a:lstStyle>
            <a:lvl1pPr>
              <a:defRPr/>
            </a:lvl1pPr>
          </a:lstStyle>
          <a:p>
            <a:fld id="{B34ECA80-FD1F-0944-975C-EC0A67C295A1}" type="slidenum">
              <a:rPr lang="en-US" altLang="en-US"/>
              <a:pPr/>
              <a:t>‹#›</a:t>
            </a:fld>
            <a:endParaRPr lang="en-US" altLang="en-US"/>
          </a:p>
        </p:txBody>
      </p:sp>
      <p:sp>
        <p:nvSpPr>
          <p:cNvPr id="7" name="Date Placeholder 3">
            <a:extLst>
              <a:ext uri="{FF2B5EF4-FFF2-40B4-BE49-F238E27FC236}">
                <a16:creationId xmlns:a16="http://schemas.microsoft.com/office/drawing/2014/main" id="{53C0C790-6FE5-BB43-BA92-C933031F8CA9}"/>
              </a:ext>
            </a:extLst>
          </p:cNvPr>
          <p:cNvSpPr>
            <a:spLocks noGrp="1"/>
          </p:cNvSpPr>
          <p:nvPr>
            <p:ph type="dt" sz="half" idx="17"/>
          </p:nvPr>
        </p:nvSpPr>
        <p:spPr/>
        <p:txBody>
          <a:bodyPr/>
          <a:lstStyle>
            <a:lvl1pPr>
              <a:defRPr/>
            </a:lvl1pPr>
          </a:lstStyle>
          <a:p>
            <a:pPr>
              <a:defRPr/>
            </a:pPr>
            <a:fld id="{131F8463-EDEA-F745-BEEF-5B53DAEE095D}" type="datetimeFigureOut">
              <a:rPr lang="en-US"/>
              <a:pPr>
                <a:defRPr/>
              </a:pPr>
              <a:t>11/22/20</a:t>
            </a:fld>
            <a:endParaRPr lang="en-US"/>
          </a:p>
        </p:txBody>
      </p:sp>
    </p:spTree>
    <p:extLst>
      <p:ext uri="{BB962C8B-B14F-4D97-AF65-F5344CB8AC3E}">
        <p14:creationId xmlns:p14="http://schemas.microsoft.com/office/powerpoint/2010/main" val="23932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13"/>
          </p:nvPr>
        </p:nvSpPr>
        <p:spPr>
          <a:xfrm>
            <a:off x="1216152" y="1380744"/>
            <a:ext cx="3730752" cy="384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4"/>
          </p:nvPr>
        </p:nvSpPr>
        <p:spPr>
          <a:xfrm>
            <a:off x="5102352" y="1380743"/>
            <a:ext cx="3730752" cy="384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E77C7271-CBEC-D549-A597-B890CD0CFF9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FCAC70FE-A7E8-3C45-87B7-E18FC0D9260E}"/>
              </a:ext>
            </a:extLst>
          </p:cNvPr>
          <p:cNvSpPr>
            <a:spLocks noGrp="1"/>
          </p:cNvSpPr>
          <p:nvPr>
            <p:ph type="sldNum" sz="quarter" idx="16"/>
          </p:nvPr>
        </p:nvSpPr>
        <p:spPr/>
        <p:txBody>
          <a:bodyPr/>
          <a:lstStyle>
            <a:lvl1pPr>
              <a:defRPr/>
            </a:lvl1pPr>
          </a:lstStyle>
          <a:p>
            <a:fld id="{383B9033-0663-3343-97E6-DC2DF746EAF6}" type="slidenum">
              <a:rPr lang="en-US" altLang="en-US"/>
              <a:pPr/>
              <a:t>‹#›</a:t>
            </a:fld>
            <a:endParaRPr lang="en-US" altLang="en-US"/>
          </a:p>
        </p:txBody>
      </p:sp>
      <p:sp>
        <p:nvSpPr>
          <p:cNvPr id="9" name="Date Placeholder 3">
            <a:extLst>
              <a:ext uri="{FF2B5EF4-FFF2-40B4-BE49-F238E27FC236}">
                <a16:creationId xmlns:a16="http://schemas.microsoft.com/office/drawing/2014/main" id="{ECCAFF01-CE9F-B843-931C-39893434EAA2}"/>
              </a:ext>
            </a:extLst>
          </p:cNvPr>
          <p:cNvSpPr>
            <a:spLocks noGrp="1"/>
          </p:cNvSpPr>
          <p:nvPr>
            <p:ph type="dt" sz="half" idx="17"/>
          </p:nvPr>
        </p:nvSpPr>
        <p:spPr/>
        <p:txBody>
          <a:bodyPr/>
          <a:lstStyle>
            <a:lvl1pPr>
              <a:defRPr/>
            </a:lvl1pPr>
          </a:lstStyle>
          <a:p>
            <a:pPr>
              <a:defRPr/>
            </a:pPr>
            <a:fld id="{0F49BE10-23B9-5C4E-9D2E-65208458B92E}" type="datetimeFigureOut">
              <a:rPr lang="en-US"/>
              <a:pPr>
                <a:defRPr/>
              </a:pPr>
              <a:t>11/22/20</a:t>
            </a:fld>
            <a:endParaRPr lang="en-US"/>
          </a:p>
        </p:txBody>
      </p:sp>
    </p:spTree>
    <p:extLst>
      <p:ext uri="{BB962C8B-B14F-4D97-AF65-F5344CB8AC3E}">
        <p14:creationId xmlns:p14="http://schemas.microsoft.com/office/powerpoint/2010/main" val="171763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86E1CFB5-E420-6A4F-A827-D67B3FD480DA}"/>
              </a:ext>
            </a:extLst>
          </p:cNvPr>
          <p:cNvSpPr>
            <a:spLocks noGrp="1"/>
          </p:cNvSpPr>
          <p:nvPr>
            <p:ph type="ftr" sz="quarter" idx="10"/>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E96A296-55EB-A949-9612-82CF203B361C}"/>
              </a:ext>
            </a:extLst>
          </p:cNvPr>
          <p:cNvSpPr>
            <a:spLocks noGrp="1"/>
          </p:cNvSpPr>
          <p:nvPr>
            <p:ph type="sldNum" sz="quarter" idx="11"/>
          </p:nvPr>
        </p:nvSpPr>
        <p:spPr/>
        <p:txBody>
          <a:bodyPr/>
          <a:lstStyle>
            <a:lvl1pPr>
              <a:defRPr/>
            </a:lvl1pPr>
          </a:lstStyle>
          <a:p>
            <a:fld id="{A030CE1C-8215-5244-948E-742150EA9F96}" type="slidenum">
              <a:rPr lang="en-US" altLang="en-US"/>
              <a:pPr/>
              <a:t>‹#›</a:t>
            </a:fld>
            <a:endParaRPr lang="en-US" altLang="en-US"/>
          </a:p>
        </p:txBody>
      </p:sp>
      <p:sp>
        <p:nvSpPr>
          <p:cNvPr id="5" name="Date Placeholder 3">
            <a:extLst>
              <a:ext uri="{FF2B5EF4-FFF2-40B4-BE49-F238E27FC236}">
                <a16:creationId xmlns:a16="http://schemas.microsoft.com/office/drawing/2014/main" id="{8C1F1C7F-206A-F046-9A07-BC6DC4CD3094}"/>
              </a:ext>
            </a:extLst>
          </p:cNvPr>
          <p:cNvSpPr>
            <a:spLocks noGrp="1"/>
          </p:cNvSpPr>
          <p:nvPr>
            <p:ph type="dt" sz="half" idx="12"/>
          </p:nvPr>
        </p:nvSpPr>
        <p:spPr/>
        <p:txBody>
          <a:bodyPr/>
          <a:lstStyle>
            <a:lvl1pPr>
              <a:defRPr/>
            </a:lvl1pPr>
          </a:lstStyle>
          <a:p>
            <a:pPr>
              <a:defRPr/>
            </a:pPr>
            <a:fld id="{7994E8ED-F9F9-E649-A348-FE19B48038A3}" type="datetimeFigureOut">
              <a:rPr lang="en-US"/>
              <a:pPr>
                <a:defRPr/>
              </a:pPr>
              <a:t>11/22/20</a:t>
            </a:fld>
            <a:endParaRPr lang="en-US"/>
          </a:p>
        </p:txBody>
      </p:sp>
    </p:spTree>
    <p:extLst>
      <p:ext uri="{BB962C8B-B14F-4D97-AF65-F5344CB8AC3E}">
        <p14:creationId xmlns:p14="http://schemas.microsoft.com/office/powerpoint/2010/main" val="235879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890841D3-97D6-6944-8879-DDEFCD4EFC93}"/>
              </a:ext>
            </a:extLst>
          </p:cNvPr>
          <p:cNvSpPr>
            <a:spLocks noGrp="1"/>
          </p:cNvSpPr>
          <p:nvPr>
            <p:ph type="dt" sz="half" idx="10"/>
          </p:nvPr>
        </p:nvSpPr>
        <p:spPr/>
        <p:txBody>
          <a:bodyPr/>
          <a:lstStyle>
            <a:lvl1pPr>
              <a:defRPr/>
            </a:lvl1pPr>
          </a:lstStyle>
          <a:p>
            <a:pPr>
              <a:defRPr/>
            </a:pPr>
            <a:fld id="{F1E509F3-BB3E-C544-9D9E-A629B95413BC}" type="datetimeFigureOut">
              <a:rPr lang="en-US"/>
              <a:pPr>
                <a:defRPr/>
              </a:pPr>
              <a:t>11/22/20</a:t>
            </a:fld>
            <a:endParaRPr lang="en-US"/>
          </a:p>
        </p:txBody>
      </p:sp>
      <p:sp>
        <p:nvSpPr>
          <p:cNvPr id="3" name="Slide Number Placeholder 5">
            <a:extLst>
              <a:ext uri="{FF2B5EF4-FFF2-40B4-BE49-F238E27FC236}">
                <a16:creationId xmlns:a16="http://schemas.microsoft.com/office/drawing/2014/main" id="{334F274A-B57B-C14A-A72E-15AD9D8A7299}"/>
              </a:ext>
            </a:extLst>
          </p:cNvPr>
          <p:cNvSpPr>
            <a:spLocks noGrp="1"/>
          </p:cNvSpPr>
          <p:nvPr>
            <p:ph type="sldNum" sz="quarter" idx="11"/>
          </p:nvPr>
        </p:nvSpPr>
        <p:spPr>
          <a:xfrm>
            <a:off x="8763000" y="762000"/>
            <a:ext cx="381000" cy="365125"/>
          </a:xfrm>
        </p:spPr>
        <p:txBody>
          <a:bodyPr/>
          <a:lstStyle>
            <a:lvl1pPr>
              <a:defRPr/>
            </a:lvl1pPr>
          </a:lstStyle>
          <a:p>
            <a:fld id="{F950C025-E2FE-934D-B4FD-D93155B6B9F1}" type="slidenum">
              <a:rPr lang="en-US" altLang="en-US"/>
              <a:pPr/>
              <a:t>‹#›</a:t>
            </a:fld>
            <a:endParaRPr lang="en-US" altLang="en-US"/>
          </a:p>
        </p:txBody>
      </p:sp>
      <p:sp>
        <p:nvSpPr>
          <p:cNvPr id="4" name="Footer Placeholder 6">
            <a:extLst>
              <a:ext uri="{FF2B5EF4-FFF2-40B4-BE49-F238E27FC236}">
                <a16:creationId xmlns:a16="http://schemas.microsoft.com/office/drawing/2014/main" id="{9A4671AA-6C85-BC4B-87C4-CBB6A0970C14}"/>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90533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en-US"/>
              <a:t>Click to edit Master title style</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Content Placeholder 13"/>
          <p:cNvSpPr>
            <a:spLocks noGrp="1"/>
          </p:cNvSpPr>
          <p:nvPr>
            <p:ph sz="quarter" idx="13"/>
          </p:nvPr>
        </p:nvSpPr>
        <p:spPr>
          <a:xfrm>
            <a:off x="914400" y="381000"/>
            <a:ext cx="4800600" cy="5943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DDCEA4E-03C9-3649-A8F0-1AC47DEE0DF2}"/>
              </a:ext>
            </a:extLst>
          </p:cNvPr>
          <p:cNvSpPr>
            <a:spLocks noGrp="1"/>
          </p:cNvSpPr>
          <p:nvPr>
            <p:ph type="ftr" sz="quarter" idx="14"/>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D2CD578-7170-CF4B-AA56-10F1EA3776E0}"/>
              </a:ext>
            </a:extLst>
          </p:cNvPr>
          <p:cNvSpPr>
            <a:spLocks noGrp="1"/>
          </p:cNvSpPr>
          <p:nvPr>
            <p:ph type="sldNum" sz="quarter" idx="15"/>
          </p:nvPr>
        </p:nvSpPr>
        <p:spPr/>
        <p:txBody>
          <a:bodyPr/>
          <a:lstStyle>
            <a:lvl1pPr>
              <a:defRPr/>
            </a:lvl1pPr>
          </a:lstStyle>
          <a:p>
            <a:fld id="{7A4E14CF-79A2-C04E-8FDF-E49AF4FFBDD6}" type="slidenum">
              <a:rPr lang="en-US" altLang="en-US"/>
              <a:pPr/>
              <a:t>‹#›</a:t>
            </a:fld>
            <a:endParaRPr lang="en-US" altLang="en-US"/>
          </a:p>
        </p:txBody>
      </p:sp>
      <p:sp>
        <p:nvSpPr>
          <p:cNvPr id="7" name="Date Placeholder 3">
            <a:extLst>
              <a:ext uri="{FF2B5EF4-FFF2-40B4-BE49-F238E27FC236}">
                <a16:creationId xmlns:a16="http://schemas.microsoft.com/office/drawing/2014/main" id="{F402DB55-578C-8148-9597-68C2117702B9}"/>
              </a:ext>
            </a:extLst>
          </p:cNvPr>
          <p:cNvSpPr>
            <a:spLocks noGrp="1"/>
          </p:cNvSpPr>
          <p:nvPr>
            <p:ph type="dt" sz="half" idx="16"/>
          </p:nvPr>
        </p:nvSpPr>
        <p:spPr/>
        <p:txBody>
          <a:bodyPr/>
          <a:lstStyle>
            <a:lvl1pPr>
              <a:defRPr/>
            </a:lvl1pPr>
          </a:lstStyle>
          <a:p>
            <a:pPr>
              <a:defRPr/>
            </a:pPr>
            <a:fld id="{D3CBCF38-5DBB-CE47-A535-6D433F9D5A19}" type="datetimeFigureOut">
              <a:rPr lang="en-US"/>
              <a:pPr>
                <a:defRPr/>
              </a:pPr>
              <a:t>11/22/20</a:t>
            </a:fld>
            <a:endParaRPr lang="en-US"/>
          </a:p>
        </p:txBody>
      </p:sp>
    </p:spTree>
    <p:extLst>
      <p:ext uri="{BB962C8B-B14F-4D97-AF65-F5344CB8AC3E}">
        <p14:creationId xmlns:p14="http://schemas.microsoft.com/office/powerpoint/2010/main" val="2174039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565D1840-515E-334C-805D-676DEB3EEF47}"/>
              </a:ext>
            </a:extLst>
          </p:cNvPr>
          <p:cNvSpPr>
            <a:spLocks noGrp="1"/>
          </p:cNvSpPr>
          <p:nvPr>
            <p:ph type="ftr" sz="quarter"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475961-5628-DC48-A834-B1BE282E9C7E}"/>
              </a:ext>
            </a:extLst>
          </p:cNvPr>
          <p:cNvSpPr>
            <a:spLocks noGrp="1"/>
          </p:cNvSpPr>
          <p:nvPr>
            <p:ph type="sldNum" sz="quarter" idx="11"/>
          </p:nvPr>
        </p:nvSpPr>
        <p:spPr/>
        <p:txBody>
          <a:bodyPr/>
          <a:lstStyle>
            <a:lvl1pPr>
              <a:defRPr/>
            </a:lvl1pPr>
          </a:lstStyle>
          <a:p>
            <a:fld id="{8D34A9B9-A407-0F40-9F39-CB9D4D22A4C5}" type="slidenum">
              <a:rPr lang="en-US" altLang="en-US"/>
              <a:pPr/>
              <a:t>‹#›</a:t>
            </a:fld>
            <a:endParaRPr lang="en-US" altLang="en-US"/>
          </a:p>
        </p:txBody>
      </p:sp>
      <p:sp>
        <p:nvSpPr>
          <p:cNvPr id="7" name="Date Placeholder 3">
            <a:extLst>
              <a:ext uri="{FF2B5EF4-FFF2-40B4-BE49-F238E27FC236}">
                <a16:creationId xmlns:a16="http://schemas.microsoft.com/office/drawing/2014/main" id="{F1FB1EF7-ED65-DC43-B25D-E1A618507A0C}"/>
              </a:ext>
            </a:extLst>
          </p:cNvPr>
          <p:cNvSpPr>
            <a:spLocks noGrp="1"/>
          </p:cNvSpPr>
          <p:nvPr>
            <p:ph type="dt" sz="half" idx="12"/>
          </p:nvPr>
        </p:nvSpPr>
        <p:spPr/>
        <p:txBody>
          <a:bodyPr/>
          <a:lstStyle>
            <a:lvl1pPr>
              <a:defRPr/>
            </a:lvl1pPr>
          </a:lstStyle>
          <a:p>
            <a:pPr>
              <a:defRPr/>
            </a:pPr>
            <a:fld id="{E6298DAF-5962-B049-A8E7-6D96E43008F2}" type="datetimeFigureOut">
              <a:rPr lang="en-US"/>
              <a:pPr>
                <a:defRPr/>
              </a:pPr>
              <a:t>11/22/20</a:t>
            </a:fld>
            <a:endParaRPr lang="en-US"/>
          </a:p>
        </p:txBody>
      </p:sp>
    </p:spTree>
    <p:extLst>
      <p:ext uri="{BB962C8B-B14F-4D97-AF65-F5344CB8AC3E}">
        <p14:creationId xmlns:p14="http://schemas.microsoft.com/office/powerpoint/2010/main" val="334752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124827F-5C9B-1A4F-85B3-F44EDEA37009}"/>
              </a:ext>
            </a:extLst>
          </p:cNvPr>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innerShdw blurRad="63500" dist="50800" dir="18900000">
                  <a:prstClr val="black">
                    <a:alpha val="50000"/>
                  </a:prstClr>
                </a:innerShdw>
              </a:effectLst>
            </a:endParaRPr>
          </a:p>
        </p:txBody>
      </p:sp>
      <p:sp>
        <p:nvSpPr>
          <p:cNvPr id="13" name="Rectangle 12">
            <a:extLst>
              <a:ext uri="{FF2B5EF4-FFF2-40B4-BE49-F238E27FC236}">
                <a16:creationId xmlns:a16="http://schemas.microsoft.com/office/drawing/2014/main" id="{4DA2E8A9-9C29-0A4A-A2D9-0E5289DA2DF6}"/>
              </a:ext>
            </a:extLst>
          </p:cNvPr>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effectLst>
                <a:innerShdw blurRad="63500" dist="50800" dir="18900000">
                  <a:prstClr val="black">
                    <a:alpha val="50000"/>
                  </a:prstClr>
                </a:innerShdw>
              </a:effectLst>
            </a:endParaRPr>
          </a:p>
        </p:txBody>
      </p:sp>
      <p:sp>
        <p:nvSpPr>
          <p:cNvPr id="2" name="Title Placeholder 1">
            <a:extLst>
              <a:ext uri="{FF2B5EF4-FFF2-40B4-BE49-F238E27FC236}">
                <a16:creationId xmlns:a16="http://schemas.microsoft.com/office/drawing/2014/main" id="{04EF6729-B382-3B45-8B91-5A5B60F3CD85}"/>
              </a:ext>
            </a:extLst>
          </p:cNvPr>
          <p:cNvSpPr>
            <a:spLocks noGrp="1"/>
          </p:cNvSpPr>
          <p:nvPr>
            <p:ph type="title"/>
          </p:nvPr>
        </p:nvSpPr>
        <p:spPr>
          <a:xfrm>
            <a:off x="1219200" y="152400"/>
            <a:ext cx="7239000" cy="1143000"/>
          </a:xfrm>
          <a:prstGeom prst="rect">
            <a:avLst/>
          </a:prstGeom>
        </p:spPr>
        <p:txBody>
          <a:bodyPr vert="horz" lIns="91440" tIns="45720" rIns="91440" bIns="45720" rtlCol="0" anchor="b">
            <a:noAutofit/>
          </a:bodyPr>
          <a:lstStyle/>
          <a:p>
            <a:endParaRPr lang="en-US" dirty="0"/>
          </a:p>
        </p:txBody>
      </p:sp>
      <p:sp>
        <p:nvSpPr>
          <p:cNvPr id="1033" name="Text Placeholder 2">
            <a:extLst>
              <a:ext uri="{FF2B5EF4-FFF2-40B4-BE49-F238E27FC236}">
                <a16:creationId xmlns:a16="http://schemas.microsoft.com/office/drawing/2014/main" id="{54D03BCF-30C0-2B44-A4CD-607FA46DDF50}"/>
              </a:ext>
            </a:extLst>
          </p:cNvPr>
          <p:cNvSpPr>
            <a:spLocks noGrp="1"/>
          </p:cNvSpPr>
          <p:nvPr>
            <p:ph type="body" idx="1"/>
          </p:nvPr>
        </p:nvSpPr>
        <p:spPr bwMode="auto">
          <a:xfrm>
            <a:off x="1219200" y="1295400"/>
            <a:ext cx="7467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87F241A6-107B-2744-95D3-F1A6384A0FD8}"/>
              </a:ext>
            </a:extLst>
          </p:cNvPr>
          <p:cNvSpPr>
            <a:spLocks noGrp="1"/>
          </p:cNvSpPr>
          <p:nvPr>
            <p:ph type="ftr" sz="quarter" idx="3"/>
          </p:nvPr>
        </p:nvSpPr>
        <p:spPr>
          <a:xfrm>
            <a:off x="1258888" y="6553200"/>
            <a:ext cx="7162800" cy="228600"/>
          </a:xfrm>
          <a:prstGeom prst="rect">
            <a:avLst/>
          </a:prstGeom>
        </p:spPr>
        <p:txBody>
          <a:bodyPr vert="horz" lIns="91440" tIns="45720" rIns="91440" bIns="45720" rtlCol="0" anchor="ctr"/>
          <a:lstStyle>
            <a:lvl1pPr algn="l" fontAlgn="auto">
              <a:spcBef>
                <a:spcPts val="0"/>
              </a:spcBef>
              <a:spcAft>
                <a:spcPts val="0"/>
              </a:spcAft>
              <a:defRPr sz="1200">
                <a:solidFill>
                  <a:schemeClr val="tx1">
                    <a:lumMod val="60000"/>
                    <a:lumOff val="40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B9FF519E-0EA0-494E-887E-48747F4C3A5A}"/>
              </a:ext>
            </a:extLst>
          </p:cNvPr>
          <p:cNvSpPr>
            <a:spLocks noGrp="1"/>
          </p:cNvSpPr>
          <p:nvPr>
            <p:ph type="sldNum" sz="quarter" idx="4"/>
          </p:nvPr>
        </p:nvSpPr>
        <p:spPr>
          <a:xfrm>
            <a:off x="8615363" y="787400"/>
            <a:ext cx="3810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79D99"/>
                </a:solidFill>
                <a:latin typeface="Calibri" panose="020F0502020204030204" pitchFamily="34" charset="0"/>
              </a:defRPr>
            </a:lvl1pPr>
          </a:lstStyle>
          <a:p>
            <a:fld id="{A109ABD6-B4A5-BF43-A75D-8A12003CC007}" type="slidenum">
              <a:rPr lang="en-US" altLang="en-US"/>
              <a:pPr/>
              <a:t>‹#›</a:t>
            </a:fld>
            <a:endParaRPr lang="en-US" altLang="en-US"/>
          </a:p>
        </p:txBody>
      </p:sp>
      <p:sp>
        <p:nvSpPr>
          <p:cNvPr id="16" name="Freeform 5">
            <a:extLst>
              <a:ext uri="{FF2B5EF4-FFF2-40B4-BE49-F238E27FC236}">
                <a16:creationId xmlns:a16="http://schemas.microsoft.com/office/drawing/2014/main" id="{1F5819B8-4F26-E845-BF09-23117BA7DE64}"/>
              </a:ext>
            </a:extLst>
          </p:cNvPr>
          <p:cNvSpPr>
            <a:spLocks/>
          </p:cNvSpPr>
          <p:nvPr/>
        </p:nvSpPr>
        <p:spPr bwMode="auto">
          <a:xfrm>
            <a:off x="8382000" y="762000"/>
            <a:ext cx="242888"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4" name="Date Placeholder 3">
            <a:extLst>
              <a:ext uri="{FF2B5EF4-FFF2-40B4-BE49-F238E27FC236}">
                <a16:creationId xmlns:a16="http://schemas.microsoft.com/office/drawing/2014/main" id="{0C1FEF3B-C662-4142-98F4-89605F8CEDE7}"/>
              </a:ext>
            </a:extLst>
          </p:cNvPr>
          <p:cNvSpPr>
            <a:spLocks noGrp="1"/>
          </p:cNvSpPr>
          <p:nvPr>
            <p:ph type="dt" sz="half" idx="2"/>
          </p:nvPr>
        </p:nvSpPr>
        <p:spPr>
          <a:xfrm rot="16200000">
            <a:off x="-1198563" y="4821238"/>
            <a:ext cx="2625725" cy="228600"/>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cs typeface="+mn-cs"/>
              </a:defRPr>
            </a:lvl1pPr>
          </a:lstStyle>
          <a:p>
            <a:pPr>
              <a:defRPr/>
            </a:pPr>
            <a:fld id="{11F8F90C-1C76-4643-8A28-10E35B375871}" type="datetimeFigureOut">
              <a:rPr lang="en-US"/>
              <a:pPr>
                <a:defRPr/>
              </a:pPr>
              <a:t>11/22/20</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4" r:id="rId2"/>
    <p:sldLayoutId id="2147483675" r:id="rId3"/>
    <p:sldLayoutId id="2147483676" r:id="rId4"/>
    <p:sldLayoutId id="2147483677" r:id="rId5"/>
    <p:sldLayoutId id="2147483678" r:id="rId6"/>
    <p:sldLayoutId id="2147483684" r:id="rId7"/>
    <p:sldLayoutId id="2147483679" r:id="rId8"/>
    <p:sldLayoutId id="2147483680" r:id="rId9"/>
    <p:sldLayoutId id="2147483681" r:id="rId10"/>
    <p:sldLayoutId id="214748368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fontAlgn="base">
        <a:spcBef>
          <a:spcPct val="0"/>
        </a:spcBef>
        <a:spcAft>
          <a:spcPct val="0"/>
        </a:spcAft>
        <a:defRPr sz="40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vl2pPr algn="l" rtl="0" fontAlgn="base">
        <a:spcBef>
          <a:spcPct val="0"/>
        </a:spcBef>
        <a:spcAft>
          <a:spcPct val="0"/>
        </a:spcAft>
        <a:defRPr sz="4000" b="1">
          <a:solidFill>
            <a:schemeClr val="bg1"/>
          </a:solidFill>
          <a:latin typeface="Calibri" panose="020F0502020204030204" pitchFamily="34" charset="0"/>
        </a:defRPr>
      </a:lvl2pPr>
      <a:lvl3pPr algn="l" rtl="0" fontAlgn="base">
        <a:spcBef>
          <a:spcPct val="0"/>
        </a:spcBef>
        <a:spcAft>
          <a:spcPct val="0"/>
        </a:spcAft>
        <a:defRPr sz="4000" b="1">
          <a:solidFill>
            <a:schemeClr val="bg1"/>
          </a:solidFill>
          <a:latin typeface="Calibri" panose="020F0502020204030204" pitchFamily="34" charset="0"/>
        </a:defRPr>
      </a:lvl3pPr>
      <a:lvl4pPr algn="l" rtl="0" fontAlgn="base">
        <a:spcBef>
          <a:spcPct val="0"/>
        </a:spcBef>
        <a:spcAft>
          <a:spcPct val="0"/>
        </a:spcAft>
        <a:defRPr sz="4000" b="1">
          <a:solidFill>
            <a:schemeClr val="bg1"/>
          </a:solidFill>
          <a:latin typeface="Calibri" panose="020F0502020204030204" pitchFamily="34" charset="0"/>
        </a:defRPr>
      </a:lvl4pPr>
      <a:lvl5pPr algn="l" rtl="0" fontAlgn="base">
        <a:spcBef>
          <a:spcPct val="0"/>
        </a:spcBef>
        <a:spcAft>
          <a:spcPct val="0"/>
        </a:spcAft>
        <a:defRPr sz="4000" b="1">
          <a:solidFill>
            <a:schemeClr val="bg1"/>
          </a:solidFill>
          <a:latin typeface="Calibri" panose="020F0502020204030204" pitchFamily="34" charset="0"/>
        </a:defRPr>
      </a:lvl5pPr>
      <a:lvl6pPr marL="457200" algn="l" rtl="0" fontAlgn="base">
        <a:spcBef>
          <a:spcPct val="0"/>
        </a:spcBef>
        <a:spcAft>
          <a:spcPct val="0"/>
        </a:spcAft>
        <a:defRPr sz="4000" b="1">
          <a:solidFill>
            <a:schemeClr val="bg1"/>
          </a:solidFill>
          <a:latin typeface="Calibri" panose="020F0502020204030204" pitchFamily="34" charset="0"/>
        </a:defRPr>
      </a:lvl6pPr>
      <a:lvl7pPr marL="914400" algn="l" rtl="0" fontAlgn="base">
        <a:spcBef>
          <a:spcPct val="0"/>
        </a:spcBef>
        <a:spcAft>
          <a:spcPct val="0"/>
        </a:spcAft>
        <a:defRPr sz="4000" b="1">
          <a:solidFill>
            <a:schemeClr val="bg1"/>
          </a:solidFill>
          <a:latin typeface="Calibri" panose="020F0502020204030204" pitchFamily="34" charset="0"/>
        </a:defRPr>
      </a:lvl7pPr>
      <a:lvl8pPr marL="1371600" algn="l" rtl="0" fontAlgn="base">
        <a:spcBef>
          <a:spcPct val="0"/>
        </a:spcBef>
        <a:spcAft>
          <a:spcPct val="0"/>
        </a:spcAft>
        <a:defRPr sz="4000" b="1">
          <a:solidFill>
            <a:schemeClr val="bg1"/>
          </a:solidFill>
          <a:latin typeface="Calibri" panose="020F0502020204030204" pitchFamily="34" charset="0"/>
        </a:defRPr>
      </a:lvl8pPr>
      <a:lvl9pPr marL="1828800" algn="l" rtl="0" fontAlgn="base">
        <a:spcBef>
          <a:spcPct val="0"/>
        </a:spcBef>
        <a:spcAft>
          <a:spcPct val="0"/>
        </a:spcAft>
        <a:defRPr sz="4000" b="1">
          <a:solidFill>
            <a:schemeClr val="bg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2800" kern="1200">
          <a:solidFill>
            <a:schemeClr val="tx2"/>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rtl="0" fontAlgn="base">
        <a:spcBef>
          <a:spcPct val="20000"/>
        </a:spcBef>
        <a:spcAft>
          <a:spcPct val="0"/>
        </a:spcAft>
        <a:buFont typeface="Calibri" panose="020F0502020204030204" pitchFamily="34" charset="0"/>
        <a:buChar char="+"/>
        <a:defRPr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nosql-databases.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en.wikipedia.org/wiki/Document-oriented_databas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ayende.com/Blog/archive/2010/05/13/why-raven-db.aspx"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localhost:8080/docs/bo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cs.berkeley.edu/~brewer/cs262b-2004/PODC-keynote.pdf"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hyperlink" Target="http://ravendb.net/bundles/index-replication"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hyperlink" Target="http://weblogs.asp.net/britchie/archive/tags/RavenDB/default.aspx" TargetMode="External"/><Relationship Id="rId3" Type="http://schemas.openxmlformats.org/officeDocument/2006/relationships/hyperlink" Target="http://ravendb.net/" TargetMode="External"/><Relationship Id="rId7" Type="http://schemas.openxmlformats.org/officeDocument/2006/relationships/hyperlink" Target="http://codeofrob.com/category/13.aspx"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hyperlink" Target="http://ayende.com/Blog/category/564.aspx" TargetMode="External"/><Relationship Id="rId5" Type="http://schemas.openxmlformats.org/officeDocument/2006/relationships/hyperlink" Target="http://herdingcode.com/?p=255" TargetMode="External"/><Relationship Id="rId10" Type="http://schemas.openxmlformats.org/officeDocument/2006/relationships/hyperlink" Target="http://managedesent.codeplex.com/wikipage?title=ManagedEsentDocumentation&amp;referringTitle=Documentation" TargetMode="External"/><Relationship Id="rId4" Type="http://schemas.openxmlformats.org/officeDocument/2006/relationships/hyperlink" Target="http://www.codeproject.com/KB/cs/RavenDBIntro.aspx" TargetMode="External"/><Relationship Id="rId9" Type="http://schemas.openxmlformats.org/officeDocument/2006/relationships/hyperlink" Target="http://blogs.msdn.com/b/windowssdk/archive/2008/10/23/esent-extensible-storage-engine-api-in-the-windows-sdk.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aven.png">
            <a:extLst>
              <a:ext uri="{FF2B5EF4-FFF2-40B4-BE49-F238E27FC236}">
                <a16:creationId xmlns:a16="http://schemas.microsoft.com/office/drawing/2014/main" id="{CF3471F0-DA20-014A-BC1A-BA79AF1A7540}"/>
              </a:ext>
            </a:extLst>
          </p:cNvPr>
          <p:cNvPicPr>
            <a:picLocks noChangeAspect="1"/>
          </p:cNvPicPr>
          <p:nvPr/>
        </p:nvPicPr>
        <p:blipFill>
          <a:blip r:embed="rId3" cstate="print">
            <a:duotone>
              <a:prstClr val="black"/>
              <a:schemeClr val="tx2">
                <a:tint val="45000"/>
                <a:satMod val="400000"/>
              </a:schemeClr>
            </a:duotone>
          </a:blip>
          <a:stretch>
            <a:fillRect/>
          </a:stretch>
        </p:blipFill>
        <p:spPr>
          <a:xfrm>
            <a:off x="1828800" y="2819401"/>
            <a:ext cx="1501329" cy="1219200"/>
          </a:xfrm>
          <a:prstGeom prst="rect">
            <a:avLst/>
          </a:prstGeom>
          <a:effectLst>
            <a:outerShdw blurRad="50800" dist="38100" dir="5400000" algn="t" rotWithShape="0">
              <a:prstClr val="black">
                <a:alpha val="40000"/>
              </a:prstClr>
            </a:outerShdw>
          </a:effectLst>
        </p:spPr>
      </p:pic>
      <p:sp>
        <p:nvSpPr>
          <p:cNvPr id="2" name="Title 1">
            <a:extLst>
              <a:ext uri="{FF2B5EF4-FFF2-40B4-BE49-F238E27FC236}">
                <a16:creationId xmlns:a16="http://schemas.microsoft.com/office/drawing/2014/main" id="{3F37CB61-3D88-FB43-80DE-3865FCFD66DC}"/>
              </a:ext>
            </a:extLst>
          </p:cNvPr>
          <p:cNvSpPr>
            <a:spLocks noGrp="1"/>
          </p:cNvSpPr>
          <p:nvPr>
            <p:ph type="ctrTitle"/>
          </p:nvPr>
        </p:nvSpPr>
        <p:spPr>
          <a:xfrm>
            <a:off x="1143000" y="1828800"/>
            <a:ext cx="7696200" cy="2133601"/>
          </a:xfrm>
        </p:spPr>
        <p:txBody>
          <a:bodyPr/>
          <a:lstStyle/>
          <a:p>
            <a:pPr fontAlgn="auto">
              <a:spcAft>
                <a:spcPts val="0"/>
              </a:spcAft>
              <a:defRPr/>
            </a:pPr>
            <a:r>
              <a:rPr lang="en-US" sz="6600" i="1" dirty="0"/>
              <a:t>Document Databases &amp;      RavenDB</a:t>
            </a:r>
          </a:p>
        </p:txBody>
      </p:sp>
      <p:sp>
        <p:nvSpPr>
          <p:cNvPr id="4100" name="TextBox 3">
            <a:extLst>
              <a:ext uri="{FF2B5EF4-FFF2-40B4-BE49-F238E27FC236}">
                <a16:creationId xmlns:a16="http://schemas.microsoft.com/office/drawing/2014/main" id="{0FBBD3C6-B12B-0444-B70B-879F33970342}"/>
              </a:ext>
            </a:extLst>
          </p:cNvPr>
          <p:cNvSpPr txBox="1">
            <a:spLocks noChangeArrowheads="1"/>
          </p:cNvSpPr>
          <p:nvPr/>
        </p:nvSpPr>
        <p:spPr bwMode="auto">
          <a:xfrm>
            <a:off x="1066800" y="5638800"/>
            <a:ext cx="34671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800" b="1"/>
              <a:t>Brian Ritchie</a:t>
            </a:r>
          </a:p>
          <a:p>
            <a:r>
              <a:rPr lang="en-US" altLang="en-US"/>
              <a:t>Chief Architect</a:t>
            </a:r>
            <a:br>
              <a:rPr lang="en-US" altLang="en-US"/>
            </a:br>
            <a:r>
              <a:rPr lang="en-US" altLang="en-US"/>
              <a:t>Payformance Corporation</a:t>
            </a:r>
          </a:p>
        </p:txBody>
      </p:sp>
      <p:sp>
        <p:nvSpPr>
          <p:cNvPr id="4101" name="TextBox 4">
            <a:extLst>
              <a:ext uri="{FF2B5EF4-FFF2-40B4-BE49-F238E27FC236}">
                <a16:creationId xmlns:a16="http://schemas.microsoft.com/office/drawing/2014/main" id="{82335508-871F-DE48-ADE7-318686E9E9B9}"/>
              </a:ext>
            </a:extLst>
          </p:cNvPr>
          <p:cNvSpPr txBox="1">
            <a:spLocks noChangeArrowheads="1"/>
          </p:cNvSpPr>
          <p:nvPr/>
        </p:nvSpPr>
        <p:spPr bwMode="auto">
          <a:xfrm>
            <a:off x="4876800" y="5715000"/>
            <a:ext cx="3962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Email: brian.ritchie@gmail.com</a:t>
            </a:r>
          </a:p>
          <a:p>
            <a:r>
              <a:rPr lang="en-US" altLang="en-US"/>
              <a:t>Blog: http://weblog.asp.net/britchie</a:t>
            </a:r>
          </a:p>
          <a:p>
            <a:r>
              <a:rPr lang="en-US" altLang="en-US"/>
              <a:t>Web: http://www.dotnetpowered.com</a:t>
            </a:r>
            <a:endParaRPr lang="en-US" alt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4D52-BFF6-554E-8005-65872925CA58}"/>
              </a:ext>
            </a:extLst>
          </p:cNvPr>
          <p:cNvSpPr>
            <a:spLocks noGrp="1"/>
          </p:cNvSpPr>
          <p:nvPr>
            <p:ph type="title"/>
          </p:nvPr>
        </p:nvSpPr>
        <p:spPr/>
        <p:txBody>
          <a:bodyPr/>
          <a:lstStyle/>
          <a:p>
            <a:pPr fontAlgn="auto">
              <a:spcAft>
                <a:spcPts val="0"/>
              </a:spcAft>
              <a:defRPr/>
            </a:pPr>
            <a:r>
              <a:rPr lang="en-US" dirty="0"/>
              <a:t>Types of NOSQL Databases</a:t>
            </a:r>
          </a:p>
        </p:txBody>
      </p:sp>
      <p:sp>
        <p:nvSpPr>
          <p:cNvPr id="3" name="Content Placeholder 2">
            <a:extLst>
              <a:ext uri="{FF2B5EF4-FFF2-40B4-BE49-F238E27FC236}">
                <a16:creationId xmlns:a16="http://schemas.microsoft.com/office/drawing/2014/main" id="{F65AC3A4-B544-AD45-BAE2-08DCB8DE3393}"/>
              </a:ext>
            </a:extLst>
          </p:cNvPr>
          <p:cNvSpPr>
            <a:spLocks noGrp="1"/>
          </p:cNvSpPr>
          <p:nvPr>
            <p:ph idx="1"/>
          </p:nvPr>
        </p:nvSpPr>
        <p:spPr>
          <a:xfrm>
            <a:off x="1219200" y="1371600"/>
            <a:ext cx="7467600" cy="4953000"/>
          </a:xfrm>
        </p:spPr>
        <p:txBody>
          <a:bodyPr/>
          <a:lstStyle/>
          <a:p>
            <a:r>
              <a:rPr lang="en-US" altLang="en-US"/>
              <a:t>Document </a:t>
            </a:r>
            <a:r>
              <a:rPr lang="en-US" altLang="en-US" sz="2400"/>
              <a:t>(MongoDB, CouchDB, RavenDB)</a:t>
            </a:r>
            <a:endParaRPr lang="en-US" altLang="en-US"/>
          </a:p>
          <a:p>
            <a:r>
              <a:rPr lang="en-US" altLang="en-US"/>
              <a:t>Graph </a:t>
            </a:r>
            <a:r>
              <a:rPr lang="en-US" altLang="en-US" sz="2400"/>
              <a:t> (Neo4J, Sones)</a:t>
            </a:r>
            <a:endParaRPr lang="en-US" altLang="en-US"/>
          </a:p>
          <a:p>
            <a:r>
              <a:rPr lang="en-US" altLang="en-US"/>
              <a:t>Key/Value </a:t>
            </a:r>
            <a:r>
              <a:rPr lang="en-US" altLang="en-US" sz="2400"/>
              <a:t>(Cassandra, SimpleDB, Dynamo, Voldemort)</a:t>
            </a:r>
            <a:endParaRPr lang="en-US" altLang="en-US"/>
          </a:p>
          <a:p>
            <a:r>
              <a:rPr lang="en-US" altLang="en-US"/>
              <a:t>Tabular/Wide Column </a:t>
            </a:r>
            <a:r>
              <a:rPr lang="en-US" altLang="en-US" sz="2400"/>
              <a:t>(BigTable, Apache Hbase)</a:t>
            </a:r>
          </a:p>
          <a:p>
            <a:endParaRPr lang="en-US" altLang="en-US" sz="2400"/>
          </a:p>
          <a:p>
            <a:pPr>
              <a:buFont typeface="Arial" panose="020B0604020202020204" pitchFamily="34" charset="0"/>
              <a:buNone/>
            </a:pPr>
            <a:r>
              <a:rPr lang="en-US" altLang="en-US" sz="2200">
                <a:hlinkClick r:id="rId3"/>
              </a:rPr>
              <a:t>http://NOSQL-databases.org</a:t>
            </a:r>
            <a:endParaRPr lang="en-US" altLang="en-US" sz="2200"/>
          </a:p>
          <a:p>
            <a:pPr>
              <a:buFont typeface="Arial" panose="020B0604020202020204" pitchFamily="34"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845A-CADB-F346-90A4-29D14E660A8D}"/>
              </a:ext>
            </a:extLst>
          </p:cNvPr>
          <p:cNvSpPr>
            <a:spLocks noGrp="1"/>
          </p:cNvSpPr>
          <p:nvPr>
            <p:ph type="title"/>
          </p:nvPr>
        </p:nvSpPr>
        <p:spPr/>
        <p:txBody>
          <a:bodyPr/>
          <a:lstStyle/>
          <a:p>
            <a:pPr fontAlgn="auto">
              <a:spcAft>
                <a:spcPts val="0"/>
              </a:spcAft>
              <a:defRPr/>
            </a:pPr>
            <a:r>
              <a:rPr lang="en-US" dirty="0"/>
              <a:t>What is a document database?</a:t>
            </a:r>
          </a:p>
        </p:txBody>
      </p:sp>
      <p:sp>
        <p:nvSpPr>
          <p:cNvPr id="14339" name="Content Placeholder 2">
            <a:extLst>
              <a:ext uri="{FF2B5EF4-FFF2-40B4-BE49-F238E27FC236}">
                <a16:creationId xmlns:a16="http://schemas.microsoft.com/office/drawing/2014/main" id="{1BB67623-38F4-2E4C-A2DF-1485282E8461}"/>
              </a:ext>
            </a:extLst>
          </p:cNvPr>
          <p:cNvSpPr>
            <a:spLocks noGrp="1"/>
          </p:cNvSpPr>
          <p:nvPr>
            <p:ph idx="1"/>
          </p:nvPr>
        </p:nvSpPr>
        <p:spPr/>
        <p:txBody>
          <a:bodyPr anchor="t"/>
          <a:lstStyle/>
          <a:p>
            <a:r>
              <a:rPr lang="en-US" altLang="en-US"/>
              <a:t>Documents</a:t>
            </a:r>
          </a:p>
          <a:p>
            <a:pPr lvl="1"/>
            <a:r>
              <a:rPr lang="en-US" altLang="en-US" sz="2000"/>
              <a:t>JSON, or derivatives</a:t>
            </a:r>
          </a:p>
          <a:p>
            <a:pPr lvl="1"/>
            <a:r>
              <a:rPr lang="en-US" altLang="en-US" sz="2000"/>
              <a:t>XML</a:t>
            </a:r>
            <a:endParaRPr lang="en-GB" altLang="en-US" sz="2000"/>
          </a:p>
          <a:p>
            <a:r>
              <a:rPr lang="en-US" altLang="en-US"/>
              <a:t>Schema free</a:t>
            </a:r>
          </a:p>
          <a:p>
            <a:r>
              <a:rPr lang="en-US" altLang="en-US"/>
              <a:t>Documents are independent</a:t>
            </a:r>
          </a:p>
          <a:p>
            <a:r>
              <a:rPr lang="en-US" altLang="en-US"/>
              <a:t>Non relational</a:t>
            </a:r>
          </a:p>
          <a:p>
            <a:r>
              <a:rPr lang="en-US" altLang="en-US"/>
              <a:t>Run on large number of machines</a:t>
            </a:r>
          </a:p>
          <a:p>
            <a:r>
              <a:rPr lang="en-US" altLang="en-US"/>
              <a:t>Data is partitioned and replicated among these machines</a:t>
            </a:r>
            <a:endParaRPr lang="en-US" altLang="en-US" sz="2600"/>
          </a:p>
          <a:p>
            <a:pPr>
              <a:buFont typeface="Arial" panose="020B0604020202020204" pitchFamily="34" charset="0"/>
              <a:buNone/>
            </a:pPr>
            <a:endParaRPr lang="en-US" altLang="en-US" sz="2600"/>
          </a:p>
        </p:txBody>
      </p:sp>
      <p:pic>
        <p:nvPicPr>
          <p:cNvPr id="14340" name="Picture 3" descr="C:\Users\brian\AppData\Local\Microsoft\Windows\Temporary Internet Files\Content.IE5\O7W0Y8XY\MC900439822[1].png">
            <a:extLst>
              <a:ext uri="{FF2B5EF4-FFF2-40B4-BE49-F238E27FC236}">
                <a16:creationId xmlns:a16="http://schemas.microsoft.com/office/drawing/2014/main" id="{D152BF9F-B058-2243-8167-A56A8CC3F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7526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6CCBD-3E0C-D74A-8DDF-D0704D898A3D}"/>
              </a:ext>
            </a:extLst>
          </p:cNvPr>
          <p:cNvSpPr>
            <a:spLocks noGrp="1"/>
          </p:cNvSpPr>
          <p:nvPr>
            <p:ph type="title"/>
          </p:nvPr>
        </p:nvSpPr>
        <p:spPr/>
        <p:txBody>
          <a:bodyPr>
            <a:normAutofit/>
          </a:bodyPr>
          <a:lstStyle/>
          <a:p>
            <a:pPr fontAlgn="auto">
              <a:spcAft>
                <a:spcPts val="0"/>
              </a:spcAft>
              <a:defRPr/>
            </a:pPr>
            <a:r>
              <a:rPr lang="en-US" dirty="0"/>
              <a:t>A document…defined</a:t>
            </a:r>
          </a:p>
        </p:txBody>
      </p:sp>
      <p:sp>
        <p:nvSpPr>
          <p:cNvPr id="15363" name="Content Placeholder 2">
            <a:extLst>
              <a:ext uri="{FF2B5EF4-FFF2-40B4-BE49-F238E27FC236}">
                <a16:creationId xmlns:a16="http://schemas.microsoft.com/office/drawing/2014/main" id="{0F7364CA-1EC6-AC49-993D-42A35DB61165}"/>
              </a:ext>
            </a:extLst>
          </p:cNvPr>
          <p:cNvSpPr>
            <a:spLocks noGrp="1"/>
          </p:cNvSpPr>
          <p:nvPr>
            <p:ph idx="1"/>
          </p:nvPr>
        </p:nvSpPr>
        <p:spPr>
          <a:xfrm>
            <a:off x="457200" y="1600200"/>
            <a:ext cx="8229600" cy="3733800"/>
          </a:xfrm>
        </p:spPr>
        <p:txBody>
          <a:bodyPr/>
          <a:lstStyle/>
          <a:p>
            <a:pPr>
              <a:buFont typeface="Arial" panose="020B0604020202020204" pitchFamily="34" charset="0"/>
              <a:buNone/>
            </a:pPr>
            <a:r>
              <a:rPr lang="en-US" altLang="en-US"/>
              <a:t>A document can contain any number of fields of any length can be added to a document. Fields can also contain multiple pieces of data.</a:t>
            </a:r>
          </a:p>
          <a:p>
            <a:pPr>
              <a:buFont typeface="Arial" panose="020B0604020202020204" pitchFamily="34" charset="0"/>
              <a:buNone/>
            </a:pPr>
            <a:endParaRPr lang="en-US" altLang="en-US" sz="800"/>
          </a:p>
          <a:p>
            <a:pPr>
              <a:buFont typeface="Arial" panose="020B0604020202020204" pitchFamily="34" charset="0"/>
              <a:buNone/>
            </a:pPr>
            <a:r>
              <a:rPr lang="en-US" altLang="en-US"/>
              <a:t>Examples of documents:</a:t>
            </a:r>
          </a:p>
          <a:p>
            <a:pPr lvl="1">
              <a:buFont typeface="Wingdings" pitchFamily="2" charset="2"/>
              <a:buChar char="§"/>
            </a:pPr>
            <a:r>
              <a:rPr lang="en-US" altLang="en-US" i="1"/>
              <a:t>FirstName="Bob", Address="5 Oak St.", Hobby="sailing"</a:t>
            </a:r>
            <a:endParaRPr lang="en-US" altLang="en-US"/>
          </a:p>
          <a:p>
            <a:pPr lvl="1">
              <a:buFont typeface="Wingdings" pitchFamily="2" charset="2"/>
              <a:buChar char="§"/>
            </a:pPr>
            <a:r>
              <a:rPr lang="en-US" altLang="en-US" i="1"/>
              <a:t>FirstName="Jonathan", Address="15 Wanamassa Point Road", Children=("Michael,10", "Jennifer,8", "Samantha,5", "Elena,2")</a:t>
            </a:r>
            <a:endParaRPr lang="en-US" altLang="en-US"/>
          </a:p>
          <a:p>
            <a:pPr>
              <a:buFont typeface="Arial" panose="020B0604020202020204" pitchFamily="34" charset="0"/>
              <a:buNone/>
            </a:pPr>
            <a:endParaRPr lang="en-US" altLang="en-US" sz="900">
              <a:hlinkClick r:id="rId3"/>
            </a:endParaRPr>
          </a:p>
          <a:p>
            <a:pPr>
              <a:buFont typeface="Arial" panose="020B0604020202020204" pitchFamily="34" charset="0"/>
              <a:buNone/>
            </a:pPr>
            <a:r>
              <a:rPr lang="en-US" altLang="en-US" sz="1900">
                <a:hlinkClick r:id="rId3"/>
              </a:rPr>
              <a:t>http://en.wikipedia.org/wiki/Document-oriented_database</a:t>
            </a:r>
            <a:endParaRPr lang="en-US" altLang="en-US" sz="1900"/>
          </a:p>
          <a:p>
            <a:pPr>
              <a:buFont typeface="Arial" panose="020B0604020202020204" pitchFamily="34" charset="0"/>
              <a:buNone/>
            </a:pPr>
            <a:endParaRPr lang="en-US" altLang="en-US" sz="2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AAE6-9C5A-6F4B-86E4-02B40AB4B7FD}"/>
              </a:ext>
            </a:extLst>
          </p:cNvPr>
          <p:cNvSpPr>
            <a:spLocks noGrp="1"/>
          </p:cNvSpPr>
          <p:nvPr>
            <p:ph type="title"/>
          </p:nvPr>
        </p:nvSpPr>
        <p:spPr/>
        <p:txBody>
          <a:bodyPr/>
          <a:lstStyle/>
          <a:p>
            <a:pPr fontAlgn="auto">
              <a:spcAft>
                <a:spcPts val="0"/>
              </a:spcAft>
              <a:defRPr/>
            </a:pPr>
            <a:r>
              <a:rPr lang="en-US" dirty="0"/>
              <a:t>Top Document Databases</a:t>
            </a:r>
          </a:p>
        </p:txBody>
      </p:sp>
      <p:sp>
        <p:nvSpPr>
          <p:cNvPr id="3" name="Content Placeholder 2">
            <a:extLst>
              <a:ext uri="{FF2B5EF4-FFF2-40B4-BE49-F238E27FC236}">
                <a16:creationId xmlns:a16="http://schemas.microsoft.com/office/drawing/2014/main" id="{68D3987B-642C-9343-ADC0-4C9B38444D05}"/>
              </a:ext>
            </a:extLst>
          </p:cNvPr>
          <p:cNvSpPr>
            <a:spLocks noGrp="1"/>
          </p:cNvSpPr>
          <p:nvPr>
            <p:ph idx="1"/>
          </p:nvPr>
        </p:nvSpPr>
        <p:spPr>
          <a:xfrm>
            <a:off x="685800" y="1447800"/>
            <a:ext cx="8001000" cy="4876800"/>
          </a:xfrm>
        </p:spPr>
        <p:txBody>
          <a:bodyPr rtlCol="0" anchor="t">
            <a:normAutofit lnSpcReduction="10000"/>
          </a:bodyPr>
          <a:lstStyle/>
          <a:p>
            <a:pPr fontAlgn="auto">
              <a:spcAft>
                <a:spcPts val="0"/>
              </a:spcAft>
              <a:buFont typeface="Arial" panose="020B0604020202020204" pitchFamily="34" charset="0"/>
              <a:buNone/>
              <a:defRPr/>
            </a:pPr>
            <a:r>
              <a:rPr lang="en-US" dirty="0"/>
              <a:t>A few of the top document databases are CouchDB, RavenDB, and MongoDB.</a:t>
            </a:r>
            <a:br>
              <a:rPr lang="en-US" dirty="0"/>
            </a:br>
            <a:endParaRPr lang="en-US" sz="1100" dirty="0"/>
          </a:p>
          <a:p>
            <a:pPr fontAlgn="auto">
              <a:spcAft>
                <a:spcPts val="0"/>
              </a:spcAft>
              <a:defRPr/>
            </a:pPr>
            <a:r>
              <a:rPr lang="en-US" b="1" dirty="0"/>
              <a:t>CouchDB</a:t>
            </a:r>
            <a:r>
              <a:rPr lang="en-US" dirty="0"/>
              <a:t> is an Apache project created by Damien Katz (built using Erlang) and just reached a 1.0 status. </a:t>
            </a:r>
          </a:p>
          <a:p>
            <a:pPr fontAlgn="auto">
              <a:spcAft>
                <a:spcPts val="0"/>
              </a:spcAft>
              <a:defRPr/>
            </a:pPr>
            <a:r>
              <a:rPr lang="en-US" b="1" dirty="0"/>
              <a:t>RavenDB</a:t>
            </a:r>
            <a:r>
              <a:rPr lang="en-US" dirty="0"/>
              <a:t> is built on using C# and has some interesting extension capabilities using .NET classes.  RavenDB was created by Ayende Rahien. </a:t>
            </a:r>
          </a:p>
          <a:p>
            <a:pPr fontAlgn="auto">
              <a:spcAft>
                <a:spcPts val="0"/>
              </a:spcAft>
              <a:defRPr/>
            </a:pPr>
            <a:r>
              <a:rPr lang="en-US" b="1" dirty="0"/>
              <a:t>MongoDB</a:t>
            </a:r>
            <a:r>
              <a:rPr lang="en-US" dirty="0"/>
              <a:t> is written in C++ and provides some unique querying capabilities.  MongoDB was originally developed by 10gen.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1189F-FC05-5A45-993B-4C1BFD1A6DBA}"/>
              </a:ext>
            </a:extLst>
          </p:cNvPr>
          <p:cNvSpPr>
            <a:spLocks noGrp="1"/>
          </p:cNvSpPr>
          <p:nvPr>
            <p:ph type="title"/>
          </p:nvPr>
        </p:nvSpPr>
        <p:spPr/>
        <p:txBody>
          <a:bodyPr/>
          <a:lstStyle/>
          <a:p>
            <a:pPr fontAlgn="auto">
              <a:spcAft>
                <a:spcPts val="0"/>
              </a:spcAft>
              <a:defRPr/>
            </a:pPr>
            <a:r>
              <a:rPr lang="en-US" dirty="0"/>
              <a:t>Why use a document database?</a:t>
            </a:r>
            <a:endParaRPr lang="en-GB" dirty="0"/>
          </a:p>
        </p:txBody>
      </p:sp>
      <p:sp>
        <p:nvSpPr>
          <p:cNvPr id="3" name="Content Placeholder 2">
            <a:extLst>
              <a:ext uri="{FF2B5EF4-FFF2-40B4-BE49-F238E27FC236}">
                <a16:creationId xmlns:a16="http://schemas.microsoft.com/office/drawing/2014/main" id="{B5F11139-0501-7E4A-A082-F9304585CD90}"/>
              </a:ext>
            </a:extLst>
          </p:cNvPr>
          <p:cNvSpPr>
            <a:spLocks noGrp="1"/>
          </p:cNvSpPr>
          <p:nvPr>
            <p:ph idx="1"/>
          </p:nvPr>
        </p:nvSpPr>
        <p:spPr>
          <a:xfrm>
            <a:off x="609600" y="1524000"/>
            <a:ext cx="8077200" cy="4038600"/>
          </a:xfrm>
        </p:spPr>
        <p:txBody>
          <a:bodyPr anchor="t"/>
          <a:lstStyle/>
          <a:p>
            <a:pPr>
              <a:lnSpc>
                <a:spcPct val="150000"/>
              </a:lnSpc>
            </a:pPr>
            <a:r>
              <a:rPr lang="en-US" altLang="en-US" b="1"/>
              <a:t>Objects can be stored as documents</a:t>
            </a:r>
            <a:endParaRPr lang="en-US" altLang="en-US"/>
          </a:p>
          <a:p>
            <a:pPr>
              <a:lnSpc>
                <a:spcPct val="150000"/>
              </a:lnSpc>
            </a:pPr>
            <a:r>
              <a:rPr lang="en-US" altLang="en-US" b="1"/>
              <a:t>Documents can be complex</a:t>
            </a:r>
            <a:endParaRPr lang="en-US" altLang="en-US"/>
          </a:p>
          <a:p>
            <a:pPr>
              <a:lnSpc>
                <a:spcPct val="150000"/>
              </a:lnSpc>
            </a:pPr>
            <a:r>
              <a:rPr lang="en-US" altLang="en-US" b="1"/>
              <a:t>Documents are independent</a:t>
            </a:r>
            <a:endParaRPr lang="en-US" altLang="en-US"/>
          </a:p>
          <a:p>
            <a:pPr>
              <a:lnSpc>
                <a:spcPct val="150000"/>
              </a:lnSpc>
            </a:pPr>
            <a:r>
              <a:rPr lang="en-US" altLang="en-US" b="1"/>
              <a:t>Open Formats</a:t>
            </a:r>
            <a:endParaRPr lang="en-US" altLang="en-US"/>
          </a:p>
          <a:p>
            <a:pPr>
              <a:lnSpc>
                <a:spcPct val="150000"/>
              </a:lnSpc>
            </a:pPr>
            <a:r>
              <a:rPr lang="en-US" altLang="en-US" b="1"/>
              <a:t>Schema free</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8D41C-39F9-0447-BC70-345FB57FE8D7}"/>
              </a:ext>
            </a:extLst>
          </p:cNvPr>
          <p:cNvSpPr>
            <a:spLocks noGrp="1"/>
          </p:cNvSpPr>
          <p:nvPr>
            <p:ph type="title"/>
          </p:nvPr>
        </p:nvSpPr>
        <p:spPr>
          <a:xfrm>
            <a:off x="381000" y="152400"/>
            <a:ext cx="7950198" cy="1143000"/>
          </a:xfrm>
        </p:spPr>
        <p:txBody>
          <a:bodyPr/>
          <a:lstStyle/>
          <a:p>
            <a:pPr fontAlgn="auto">
              <a:spcAft>
                <a:spcPts val="0"/>
              </a:spcAft>
              <a:defRPr/>
            </a:pPr>
            <a:r>
              <a:rPr lang="en-US" dirty="0"/>
              <a:t>Where do document databases fit?</a:t>
            </a:r>
          </a:p>
        </p:txBody>
      </p:sp>
      <p:sp>
        <p:nvSpPr>
          <p:cNvPr id="18435" name="Content Placeholder 2">
            <a:extLst>
              <a:ext uri="{FF2B5EF4-FFF2-40B4-BE49-F238E27FC236}">
                <a16:creationId xmlns:a16="http://schemas.microsoft.com/office/drawing/2014/main" id="{453E3F48-BD3C-754E-82D3-CE608568B126}"/>
              </a:ext>
            </a:extLst>
          </p:cNvPr>
          <p:cNvSpPr>
            <a:spLocks noGrp="1"/>
          </p:cNvSpPr>
          <p:nvPr>
            <p:ph idx="1"/>
          </p:nvPr>
        </p:nvSpPr>
        <p:spPr>
          <a:xfrm>
            <a:off x="762000" y="1447800"/>
            <a:ext cx="7924800" cy="5105400"/>
          </a:xfrm>
        </p:spPr>
        <p:txBody>
          <a:bodyPr/>
          <a:lstStyle/>
          <a:p>
            <a:pPr>
              <a:lnSpc>
                <a:spcPct val="150000"/>
              </a:lnSpc>
              <a:buFont typeface="Arial" panose="020B0604020202020204" pitchFamily="34" charset="0"/>
              <a:buNone/>
            </a:pPr>
            <a:r>
              <a:rPr lang="en-US" altLang="en-US" b="1"/>
              <a:t>A few examples…</a:t>
            </a:r>
          </a:p>
          <a:p>
            <a:pPr>
              <a:lnSpc>
                <a:spcPct val="150000"/>
              </a:lnSpc>
            </a:pPr>
            <a:r>
              <a:rPr lang="en-US" altLang="en-US" b="1"/>
              <a:t>Large Data Sets</a:t>
            </a:r>
            <a:endParaRPr lang="en-US" altLang="en-US"/>
          </a:p>
          <a:p>
            <a:pPr>
              <a:lnSpc>
                <a:spcPct val="150000"/>
              </a:lnSpc>
            </a:pPr>
            <a:r>
              <a:rPr lang="en-US" altLang="en-US" b="1"/>
              <a:t>Web Related Data</a:t>
            </a:r>
            <a:endParaRPr lang="en-US" altLang="en-US"/>
          </a:p>
          <a:p>
            <a:pPr>
              <a:lnSpc>
                <a:spcPct val="150000"/>
              </a:lnSpc>
            </a:pPr>
            <a:r>
              <a:rPr lang="en-US" altLang="en-US" b="1"/>
              <a:t>Customizable Dynamic Entities</a:t>
            </a:r>
            <a:endParaRPr lang="en-US" altLang="en-US"/>
          </a:p>
          <a:p>
            <a:pPr>
              <a:lnSpc>
                <a:spcPct val="150000"/>
              </a:lnSpc>
            </a:pPr>
            <a:r>
              <a:rPr lang="en-US" altLang="en-US" b="1"/>
              <a:t>Persisted View Models</a:t>
            </a:r>
            <a:endParaRPr lang="en-US" altLang="en-US"/>
          </a:p>
          <a:p>
            <a:pPr>
              <a:lnSpc>
                <a:spcPct val="150000"/>
              </a:lnSpc>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23E70699-919C-A543-B1FA-C259F80B23BD}"/>
              </a:ext>
            </a:extLst>
          </p:cNvPr>
          <p:cNvSpPr>
            <a:spLocks noGrp="1"/>
          </p:cNvSpPr>
          <p:nvPr>
            <p:ph idx="1"/>
          </p:nvPr>
        </p:nvSpPr>
        <p:spPr>
          <a:xfrm>
            <a:off x="533400" y="1752600"/>
            <a:ext cx="8153400" cy="2743200"/>
          </a:xfrm>
        </p:spPr>
        <p:txBody>
          <a:bodyPr anchor="t"/>
          <a:lstStyle/>
          <a:p>
            <a:r>
              <a:rPr lang="en-US" altLang="en-US"/>
              <a:t>Instead of recreating the view model from scratch on every request, you can store it in its final form</a:t>
            </a:r>
          </a:p>
        </p:txBody>
      </p:sp>
      <p:sp>
        <p:nvSpPr>
          <p:cNvPr id="19459" name="Content Placeholder 2">
            <a:extLst>
              <a:ext uri="{FF2B5EF4-FFF2-40B4-BE49-F238E27FC236}">
                <a16:creationId xmlns:a16="http://schemas.microsoft.com/office/drawing/2014/main" id="{39F2A686-CA5F-E748-979C-F280340CE346}"/>
              </a:ext>
            </a:extLst>
          </p:cNvPr>
          <p:cNvSpPr txBox="1">
            <a:spLocks/>
          </p:cNvSpPr>
          <p:nvPr/>
        </p:nvSpPr>
        <p:spPr bwMode="auto">
          <a:xfrm>
            <a:off x="381000" y="1371600"/>
            <a:ext cx="3657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pPr>
            <a:endParaRPr lang="en-US" altLang="en-US" sz="2800">
              <a:solidFill>
                <a:schemeClr val="tx2"/>
              </a:solidFill>
            </a:endParaRPr>
          </a:p>
        </p:txBody>
      </p:sp>
      <p:sp>
        <p:nvSpPr>
          <p:cNvPr id="7" name="Title 1">
            <a:extLst>
              <a:ext uri="{FF2B5EF4-FFF2-40B4-BE49-F238E27FC236}">
                <a16:creationId xmlns:a16="http://schemas.microsoft.com/office/drawing/2014/main" id="{5F4BFB57-BE56-A14A-86EC-70736ED57979}"/>
              </a:ext>
            </a:extLst>
          </p:cNvPr>
          <p:cNvSpPr txBox="1">
            <a:spLocks/>
          </p:cNvSpPr>
          <p:nvPr/>
        </p:nvSpPr>
        <p:spPr>
          <a:xfrm>
            <a:off x="3429000" y="685800"/>
            <a:ext cx="4876800" cy="609600"/>
          </a:xfrm>
          <a:prstGeom prst="rect">
            <a:avLst/>
          </a:prstGeom>
        </p:spPr>
        <p:txBody>
          <a:bodyPr anchor="b"/>
          <a:lstStyle/>
          <a:p>
            <a:pPr algn="r" fontAlgn="auto">
              <a:spcAft>
                <a:spcPts val="0"/>
              </a:spcAft>
              <a:defRPr/>
            </a:pPr>
            <a:r>
              <a:rPr lang="en-US" sz="3600" b="1" dirty="0">
                <a:ln w="12700">
                  <a:solidFill>
                    <a:schemeClr val="tx2"/>
                  </a:solidFill>
                </a:ln>
                <a:solidFill>
                  <a:schemeClr val="accent1">
                    <a:lumMod val="75000"/>
                  </a:schemeClr>
                </a:solidFill>
                <a:effectLst>
                  <a:outerShdw blurRad="50800" dist="38100" dir="8100000" algn="tr" rotWithShape="0">
                    <a:prstClr val="black">
                      <a:alpha val="40000"/>
                    </a:prstClr>
                  </a:outerShdw>
                </a:effectLst>
                <a:latin typeface="+mj-lt"/>
                <a:ea typeface="+mj-ea"/>
                <a:cs typeface="+mj-cs"/>
              </a:rPr>
              <a:t>Persistent View Model</a:t>
            </a:r>
          </a:p>
        </p:txBody>
      </p:sp>
      <p:pic>
        <p:nvPicPr>
          <p:cNvPr id="19461" name="Picture 9" descr="cqrs2.png">
            <a:extLst>
              <a:ext uri="{FF2B5EF4-FFF2-40B4-BE49-F238E27FC236}">
                <a16:creationId xmlns:a16="http://schemas.microsoft.com/office/drawing/2014/main" id="{A6504476-EB49-7242-9161-A716FA7E92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200400"/>
            <a:ext cx="5586413"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2" name="Rectangle 7">
            <a:extLst>
              <a:ext uri="{FF2B5EF4-FFF2-40B4-BE49-F238E27FC236}">
                <a16:creationId xmlns:a16="http://schemas.microsoft.com/office/drawing/2014/main" id="{C0C77145-794F-E640-9946-DF5DDBD86882}"/>
              </a:ext>
            </a:extLst>
          </p:cNvPr>
          <p:cNvSpPr>
            <a:spLocks noChangeArrowheads="1"/>
          </p:cNvSpPr>
          <p:nvPr/>
        </p:nvSpPr>
        <p:spPr bwMode="auto">
          <a:xfrm>
            <a:off x="1295400" y="1143000"/>
            <a:ext cx="708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r>
              <a:rPr lang="en-US" altLang="en-US" sz="2000"/>
              <a:t>Utilized by CQRS (Command Query Responsibility Segregation)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76289-F14F-7245-9320-5838A0D3C106}"/>
              </a:ext>
            </a:extLst>
          </p:cNvPr>
          <p:cNvSpPr>
            <a:spLocks noGrp="1"/>
          </p:cNvSpPr>
          <p:nvPr>
            <p:ph type="title"/>
          </p:nvPr>
        </p:nvSpPr>
        <p:spPr>
          <a:xfrm>
            <a:off x="152400" y="609600"/>
            <a:ext cx="8229600" cy="685800"/>
          </a:xfrm>
        </p:spPr>
        <p:txBody>
          <a:bodyPr/>
          <a:lstStyle/>
          <a:p>
            <a:pPr fontAlgn="auto">
              <a:spcAft>
                <a:spcPts val="0"/>
              </a:spcAft>
              <a:defRPr/>
            </a:pPr>
            <a:r>
              <a:rPr lang="en-US" dirty="0"/>
              <a:t>What does Raven DB have to offer?</a:t>
            </a:r>
          </a:p>
        </p:txBody>
      </p:sp>
      <p:sp>
        <p:nvSpPr>
          <p:cNvPr id="20483" name="Content Placeholder 2">
            <a:extLst>
              <a:ext uri="{FF2B5EF4-FFF2-40B4-BE49-F238E27FC236}">
                <a16:creationId xmlns:a16="http://schemas.microsoft.com/office/drawing/2014/main" id="{D508930B-67F2-C146-942D-E19DC47283BE}"/>
              </a:ext>
            </a:extLst>
          </p:cNvPr>
          <p:cNvSpPr>
            <a:spLocks noGrp="1"/>
          </p:cNvSpPr>
          <p:nvPr>
            <p:ph idx="1"/>
          </p:nvPr>
        </p:nvSpPr>
        <p:spPr>
          <a:xfrm>
            <a:off x="457200" y="1371600"/>
            <a:ext cx="8229600" cy="5181600"/>
          </a:xfrm>
        </p:spPr>
        <p:txBody>
          <a:bodyPr anchor="t"/>
          <a:lstStyle/>
          <a:p>
            <a:r>
              <a:rPr lang="en-US" altLang="en-US" sz="2200" b="1"/>
              <a:t>Built on existing infrastructure (ESENT) that is known to scale to amazing sizes</a:t>
            </a:r>
          </a:p>
          <a:p>
            <a:r>
              <a:rPr lang="en-US" altLang="en-US" sz="2200" b="1"/>
              <a:t>Not just a server. You can easily (trivially) embed Raven inside your application.</a:t>
            </a:r>
          </a:p>
          <a:p>
            <a:r>
              <a:rPr lang="en-US" altLang="en-US" sz="2200" b="1"/>
              <a:t>It’s transactional. That means ACID, if you put data in it, that data is going to </a:t>
            </a:r>
            <a:r>
              <a:rPr lang="en-US" altLang="en-US" sz="2200" b="1" i="1"/>
              <a:t>stay</a:t>
            </a:r>
            <a:r>
              <a:rPr lang="en-US" altLang="en-US" sz="2200" b="1"/>
              <a:t> there. </a:t>
            </a:r>
          </a:p>
          <a:p>
            <a:r>
              <a:rPr lang="en-US" altLang="en-US" sz="2200" b="1"/>
              <a:t>Supports System.Transactions and can take part in distributed transactions.</a:t>
            </a:r>
          </a:p>
          <a:p>
            <a:r>
              <a:rPr lang="en-US" altLang="en-US" sz="2200" b="1"/>
              <a:t>Allows you to define indexes using Linq queries.</a:t>
            </a:r>
          </a:p>
          <a:p>
            <a:r>
              <a:rPr lang="en-US" altLang="en-US" sz="2200" b="1"/>
              <a:t>Supports map/reduce operations on top of your documents using Linq.</a:t>
            </a:r>
          </a:p>
          <a:p>
            <a:r>
              <a:rPr lang="en-US" altLang="en-US" sz="2200" b="1"/>
              <a:t>Comes with a fully functional .NET client API, which implements Unit of Work, change tracking, read and write optimizations, and a bunch more.</a:t>
            </a:r>
          </a:p>
        </p:txBody>
      </p:sp>
      <p:pic>
        <p:nvPicPr>
          <p:cNvPr id="20484" name="Picture 2">
            <a:extLst>
              <a:ext uri="{FF2B5EF4-FFF2-40B4-BE49-F238E27FC236}">
                <a16:creationId xmlns:a16="http://schemas.microsoft.com/office/drawing/2014/main" id="{229F84AC-1353-E847-85A1-97A1AAD19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93878"/>
          <a:stretch>
            <a:fillRect/>
          </a:stretch>
        </p:blipFill>
        <p:spPr bwMode="auto">
          <a:xfrm>
            <a:off x="0" y="304800"/>
            <a:ext cx="9144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2">
            <a:extLst>
              <a:ext uri="{FF2B5EF4-FFF2-40B4-BE49-F238E27FC236}">
                <a16:creationId xmlns:a16="http://schemas.microsoft.com/office/drawing/2014/main" id="{0EF3BB88-EB75-A141-B1EE-8A952ADBC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
            <a:ext cx="3733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23D7-2962-C54E-B5D9-6DB9D6207188}"/>
              </a:ext>
            </a:extLst>
          </p:cNvPr>
          <p:cNvSpPr>
            <a:spLocks noGrp="1"/>
          </p:cNvSpPr>
          <p:nvPr>
            <p:ph type="title"/>
          </p:nvPr>
        </p:nvSpPr>
        <p:spPr>
          <a:xfrm>
            <a:off x="152400" y="609600"/>
            <a:ext cx="8229600" cy="685800"/>
          </a:xfrm>
        </p:spPr>
        <p:txBody>
          <a:bodyPr/>
          <a:lstStyle/>
          <a:p>
            <a:pPr fontAlgn="auto">
              <a:spcAft>
                <a:spcPts val="0"/>
              </a:spcAft>
              <a:defRPr/>
            </a:pPr>
            <a:r>
              <a:rPr lang="en-US" dirty="0"/>
              <a:t>What does Raven DB have to offer?</a:t>
            </a:r>
          </a:p>
        </p:txBody>
      </p:sp>
      <p:sp>
        <p:nvSpPr>
          <p:cNvPr id="21507" name="Content Placeholder 2">
            <a:extLst>
              <a:ext uri="{FF2B5EF4-FFF2-40B4-BE49-F238E27FC236}">
                <a16:creationId xmlns:a16="http://schemas.microsoft.com/office/drawing/2014/main" id="{26299E42-2FAF-6047-A9FC-633C798AC5A0}"/>
              </a:ext>
            </a:extLst>
          </p:cNvPr>
          <p:cNvSpPr>
            <a:spLocks noGrp="1"/>
          </p:cNvSpPr>
          <p:nvPr>
            <p:ph idx="1"/>
          </p:nvPr>
        </p:nvSpPr>
        <p:spPr>
          <a:xfrm>
            <a:off x="457200" y="1371600"/>
            <a:ext cx="8229600" cy="5181600"/>
          </a:xfrm>
        </p:spPr>
        <p:txBody>
          <a:bodyPr anchor="t"/>
          <a:lstStyle/>
          <a:p>
            <a:r>
              <a:rPr lang="en-US" altLang="en-US" sz="2200" b="1"/>
              <a:t>Nice web interface allowing you to see, manipulate and query your documents.</a:t>
            </a:r>
          </a:p>
          <a:p>
            <a:r>
              <a:rPr lang="en-US" altLang="en-US" sz="2200" b="1"/>
              <a:t>Is REST based, so you can access it via the java script API directly.</a:t>
            </a:r>
          </a:p>
          <a:p>
            <a:r>
              <a:rPr lang="en-US" altLang="en-US" sz="2200" b="1"/>
              <a:t>Can be extended by writing MEF plugins.</a:t>
            </a:r>
          </a:p>
          <a:p>
            <a:r>
              <a:rPr lang="en-US" altLang="en-US" sz="2200" b="1"/>
              <a:t>Has trigger support that allow you to do some really nifty things, like document merges, auditing, versioning and authorization.</a:t>
            </a:r>
          </a:p>
          <a:p>
            <a:r>
              <a:rPr lang="en-US" altLang="en-US" sz="2200" b="1"/>
              <a:t>Supports partial document updates, so you don’t have to send full documents over the wire.</a:t>
            </a:r>
          </a:p>
          <a:p>
            <a:r>
              <a:rPr lang="en-US" altLang="en-US" sz="2200" b="1"/>
              <a:t>Supports sharding out of the box.</a:t>
            </a:r>
          </a:p>
          <a:p>
            <a:r>
              <a:rPr lang="en-US" altLang="en-US" sz="2200" b="1"/>
              <a:t>Is available in both OSS and commercial modes. </a:t>
            </a:r>
          </a:p>
          <a:p>
            <a:pPr>
              <a:buFont typeface="Arial" panose="020B0604020202020204" pitchFamily="34" charset="0"/>
              <a:buNone/>
            </a:pPr>
            <a:r>
              <a:rPr lang="en-US" altLang="en-US" sz="2200" b="1">
                <a:hlinkClick r:id="rId3"/>
              </a:rPr>
              <a:t>http://ayende.com/Blog/archive/2010/05/13/why-raven-db.aspx</a:t>
            </a:r>
            <a:endParaRPr lang="en-US" altLang="en-US" sz="2200" b="1"/>
          </a:p>
          <a:p>
            <a:pPr>
              <a:buFont typeface="Arial" panose="020B0604020202020204" pitchFamily="34" charset="0"/>
              <a:buNone/>
            </a:pPr>
            <a:endParaRPr lang="en-US" altLang="en-US" sz="2200" b="1"/>
          </a:p>
        </p:txBody>
      </p:sp>
      <p:pic>
        <p:nvPicPr>
          <p:cNvPr id="21508" name="Picture 2">
            <a:extLst>
              <a:ext uri="{FF2B5EF4-FFF2-40B4-BE49-F238E27FC236}">
                <a16:creationId xmlns:a16="http://schemas.microsoft.com/office/drawing/2014/main" id="{3A201315-1705-2B45-BA23-938E96B835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93878"/>
          <a:stretch>
            <a:fillRect/>
          </a:stretch>
        </p:blipFill>
        <p:spPr bwMode="auto">
          <a:xfrm>
            <a:off x="0" y="304800"/>
            <a:ext cx="9144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2">
            <a:extLst>
              <a:ext uri="{FF2B5EF4-FFF2-40B4-BE49-F238E27FC236}">
                <a16:creationId xmlns:a16="http://schemas.microsoft.com/office/drawing/2014/main" id="{24B913BA-8111-D543-BB6D-DB0D5F6BDD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04800"/>
            <a:ext cx="37338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01D6-9FF5-4143-95A2-E360FE815CA7}"/>
              </a:ext>
            </a:extLst>
          </p:cNvPr>
          <p:cNvSpPr>
            <a:spLocks noGrp="1"/>
          </p:cNvSpPr>
          <p:nvPr>
            <p:ph type="title"/>
          </p:nvPr>
        </p:nvSpPr>
        <p:spPr>
          <a:xfrm rot="16200000">
            <a:off x="-2781300" y="3162300"/>
            <a:ext cx="6858000" cy="533400"/>
          </a:xfrm>
        </p:spPr>
        <p:txBody>
          <a:bodyPr/>
          <a:lstStyle/>
          <a:p>
            <a:pPr algn="ctr" fontAlgn="auto">
              <a:spcAft>
                <a:spcPts val="0"/>
              </a:spcAft>
              <a:defRPr/>
            </a:pPr>
            <a:r>
              <a:rPr lang="en-US" dirty="0"/>
              <a:t>Comparison: Couch/Mongo/Raven</a:t>
            </a:r>
          </a:p>
        </p:txBody>
      </p:sp>
      <p:pic>
        <p:nvPicPr>
          <p:cNvPr id="14337" name="Picture 1">
            <a:extLst>
              <a:ext uri="{FF2B5EF4-FFF2-40B4-BE49-F238E27FC236}">
                <a16:creationId xmlns:a16="http://schemas.microsoft.com/office/drawing/2014/main" id="{F22A587E-39B9-964D-BEFC-2D755BEA6783}"/>
              </a:ext>
            </a:extLst>
          </p:cNvPr>
          <p:cNvPicPr>
            <a:picLocks noChangeAspect="1" noChangeArrowheads="1"/>
          </p:cNvPicPr>
          <p:nvPr/>
        </p:nvPicPr>
        <p:blipFill>
          <a:blip r:embed="rId3"/>
          <a:srcRect l="30000" t="32475" r="30952" b="6535"/>
          <a:stretch>
            <a:fillRect/>
          </a:stretch>
        </p:blipFill>
        <p:spPr bwMode="auto">
          <a:xfrm>
            <a:off x="1219200" y="228600"/>
            <a:ext cx="6781800" cy="636905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08EA-5B76-284C-920C-5CFF6CEBB8AE}"/>
              </a:ext>
            </a:extLst>
          </p:cNvPr>
          <p:cNvSpPr>
            <a:spLocks noGrp="1"/>
          </p:cNvSpPr>
          <p:nvPr>
            <p:ph type="title"/>
          </p:nvPr>
        </p:nvSpPr>
        <p:spPr/>
        <p:txBody>
          <a:bodyPr/>
          <a:lstStyle/>
          <a:p>
            <a:pPr fontAlgn="auto">
              <a:spcAft>
                <a:spcPts val="0"/>
              </a:spcAft>
              <a:defRPr/>
            </a:pPr>
            <a:r>
              <a:rPr lang="en-US" dirty="0"/>
              <a:t>What is a database?</a:t>
            </a:r>
          </a:p>
        </p:txBody>
      </p:sp>
      <p:sp>
        <p:nvSpPr>
          <p:cNvPr id="3" name="Content Placeholder 2">
            <a:extLst>
              <a:ext uri="{FF2B5EF4-FFF2-40B4-BE49-F238E27FC236}">
                <a16:creationId xmlns:a16="http://schemas.microsoft.com/office/drawing/2014/main" id="{E93C9629-1F8D-4E43-9C46-72968DB6CDBB}"/>
              </a:ext>
            </a:extLst>
          </p:cNvPr>
          <p:cNvSpPr>
            <a:spLocks noGrp="1"/>
          </p:cNvSpPr>
          <p:nvPr>
            <p:ph idx="1"/>
          </p:nvPr>
        </p:nvSpPr>
        <p:spPr>
          <a:xfrm>
            <a:off x="609600" y="1676400"/>
            <a:ext cx="8077200" cy="4648200"/>
          </a:xfrm>
        </p:spPr>
        <p:txBody>
          <a:bodyPr anchor="t"/>
          <a:lstStyle/>
          <a:p>
            <a:r>
              <a:rPr lang="en-US" altLang="en-US"/>
              <a:t>When most people say database, they mean relational database.    </a:t>
            </a:r>
          </a:p>
          <a:p>
            <a:r>
              <a:rPr lang="en-US" altLang="en-US"/>
              <a:t> Why would we need to broaden our definition of a database?</a:t>
            </a:r>
          </a:p>
          <a:p>
            <a:r>
              <a:rPr lang="en-US" altLang="en-US"/>
              <a:t>What industry trends are challenging this venerable technology?</a:t>
            </a:r>
          </a:p>
          <a:p>
            <a:pPr>
              <a:buFont typeface="Arial" panose="020B0604020202020204" pitchFamily="34" charset="0"/>
              <a:buNone/>
            </a:pP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3583-DFFA-C146-BE76-E6F369FE6749}"/>
              </a:ext>
            </a:extLst>
          </p:cNvPr>
          <p:cNvSpPr>
            <a:spLocks noGrp="1"/>
          </p:cNvSpPr>
          <p:nvPr>
            <p:ph type="title"/>
          </p:nvPr>
        </p:nvSpPr>
        <p:spPr/>
        <p:txBody>
          <a:bodyPr/>
          <a:lstStyle/>
          <a:p>
            <a:pPr fontAlgn="auto">
              <a:spcAft>
                <a:spcPts val="0"/>
              </a:spcAft>
              <a:defRPr/>
            </a:pPr>
            <a:r>
              <a:rPr lang="en-US" dirty="0"/>
              <a:t>Raven Administration UI</a:t>
            </a:r>
          </a:p>
        </p:txBody>
      </p:sp>
      <p:pic>
        <p:nvPicPr>
          <p:cNvPr id="23555" name="Picture 2">
            <a:extLst>
              <a:ext uri="{FF2B5EF4-FFF2-40B4-BE49-F238E27FC236}">
                <a16:creationId xmlns:a16="http://schemas.microsoft.com/office/drawing/2014/main" id="{58DFB155-8865-C047-81FF-4F07E5D65DB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524000"/>
            <a:ext cx="5759450" cy="48768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5E1C3-B473-2948-AF07-59A2E8783B54}"/>
              </a:ext>
            </a:extLst>
          </p:cNvPr>
          <p:cNvSpPr>
            <a:spLocks noGrp="1"/>
          </p:cNvSpPr>
          <p:nvPr>
            <p:ph type="title"/>
          </p:nvPr>
        </p:nvSpPr>
        <p:spPr/>
        <p:txBody>
          <a:bodyPr/>
          <a:lstStyle/>
          <a:p>
            <a:pPr fontAlgn="auto">
              <a:spcAft>
                <a:spcPts val="0"/>
              </a:spcAft>
              <a:defRPr/>
            </a:pPr>
            <a:r>
              <a:rPr lang="en-US" dirty="0"/>
              <a:t>Raven APIs</a:t>
            </a:r>
          </a:p>
        </p:txBody>
      </p:sp>
      <p:sp>
        <p:nvSpPr>
          <p:cNvPr id="24579" name="Content Placeholder 2">
            <a:extLst>
              <a:ext uri="{FF2B5EF4-FFF2-40B4-BE49-F238E27FC236}">
                <a16:creationId xmlns:a16="http://schemas.microsoft.com/office/drawing/2014/main" id="{733F6E4E-FA49-F640-B8B2-9C17B5AF670A}"/>
              </a:ext>
            </a:extLst>
          </p:cNvPr>
          <p:cNvSpPr>
            <a:spLocks noGrp="1"/>
          </p:cNvSpPr>
          <p:nvPr>
            <p:ph idx="1"/>
          </p:nvPr>
        </p:nvSpPr>
        <p:spPr/>
        <p:txBody>
          <a:bodyPr anchor="t"/>
          <a:lstStyle/>
          <a:p>
            <a:pPr>
              <a:lnSpc>
                <a:spcPct val="150000"/>
              </a:lnSpc>
            </a:pPr>
            <a:r>
              <a:rPr lang="en-US" altLang="en-US"/>
              <a:t>HTTP</a:t>
            </a:r>
          </a:p>
          <a:p>
            <a:pPr>
              <a:lnSpc>
                <a:spcPct val="150000"/>
              </a:lnSpc>
            </a:pPr>
            <a:r>
              <a:rPr lang="en-US" altLang="en-US"/>
              <a:t>.NET with JSON</a:t>
            </a:r>
          </a:p>
          <a:p>
            <a:pPr>
              <a:lnSpc>
                <a:spcPct val="150000"/>
              </a:lnSpc>
            </a:pPr>
            <a:r>
              <a:rPr lang="en-US" altLang="en-US"/>
              <a:t>.NET with objects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659A7-B3EC-8343-8EFF-C7FC7D23164A}"/>
              </a:ext>
            </a:extLst>
          </p:cNvPr>
          <p:cNvSpPr>
            <a:spLocks noGrp="1"/>
          </p:cNvSpPr>
          <p:nvPr>
            <p:ph type="title"/>
          </p:nvPr>
        </p:nvSpPr>
        <p:spPr/>
        <p:txBody>
          <a:bodyPr/>
          <a:lstStyle/>
          <a:p>
            <a:pPr fontAlgn="auto">
              <a:spcAft>
                <a:spcPts val="0"/>
              </a:spcAft>
              <a:defRPr/>
            </a:pPr>
            <a:r>
              <a:rPr lang="en-US" dirty="0"/>
              <a:t>Storing &amp; Retrieving Documents</a:t>
            </a:r>
          </a:p>
        </p:txBody>
      </p:sp>
      <p:sp>
        <p:nvSpPr>
          <p:cNvPr id="3" name="Content Placeholder 2">
            <a:extLst>
              <a:ext uri="{FF2B5EF4-FFF2-40B4-BE49-F238E27FC236}">
                <a16:creationId xmlns:a16="http://schemas.microsoft.com/office/drawing/2014/main" id="{E83C90D1-5BD7-6B44-A561-EE1A460C881D}"/>
              </a:ext>
            </a:extLst>
          </p:cNvPr>
          <p:cNvSpPr>
            <a:spLocks noGrp="1"/>
          </p:cNvSpPr>
          <p:nvPr>
            <p:ph idx="1"/>
          </p:nvPr>
        </p:nvSpPr>
        <p:spPr>
          <a:xfrm>
            <a:off x="533400" y="1447800"/>
            <a:ext cx="8153400" cy="4876800"/>
          </a:xfrm>
        </p:spPr>
        <p:txBody>
          <a:bodyPr rtlCol="0" anchor="t"/>
          <a:lstStyle/>
          <a:p>
            <a:pPr fontAlgn="auto">
              <a:spcAft>
                <a:spcPts val="0"/>
              </a:spcAft>
              <a:buFont typeface="Arial" panose="020B0604020202020204" pitchFamily="34" charset="0"/>
              <a:buNone/>
              <a:defRPr/>
            </a:pPr>
            <a:r>
              <a:rPr lang="en-US" b="1" dirty="0"/>
              <a:t>HTTP API</a:t>
            </a:r>
          </a:p>
          <a:p>
            <a:pPr fontAlgn="auto">
              <a:spcAft>
                <a:spcPts val="0"/>
              </a:spcAft>
              <a:buFont typeface="Arial" panose="020B0604020202020204" pitchFamily="34" charset="0"/>
              <a:buNone/>
              <a:defRPr/>
            </a:pPr>
            <a:endParaRPr lang="en-US" sz="1050" dirty="0"/>
          </a:p>
          <a:p>
            <a:pPr fontAlgn="auto">
              <a:spcAft>
                <a:spcPts val="0"/>
              </a:spcAft>
              <a:buFont typeface="Arial" panose="020B0604020202020204" pitchFamily="34" charset="0"/>
              <a:buNone/>
              <a:defRPr/>
            </a:pPr>
            <a:r>
              <a:rPr lang="en-US" sz="2400" dirty="0">
                <a:latin typeface="Courier New" pitchFamily="49" charset="0"/>
                <a:cs typeface="Courier New" pitchFamily="49" charset="0"/>
              </a:rPr>
              <a:t>curl -X PUT </a:t>
            </a:r>
            <a:r>
              <a:rPr lang="en-US" sz="2400" dirty="0">
                <a:latin typeface="Courier New" pitchFamily="49" charset="0"/>
                <a:cs typeface="Courier New" pitchFamily="49" charset="0"/>
                <a:hlinkClick r:id="rId3"/>
              </a:rPr>
              <a:t>http://localhost:8080/docs/bob</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-d "{ Name: 'Bob', </a:t>
            </a:r>
            <a:r>
              <a:rPr lang="en-US" sz="2400" dirty="0" err="1">
                <a:latin typeface="Courier New" pitchFamily="49" charset="0"/>
                <a:cs typeface="Courier New" pitchFamily="49" charset="0"/>
              </a:rPr>
              <a:t>HomeState</a:t>
            </a:r>
            <a:r>
              <a:rPr lang="en-US" sz="2400" dirty="0">
                <a:latin typeface="Courier New" pitchFamily="49" charset="0"/>
                <a:cs typeface="Courier New" pitchFamily="49" charset="0"/>
              </a:rPr>
              <a:t>: 'Maryland', </a:t>
            </a:r>
            <a:r>
              <a:rPr lang="en-US" sz="2400" dirty="0" err="1">
                <a:latin typeface="Courier New" pitchFamily="49" charset="0"/>
                <a:cs typeface="Courier New" pitchFamily="49" charset="0"/>
              </a:rPr>
              <a:t>ObjectType</a:t>
            </a:r>
            <a:r>
              <a:rPr lang="en-US" sz="2400" dirty="0">
                <a:latin typeface="Courier New" pitchFamily="49" charset="0"/>
                <a:cs typeface="Courier New" pitchFamily="49" charset="0"/>
              </a:rPr>
              <a:t>: 'User' }" </a:t>
            </a:r>
          </a:p>
          <a:p>
            <a:pPr fontAlgn="auto">
              <a:spcAft>
                <a:spcPts val="0"/>
              </a:spcAft>
              <a:buFont typeface="Arial" panose="020B0604020202020204" pitchFamily="34" charset="0"/>
              <a:buNone/>
              <a:defRPr/>
            </a:pPr>
            <a:r>
              <a:rPr lang="en-US" sz="2400" dirty="0">
                <a:latin typeface="Courier New" pitchFamily="49" charset="0"/>
                <a:cs typeface="Courier New" pitchFamily="49" charset="0"/>
              </a:rPr>
              <a:t>curl -X GET </a:t>
            </a:r>
            <a:r>
              <a:rPr lang="en-US" sz="2400" dirty="0">
                <a:latin typeface="Courier New" pitchFamily="49" charset="0"/>
                <a:cs typeface="Courier New" pitchFamily="49" charset="0"/>
                <a:hlinkClick r:id="rId3"/>
              </a:rPr>
              <a:t>http://localhost:8080/docs/bob</a:t>
            </a:r>
          </a:p>
          <a:p>
            <a:pPr lvl="1" fontAlgn="auto">
              <a:spcAft>
                <a:spcPts val="0"/>
              </a:spcAft>
              <a:buFont typeface="Arial" panose="020B0604020202020204" pitchFamily="34" charset="0"/>
              <a:buNone/>
              <a:defRPr/>
            </a:pPr>
            <a:endParaRPr lang="en-US" dirty="0"/>
          </a:p>
          <a:p>
            <a:pPr fontAlgn="auto">
              <a:spcAft>
                <a:spcPts val="0"/>
              </a:spcAft>
              <a:buFont typeface="Arial" panose="020B0604020202020204" pitchFamily="34" charset="0"/>
              <a:buNone/>
              <a:defRPr/>
            </a:pPr>
            <a:r>
              <a:rPr lang="en-US" dirty="0"/>
              <a:t>DEMO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012A-F93D-5345-B30C-C4B8FF9C2B24}"/>
              </a:ext>
            </a:extLst>
          </p:cNvPr>
          <p:cNvSpPr>
            <a:spLocks noGrp="1"/>
          </p:cNvSpPr>
          <p:nvPr>
            <p:ph type="title"/>
          </p:nvPr>
        </p:nvSpPr>
        <p:spPr>
          <a:xfrm>
            <a:off x="152400" y="503238"/>
            <a:ext cx="8229600" cy="792162"/>
          </a:xfrm>
        </p:spPr>
        <p:txBody>
          <a:bodyPr/>
          <a:lstStyle/>
          <a:p>
            <a:pPr fontAlgn="auto">
              <a:spcAft>
                <a:spcPts val="0"/>
              </a:spcAft>
              <a:defRPr/>
            </a:pPr>
            <a:r>
              <a:rPr lang="en-US" dirty="0"/>
              <a:t>Storing &amp; Retrieving Documents</a:t>
            </a:r>
          </a:p>
        </p:txBody>
      </p:sp>
      <p:sp>
        <p:nvSpPr>
          <p:cNvPr id="26627" name="Content Placeholder 2">
            <a:extLst>
              <a:ext uri="{FF2B5EF4-FFF2-40B4-BE49-F238E27FC236}">
                <a16:creationId xmlns:a16="http://schemas.microsoft.com/office/drawing/2014/main" id="{6B419451-D018-124A-90F9-CDD6B60106E7}"/>
              </a:ext>
            </a:extLst>
          </p:cNvPr>
          <p:cNvSpPr>
            <a:spLocks noGrp="1"/>
          </p:cNvSpPr>
          <p:nvPr>
            <p:ph idx="1"/>
          </p:nvPr>
        </p:nvSpPr>
        <p:spPr>
          <a:xfrm>
            <a:off x="457200" y="1219200"/>
            <a:ext cx="8229600" cy="5410200"/>
          </a:xfrm>
        </p:spPr>
        <p:txBody>
          <a:bodyPr/>
          <a:lstStyle/>
          <a:p>
            <a:pPr>
              <a:buFont typeface="Arial" panose="020B0604020202020204" pitchFamily="34" charset="0"/>
              <a:buNone/>
            </a:pPr>
            <a:r>
              <a:rPr lang="en-US" altLang="en-US" b="1"/>
              <a:t>C# JSON API</a:t>
            </a:r>
            <a:br>
              <a:rPr lang="en-US" altLang="en-US"/>
            </a:br>
            <a:endParaRPr lang="en-US" altLang="en-US" sz="1600"/>
          </a:p>
          <a:p>
            <a:pPr>
              <a:buFont typeface="Arial" panose="020B0604020202020204" pitchFamily="34" charset="0"/>
              <a:buNone/>
            </a:pPr>
            <a:r>
              <a:rPr lang="fr-FR" altLang="en-US" sz="2000">
                <a:latin typeface="Courier New" panose="02070309020205020404" pitchFamily="49" charset="0"/>
                <a:cs typeface="Courier New" panose="02070309020205020404" pitchFamily="49" charset="0"/>
              </a:rPr>
              <a:t>var client = new ServerClient("</a:t>
            </a:r>
            <a:r>
              <a:rPr lang="fr-FR" altLang="en-US" sz="2000">
                <a:latin typeface="Courier New" panose="02070309020205020404" pitchFamily="49" charset="0"/>
                <a:cs typeface="Courier New" panose="02070309020205020404" pitchFamily="49" charset="0"/>
                <a:hlinkClick r:id="rId3"/>
              </a:rPr>
              <a:t>http://localhost:8080</a:t>
            </a:r>
            <a:r>
              <a:rPr lang="fr-FR" altLang="en-US" sz="2000">
                <a:latin typeface="Courier New" panose="02070309020205020404" pitchFamily="49" charset="0"/>
                <a:cs typeface="Courier New" panose="02070309020205020404" pitchFamily="49" charset="0"/>
              </a:rPr>
              <a:t>", null, null);</a:t>
            </a:r>
          </a:p>
          <a:p>
            <a:pPr>
              <a:buFont typeface="Arial" panose="020B0604020202020204" pitchFamily="34" charset="0"/>
              <a:buNone/>
            </a:pPr>
            <a:endParaRPr lang="fr-FR" altLang="en-US" sz="2000">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2000">
                <a:latin typeface="Courier New" panose="02070309020205020404" pitchFamily="49" charset="0"/>
                <a:cs typeface="Courier New" panose="02070309020205020404" pitchFamily="49" charset="0"/>
              </a:rPr>
              <a:t>client.Put("bob", null, JObject.Parse("{ Name: 'Bob', HomeState: 'Maryland', ObjectType: 'User' }"), null);</a:t>
            </a:r>
          </a:p>
          <a:p>
            <a:pPr>
              <a:buFont typeface="Arial" panose="020B0604020202020204" pitchFamily="34" charset="0"/>
              <a:buNone/>
            </a:pPr>
            <a:endParaRPr lang="en-US" altLang="en-US" sz="2000">
              <a:latin typeface="Courier New" panose="02070309020205020404" pitchFamily="49" charset="0"/>
              <a:cs typeface="Courier New" panose="02070309020205020404" pitchFamily="49" charset="0"/>
            </a:endParaRPr>
          </a:p>
          <a:p>
            <a:pPr>
              <a:buFont typeface="Arial" panose="020B0604020202020204" pitchFamily="34" charset="0"/>
              <a:buNone/>
            </a:pPr>
            <a:r>
              <a:rPr lang="en-US" altLang="en-US" sz="2000">
                <a:latin typeface="Courier New" panose="02070309020205020404" pitchFamily="49" charset="0"/>
                <a:cs typeface="Courier New" panose="02070309020205020404" pitchFamily="49" charset="0"/>
              </a:rPr>
              <a:t>JsonDocument jo = client.Get(“bob”);</a:t>
            </a:r>
          </a:p>
          <a:p>
            <a:pPr>
              <a:buFont typeface="Arial" panose="020B0604020202020204" pitchFamily="34" charset="0"/>
              <a:buNone/>
            </a:pPr>
            <a:endParaRPr lang="en-US" altLang="en-US"/>
          </a:p>
          <a:p>
            <a:pPr>
              <a:buFont typeface="Arial" panose="020B0604020202020204" pitchFamily="34" charset="0"/>
              <a:buNone/>
            </a:pPr>
            <a:r>
              <a:rPr lang="en-US" altLang="en-US"/>
              <a:t>DEMO</a:t>
            </a:r>
          </a:p>
          <a:p>
            <a:pPr lvl="1">
              <a:buFont typeface="Arial" panose="020B0604020202020204" pitchFamily="34" charset="0"/>
              <a:buNone/>
            </a:pPr>
            <a:endParaRPr lang="fr-FR" altLang="en-US"/>
          </a:p>
          <a:p>
            <a:pPr lvl="1">
              <a:buFont typeface="Arial" panose="020B0604020202020204" pitchFamily="34" charset="0"/>
              <a:buNone/>
            </a:pP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8E50D-ADD9-234A-9F7B-0153C613DE54}"/>
              </a:ext>
            </a:extLst>
          </p:cNvPr>
          <p:cNvSpPr>
            <a:spLocks noGrp="1"/>
          </p:cNvSpPr>
          <p:nvPr>
            <p:ph type="title"/>
          </p:nvPr>
        </p:nvSpPr>
        <p:spPr>
          <a:xfrm>
            <a:off x="533400" y="503238"/>
            <a:ext cx="7848600" cy="792162"/>
          </a:xfrm>
        </p:spPr>
        <p:txBody>
          <a:bodyPr/>
          <a:lstStyle/>
          <a:p>
            <a:pPr fontAlgn="auto">
              <a:spcAft>
                <a:spcPts val="0"/>
              </a:spcAft>
              <a:defRPr/>
            </a:pPr>
            <a:r>
              <a:rPr lang="en-US" dirty="0"/>
              <a:t>Storing &amp; Retrieving Documents</a:t>
            </a:r>
          </a:p>
        </p:txBody>
      </p:sp>
      <p:sp>
        <p:nvSpPr>
          <p:cNvPr id="3" name="Content Placeholder 2">
            <a:extLst>
              <a:ext uri="{FF2B5EF4-FFF2-40B4-BE49-F238E27FC236}">
                <a16:creationId xmlns:a16="http://schemas.microsoft.com/office/drawing/2014/main" id="{DB425282-5609-5446-8C91-1EBBFB6308C2}"/>
              </a:ext>
            </a:extLst>
          </p:cNvPr>
          <p:cNvSpPr>
            <a:spLocks noGrp="1"/>
          </p:cNvSpPr>
          <p:nvPr>
            <p:ph idx="1"/>
          </p:nvPr>
        </p:nvSpPr>
        <p:spPr>
          <a:xfrm>
            <a:off x="457200" y="1524000"/>
            <a:ext cx="8229600" cy="5105400"/>
          </a:xfrm>
        </p:spPr>
        <p:txBody>
          <a:bodyPr rtlCol="0">
            <a:normAutofit lnSpcReduction="10000"/>
          </a:bodyPr>
          <a:lstStyle/>
          <a:p>
            <a:pPr fontAlgn="auto">
              <a:spcAft>
                <a:spcPts val="0"/>
              </a:spcAft>
              <a:buFont typeface="Arial" panose="020B0604020202020204" pitchFamily="34" charset="0"/>
              <a:buNone/>
              <a:defRPr/>
            </a:pPr>
            <a:r>
              <a:rPr lang="en-US" b="1" dirty="0"/>
              <a:t>C# Class API</a:t>
            </a:r>
          </a:p>
          <a:p>
            <a:pPr fontAlgn="auto">
              <a:spcAft>
                <a:spcPts val="0"/>
              </a:spcAft>
              <a:buFont typeface="Arial" panose="020B0604020202020204" pitchFamily="34" charset="0"/>
              <a:buNone/>
              <a:defRPr/>
            </a:pPr>
            <a:endParaRPr lang="en-US" sz="1200" dirty="0">
              <a:latin typeface="Courier New" pitchFamily="49" charset="0"/>
              <a:cs typeface="Courier New" pitchFamily="49" charset="0"/>
            </a:endParaRPr>
          </a:p>
          <a:p>
            <a:pPr fontAlgn="auto">
              <a:spcAft>
                <a:spcPts val="0"/>
              </a:spcAft>
              <a:buFont typeface="Arial" panose="020B0604020202020204" pitchFamily="34" charset="0"/>
              <a:buNone/>
              <a:defRPr/>
            </a:pPr>
            <a:r>
              <a:rPr lang="en-US" sz="2400" dirty="0" err="1">
                <a:latin typeface="Courier New" pitchFamily="49" charset="0"/>
                <a:cs typeface="Courier New" pitchFamily="49" charset="0"/>
              </a:rPr>
              <a:t>var</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ds</a:t>
            </a:r>
            <a:r>
              <a:rPr lang="en-US" sz="2400" dirty="0">
                <a:latin typeface="Courier New" pitchFamily="49" charset="0"/>
                <a:cs typeface="Courier New" pitchFamily="49" charset="0"/>
              </a:rPr>
              <a:t> = new </a:t>
            </a:r>
            <a:r>
              <a:rPr lang="en-US" sz="2400" dirty="0" err="1">
                <a:latin typeface="Courier New" pitchFamily="49" charset="0"/>
                <a:cs typeface="Courier New" pitchFamily="49" charset="0"/>
              </a:rPr>
              <a:t>DocumentStore</a:t>
            </a:r>
            <a:r>
              <a:rPr lang="en-US" sz="2400" dirty="0">
                <a:latin typeface="Courier New" pitchFamily="49" charset="0"/>
                <a:cs typeface="Courier New" pitchFamily="49" charset="0"/>
              </a:rPr>
              <a:t>() {  </a:t>
            </a:r>
            <a:r>
              <a:rPr lang="en-US" sz="2400" dirty="0" err="1">
                <a:latin typeface="Courier New" pitchFamily="49" charset="0"/>
                <a:cs typeface="Courier New" pitchFamily="49" charset="0"/>
              </a:rPr>
              <a:t>Url</a:t>
            </a:r>
            <a:r>
              <a:rPr lang="en-US" sz="2400" dirty="0">
                <a:latin typeface="Courier New" pitchFamily="49" charset="0"/>
                <a:cs typeface="Courier New" pitchFamily="49" charset="0"/>
              </a:rPr>
              <a:t> = "http://localhost:8080" };</a:t>
            </a:r>
          </a:p>
          <a:p>
            <a:pPr marL="0" fontAlgn="auto">
              <a:spcAft>
                <a:spcPts val="0"/>
              </a:spcAft>
              <a:buFont typeface="Arial" panose="020B0604020202020204" pitchFamily="34" charset="0"/>
              <a:buNone/>
              <a:defRPr/>
            </a:pPr>
            <a:r>
              <a:rPr lang="en-US" sz="2400" dirty="0" err="1">
                <a:latin typeface="Courier New" pitchFamily="49" charset="0"/>
                <a:cs typeface="Courier New" pitchFamily="49" charset="0"/>
              </a:rPr>
              <a:t>var</a:t>
            </a:r>
            <a:r>
              <a:rPr lang="en-US" sz="2400" dirty="0">
                <a:latin typeface="Courier New" pitchFamily="49" charset="0"/>
                <a:cs typeface="Courier New" pitchFamily="49" charset="0"/>
              </a:rPr>
              <a:t> entity = new User() { Name = "Bob", </a:t>
            </a:r>
            <a:br>
              <a:rPr lang="en-US" sz="2400" dirty="0">
                <a:latin typeface="Courier New" pitchFamily="49" charset="0"/>
                <a:cs typeface="Courier New" pitchFamily="49" charset="0"/>
              </a:rPr>
            </a:b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HomeState</a:t>
            </a:r>
            <a:r>
              <a:rPr lang="en-US" sz="2400" dirty="0">
                <a:latin typeface="Courier New" pitchFamily="49" charset="0"/>
                <a:cs typeface="Courier New" pitchFamily="49" charset="0"/>
              </a:rPr>
              <a:t> = "Maryland" };</a:t>
            </a:r>
          </a:p>
          <a:p>
            <a:pPr marL="0" fontAlgn="auto">
              <a:spcAft>
                <a:spcPts val="0"/>
              </a:spcAft>
              <a:buFont typeface="Arial" panose="020B0604020202020204" pitchFamily="34" charset="0"/>
              <a:buNone/>
              <a:defRPr/>
            </a:pPr>
            <a:r>
              <a:rPr lang="en-US" sz="2400" dirty="0">
                <a:latin typeface="Courier New" pitchFamily="49" charset="0"/>
                <a:cs typeface="Courier New" pitchFamily="49" charset="0"/>
              </a:rPr>
              <a:t>using (</a:t>
            </a:r>
            <a:r>
              <a:rPr lang="en-US" sz="2400" dirty="0" err="1">
                <a:latin typeface="Courier New" pitchFamily="49" charset="0"/>
                <a:cs typeface="Courier New" pitchFamily="49" charset="0"/>
              </a:rPr>
              <a:t>var</a:t>
            </a:r>
            <a:r>
              <a:rPr lang="en-US" sz="2400" dirty="0">
                <a:latin typeface="Courier New" pitchFamily="49" charset="0"/>
                <a:cs typeface="Courier New" pitchFamily="49" charset="0"/>
              </a:rPr>
              <a:t> session = </a:t>
            </a:r>
            <a:r>
              <a:rPr lang="en-US" sz="2400" dirty="0" err="1">
                <a:latin typeface="Courier New" pitchFamily="49" charset="0"/>
                <a:cs typeface="Courier New" pitchFamily="49" charset="0"/>
              </a:rPr>
              <a:t>ds.OpenSession</a:t>
            </a:r>
            <a:r>
              <a:rPr lang="en-US" sz="2400" dirty="0">
                <a:latin typeface="Courier New" pitchFamily="49" charset="0"/>
                <a:cs typeface="Courier New" pitchFamily="49" charset="0"/>
              </a:rPr>
              <a:t>())</a:t>
            </a:r>
          </a:p>
          <a:p>
            <a:pPr marL="0" fontAlgn="auto">
              <a:spcAft>
                <a:spcPts val="0"/>
              </a:spcAft>
              <a:buFont typeface="Arial" panose="020B0604020202020204" pitchFamily="34" charset="0"/>
              <a:buNone/>
              <a:defRPr/>
            </a:pPr>
            <a:r>
              <a:rPr lang="en-US" sz="2400" dirty="0">
                <a:latin typeface="Courier New" pitchFamily="49" charset="0"/>
                <a:cs typeface="Courier New" pitchFamily="49" charset="0"/>
              </a:rPr>
              <a:t>{</a:t>
            </a:r>
          </a:p>
          <a:p>
            <a:pPr marL="0" fontAlgn="auto">
              <a:spcAft>
                <a:spcPts val="0"/>
              </a:spcAft>
              <a:buFont typeface="Arial" panose="020B0604020202020204" pitchFamily="34" charset="0"/>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session.Store</a:t>
            </a:r>
            <a:r>
              <a:rPr lang="en-US" sz="2400" dirty="0">
                <a:latin typeface="Courier New" pitchFamily="49" charset="0"/>
                <a:cs typeface="Courier New" pitchFamily="49" charset="0"/>
              </a:rPr>
              <a:t>(entity);</a:t>
            </a:r>
          </a:p>
          <a:p>
            <a:pPr marL="0" fontAlgn="auto">
              <a:spcAft>
                <a:spcPts val="0"/>
              </a:spcAft>
              <a:buFont typeface="Arial" panose="020B0604020202020204" pitchFamily="34" charset="0"/>
              <a:buNone/>
              <a:defRPr/>
            </a:pP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session.SaveChanges</a:t>
            </a:r>
            <a:r>
              <a:rPr lang="en-US" sz="2400" dirty="0">
                <a:latin typeface="Courier New" pitchFamily="49" charset="0"/>
                <a:cs typeface="Courier New" pitchFamily="49" charset="0"/>
              </a:rPr>
              <a:t>();</a:t>
            </a:r>
          </a:p>
          <a:p>
            <a:pPr marL="0" fontAlgn="auto">
              <a:spcAft>
                <a:spcPts val="0"/>
              </a:spcAft>
              <a:buFont typeface="Arial" panose="020B0604020202020204" pitchFamily="34" charset="0"/>
              <a:buNone/>
              <a:defRPr/>
            </a:pPr>
            <a:r>
              <a:rPr lang="en-US" sz="2400" dirty="0">
                <a:latin typeface="Courier New" pitchFamily="49" charset="0"/>
                <a:cs typeface="Courier New" pitchFamily="49" charset="0"/>
              </a:rPr>
              <a:t>}</a:t>
            </a:r>
          </a:p>
          <a:p>
            <a:pPr fontAlgn="auto">
              <a:spcAft>
                <a:spcPts val="0"/>
              </a:spcAft>
              <a:buFont typeface="Arial" panose="020B0604020202020204" pitchFamily="34" charset="0"/>
              <a:buNone/>
              <a:defRPr/>
            </a:pPr>
            <a:endParaRPr lang="en-US" sz="1200" dirty="0"/>
          </a:p>
          <a:p>
            <a:pPr fontAlgn="auto">
              <a:spcAft>
                <a:spcPts val="0"/>
              </a:spcAft>
              <a:buFont typeface="Arial" panose="020B0604020202020204" pitchFamily="34" charset="0"/>
              <a:buNone/>
              <a:defRPr/>
            </a:pPr>
            <a:r>
              <a:rPr lang="en-US" dirty="0"/>
              <a:t>DEMO</a:t>
            </a:r>
          </a:p>
          <a:p>
            <a:pPr lvl="1" fontAlgn="auto">
              <a:spcAft>
                <a:spcPts val="0"/>
              </a:spcAft>
              <a:buFont typeface="Arial" panose="020B0604020202020204" pitchFamily="34" charset="0"/>
              <a:buNone/>
              <a:defRPr/>
            </a:pPr>
            <a:endParaRPr lang="fr-FR" dirty="0"/>
          </a:p>
          <a:p>
            <a:pPr lvl="1" fontAlgn="auto">
              <a:spcAft>
                <a:spcPts val="0"/>
              </a:spcAft>
              <a:buFont typeface="Arial" panose="020B0604020202020204" pitchFamily="34" charset="0"/>
              <a:buNone/>
              <a:defRP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743C-9601-014F-B397-530F0CCACB17}"/>
              </a:ext>
            </a:extLst>
          </p:cNvPr>
          <p:cNvSpPr>
            <a:spLocks noGrp="1"/>
          </p:cNvSpPr>
          <p:nvPr>
            <p:ph type="title"/>
          </p:nvPr>
        </p:nvSpPr>
        <p:spPr/>
        <p:txBody>
          <a:bodyPr/>
          <a:lstStyle/>
          <a:p>
            <a:pPr fontAlgn="auto">
              <a:spcAft>
                <a:spcPts val="0"/>
              </a:spcAft>
              <a:defRPr/>
            </a:pPr>
            <a:r>
              <a:rPr lang="en-US" dirty="0"/>
              <a:t>Indexing</a:t>
            </a:r>
            <a:endParaRPr lang="en-GB" dirty="0"/>
          </a:p>
        </p:txBody>
      </p:sp>
      <p:sp>
        <p:nvSpPr>
          <p:cNvPr id="28675" name="Content Placeholder 2">
            <a:extLst>
              <a:ext uri="{FF2B5EF4-FFF2-40B4-BE49-F238E27FC236}">
                <a16:creationId xmlns:a16="http://schemas.microsoft.com/office/drawing/2014/main" id="{4F3A6365-AAF0-4B46-9897-139E1AC0B3F0}"/>
              </a:ext>
            </a:extLst>
          </p:cNvPr>
          <p:cNvSpPr>
            <a:spLocks noGrp="1"/>
          </p:cNvSpPr>
          <p:nvPr>
            <p:ph idx="1"/>
          </p:nvPr>
        </p:nvSpPr>
        <p:spPr/>
        <p:txBody>
          <a:bodyPr anchor="t"/>
          <a:lstStyle/>
          <a:p>
            <a:r>
              <a:rPr lang="en-US" altLang="en-US"/>
              <a:t>Brings order in schema-free world</a:t>
            </a:r>
          </a:p>
          <a:p>
            <a:r>
              <a:rPr lang="en-US" altLang="en-US"/>
              <a:t>Materialized views</a:t>
            </a:r>
          </a:p>
          <a:p>
            <a:r>
              <a:rPr lang="en-US" altLang="en-US"/>
              <a:t>Built in the background</a:t>
            </a:r>
          </a:p>
          <a:p>
            <a:r>
              <a:rPr lang="en-US" altLang="en-US"/>
              <a:t>Allow stale reads</a:t>
            </a:r>
          </a:p>
          <a:p>
            <a:r>
              <a:rPr lang="en-US" altLang="en-US"/>
              <a:t>Don’t slow down CRUD ops</a:t>
            </a:r>
          </a:p>
          <a:p>
            <a:r>
              <a:rPr lang="en-US" altLang="en-US"/>
              <a:t>MapReduce functions using LINQ</a:t>
            </a: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CF7E4-51F7-A14B-B5AC-B23A0BF4582E}"/>
              </a:ext>
            </a:extLst>
          </p:cNvPr>
          <p:cNvSpPr>
            <a:spLocks noGrp="1"/>
          </p:cNvSpPr>
          <p:nvPr>
            <p:ph type="title"/>
          </p:nvPr>
        </p:nvSpPr>
        <p:spPr/>
        <p:txBody>
          <a:bodyPr/>
          <a:lstStyle/>
          <a:p>
            <a:pPr fontAlgn="auto">
              <a:spcAft>
                <a:spcPts val="0"/>
              </a:spcAft>
              <a:defRPr/>
            </a:pPr>
            <a:r>
              <a:rPr lang="en-US" dirty="0" err="1"/>
              <a:t>MapReduce</a:t>
            </a:r>
            <a:r>
              <a:rPr lang="en-US" dirty="0"/>
              <a:t>: How does it work?</a:t>
            </a:r>
          </a:p>
        </p:txBody>
      </p:sp>
      <p:sp>
        <p:nvSpPr>
          <p:cNvPr id="5" name="Rectangle 4">
            <a:extLst>
              <a:ext uri="{FF2B5EF4-FFF2-40B4-BE49-F238E27FC236}">
                <a16:creationId xmlns:a16="http://schemas.microsoft.com/office/drawing/2014/main" id="{64EAB64E-1DBF-834E-BE5A-7FEA7BB92164}"/>
              </a:ext>
            </a:extLst>
          </p:cNvPr>
          <p:cNvSpPr/>
          <p:nvPr/>
        </p:nvSpPr>
        <p:spPr>
          <a:xfrm>
            <a:off x="1219200" y="5105400"/>
            <a:ext cx="685800" cy="381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8" name="Parallelogram 7">
            <a:extLst>
              <a:ext uri="{FF2B5EF4-FFF2-40B4-BE49-F238E27FC236}">
                <a16:creationId xmlns:a16="http://schemas.microsoft.com/office/drawing/2014/main" id="{92128F8E-86A7-FC45-8F01-837CB876C565}"/>
              </a:ext>
            </a:extLst>
          </p:cNvPr>
          <p:cNvSpPr/>
          <p:nvPr/>
        </p:nvSpPr>
        <p:spPr>
          <a:xfrm>
            <a:off x="1143000" y="5867400"/>
            <a:ext cx="762000" cy="457200"/>
          </a:xfrm>
          <a:prstGeom prst="parallelogram">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3" name="Right Arrow 12">
            <a:extLst>
              <a:ext uri="{FF2B5EF4-FFF2-40B4-BE49-F238E27FC236}">
                <a16:creationId xmlns:a16="http://schemas.microsoft.com/office/drawing/2014/main" id="{96EDB6CB-00DB-E948-BDF6-FF5AC3E5EB44}"/>
              </a:ext>
            </a:extLst>
          </p:cNvPr>
          <p:cNvSpPr/>
          <p:nvPr/>
        </p:nvSpPr>
        <p:spPr>
          <a:xfrm>
            <a:off x="2209800" y="5257800"/>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14" name="Right Arrow 13">
            <a:extLst>
              <a:ext uri="{FF2B5EF4-FFF2-40B4-BE49-F238E27FC236}">
                <a16:creationId xmlns:a16="http://schemas.microsoft.com/office/drawing/2014/main" id="{268EDD4E-1296-0E46-837E-9D9CC7E9CE0A}"/>
              </a:ext>
            </a:extLst>
          </p:cNvPr>
          <p:cNvSpPr/>
          <p:nvPr/>
        </p:nvSpPr>
        <p:spPr>
          <a:xfrm>
            <a:off x="2209800" y="6019800"/>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25" name="TextBox 24">
            <a:extLst>
              <a:ext uri="{FF2B5EF4-FFF2-40B4-BE49-F238E27FC236}">
                <a16:creationId xmlns:a16="http://schemas.microsoft.com/office/drawing/2014/main" id="{EF0009AC-4C32-9449-B403-86006C363839}"/>
              </a:ext>
            </a:extLst>
          </p:cNvPr>
          <p:cNvSpPr txBox="1">
            <a:spLocks noChangeArrowheads="1"/>
          </p:cNvSpPr>
          <p:nvPr/>
        </p:nvSpPr>
        <p:spPr bwMode="auto">
          <a:xfrm>
            <a:off x="2952750" y="5105400"/>
            <a:ext cx="847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 ]</a:t>
            </a:r>
          </a:p>
        </p:txBody>
      </p:sp>
      <p:sp>
        <p:nvSpPr>
          <p:cNvPr id="26" name="TextBox 25">
            <a:extLst>
              <a:ext uri="{FF2B5EF4-FFF2-40B4-BE49-F238E27FC236}">
                <a16:creationId xmlns:a16="http://schemas.microsoft.com/office/drawing/2014/main" id="{AF3FC714-3B09-3545-AAE2-2028A1AC75AE}"/>
              </a:ext>
            </a:extLst>
          </p:cNvPr>
          <p:cNvSpPr txBox="1">
            <a:spLocks noChangeArrowheads="1"/>
          </p:cNvSpPr>
          <p:nvPr/>
        </p:nvSpPr>
        <p:spPr bwMode="auto">
          <a:xfrm>
            <a:off x="2981325" y="5943600"/>
            <a:ext cx="790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Red ]</a:t>
            </a:r>
          </a:p>
        </p:txBody>
      </p:sp>
      <p:sp>
        <p:nvSpPr>
          <p:cNvPr id="32" name="Right Brace 31">
            <a:extLst>
              <a:ext uri="{FF2B5EF4-FFF2-40B4-BE49-F238E27FC236}">
                <a16:creationId xmlns:a16="http://schemas.microsoft.com/office/drawing/2014/main" id="{FE0E0929-590F-6643-8BAC-71C5E6EB9102}"/>
              </a:ext>
            </a:extLst>
          </p:cNvPr>
          <p:cNvSpPr/>
          <p:nvPr/>
        </p:nvSpPr>
        <p:spPr>
          <a:xfrm>
            <a:off x="3962400" y="5105400"/>
            <a:ext cx="304800" cy="1143000"/>
          </a:xfrm>
          <a:prstGeom prst="rightBrace">
            <a:avLst/>
          </a:prstGeom>
          <a:ln w="28575">
            <a:solidFill>
              <a:schemeClr val="bg1">
                <a:lumMod val="95000"/>
              </a:schemeClr>
            </a:solidFill>
          </a:ln>
        </p:spPr>
        <p:style>
          <a:lnRef idx="2">
            <a:schemeClr val="accent4"/>
          </a:lnRef>
          <a:fillRef idx="0">
            <a:schemeClr val="accent4"/>
          </a:fillRef>
          <a:effectRef idx="1">
            <a:schemeClr val="accent4"/>
          </a:effectRef>
          <a:fontRef idx="minor">
            <a:schemeClr val="tx1"/>
          </a:fontRef>
        </p:style>
        <p:txBody>
          <a:bodyPr anchor="ctr"/>
          <a:lstStyle/>
          <a:p>
            <a:pPr algn="ctr" fontAlgn="auto">
              <a:spcBef>
                <a:spcPts val="0"/>
              </a:spcBef>
              <a:spcAft>
                <a:spcPts val="0"/>
              </a:spcAft>
              <a:defRPr/>
            </a:pPr>
            <a:endParaRPr lang="en-US"/>
          </a:p>
        </p:txBody>
      </p:sp>
      <p:sp>
        <p:nvSpPr>
          <p:cNvPr id="35" name="TextBox 34">
            <a:extLst>
              <a:ext uri="{FF2B5EF4-FFF2-40B4-BE49-F238E27FC236}">
                <a16:creationId xmlns:a16="http://schemas.microsoft.com/office/drawing/2014/main" id="{84D8A354-C471-D647-9050-C18961A9A0BA}"/>
              </a:ext>
            </a:extLst>
          </p:cNvPr>
          <p:cNvSpPr txBox="1">
            <a:spLocks noChangeArrowheads="1"/>
          </p:cNvSpPr>
          <p:nvPr/>
        </p:nvSpPr>
        <p:spPr bwMode="auto">
          <a:xfrm>
            <a:off x="4705350" y="5257800"/>
            <a:ext cx="102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Blue,1 ]</a:t>
            </a:r>
          </a:p>
        </p:txBody>
      </p:sp>
      <p:sp>
        <p:nvSpPr>
          <p:cNvPr id="36" name="TextBox 35">
            <a:extLst>
              <a:ext uri="{FF2B5EF4-FFF2-40B4-BE49-F238E27FC236}">
                <a16:creationId xmlns:a16="http://schemas.microsoft.com/office/drawing/2014/main" id="{96609999-F4E6-C542-9D33-A59DA245BCE7}"/>
              </a:ext>
            </a:extLst>
          </p:cNvPr>
          <p:cNvSpPr txBox="1">
            <a:spLocks noChangeArrowheads="1"/>
          </p:cNvSpPr>
          <p:nvPr/>
        </p:nvSpPr>
        <p:spPr bwMode="auto">
          <a:xfrm>
            <a:off x="4749800" y="5791200"/>
            <a:ext cx="96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Red,1 ]</a:t>
            </a:r>
          </a:p>
        </p:txBody>
      </p:sp>
      <p:sp>
        <p:nvSpPr>
          <p:cNvPr id="41" name="Rectangle 40">
            <a:extLst>
              <a:ext uri="{FF2B5EF4-FFF2-40B4-BE49-F238E27FC236}">
                <a16:creationId xmlns:a16="http://schemas.microsoft.com/office/drawing/2014/main" id="{F80C9A97-B35E-014C-8D02-9DC7F3A518C7}"/>
              </a:ext>
            </a:extLst>
          </p:cNvPr>
          <p:cNvSpPr/>
          <p:nvPr/>
        </p:nvSpPr>
        <p:spPr>
          <a:xfrm>
            <a:off x="1295400" y="1817688"/>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Parallelogram 41">
            <a:extLst>
              <a:ext uri="{FF2B5EF4-FFF2-40B4-BE49-F238E27FC236}">
                <a16:creationId xmlns:a16="http://schemas.microsoft.com/office/drawing/2014/main" id="{E2D22934-B783-714E-A0A0-17CB022D8395}"/>
              </a:ext>
            </a:extLst>
          </p:cNvPr>
          <p:cNvSpPr/>
          <p:nvPr/>
        </p:nvSpPr>
        <p:spPr>
          <a:xfrm>
            <a:off x="1219200" y="2579688"/>
            <a:ext cx="762000" cy="4572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3" name="Parallelogram 42">
            <a:extLst>
              <a:ext uri="{FF2B5EF4-FFF2-40B4-BE49-F238E27FC236}">
                <a16:creationId xmlns:a16="http://schemas.microsoft.com/office/drawing/2014/main" id="{98B56887-E71E-6546-9005-FE05020049F5}"/>
              </a:ext>
            </a:extLst>
          </p:cNvPr>
          <p:cNvSpPr/>
          <p:nvPr/>
        </p:nvSpPr>
        <p:spPr>
          <a:xfrm>
            <a:off x="1219200" y="3417888"/>
            <a:ext cx="762000" cy="457200"/>
          </a:xfrm>
          <a:prstGeom prst="parallelogram">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4" name="Rectangle 43">
            <a:extLst>
              <a:ext uri="{FF2B5EF4-FFF2-40B4-BE49-F238E27FC236}">
                <a16:creationId xmlns:a16="http://schemas.microsoft.com/office/drawing/2014/main" id="{95DA18DB-6CD3-BB4A-98F8-1520847837E9}"/>
              </a:ext>
            </a:extLst>
          </p:cNvPr>
          <p:cNvSpPr/>
          <p:nvPr/>
        </p:nvSpPr>
        <p:spPr>
          <a:xfrm>
            <a:off x="1219200" y="4256088"/>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Right Arrow 44">
            <a:extLst>
              <a:ext uri="{FF2B5EF4-FFF2-40B4-BE49-F238E27FC236}">
                <a16:creationId xmlns:a16="http://schemas.microsoft.com/office/drawing/2014/main" id="{535E1BA0-A584-D44B-A41A-1A99183063F7}"/>
              </a:ext>
            </a:extLst>
          </p:cNvPr>
          <p:cNvSpPr/>
          <p:nvPr/>
        </p:nvSpPr>
        <p:spPr>
          <a:xfrm>
            <a:off x="2286000" y="1970088"/>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6" name="Right Arrow 45">
            <a:extLst>
              <a:ext uri="{FF2B5EF4-FFF2-40B4-BE49-F238E27FC236}">
                <a16:creationId xmlns:a16="http://schemas.microsoft.com/office/drawing/2014/main" id="{0F737886-53F3-5D4C-A128-A5F761D8E5AD}"/>
              </a:ext>
            </a:extLst>
          </p:cNvPr>
          <p:cNvSpPr/>
          <p:nvPr/>
        </p:nvSpPr>
        <p:spPr>
          <a:xfrm>
            <a:off x="2286000" y="2732088"/>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7" name="Right Arrow 46">
            <a:extLst>
              <a:ext uri="{FF2B5EF4-FFF2-40B4-BE49-F238E27FC236}">
                <a16:creationId xmlns:a16="http://schemas.microsoft.com/office/drawing/2014/main" id="{E1CE956B-493F-2F45-AD43-C0C5BEA996E7}"/>
              </a:ext>
            </a:extLst>
          </p:cNvPr>
          <p:cNvSpPr/>
          <p:nvPr/>
        </p:nvSpPr>
        <p:spPr>
          <a:xfrm>
            <a:off x="2286000" y="3570288"/>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8" name="Right Arrow 47">
            <a:extLst>
              <a:ext uri="{FF2B5EF4-FFF2-40B4-BE49-F238E27FC236}">
                <a16:creationId xmlns:a16="http://schemas.microsoft.com/office/drawing/2014/main" id="{4A906D89-8297-2D47-883E-A06AE8F36CC4}"/>
              </a:ext>
            </a:extLst>
          </p:cNvPr>
          <p:cNvSpPr/>
          <p:nvPr/>
        </p:nvSpPr>
        <p:spPr>
          <a:xfrm>
            <a:off x="2286000" y="4332288"/>
            <a:ext cx="381000" cy="152400"/>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49" name="TextBox 48">
            <a:extLst>
              <a:ext uri="{FF2B5EF4-FFF2-40B4-BE49-F238E27FC236}">
                <a16:creationId xmlns:a16="http://schemas.microsoft.com/office/drawing/2014/main" id="{AB4A2C88-B686-424A-8F7F-AA74C035565C}"/>
              </a:ext>
            </a:extLst>
          </p:cNvPr>
          <p:cNvSpPr txBox="1">
            <a:spLocks noChangeArrowheads="1"/>
          </p:cNvSpPr>
          <p:nvPr/>
        </p:nvSpPr>
        <p:spPr bwMode="auto">
          <a:xfrm>
            <a:off x="2819400" y="1817688"/>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Orange ]</a:t>
            </a:r>
          </a:p>
        </p:txBody>
      </p:sp>
      <p:sp>
        <p:nvSpPr>
          <p:cNvPr id="50" name="TextBox 49">
            <a:extLst>
              <a:ext uri="{FF2B5EF4-FFF2-40B4-BE49-F238E27FC236}">
                <a16:creationId xmlns:a16="http://schemas.microsoft.com/office/drawing/2014/main" id="{61837F5D-29F0-4444-B2A5-0FFCDD7811C2}"/>
              </a:ext>
            </a:extLst>
          </p:cNvPr>
          <p:cNvSpPr txBox="1">
            <a:spLocks noChangeArrowheads="1"/>
          </p:cNvSpPr>
          <p:nvPr/>
        </p:nvSpPr>
        <p:spPr bwMode="auto">
          <a:xfrm>
            <a:off x="2952750" y="2655888"/>
            <a:ext cx="847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 ]</a:t>
            </a:r>
          </a:p>
        </p:txBody>
      </p:sp>
      <p:sp>
        <p:nvSpPr>
          <p:cNvPr id="51" name="TextBox 50">
            <a:extLst>
              <a:ext uri="{FF2B5EF4-FFF2-40B4-BE49-F238E27FC236}">
                <a16:creationId xmlns:a16="http://schemas.microsoft.com/office/drawing/2014/main" id="{E32EEBDD-6A52-B347-9D2F-85AF951BB41F}"/>
              </a:ext>
            </a:extLst>
          </p:cNvPr>
          <p:cNvSpPr txBox="1">
            <a:spLocks noChangeArrowheads="1"/>
          </p:cNvSpPr>
          <p:nvPr/>
        </p:nvSpPr>
        <p:spPr bwMode="auto">
          <a:xfrm>
            <a:off x="2952750" y="3417888"/>
            <a:ext cx="847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 ]</a:t>
            </a:r>
          </a:p>
        </p:txBody>
      </p:sp>
      <p:sp>
        <p:nvSpPr>
          <p:cNvPr id="52" name="TextBox 51">
            <a:extLst>
              <a:ext uri="{FF2B5EF4-FFF2-40B4-BE49-F238E27FC236}">
                <a16:creationId xmlns:a16="http://schemas.microsoft.com/office/drawing/2014/main" id="{467C5B67-AD73-564F-85B3-C3C4B9FE9493}"/>
              </a:ext>
            </a:extLst>
          </p:cNvPr>
          <p:cNvSpPr txBox="1">
            <a:spLocks noChangeArrowheads="1"/>
          </p:cNvSpPr>
          <p:nvPr/>
        </p:nvSpPr>
        <p:spPr bwMode="auto">
          <a:xfrm>
            <a:off x="2819400" y="4256088"/>
            <a:ext cx="1114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Orange ]</a:t>
            </a:r>
          </a:p>
        </p:txBody>
      </p:sp>
      <p:sp>
        <p:nvSpPr>
          <p:cNvPr id="53" name="Right Brace 52">
            <a:extLst>
              <a:ext uri="{FF2B5EF4-FFF2-40B4-BE49-F238E27FC236}">
                <a16:creationId xmlns:a16="http://schemas.microsoft.com/office/drawing/2014/main" id="{9F28C039-029D-E140-BA2C-55AAFE7BE983}"/>
              </a:ext>
            </a:extLst>
          </p:cNvPr>
          <p:cNvSpPr/>
          <p:nvPr/>
        </p:nvSpPr>
        <p:spPr>
          <a:xfrm>
            <a:off x="3962400" y="1817688"/>
            <a:ext cx="304800" cy="2743200"/>
          </a:xfrm>
          <a:prstGeom prst="rightBrace">
            <a:avLst/>
          </a:prstGeom>
          <a:ln w="28575">
            <a:solidFill>
              <a:schemeClr val="bg1">
                <a:lumMod val="95000"/>
              </a:schemeClr>
            </a:solidFill>
          </a:ln>
        </p:spPr>
        <p:style>
          <a:lnRef idx="2">
            <a:schemeClr val="accent4"/>
          </a:lnRef>
          <a:fillRef idx="0">
            <a:schemeClr val="accent4"/>
          </a:fillRef>
          <a:effectRef idx="1">
            <a:schemeClr val="accent4"/>
          </a:effectRef>
          <a:fontRef idx="minor">
            <a:schemeClr val="tx1"/>
          </a:fontRef>
        </p:style>
        <p:txBody>
          <a:bodyPr anchor="ctr"/>
          <a:lstStyle/>
          <a:p>
            <a:pPr algn="ctr" fontAlgn="auto">
              <a:spcBef>
                <a:spcPts val="0"/>
              </a:spcBef>
              <a:spcAft>
                <a:spcPts val="0"/>
              </a:spcAft>
              <a:defRPr/>
            </a:pPr>
            <a:endParaRPr lang="en-US"/>
          </a:p>
        </p:txBody>
      </p:sp>
      <p:sp>
        <p:nvSpPr>
          <p:cNvPr id="54" name="TextBox 53">
            <a:extLst>
              <a:ext uri="{FF2B5EF4-FFF2-40B4-BE49-F238E27FC236}">
                <a16:creationId xmlns:a16="http://schemas.microsoft.com/office/drawing/2014/main" id="{0C488FA1-ADD6-054D-9D2F-28BA1908287D}"/>
              </a:ext>
            </a:extLst>
          </p:cNvPr>
          <p:cNvSpPr txBox="1">
            <a:spLocks noChangeArrowheads="1"/>
          </p:cNvSpPr>
          <p:nvPr/>
        </p:nvSpPr>
        <p:spPr bwMode="auto">
          <a:xfrm>
            <a:off x="4572000" y="2590800"/>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Orange,2 ]</a:t>
            </a:r>
          </a:p>
        </p:txBody>
      </p:sp>
      <p:sp>
        <p:nvSpPr>
          <p:cNvPr id="55" name="TextBox 54">
            <a:extLst>
              <a:ext uri="{FF2B5EF4-FFF2-40B4-BE49-F238E27FC236}">
                <a16:creationId xmlns:a16="http://schemas.microsoft.com/office/drawing/2014/main" id="{096031D2-BECE-1A43-834F-DB6BB189147E}"/>
              </a:ext>
            </a:extLst>
          </p:cNvPr>
          <p:cNvSpPr txBox="1">
            <a:spLocks noChangeArrowheads="1"/>
          </p:cNvSpPr>
          <p:nvPr/>
        </p:nvSpPr>
        <p:spPr bwMode="auto">
          <a:xfrm>
            <a:off x="4705350" y="3429000"/>
            <a:ext cx="102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Blue,2 ]</a:t>
            </a:r>
          </a:p>
        </p:txBody>
      </p:sp>
      <p:sp>
        <p:nvSpPr>
          <p:cNvPr id="56" name="Right Brace 55">
            <a:extLst>
              <a:ext uri="{FF2B5EF4-FFF2-40B4-BE49-F238E27FC236}">
                <a16:creationId xmlns:a16="http://schemas.microsoft.com/office/drawing/2014/main" id="{6D594DF4-BC4F-BB4C-864A-D186E468DB9B}"/>
              </a:ext>
            </a:extLst>
          </p:cNvPr>
          <p:cNvSpPr/>
          <p:nvPr/>
        </p:nvSpPr>
        <p:spPr>
          <a:xfrm>
            <a:off x="6019800" y="2579688"/>
            <a:ext cx="304800" cy="3657600"/>
          </a:xfrm>
          <a:prstGeom prst="rightBrace">
            <a:avLst/>
          </a:prstGeom>
          <a:ln w="28575">
            <a:solidFill>
              <a:schemeClr val="bg1">
                <a:lumMod val="95000"/>
              </a:schemeClr>
            </a:solidFill>
          </a:ln>
        </p:spPr>
        <p:style>
          <a:lnRef idx="2">
            <a:schemeClr val="accent4"/>
          </a:lnRef>
          <a:fillRef idx="0">
            <a:schemeClr val="accent4"/>
          </a:fillRef>
          <a:effectRef idx="1">
            <a:schemeClr val="accent4"/>
          </a:effectRef>
          <a:fontRef idx="minor">
            <a:schemeClr val="tx1"/>
          </a:fontRef>
        </p:style>
        <p:txBody>
          <a:bodyPr anchor="ctr"/>
          <a:lstStyle/>
          <a:p>
            <a:pPr algn="ctr" fontAlgn="auto">
              <a:spcBef>
                <a:spcPts val="0"/>
              </a:spcBef>
              <a:spcAft>
                <a:spcPts val="0"/>
              </a:spcAft>
              <a:defRPr/>
            </a:pPr>
            <a:endParaRPr lang="en-US"/>
          </a:p>
        </p:txBody>
      </p:sp>
      <p:sp>
        <p:nvSpPr>
          <p:cNvPr id="58" name="TextBox 57">
            <a:extLst>
              <a:ext uri="{FF2B5EF4-FFF2-40B4-BE49-F238E27FC236}">
                <a16:creationId xmlns:a16="http://schemas.microsoft.com/office/drawing/2014/main" id="{20950CEB-558C-3647-955F-80CBBDF52675}"/>
              </a:ext>
            </a:extLst>
          </p:cNvPr>
          <p:cNvSpPr txBox="1">
            <a:spLocks noChangeArrowheads="1"/>
          </p:cNvSpPr>
          <p:nvPr/>
        </p:nvSpPr>
        <p:spPr bwMode="auto">
          <a:xfrm>
            <a:off x="6838950" y="4724400"/>
            <a:ext cx="965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Red,1 ]</a:t>
            </a:r>
          </a:p>
        </p:txBody>
      </p:sp>
      <p:sp>
        <p:nvSpPr>
          <p:cNvPr id="59" name="TextBox 58">
            <a:extLst>
              <a:ext uri="{FF2B5EF4-FFF2-40B4-BE49-F238E27FC236}">
                <a16:creationId xmlns:a16="http://schemas.microsoft.com/office/drawing/2014/main" id="{F9A218A8-27B7-4043-8965-1C24D1565B6B}"/>
              </a:ext>
            </a:extLst>
          </p:cNvPr>
          <p:cNvSpPr txBox="1">
            <a:spLocks noChangeArrowheads="1"/>
          </p:cNvSpPr>
          <p:nvPr/>
        </p:nvSpPr>
        <p:spPr bwMode="auto">
          <a:xfrm>
            <a:off x="6705600" y="3733800"/>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Orange,2 ]</a:t>
            </a:r>
          </a:p>
        </p:txBody>
      </p:sp>
      <p:sp>
        <p:nvSpPr>
          <p:cNvPr id="60" name="TextBox 59">
            <a:extLst>
              <a:ext uri="{FF2B5EF4-FFF2-40B4-BE49-F238E27FC236}">
                <a16:creationId xmlns:a16="http://schemas.microsoft.com/office/drawing/2014/main" id="{1407D3A6-96D4-474E-8478-811F82192D69}"/>
              </a:ext>
            </a:extLst>
          </p:cNvPr>
          <p:cNvSpPr txBox="1">
            <a:spLocks noChangeArrowheads="1"/>
          </p:cNvSpPr>
          <p:nvPr/>
        </p:nvSpPr>
        <p:spPr bwMode="auto">
          <a:xfrm>
            <a:off x="6838950" y="4229100"/>
            <a:ext cx="1022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 Blue,3 ]</a:t>
            </a:r>
          </a:p>
        </p:txBody>
      </p:sp>
      <p:sp>
        <p:nvSpPr>
          <p:cNvPr id="61" name="TextBox 60">
            <a:extLst>
              <a:ext uri="{FF2B5EF4-FFF2-40B4-BE49-F238E27FC236}">
                <a16:creationId xmlns:a16="http://schemas.microsoft.com/office/drawing/2014/main" id="{F382509A-64B3-5345-A504-DE91CD56E3EC}"/>
              </a:ext>
            </a:extLst>
          </p:cNvPr>
          <p:cNvSpPr txBox="1"/>
          <p:nvPr/>
        </p:nvSpPr>
        <p:spPr>
          <a:xfrm>
            <a:off x="2133600" y="1295400"/>
            <a:ext cx="790601" cy="461665"/>
          </a:xfrm>
          <a:prstGeom prst="rect">
            <a:avLst/>
          </a:prstGeom>
          <a:noFill/>
        </p:spPr>
        <p:txBody>
          <a:bodyPr wrap="none">
            <a:spAutoFit/>
          </a:bodyPr>
          <a:lstStyle/>
          <a:p>
            <a:pPr fontAlgn="auto">
              <a:spcBef>
                <a:spcPts val="0"/>
              </a:spcBef>
              <a:spcAft>
                <a:spcPts val="0"/>
              </a:spcAft>
              <a:defRPr/>
            </a:pPr>
            <a:r>
              <a:rPr lang="en-US" sz="2400" b="1" u="sng"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cs typeface="+mn-cs"/>
              </a:rPr>
              <a:t>Map</a:t>
            </a:r>
          </a:p>
        </p:txBody>
      </p:sp>
      <p:sp>
        <p:nvSpPr>
          <p:cNvPr id="62" name="TextBox 61">
            <a:extLst>
              <a:ext uri="{FF2B5EF4-FFF2-40B4-BE49-F238E27FC236}">
                <a16:creationId xmlns:a16="http://schemas.microsoft.com/office/drawing/2014/main" id="{16D1C613-D18D-B946-86C8-9F12731103EC}"/>
              </a:ext>
            </a:extLst>
          </p:cNvPr>
          <p:cNvSpPr txBox="1"/>
          <p:nvPr/>
        </p:nvSpPr>
        <p:spPr>
          <a:xfrm>
            <a:off x="3810000" y="1295400"/>
            <a:ext cx="1544334" cy="461665"/>
          </a:xfrm>
          <a:prstGeom prst="rect">
            <a:avLst/>
          </a:prstGeom>
          <a:noFill/>
        </p:spPr>
        <p:txBody>
          <a:bodyPr wrap="none">
            <a:spAutoFit/>
          </a:bodyPr>
          <a:lstStyle/>
          <a:p>
            <a:pPr fontAlgn="auto">
              <a:spcBef>
                <a:spcPts val="0"/>
              </a:spcBef>
              <a:spcAft>
                <a:spcPts val="0"/>
              </a:spcAft>
              <a:defRPr/>
            </a:pPr>
            <a:r>
              <a:rPr lang="en-US" sz="2400" b="1" u="sng"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cs typeface="+mn-cs"/>
              </a:rPr>
              <a:t>Reduce </a:t>
            </a:r>
            <a:r>
              <a:rPr lang="en-US" sz="2400" b="1" u="sng"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cs typeface="+mn-cs"/>
                <a:sym typeface="Wingdings" pitchFamily="2" charset="2"/>
              </a:rPr>
              <a:t></a:t>
            </a:r>
            <a:endParaRPr lang="en-US" sz="2400" b="1" u="sng"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n-lt"/>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3" grpId="0" animBg="1"/>
      <p:bldP spid="14" grpId="0" animBg="1"/>
      <p:bldP spid="25" grpId="0"/>
      <p:bldP spid="26" grpId="0"/>
      <p:bldP spid="32" grpId="0" animBg="1"/>
      <p:bldP spid="35" grpId="0"/>
      <p:bldP spid="36" grpId="0"/>
      <p:bldP spid="41" grpId="0" animBg="1"/>
      <p:bldP spid="42" grpId="0" animBg="1"/>
      <p:bldP spid="43" grpId="0" animBg="1"/>
      <p:bldP spid="44" grpId="0" animBg="1"/>
      <p:bldP spid="45" grpId="0" animBg="1"/>
      <p:bldP spid="46" grpId="0" animBg="1"/>
      <p:bldP spid="47" grpId="0" animBg="1"/>
      <p:bldP spid="48" grpId="0" animBg="1"/>
      <p:bldP spid="49" grpId="0"/>
      <p:bldP spid="50" grpId="0"/>
      <p:bldP spid="51" grpId="0"/>
      <p:bldP spid="52" grpId="0"/>
      <p:bldP spid="53" grpId="0" animBg="1"/>
      <p:bldP spid="54" grpId="0"/>
      <p:bldP spid="55" grpId="0"/>
      <p:bldP spid="56" grpId="0" animBg="1"/>
      <p:bldP spid="58" grpId="0"/>
      <p:bldP spid="59" grpId="0"/>
      <p:bldP spid="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71B2-839A-3A41-B23B-C16D6FE033BC}"/>
              </a:ext>
            </a:extLst>
          </p:cNvPr>
          <p:cNvSpPr>
            <a:spLocks noGrp="1"/>
          </p:cNvSpPr>
          <p:nvPr>
            <p:ph type="title"/>
          </p:nvPr>
        </p:nvSpPr>
        <p:spPr/>
        <p:txBody>
          <a:bodyPr/>
          <a:lstStyle/>
          <a:p>
            <a:pPr fontAlgn="auto">
              <a:spcAft>
                <a:spcPts val="0"/>
              </a:spcAft>
              <a:defRPr/>
            </a:pPr>
            <a:r>
              <a:rPr lang="en-US" dirty="0"/>
              <a:t>Indexing Demo</a:t>
            </a:r>
            <a:endParaRPr lang="en-GB" dirty="0"/>
          </a:p>
        </p:txBody>
      </p:sp>
      <p:pic>
        <p:nvPicPr>
          <p:cNvPr id="2050" name="Picture 2">
            <a:extLst>
              <a:ext uri="{FF2B5EF4-FFF2-40B4-BE49-F238E27FC236}">
                <a16:creationId xmlns:a16="http://schemas.microsoft.com/office/drawing/2014/main" id="{1A6D77D4-846A-1C4E-B85B-6C44B8E3FF2A}"/>
              </a:ext>
            </a:extLst>
          </p:cNvPr>
          <p:cNvPicPr>
            <a:picLocks noChangeAspect="1" noChangeArrowheads="1"/>
          </p:cNvPicPr>
          <p:nvPr/>
        </p:nvPicPr>
        <p:blipFill>
          <a:blip r:embed="rId3"/>
          <a:srcRect/>
          <a:stretch>
            <a:fillRect/>
          </a:stretch>
        </p:blipFill>
        <p:spPr bwMode="auto">
          <a:xfrm>
            <a:off x="2514600" y="2286000"/>
            <a:ext cx="4419600" cy="3613150"/>
          </a:xfrm>
          <a:prstGeom prst="rect">
            <a:avLst/>
          </a:prstGeom>
          <a:noFill/>
          <a:ln w="9525">
            <a:solidFill>
              <a:schemeClr val="tx1"/>
            </a:solidFill>
            <a:miter lim="800000"/>
            <a:headEnd/>
            <a:tailEnd/>
          </a:ln>
          <a:effectLst>
            <a:outerShdw blurRad="76200" dir="13500000" sy="23000" kx="1200000" algn="br" rotWithShape="0">
              <a:prstClr val="black">
                <a:alpha val="20000"/>
              </a:prst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1DF478F9-63D1-B340-8A0A-BE60BA41A47F}"/>
              </a:ext>
            </a:extLst>
          </p:cNvPr>
          <p:cNvSpPr>
            <a:spLocks noGrp="1"/>
          </p:cNvSpPr>
          <p:nvPr>
            <p:ph idx="1"/>
          </p:nvPr>
        </p:nvSpPr>
        <p:spPr>
          <a:xfrm>
            <a:off x="685800" y="1447800"/>
            <a:ext cx="8001000" cy="5029200"/>
          </a:xfrm>
        </p:spPr>
        <p:txBody>
          <a:bodyPr anchor="t"/>
          <a:lstStyle/>
          <a:p>
            <a:r>
              <a:rPr lang="en-US" altLang="en-US" sz="2400"/>
              <a:t>The </a:t>
            </a:r>
            <a:r>
              <a:rPr lang="en-US" altLang="en-US" sz="2400" b="1"/>
              <a:t>CAP</a:t>
            </a:r>
            <a:r>
              <a:rPr lang="en-US" altLang="en-US" sz="2400"/>
              <a:t> theorem (</a:t>
            </a:r>
            <a:r>
              <a:rPr lang="en-US" altLang="en-US" sz="2400">
                <a:hlinkClick r:id="rId3"/>
              </a:rPr>
              <a:t>Brewer</a:t>
            </a:r>
            <a:r>
              <a:rPr lang="en-US" altLang="en-US" sz="2400"/>
              <a:t>) states that you have to pick two of </a:t>
            </a:r>
            <a:r>
              <a:rPr lang="en-US" altLang="en-US" sz="2400" b="1"/>
              <a:t>Consistency</a:t>
            </a:r>
            <a:r>
              <a:rPr lang="en-US" altLang="en-US" sz="2400"/>
              <a:t>, </a:t>
            </a:r>
            <a:r>
              <a:rPr lang="en-US" altLang="en-US" sz="2400" b="1"/>
              <a:t>Availability</a:t>
            </a:r>
            <a:r>
              <a:rPr lang="en-US" altLang="en-US" sz="2400"/>
              <a:t>, </a:t>
            </a:r>
            <a:r>
              <a:rPr lang="en-US" altLang="en-US" sz="2400" b="1"/>
              <a:t>Partition tolerance</a:t>
            </a:r>
            <a:r>
              <a:rPr lang="en-US" altLang="en-US" sz="2400"/>
              <a:t>: You can't have the three at the same time and get an acceptable latency. </a:t>
            </a:r>
          </a:p>
          <a:p>
            <a:pPr lvl="1"/>
            <a:r>
              <a:rPr lang="en-US" altLang="en-US" sz="2400" b="1"/>
              <a:t>Consistency</a:t>
            </a:r>
            <a:r>
              <a:rPr lang="en-US" altLang="en-US" sz="2400"/>
              <a:t> means that each client always has the same view of the data. </a:t>
            </a:r>
          </a:p>
          <a:p>
            <a:pPr lvl="1"/>
            <a:r>
              <a:rPr lang="en-US" altLang="en-US" sz="2400" b="1"/>
              <a:t>Availability</a:t>
            </a:r>
            <a:r>
              <a:rPr lang="en-US" altLang="en-US" sz="2400"/>
              <a:t> means that all clients can always read and write.</a:t>
            </a:r>
          </a:p>
          <a:p>
            <a:pPr lvl="1"/>
            <a:r>
              <a:rPr lang="en-US" altLang="en-US" sz="2400" b="1"/>
              <a:t>Partition tolerance</a:t>
            </a:r>
            <a:r>
              <a:rPr lang="en-US" altLang="en-US" sz="2400"/>
              <a:t> means that the system works well across physical network partitions.</a:t>
            </a:r>
          </a:p>
          <a:p>
            <a:r>
              <a:rPr lang="en-US" altLang="en-US" sz="2400">
                <a:solidFill>
                  <a:schemeClr val="tx1"/>
                </a:solidFill>
              </a:rPr>
              <a:t>Eventual consistency relaxes consistency for availability &amp; partition tolerance.  By doing this it also gains scalability.</a:t>
            </a:r>
          </a:p>
          <a:p>
            <a:endParaRPr lang="en-US" altLang="en-US" sz="2400"/>
          </a:p>
        </p:txBody>
      </p:sp>
      <p:sp>
        <p:nvSpPr>
          <p:cNvPr id="7" name="Title 6">
            <a:extLst>
              <a:ext uri="{FF2B5EF4-FFF2-40B4-BE49-F238E27FC236}">
                <a16:creationId xmlns:a16="http://schemas.microsoft.com/office/drawing/2014/main" id="{E50C6993-F64C-A649-B41E-DD91A3AFE9CB}"/>
              </a:ext>
            </a:extLst>
          </p:cNvPr>
          <p:cNvSpPr>
            <a:spLocks noGrp="1"/>
          </p:cNvSpPr>
          <p:nvPr>
            <p:ph type="title"/>
          </p:nvPr>
        </p:nvSpPr>
        <p:spPr/>
        <p:txBody>
          <a:bodyPr/>
          <a:lstStyle/>
          <a:p>
            <a:pPr fontAlgn="auto">
              <a:spcAft>
                <a:spcPts val="0"/>
              </a:spcAft>
              <a:defRPr/>
            </a:pPr>
            <a:r>
              <a:rPr lang="en-US" dirty="0"/>
              <a:t>Eventual Consistency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90ED-B932-4A43-984B-4F9D7B65A265}"/>
              </a:ext>
            </a:extLst>
          </p:cNvPr>
          <p:cNvSpPr>
            <a:spLocks noGrp="1"/>
          </p:cNvSpPr>
          <p:nvPr>
            <p:ph type="title"/>
          </p:nvPr>
        </p:nvSpPr>
        <p:spPr/>
        <p:txBody>
          <a:bodyPr/>
          <a:lstStyle/>
          <a:p>
            <a:pPr fontAlgn="auto">
              <a:spcAft>
                <a:spcPts val="0"/>
              </a:spcAft>
              <a:defRPr/>
            </a:pPr>
            <a:r>
              <a:rPr lang="en-US" dirty="0"/>
              <a:t>ASP.NET MVC STORE meets RavenDB</a:t>
            </a:r>
          </a:p>
        </p:txBody>
      </p:sp>
      <p:pic>
        <p:nvPicPr>
          <p:cNvPr id="32771" name="Picture 2">
            <a:extLst>
              <a:ext uri="{FF2B5EF4-FFF2-40B4-BE49-F238E27FC236}">
                <a16:creationId xmlns:a16="http://schemas.microsoft.com/office/drawing/2014/main" id="{DD27BE89-B637-054E-9046-F1B75F5B0EB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1524000"/>
            <a:ext cx="5759450" cy="4876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6" name="Picture 4" descr="http://farm4.static.flickr.com/3173/2333232442_d3063521b4_o.jpg">
            <a:extLst>
              <a:ext uri="{FF2B5EF4-FFF2-40B4-BE49-F238E27FC236}">
                <a16:creationId xmlns:a16="http://schemas.microsoft.com/office/drawing/2014/main" id="{CF8D1790-907E-2C41-AF89-17E5D10F100A}"/>
              </a:ext>
            </a:extLst>
          </p:cNvPr>
          <p:cNvPicPr>
            <a:picLocks noChangeAspect="1" noChangeArrowheads="1"/>
          </p:cNvPicPr>
          <p:nvPr/>
        </p:nvPicPr>
        <p:blipFill>
          <a:blip r:embed="rId3"/>
          <a:srcRect l="4185" t="11111" r="4009" b="11111"/>
          <a:stretch>
            <a:fillRect/>
          </a:stretch>
        </p:blipFill>
        <p:spPr bwMode="auto">
          <a:xfrm>
            <a:off x="457200" y="3335338"/>
            <a:ext cx="4391025" cy="3124200"/>
          </a:xfrm>
          <a:prstGeom prst="rect">
            <a:avLst/>
          </a:prstGeom>
          <a:ln>
            <a:solidFill>
              <a:schemeClr val="tx1"/>
            </a:solid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A6F89B26-EDA1-2549-AF37-1E258A7CE65B}"/>
              </a:ext>
            </a:extLst>
          </p:cNvPr>
          <p:cNvSpPr>
            <a:spLocks noGrp="1"/>
          </p:cNvSpPr>
          <p:nvPr>
            <p:ph type="title"/>
          </p:nvPr>
        </p:nvSpPr>
        <p:spPr>
          <a:xfrm>
            <a:off x="533400" y="152400"/>
            <a:ext cx="7797798" cy="1143000"/>
          </a:xfrm>
        </p:spPr>
        <p:txBody>
          <a:bodyPr/>
          <a:lstStyle/>
          <a:p>
            <a:pPr fontAlgn="auto">
              <a:spcAft>
                <a:spcPts val="0"/>
              </a:spcAft>
              <a:defRPr/>
            </a:pPr>
            <a:r>
              <a:rPr lang="en-US" dirty="0"/>
              <a:t>Industry Trends User &amp; Data Explosion</a:t>
            </a:r>
          </a:p>
        </p:txBody>
      </p:sp>
      <p:sp>
        <p:nvSpPr>
          <p:cNvPr id="3" name="Content Placeholder 2">
            <a:extLst>
              <a:ext uri="{FF2B5EF4-FFF2-40B4-BE49-F238E27FC236}">
                <a16:creationId xmlns:a16="http://schemas.microsoft.com/office/drawing/2014/main" id="{23D67A60-0ADA-C549-B626-252065DD5E76}"/>
              </a:ext>
            </a:extLst>
          </p:cNvPr>
          <p:cNvSpPr>
            <a:spLocks noGrp="1"/>
          </p:cNvSpPr>
          <p:nvPr>
            <p:ph idx="1"/>
          </p:nvPr>
        </p:nvSpPr>
        <p:spPr>
          <a:xfrm>
            <a:off x="457200" y="1447800"/>
            <a:ext cx="4648200" cy="1600200"/>
          </a:xfrm>
        </p:spPr>
        <p:txBody>
          <a:bodyPr rtlCol="0">
            <a:normAutofit fontScale="92500" lnSpcReduction="10000"/>
          </a:bodyPr>
          <a:lstStyle/>
          <a:p>
            <a:pPr fontAlgn="auto">
              <a:spcAft>
                <a:spcPts val="0"/>
              </a:spcAft>
              <a:defRPr/>
            </a:pPr>
            <a:r>
              <a:rPr lang="en-US" dirty="0"/>
              <a:t>Internet Scale Systems &amp; </a:t>
            </a:r>
            <a:br>
              <a:rPr lang="en-US" dirty="0"/>
            </a:br>
            <a:r>
              <a:rPr lang="en-US" dirty="0"/>
              <a:t>Large Data growth are overwhelming existing systems</a:t>
            </a:r>
          </a:p>
        </p:txBody>
      </p:sp>
      <p:sp>
        <p:nvSpPr>
          <p:cNvPr id="6149" name="TextBox 5">
            <a:extLst>
              <a:ext uri="{FF2B5EF4-FFF2-40B4-BE49-F238E27FC236}">
                <a16:creationId xmlns:a16="http://schemas.microsoft.com/office/drawing/2014/main" id="{633C9FA1-4432-7849-BDA1-A9E271B9A5F2}"/>
              </a:ext>
            </a:extLst>
          </p:cNvPr>
          <p:cNvSpPr txBox="1">
            <a:spLocks noChangeArrowheads="1"/>
          </p:cNvSpPr>
          <p:nvPr/>
        </p:nvSpPr>
        <p:spPr bwMode="auto">
          <a:xfrm>
            <a:off x="2200275" y="6535738"/>
            <a:ext cx="10763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1000"/>
              <a:t>Source: IDC 2008</a:t>
            </a:r>
          </a:p>
        </p:txBody>
      </p:sp>
      <p:pic>
        <p:nvPicPr>
          <p:cNvPr id="64518" name="Picture 6" descr="http://tatchodrom.net/oasis/wp-content/uploads/2010/01/internet_growth.png">
            <a:extLst>
              <a:ext uri="{FF2B5EF4-FFF2-40B4-BE49-F238E27FC236}">
                <a16:creationId xmlns:a16="http://schemas.microsoft.com/office/drawing/2014/main" id="{6C44DCEE-A4C6-F846-8701-7F01998F1F5E}"/>
              </a:ext>
            </a:extLst>
          </p:cNvPr>
          <p:cNvPicPr>
            <a:picLocks noChangeAspect="1" noChangeArrowheads="1"/>
          </p:cNvPicPr>
          <p:nvPr/>
        </p:nvPicPr>
        <p:blipFill>
          <a:blip r:embed="rId4"/>
          <a:srcRect/>
          <a:stretch>
            <a:fillRect/>
          </a:stretch>
        </p:blipFill>
        <p:spPr bwMode="auto">
          <a:xfrm>
            <a:off x="5143500" y="1447800"/>
            <a:ext cx="3771900" cy="5005388"/>
          </a:xfrm>
          <a:prstGeom prst="rect">
            <a:avLst/>
          </a:prstGeom>
          <a:ln>
            <a:solidFill>
              <a:schemeClr val="tx1"/>
            </a:solidFill>
          </a:ln>
          <a:effectLst>
            <a:outerShdw blurRad="292100" dist="139700" dir="2700000" algn="tl" rotWithShape="0">
              <a:srgbClr val="333333">
                <a:alpha val="65000"/>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83BD-6871-4342-9A68-A1FD22816F88}"/>
              </a:ext>
            </a:extLst>
          </p:cNvPr>
          <p:cNvSpPr>
            <a:spLocks noGrp="1"/>
          </p:cNvSpPr>
          <p:nvPr>
            <p:ph type="title"/>
          </p:nvPr>
        </p:nvSpPr>
        <p:spPr/>
        <p:txBody>
          <a:bodyPr/>
          <a:lstStyle/>
          <a:p>
            <a:pPr fontAlgn="auto">
              <a:spcAft>
                <a:spcPts val="0"/>
              </a:spcAft>
              <a:defRPr/>
            </a:pPr>
            <a:r>
              <a:rPr lang="en-US" dirty="0"/>
              <a:t>Advanced Topics</a:t>
            </a:r>
          </a:p>
        </p:txBody>
      </p:sp>
      <p:sp>
        <p:nvSpPr>
          <p:cNvPr id="33795" name="Content Placeholder 2">
            <a:extLst>
              <a:ext uri="{FF2B5EF4-FFF2-40B4-BE49-F238E27FC236}">
                <a16:creationId xmlns:a16="http://schemas.microsoft.com/office/drawing/2014/main" id="{442DEA74-F093-3C4D-AA35-CD75640A3C89}"/>
              </a:ext>
            </a:extLst>
          </p:cNvPr>
          <p:cNvSpPr>
            <a:spLocks noGrp="1"/>
          </p:cNvSpPr>
          <p:nvPr>
            <p:ph idx="1"/>
          </p:nvPr>
        </p:nvSpPr>
        <p:spPr/>
        <p:txBody>
          <a:bodyPr anchor="t"/>
          <a:lstStyle/>
          <a:p>
            <a:pPr>
              <a:lnSpc>
                <a:spcPct val="150000"/>
              </a:lnSpc>
            </a:pPr>
            <a:r>
              <a:rPr lang="en-US" altLang="en-US"/>
              <a:t>Replication</a:t>
            </a:r>
          </a:p>
          <a:p>
            <a:pPr>
              <a:lnSpc>
                <a:spcPct val="150000"/>
              </a:lnSpc>
            </a:pPr>
            <a:r>
              <a:rPr lang="en-US" altLang="en-US"/>
              <a:t>Sharding</a:t>
            </a:r>
          </a:p>
          <a:p>
            <a:pPr>
              <a:lnSpc>
                <a:spcPct val="150000"/>
              </a:lnSpc>
            </a:pPr>
            <a:r>
              <a:rPr lang="en-US" altLang="en-US"/>
              <a:t>Extensibility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6857-961C-0B43-BC00-A2F8291F767F}"/>
              </a:ext>
            </a:extLst>
          </p:cNvPr>
          <p:cNvSpPr>
            <a:spLocks noGrp="1"/>
          </p:cNvSpPr>
          <p:nvPr>
            <p:ph type="title"/>
          </p:nvPr>
        </p:nvSpPr>
        <p:spPr>
          <a:xfrm>
            <a:off x="533400" y="152400"/>
            <a:ext cx="7772400" cy="1143000"/>
          </a:xfrm>
        </p:spPr>
        <p:txBody>
          <a:bodyPr/>
          <a:lstStyle/>
          <a:p>
            <a:pPr fontAlgn="auto">
              <a:spcAft>
                <a:spcPts val="0"/>
              </a:spcAft>
              <a:defRPr/>
            </a:pPr>
            <a:r>
              <a:rPr lang="en-US" dirty="0"/>
              <a:t>Replication Between Servers</a:t>
            </a:r>
          </a:p>
        </p:txBody>
      </p:sp>
      <p:sp>
        <p:nvSpPr>
          <p:cNvPr id="3" name="Content Placeholder 2">
            <a:extLst>
              <a:ext uri="{FF2B5EF4-FFF2-40B4-BE49-F238E27FC236}">
                <a16:creationId xmlns:a16="http://schemas.microsoft.com/office/drawing/2014/main" id="{85178465-5B7D-1442-B4A0-0B8038B66315}"/>
              </a:ext>
            </a:extLst>
          </p:cNvPr>
          <p:cNvSpPr>
            <a:spLocks noGrp="1"/>
          </p:cNvSpPr>
          <p:nvPr>
            <p:ph idx="1"/>
          </p:nvPr>
        </p:nvSpPr>
        <p:spPr>
          <a:xfrm>
            <a:off x="1219200" y="1600200"/>
            <a:ext cx="7467600" cy="4724400"/>
          </a:xfrm>
        </p:spPr>
        <p:txBody>
          <a:bodyPr rtlCol="0" anchor="t">
            <a:normAutofit lnSpcReduction="10000"/>
          </a:bodyPr>
          <a:lstStyle/>
          <a:p>
            <a:pPr fontAlgn="auto">
              <a:spcAft>
                <a:spcPts val="0"/>
              </a:spcAft>
              <a:defRPr/>
            </a:pPr>
            <a:r>
              <a:rPr lang="en-US" dirty="0"/>
              <a:t>Implemented as a plug-in (</a:t>
            </a:r>
            <a:r>
              <a:rPr lang="en-US" dirty="0" err="1"/>
              <a:t>Raven.Bundles.Replication.dll</a:t>
            </a:r>
            <a:r>
              <a:rPr lang="en-US" dirty="0"/>
              <a:t>)</a:t>
            </a:r>
          </a:p>
          <a:p>
            <a:pPr lvl="1" fontAlgn="auto">
              <a:spcAft>
                <a:spcPts val="0"/>
              </a:spcAft>
              <a:defRPr/>
            </a:pPr>
            <a:r>
              <a:rPr lang="en-US" sz="2400" dirty="0"/>
              <a:t>Tracks the server the document was originally written on. </a:t>
            </a:r>
          </a:p>
          <a:p>
            <a:pPr lvl="1" fontAlgn="auto">
              <a:spcAft>
                <a:spcPts val="0"/>
              </a:spcAft>
              <a:defRPr/>
            </a:pPr>
            <a:r>
              <a:rPr lang="en-US" sz="2400" dirty="0"/>
              <a:t>The replication bundle uses this information to determine if a replicated document is conflicting with the existing document.</a:t>
            </a:r>
          </a:p>
          <a:p>
            <a:pPr fontAlgn="auto">
              <a:spcAft>
                <a:spcPts val="0"/>
              </a:spcAft>
              <a:defRPr/>
            </a:pPr>
            <a:r>
              <a:rPr lang="en-US" dirty="0"/>
              <a:t>Supported by the client API</a:t>
            </a:r>
          </a:p>
          <a:p>
            <a:pPr lvl="1" fontAlgn="auto">
              <a:spcAft>
                <a:spcPts val="0"/>
              </a:spcAft>
              <a:defRPr/>
            </a:pPr>
            <a:r>
              <a:rPr lang="en-US" sz="2200" dirty="0"/>
              <a:t>Detects that an instance is replicating to another set of instances.</a:t>
            </a:r>
          </a:p>
          <a:p>
            <a:pPr lvl="1" fontAlgn="auto">
              <a:spcAft>
                <a:spcPts val="0"/>
              </a:spcAft>
              <a:defRPr/>
            </a:pPr>
            <a:r>
              <a:rPr lang="en-US" sz="2200" dirty="0"/>
              <a:t>When that instance is down, will automatically shift to the other instances.</a:t>
            </a:r>
          </a:p>
          <a:p>
            <a:pPr lvl="1" fontAlgn="auto">
              <a:spcAft>
                <a:spcPts val="0"/>
              </a:spcAft>
              <a:defRPr/>
            </a:pPr>
            <a:endParaRPr lang="en-US" sz="2600" dirty="0"/>
          </a:p>
        </p:txBody>
      </p:sp>
      <p:pic>
        <p:nvPicPr>
          <p:cNvPr id="34820" name="Picture 1">
            <a:extLst>
              <a:ext uri="{FF2B5EF4-FFF2-40B4-BE49-F238E27FC236}">
                <a16:creationId xmlns:a16="http://schemas.microsoft.com/office/drawing/2014/main" id="{454CB9E3-193F-D041-86B8-8170DE85ADD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363" y="533400"/>
            <a:ext cx="24590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07507D2-FB4F-794E-8562-CD5AD4314C76}"/>
              </a:ext>
            </a:extLst>
          </p:cNvPr>
          <p:cNvPicPr>
            <a:picLocks noChangeAspect="1" noChangeArrowheads="1"/>
          </p:cNvPicPr>
          <p:nvPr/>
        </p:nvPicPr>
        <p:blipFill>
          <a:blip r:embed="rId3" cstate="print"/>
          <a:srcRect l="4286" t="78416" r="25385" b="12079"/>
          <a:stretch>
            <a:fillRect/>
          </a:stretch>
        </p:blipFill>
        <p:spPr bwMode="auto">
          <a:xfrm>
            <a:off x="1371600" y="5410200"/>
            <a:ext cx="6096000" cy="914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2">
            <a:extLst>
              <a:ext uri="{FF2B5EF4-FFF2-40B4-BE49-F238E27FC236}">
                <a16:creationId xmlns:a16="http://schemas.microsoft.com/office/drawing/2014/main" id="{C6A7B51C-B06D-8546-BCDA-D35808CF06BB}"/>
              </a:ext>
            </a:extLst>
          </p:cNvPr>
          <p:cNvPicPr>
            <a:picLocks noChangeAspect="1" noChangeArrowheads="1"/>
          </p:cNvPicPr>
          <p:nvPr/>
        </p:nvPicPr>
        <p:blipFill>
          <a:blip r:embed="rId3" cstate="print"/>
          <a:srcRect l="4286" t="42772" r="25385" b="39802"/>
          <a:stretch>
            <a:fillRect/>
          </a:stretch>
        </p:blipFill>
        <p:spPr bwMode="auto">
          <a:xfrm>
            <a:off x="1371600" y="1676400"/>
            <a:ext cx="6096000" cy="1676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2">
            <a:extLst>
              <a:ext uri="{FF2B5EF4-FFF2-40B4-BE49-F238E27FC236}">
                <a16:creationId xmlns:a16="http://schemas.microsoft.com/office/drawing/2014/main" id="{F0F51C12-02B7-AF40-85C2-866EC4A7E9D4}"/>
              </a:ext>
            </a:extLst>
          </p:cNvPr>
          <p:cNvPicPr>
            <a:picLocks noChangeAspect="1" noChangeArrowheads="1"/>
          </p:cNvPicPr>
          <p:nvPr/>
        </p:nvPicPr>
        <p:blipFill>
          <a:blip r:embed="rId3" cstate="print"/>
          <a:srcRect l="4286" t="63366" r="25385" b="26337"/>
          <a:stretch>
            <a:fillRect/>
          </a:stretch>
        </p:blipFill>
        <p:spPr bwMode="auto">
          <a:xfrm>
            <a:off x="1371600" y="3886200"/>
            <a:ext cx="6096000" cy="990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6C9975C3-C3D9-984D-9E68-19B8B0D619AE}"/>
              </a:ext>
            </a:extLst>
          </p:cNvPr>
          <p:cNvSpPr txBox="1">
            <a:spLocks noChangeArrowheads="1"/>
          </p:cNvSpPr>
          <p:nvPr/>
        </p:nvSpPr>
        <p:spPr bwMode="auto">
          <a:xfrm>
            <a:off x="914400" y="1295400"/>
            <a:ext cx="2303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Given this document…</a:t>
            </a:r>
          </a:p>
        </p:txBody>
      </p:sp>
      <p:sp>
        <p:nvSpPr>
          <p:cNvPr id="8" name="TextBox 7">
            <a:extLst>
              <a:ext uri="{FF2B5EF4-FFF2-40B4-BE49-F238E27FC236}">
                <a16:creationId xmlns:a16="http://schemas.microsoft.com/office/drawing/2014/main" id="{FC694801-A2DA-B54A-82C9-275223DC8228}"/>
              </a:ext>
            </a:extLst>
          </p:cNvPr>
          <p:cNvSpPr txBox="1">
            <a:spLocks noChangeArrowheads="1"/>
          </p:cNvSpPr>
          <p:nvPr/>
        </p:nvSpPr>
        <p:spPr bwMode="auto">
          <a:xfrm>
            <a:off x="990600" y="3505200"/>
            <a:ext cx="167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And this index…</a:t>
            </a:r>
          </a:p>
        </p:txBody>
      </p:sp>
      <p:sp>
        <p:nvSpPr>
          <p:cNvPr id="9" name="TextBox 8">
            <a:extLst>
              <a:ext uri="{FF2B5EF4-FFF2-40B4-BE49-F238E27FC236}">
                <a16:creationId xmlns:a16="http://schemas.microsoft.com/office/drawing/2014/main" id="{A8C58652-A7FD-F24B-B007-12F49016D04B}"/>
              </a:ext>
            </a:extLst>
          </p:cNvPr>
          <p:cNvSpPr txBox="1">
            <a:spLocks noChangeArrowheads="1"/>
          </p:cNvSpPr>
          <p:nvPr/>
        </p:nvSpPr>
        <p:spPr bwMode="auto">
          <a:xfrm>
            <a:off x="1066800" y="5029200"/>
            <a:ext cx="2306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Gives this table output</a:t>
            </a:r>
          </a:p>
        </p:txBody>
      </p:sp>
      <p:sp>
        <p:nvSpPr>
          <p:cNvPr id="35848" name="Rectangle 9">
            <a:extLst>
              <a:ext uri="{FF2B5EF4-FFF2-40B4-BE49-F238E27FC236}">
                <a16:creationId xmlns:a16="http://schemas.microsoft.com/office/drawing/2014/main" id="{62EB9378-386B-5E4F-A62E-CEC9F69DC9D6}"/>
              </a:ext>
            </a:extLst>
          </p:cNvPr>
          <p:cNvSpPr>
            <a:spLocks noChangeArrowheads="1"/>
          </p:cNvSpPr>
          <p:nvPr/>
        </p:nvSpPr>
        <p:spPr bwMode="auto">
          <a:xfrm>
            <a:off x="4687888" y="6488113"/>
            <a:ext cx="44561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hlinkClick r:id="rId4"/>
              </a:rPr>
              <a:t>http://ravendb.net/bundles/index-replication</a:t>
            </a:r>
            <a:endParaRPr lang="en-US" altLang="en-US"/>
          </a:p>
        </p:txBody>
      </p:sp>
      <p:sp>
        <p:nvSpPr>
          <p:cNvPr id="11" name="Title 1">
            <a:extLst>
              <a:ext uri="{FF2B5EF4-FFF2-40B4-BE49-F238E27FC236}">
                <a16:creationId xmlns:a16="http://schemas.microsoft.com/office/drawing/2014/main" id="{6C4D36E4-54FA-794E-8664-45A0EAE79FCA}"/>
              </a:ext>
            </a:extLst>
          </p:cNvPr>
          <p:cNvSpPr>
            <a:spLocks noGrp="1"/>
          </p:cNvSpPr>
          <p:nvPr>
            <p:ph type="title"/>
          </p:nvPr>
        </p:nvSpPr>
        <p:spPr>
          <a:xfrm>
            <a:off x="533400" y="152400"/>
            <a:ext cx="7772400" cy="1143000"/>
          </a:xfrm>
        </p:spPr>
        <p:txBody>
          <a:bodyPr/>
          <a:lstStyle/>
          <a:p>
            <a:pPr fontAlgn="auto">
              <a:spcAft>
                <a:spcPts val="0"/>
              </a:spcAft>
              <a:defRPr/>
            </a:pPr>
            <a:r>
              <a:rPr lang="en-US" dirty="0"/>
              <a:t>Replication to Relational DB</a:t>
            </a:r>
          </a:p>
        </p:txBody>
      </p:sp>
      <p:pic>
        <p:nvPicPr>
          <p:cNvPr id="35850" name="Picture 1">
            <a:extLst>
              <a:ext uri="{FF2B5EF4-FFF2-40B4-BE49-F238E27FC236}">
                <a16:creationId xmlns:a16="http://schemas.microsoft.com/office/drawing/2014/main" id="{E6769FB6-4ADE-8C45-86A3-D45FA8914980}"/>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363" y="533400"/>
            <a:ext cx="24590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4BD0E-95E2-474E-8580-160B51FAF66F}"/>
              </a:ext>
            </a:extLst>
          </p:cNvPr>
          <p:cNvSpPr>
            <a:spLocks noGrp="1"/>
          </p:cNvSpPr>
          <p:nvPr>
            <p:ph type="title"/>
          </p:nvPr>
        </p:nvSpPr>
        <p:spPr/>
        <p:txBody>
          <a:bodyPr/>
          <a:lstStyle/>
          <a:p>
            <a:pPr fontAlgn="auto">
              <a:spcAft>
                <a:spcPts val="0"/>
              </a:spcAft>
              <a:defRPr/>
            </a:pPr>
            <a:r>
              <a:rPr lang="en-US" dirty="0" err="1"/>
              <a:t>Sharding</a:t>
            </a:r>
            <a:endParaRPr lang="en-US" dirty="0"/>
          </a:p>
        </p:txBody>
      </p:sp>
      <p:sp>
        <p:nvSpPr>
          <p:cNvPr id="36867" name="Content Placeholder 2">
            <a:extLst>
              <a:ext uri="{FF2B5EF4-FFF2-40B4-BE49-F238E27FC236}">
                <a16:creationId xmlns:a16="http://schemas.microsoft.com/office/drawing/2014/main" id="{345127A2-7752-1941-A27C-47CF67937F4D}"/>
              </a:ext>
            </a:extLst>
          </p:cNvPr>
          <p:cNvSpPr>
            <a:spLocks noGrp="1"/>
          </p:cNvSpPr>
          <p:nvPr>
            <p:ph idx="1"/>
          </p:nvPr>
        </p:nvSpPr>
        <p:spPr>
          <a:xfrm>
            <a:off x="457200" y="1447800"/>
            <a:ext cx="8077200" cy="4678363"/>
          </a:xfrm>
        </p:spPr>
        <p:txBody>
          <a:bodyPr anchor="t"/>
          <a:lstStyle/>
          <a:p>
            <a:r>
              <a:rPr lang="en-US" altLang="en-US"/>
              <a:t>Sharding refers to horizontal partitioning </a:t>
            </a:r>
            <a:br>
              <a:rPr lang="en-US" altLang="en-US"/>
            </a:br>
            <a:r>
              <a:rPr lang="en-US" altLang="en-US"/>
              <a:t>of data across multiple machines. </a:t>
            </a:r>
          </a:p>
          <a:p>
            <a:r>
              <a:rPr lang="en-US" altLang="en-US"/>
              <a:t>The idea is to split the load across many commodity machines, instead of buying huge expensive machines.</a:t>
            </a:r>
          </a:p>
          <a:p>
            <a:r>
              <a:rPr lang="en-US" altLang="en-US"/>
              <a:t>Raven has full support for sharding, and you can utilize sharding out of the box.</a:t>
            </a:r>
          </a:p>
          <a:p>
            <a:endParaRPr lang="en-US" altLang="en-US"/>
          </a:p>
        </p:txBody>
      </p:sp>
      <p:pic>
        <p:nvPicPr>
          <p:cNvPr id="36868" name="Picture 1">
            <a:extLst>
              <a:ext uri="{FF2B5EF4-FFF2-40B4-BE49-F238E27FC236}">
                <a16:creationId xmlns:a16="http://schemas.microsoft.com/office/drawing/2014/main" id="{B318A4F0-3DAA-9A49-B2F4-9F0E658E268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752226">
            <a:off x="5794375" y="4306888"/>
            <a:ext cx="2628900"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3CEF-4344-5B49-9365-E9C3BD81D545}"/>
              </a:ext>
            </a:extLst>
          </p:cNvPr>
          <p:cNvSpPr>
            <a:spLocks noGrp="1"/>
          </p:cNvSpPr>
          <p:nvPr>
            <p:ph type="title"/>
          </p:nvPr>
        </p:nvSpPr>
        <p:spPr/>
        <p:txBody>
          <a:bodyPr/>
          <a:lstStyle/>
          <a:p>
            <a:pPr fontAlgn="auto">
              <a:spcAft>
                <a:spcPts val="0"/>
              </a:spcAft>
              <a:defRPr/>
            </a:pPr>
            <a:r>
              <a:rPr lang="en-US" dirty="0"/>
              <a:t>Extensibility</a:t>
            </a:r>
          </a:p>
        </p:txBody>
      </p:sp>
      <p:sp>
        <p:nvSpPr>
          <p:cNvPr id="37891" name="Content Placeholder 2">
            <a:extLst>
              <a:ext uri="{FF2B5EF4-FFF2-40B4-BE49-F238E27FC236}">
                <a16:creationId xmlns:a16="http://schemas.microsoft.com/office/drawing/2014/main" id="{EB90EFE2-8F4D-DF42-9BC4-29871DD4FCC5}"/>
              </a:ext>
            </a:extLst>
          </p:cNvPr>
          <p:cNvSpPr>
            <a:spLocks noGrp="1"/>
          </p:cNvSpPr>
          <p:nvPr>
            <p:ph idx="1"/>
          </p:nvPr>
        </p:nvSpPr>
        <p:spPr/>
        <p:txBody>
          <a:bodyPr anchor="t"/>
          <a:lstStyle/>
          <a:p>
            <a:r>
              <a:rPr lang="en-US" altLang="en-US"/>
              <a:t>MEF (Managed Extensibility Framework)</a:t>
            </a:r>
          </a:p>
          <a:p>
            <a:r>
              <a:rPr lang="en-US" altLang="en-US"/>
              <a:t>Triggers</a:t>
            </a:r>
          </a:p>
          <a:p>
            <a:pPr lvl="1"/>
            <a:r>
              <a:rPr lang="en-US" altLang="en-US"/>
              <a:t>PUT triggers </a:t>
            </a:r>
          </a:p>
          <a:p>
            <a:pPr lvl="1"/>
            <a:r>
              <a:rPr lang="en-US" altLang="en-US"/>
              <a:t>DELETE triggers</a:t>
            </a:r>
          </a:p>
          <a:p>
            <a:pPr lvl="1"/>
            <a:r>
              <a:rPr lang="en-US" altLang="en-US"/>
              <a:t>Read triggers</a:t>
            </a:r>
          </a:p>
          <a:p>
            <a:pPr lvl="1"/>
            <a:r>
              <a:rPr lang="en-US" altLang="en-US"/>
              <a:t>Index update triggers</a:t>
            </a:r>
          </a:p>
          <a:p>
            <a:r>
              <a:rPr lang="en-US" altLang="en-US"/>
              <a:t>Request Responders</a:t>
            </a:r>
          </a:p>
          <a:p>
            <a:r>
              <a:rPr lang="en-US" altLang="en-US"/>
              <a:t>Custom Serialization/Deserialization</a:t>
            </a:r>
          </a:p>
          <a:p>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BC0D-75EC-D44A-A0D6-79320B31FC59}"/>
              </a:ext>
            </a:extLst>
          </p:cNvPr>
          <p:cNvSpPr>
            <a:spLocks noGrp="1"/>
          </p:cNvSpPr>
          <p:nvPr>
            <p:ph type="title"/>
          </p:nvPr>
        </p:nvSpPr>
        <p:spPr>
          <a:xfrm>
            <a:off x="533400" y="503238"/>
            <a:ext cx="7848600" cy="792162"/>
          </a:xfrm>
        </p:spPr>
        <p:txBody>
          <a:bodyPr/>
          <a:lstStyle/>
          <a:p>
            <a:pPr fontAlgn="auto">
              <a:spcAft>
                <a:spcPts val="0"/>
              </a:spcAft>
              <a:defRPr/>
            </a:pPr>
            <a:r>
              <a:rPr lang="en-US" dirty="0"/>
              <a:t>Learn More!</a:t>
            </a:r>
          </a:p>
        </p:txBody>
      </p:sp>
      <p:sp>
        <p:nvSpPr>
          <p:cNvPr id="38915" name="Content Placeholder 2">
            <a:extLst>
              <a:ext uri="{FF2B5EF4-FFF2-40B4-BE49-F238E27FC236}">
                <a16:creationId xmlns:a16="http://schemas.microsoft.com/office/drawing/2014/main" id="{C843F143-9B3D-2F4C-BF90-9F5D8C5D04B5}"/>
              </a:ext>
            </a:extLst>
          </p:cNvPr>
          <p:cNvSpPr>
            <a:spLocks noGrp="1"/>
          </p:cNvSpPr>
          <p:nvPr>
            <p:ph idx="1"/>
          </p:nvPr>
        </p:nvSpPr>
        <p:spPr>
          <a:xfrm>
            <a:off x="457200" y="1371600"/>
            <a:ext cx="8229600" cy="4754563"/>
          </a:xfrm>
        </p:spPr>
        <p:txBody>
          <a:bodyPr anchor="t"/>
          <a:lstStyle/>
          <a:p>
            <a:r>
              <a:rPr lang="en-US" altLang="en-US" sz="2000"/>
              <a:t>Raven DB Home Page</a:t>
            </a:r>
            <a:br>
              <a:rPr lang="en-US" altLang="en-US" sz="2400">
                <a:solidFill>
                  <a:srgbClr val="000000"/>
                </a:solidFill>
              </a:rPr>
            </a:br>
            <a:r>
              <a:rPr lang="en-US" altLang="en-US" sz="1800">
                <a:solidFill>
                  <a:srgbClr val="000000"/>
                </a:solidFill>
                <a:hlinkClick r:id="rId3"/>
              </a:rPr>
              <a:t>http://ravendb.net/</a:t>
            </a:r>
            <a:endParaRPr lang="en-US" altLang="en-US" sz="1800">
              <a:solidFill>
                <a:srgbClr val="000000"/>
              </a:solidFill>
            </a:endParaRPr>
          </a:p>
          <a:p>
            <a:r>
              <a:rPr lang="nl-NL" altLang="en-US" sz="2000"/>
              <a:t>Raven DB: An Introduction </a:t>
            </a:r>
            <a:br>
              <a:rPr lang="nl-NL" altLang="en-US" sz="2000"/>
            </a:br>
            <a:r>
              <a:rPr lang="nl-NL" altLang="en-US" sz="1600">
                <a:hlinkClick r:id="rId4"/>
              </a:rPr>
              <a:t>http://www.codeproject.com/KB/cs/RavenDBIntro.aspx</a:t>
            </a:r>
            <a:endParaRPr lang="nl-NL" altLang="en-US" sz="2000"/>
          </a:p>
          <a:p>
            <a:r>
              <a:rPr lang="nl-NL" altLang="en-US" sz="2000"/>
              <a:t>Herding Code 83: Ayende Rahien on RavenDB </a:t>
            </a:r>
            <a:br>
              <a:rPr lang="nl-NL" altLang="en-US" sz="2000"/>
            </a:br>
            <a:r>
              <a:rPr lang="en-US" altLang="en-US" sz="1600">
                <a:hlinkClick r:id="rId5"/>
              </a:rPr>
              <a:t>http://herdingcode.com/?p=255</a:t>
            </a:r>
            <a:endParaRPr lang="en-US" altLang="en-US" sz="2000"/>
          </a:p>
          <a:p>
            <a:r>
              <a:rPr lang="en-US" altLang="en-US" sz="2000"/>
              <a:t>Raven posts from Ayende Rahien</a:t>
            </a:r>
            <a:br>
              <a:rPr lang="en-US" altLang="en-US" sz="2000"/>
            </a:br>
            <a:r>
              <a:rPr lang="en-US" altLang="en-US" sz="1600">
                <a:hlinkClick r:id="rId6"/>
              </a:rPr>
              <a:t>http://ayende.com/Blog/category/564.aspx</a:t>
            </a:r>
            <a:endParaRPr lang="en-US" altLang="en-US" sz="1600"/>
          </a:p>
          <a:p>
            <a:r>
              <a:rPr lang="en-US" altLang="en-US" sz="2000"/>
              <a:t>Raven posts from Rob Ashton</a:t>
            </a:r>
            <a:br>
              <a:rPr lang="en-US" altLang="en-US" sz="2000"/>
            </a:br>
            <a:r>
              <a:rPr lang="en-US" altLang="en-US" sz="1600"/>
              <a:t> </a:t>
            </a:r>
            <a:r>
              <a:rPr lang="en-US" altLang="en-US" sz="1600">
                <a:hlinkClick r:id="rId7"/>
              </a:rPr>
              <a:t>http://codeofrob.com/category/13.aspx</a:t>
            </a:r>
            <a:endParaRPr lang="en-US" altLang="en-US" sz="1600"/>
          </a:p>
          <a:p>
            <a:r>
              <a:rPr lang="en-US" altLang="en-US" sz="2000"/>
              <a:t>My blog</a:t>
            </a:r>
            <a:br>
              <a:rPr lang="en-US" altLang="en-US" sz="2000"/>
            </a:br>
            <a:r>
              <a:rPr lang="en-US" altLang="en-US" sz="1600">
                <a:hlinkClick r:id="rId8"/>
              </a:rPr>
              <a:t>http://weblogs.asp.net/britchie/archive/tags/RavenDB/default.aspx</a:t>
            </a:r>
            <a:endParaRPr lang="en-US" altLang="en-US" sz="1600">
              <a:hlinkClick r:id="rId7"/>
            </a:endParaRPr>
          </a:p>
          <a:p>
            <a:r>
              <a:rPr lang="en-US" altLang="en-US" sz="2000"/>
              <a:t>ESENT (Raven DB’s storage engine)</a:t>
            </a:r>
          </a:p>
          <a:p>
            <a:pPr lvl="1">
              <a:buFont typeface="Courier New" panose="02070309020205020404" pitchFamily="49" charset="0"/>
              <a:buChar char="o"/>
            </a:pPr>
            <a:r>
              <a:rPr lang="en-US" altLang="en-US" sz="1600">
                <a:hlinkClick r:id="rId9"/>
              </a:rPr>
              <a:t>http://blogs.msdn.com/b/windowssdk/archive/2008/10/23/esent-extensible-storage-engine-api-in-the-windows-sdk.aspx</a:t>
            </a:r>
            <a:endParaRPr lang="en-US" altLang="en-US" sz="1600"/>
          </a:p>
          <a:p>
            <a:pPr lvl="1">
              <a:buFont typeface="Courier New" panose="02070309020205020404" pitchFamily="49" charset="0"/>
              <a:buChar char="o"/>
            </a:pPr>
            <a:r>
              <a:rPr lang="en-US" altLang="en-US" sz="1600">
                <a:hlinkClick r:id="rId10"/>
              </a:rPr>
              <a:t>http://managedesent.codeplex.com/wikipage?title=ManagedEsentDocumentation&amp;referringTitle=Documentation</a:t>
            </a:r>
            <a:endParaRPr lang="en-US"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9C4AF-F417-8C48-980B-F5684E7DE00D}"/>
              </a:ext>
            </a:extLst>
          </p:cNvPr>
          <p:cNvSpPr>
            <a:spLocks noGrp="1"/>
          </p:cNvSpPr>
          <p:nvPr>
            <p:ph type="title"/>
          </p:nvPr>
        </p:nvSpPr>
        <p:spPr>
          <a:xfrm>
            <a:off x="685800" y="152400"/>
            <a:ext cx="7645398" cy="1143000"/>
          </a:xfrm>
        </p:spPr>
        <p:txBody>
          <a:bodyPr/>
          <a:lstStyle/>
          <a:p>
            <a:pPr fontAlgn="auto">
              <a:spcAft>
                <a:spcPts val="0"/>
              </a:spcAft>
              <a:defRPr/>
            </a:pPr>
            <a:r>
              <a:rPr lang="en-US" dirty="0"/>
              <a:t>Industry Trend: Semi Structured Data</a:t>
            </a:r>
          </a:p>
        </p:txBody>
      </p:sp>
      <p:sp>
        <p:nvSpPr>
          <p:cNvPr id="3" name="Content Placeholder 2">
            <a:extLst>
              <a:ext uri="{FF2B5EF4-FFF2-40B4-BE49-F238E27FC236}">
                <a16:creationId xmlns:a16="http://schemas.microsoft.com/office/drawing/2014/main" id="{E684CF9A-4BBE-7F4A-805A-3AFAEC51EF0B}"/>
              </a:ext>
            </a:extLst>
          </p:cNvPr>
          <p:cNvSpPr>
            <a:spLocks noGrp="1"/>
          </p:cNvSpPr>
          <p:nvPr>
            <p:ph idx="1"/>
          </p:nvPr>
        </p:nvSpPr>
        <p:spPr>
          <a:xfrm>
            <a:off x="1219200" y="1600200"/>
            <a:ext cx="7467600" cy="4114800"/>
          </a:xfrm>
        </p:spPr>
        <p:txBody>
          <a:bodyPr/>
          <a:lstStyle/>
          <a:p>
            <a:r>
              <a:rPr lang="en-US" altLang="en-US"/>
              <a:t>Data is no longer simple rows &amp; columns</a:t>
            </a:r>
          </a:p>
          <a:p>
            <a:pPr lvl="1"/>
            <a:r>
              <a:rPr lang="en-US" altLang="en-US"/>
              <a:t>XML</a:t>
            </a:r>
          </a:p>
          <a:p>
            <a:pPr lvl="1"/>
            <a:r>
              <a:rPr lang="en-US" altLang="en-US"/>
              <a:t>JSON</a:t>
            </a:r>
          </a:p>
          <a:p>
            <a:r>
              <a:rPr lang="en-US" altLang="en-US"/>
              <a:t>Need flexible schemas for multi-tenant systems (SaaS) </a:t>
            </a:r>
          </a:p>
          <a:p>
            <a:r>
              <a:rPr lang="en-US" altLang="en-US"/>
              <a:t>Trend accelerated by individual content generation (“web 2.0”)</a:t>
            </a:r>
          </a:p>
          <a:p>
            <a:endParaRPr lang="en-US" altLang="en-US"/>
          </a:p>
          <a:p>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CC11880-2A66-594A-85DC-8540CBC4C883}"/>
              </a:ext>
            </a:extLst>
          </p:cNvPr>
          <p:cNvSpPr/>
          <p:nvPr/>
        </p:nvSpPr>
        <p:spPr>
          <a:xfrm>
            <a:off x="5257800" y="2514600"/>
            <a:ext cx="1066800" cy="990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sz="1600"/>
          </a:p>
        </p:txBody>
      </p:sp>
      <p:sp>
        <p:nvSpPr>
          <p:cNvPr id="14" name="Rectangle 13">
            <a:extLst>
              <a:ext uri="{FF2B5EF4-FFF2-40B4-BE49-F238E27FC236}">
                <a16:creationId xmlns:a16="http://schemas.microsoft.com/office/drawing/2014/main" id="{E554CD8D-F1E3-0448-93A2-AD8A091CB766}"/>
              </a:ext>
            </a:extLst>
          </p:cNvPr>
          <p:cNvSpPr/>
          <p:nvPr/>
        </p:nvSpPr>
        <p:spPr>
          <a:xfrm>
            <a:off x="2438400" y="3581400"/>
            <a:ext cx="1524000" cy="1600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8" name="Rectangle 7">
            <a:extLst>
              <a:ext uri="{FF2B5EF4-FFF2-40B4-BE49-F238E27FC236}">
                <a16:creationId xmlns:a16="http://schemas.microsoft.com/office/drawing/2014/main" id="{5C758177-FA49-4A47-947D-6746D9D4AB11}"/>
              </a:ext>
            </a:extLst>
          </p:cNvPr>
          <p:cNvSpPr/>
          <p:nvPr/>
        </p:nvSpPr>
        <p:spPr>
          <a:xfrm>
            <a:off x="609600" y="2514600"/>
            <a:ext cx="1676400" cy="26670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 name="Title 1">
            <a:extLst>
              <a:ext uri="{FF2B5EF4-FFF2-40B4-BE49-F238E27FC236}">
                <a16:creationId xmlns:a16="http://schemas.microsoft.com/office/drawing/2014/main" id="{AD258890-13A7-9A4E-8CC7-2FE3998A8492}"/>
              </a:ext>
            </a:extLst>
          </p:cNvPr>
          <p:cNvSpPr>
            <a:spLocks noGrp="1"/>
          </p:cNvSpPr>
          <p:nvPr>
            <p:ph type="title"/>
          </p:nvPr>
        </p:nvSpPr>
        <p:spPr>
          <a:xfrm>
            <a:off x="457200" y="152400"/>
            <a:ext cx="7873998" cy="1143000"/>
          </a:xfrm>
        </p:spPr>
        <p:txBody>
          <a:bodyPr/>
          <a:lstStyle/>
          <a:p>
            <a:pPr fontAlgn="auto">
              <a:spcAft>
                <a:spcPts val="0"/>
              </a:spcAft>
              <a:defRPr/>
            </a:pPr>
            <a:r>
              <a:rPr lang="en-US" dirty="0"/>
              <a:t>Industry Trend: Architecture Changes</a:t>
            </a:r>
          </a:p>
        </p:txBody>
      </p:sp>
      <p:sp>
        <p:nvSpPr>
          <p:cNvPr id="3" name="Content Placeholder 2">
            <a:extLst>
              <a:ext uri="{FF2B5EF4-FFF2-40B4-BE49-F238E27FC236}">
                <a16:creationId xmlns:a16="http://schemas.microsoft.com/office/drawing/2014/main" id="{640931B0-BBAA-C54C-9F8F-F4981A7ECDF5}"/>
              </a:ext>
            </a:extLst>
          </p:cNvPr>
          <p:cNvSpPr>
            <a:spLocks noGrp="1"/>
          </p:cNvSpPr>
          <p:nvPr>
            <p:ph idx="1"/>
          </p:nvPr>
        </p:nvSpPr>
        <p:spPr>
          <a:xfrm>
            <a:off x="914400" y="5638800"/>
            <a:ext cx="7467600" cy="990600"/>
          </a:xfrm>
        </p:spPr>
        <p:txBody>
          <a:bodyPr/>
          <a:lstStyle/>
          <a:p>
            <a:r>
              <a:rPr lang="en-US" altLang="en-US"/>
              <a:t>Data should be stored to meet the needs of the service </a:t>
            </a:r>
            <a:r>
              <a:rPr lang="en-US" altLang="en-US" u="sng"/>
              <a:t>not</a:t>
            </a:r>
            <a:r>
              <a:rPr lang="en-US" altLang="en-US"/>
              <a:t> forced into a rigid structure.</a:t>
            </a:r>
          </a:p>
        </p:txBody>
      </p:sp>
      <p:sp>
        <p:nvSpPr>
          <p:cNvPr id="5" name="Flowchart: Magnetic Disk 4">
            <a:extLst>
              <a:ext uri="{FF2B5EF4-FFF2-40B4-BE49-F238E27FC236}">
                <a16:creationId xmlns:a16="http://schemas.microsoft.com/office/drawing/2014/main" id="{A83F8DF1-EB41-7A4C-9571-53CB7C937610}"/>
              </a:ext>
            </a:extLst>
          </p:cNvPr>
          <p:cNvSpPr/>
          <p:nvPr/>
        </p:nvSpPr>
        <p:spPr>
          <a:xfrm>
            <a:off x="838200" y="3657600"/>
            <a:ext cx="1295400" cy="1295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7" name="Rectangle 6">
            <a:extLst>
              <a:ext uri="{FF2B5EF4-FFF2-40B4-BE49-F238E27FC236}">
                <a16:creationId xmlns:a16="http://schemas.microsoft.com/office/drawing/2014/main" id="{03483421-3959-E84C-9995-E79F0619843B}"/>
              </a:ext>
            </a:extLst>
          </p:cNvPr>
          <p:cNvSpPr/>
          <p:nvPr/>
        </p:nvSpPr>
        <p:spPr>
          <a:xfrm>
            <a:off x="838200" y="2819400"/>
            <a:ext cx="12001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600" dirty="0"/>
              <a:t>Application</a:t>
            </a:r>
          </a:p>
        </p:txBody>
      </p:sp>
      <p:sp>
        <p:nvSpPr>
          <p:cNvPr id="9" name="Down Arrow 8">
            <a:extLst>
              <a:ext uri="{FF2B5EF4-FFF2-40B4-BE49-F238E27FC236}">
                <a16:creationId xmlns:a16="http://schemas.microsoft.com/office/drawing/2014/main" id="{5BC4BB45-0B8B-3144-96A0-664211515F39}"/>
              </a:ext>
            </a:extLst>
          </p:cNvPr>
          <p:cNvSpPr/>
          <p:nvPr/>
        </p:nvSpPr>
        <p:spPr>
          <a:xfrm>
            <a:off x="1371600" y="3505200"/>
            <a:ext cx="152400" cy="3048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10" name="Rectangle 9">
            <a:extLst>
              <a:ext uri="{FF2B5EF4-FFF2-40B4-BE49-F238E27FC236}">
                <a16:creationId xmlns:a16="http://schemas.microsoft.com/office/drawing/2014/main" id="{EFDD0F78-D643-AB49-80D1-8AD9393F1ED9}"/>
              </a:ext>
            </a:extLst>
          </p:cNvPr>
          <p:cNvSpPr/>
          <p:nvPr/>
        </p:nvSpPr>
        <p:spPr>
          <a:xfrm>
            <a:off x="2438400" y="2514600"/>
            <a:ext cx="1533525" cy="990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sz="1600"/>
          </a:p>
        </p:txBody>
      </p:sp>
      <p:sp>
        <p:nvSpPr>
          <p:cNvPr id="11" name="Flowchart: Magnetic Disk 10">
            <a:extLst>
              <a:ext uri="{FF2B5EF4-FFF2-40B4-BE49-F238E27FC236}">
                <a16:creationId xmlns:a16="http://schemas.microsoft.com/office/drawing/2014/main" id="{5C68694D-D588-A349-9DB5-977A5FCE2873}"/>
              </a:ext>
            </a:extLst>
          </p:cNvPr>
          <p:cNvSpPr/>
          <p:nvPr/>
        </p:nvSpPr>
        <p:spPr>
          <a:xfrm>
            <a:off x="2590800" y="3657600"/>
            <a:ext cx="1219200" cy="1295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Rectangle 11">
            <a:extLst>
              <a:ext uri="{FF2B5EF4-FFF2-40B4-BE49-F238E27FC236}">
                <a16:creationId xmlns:a16="http://schemas.microsoft.com/office/drawing/2014/main" id="{9068D37F-AFE8-4A4C-98B4-75124D0BC567}"/>
              </a:ext>
            </a:extLst>
          </p:cNvPr>
          <p:cNvSpPr/>
          <p:nvPr/>
        </p:nvSpPr>
        <p:spPr>
          <a:xfrm>
            <a:off x="2609850" y="2819400"/>
            <a:ext cx="12001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600" dirty="0"/>
              <a:t>Application</a:t>
            </a:r>
          </a:p>
        </p:txBody>
      </p:sp>
      <p:sp>
        <p:nvSpPr>
          <p:cNvPr id="13" name="Down Arrow 12">
            <a:extLst>
              <a:ext uri="{FF2B5EF4-FFF2-40B4-BE49-F238E27FC236}">
                <a16:creationId xmlns:a16="http://schemas.microsoft.com/office/drawing/2014/main" id="{66BBD3F0-41D2-5541-880D-B771989E46BA}"/>
              </a:ext>
            </a:extLst>
          </p:cNvPr>
          <p:cNvSpPr/>
          <p:nvPr/>
        </p:nvSpPr>
        <p:spPr>
          <a:xfrm>
            <a:off x="3200400" y="3429000"/>
            <a:ext cx="152400" cy="3810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15" name="Rectangle 14">
            <a:extLst>
              <a:ext uri="{FF2B5EF4-FFF2-40B4-BE49-F238E27FC236}">
                <a16:creationId xmlns:a16="http://schemas.microsoft.com/office/drawing/2014/main" id="{872A5DD3-3FC7-0447-B170-4DB788D2C3CC}"/>
              </a:ext>
            </a:extLst>
          </p:cNvPr>
          <p:cNvSpPr/>
          <p:nvPr/>
        </p:nvSpPr>
        <p:spPr>
          <a:xfrm>
            <a:off x="4114800" y="3581400"/>
            <a:ext cx="2209800" cy="1600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16" name="Rectangle 15">
            <a:extLst>
              <a:ext uri="{FF2B5EF4-FFF2-40B4-BE49-F238E27FC236}">
                <a16:creationId xmlns:a16="http://schemas.microsoft.com/office/drawing/2014/main" id="{17BA0610-0675-3049-9F28-047DE38A834E}"/>
              </a:ext>
            </a:extLst>
          </p:cNvPr>
          <p:cNvSpPr/>
          <p:nvPr/>
        </p:nvSpPr>
        <p:spPr>
          <a:xfrm>
            <a:off x="4114800" y="2514600"/>
            <a:ext cx="1066800" cy="990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sz="1600"/>
          </a:p>
        </p:txBody>
      </p:sp>
      <p:sp>
        <p:nvSpPr>
          <p:cNvPr id="17" name="Flowchart: Magnetic Disk 16">
            <a:extLst>
              <a:ext uri="{FF2B5EF4-FFF2-40B4-BE49-F238E27FC236}">
                <a16:creationId xmlns:a16="http://schemas.microsoft.com/office/drawing/2014/main" id="{A2D44441-F4FE-8541-8E35-DE26DC690282}"/>
              </a:ext>
            </a:extLst>
          </p:cNvPr>
          <p:cNvSpPr/>
          <p:nvPr/>
        </p:nvSpPr>
        <p:spPr>
          <a:xfrm>
            <a:off x="4419600" y="3657600"/>
            <a:ext cx="1295400" cy="12954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8" name="Rectangle 17">
            <a:extLst>
              <a:ext uri="{FF2B5EF4-FFF2-40B4-BE49-F238E27FC236}">
                <a16:creationId xmlns:a16="http://schemas.microsoft.com/office/drawing/2014/main" id="{B1BE5212-668C-F545-9684-394C170BE548}"/>
              </a:ext>
            </a:extLst>
          </p:cNvPr>
          <p:cNvSpPr/>
          <p:nvPr/>
        </p:nvSpPr>
        <p:spPr>
          <a:xfrm>
            <a:off x="4191000" y="2819400"/>
            <a:ext cx="9334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200" dirty="0"/>
              <a:t>Application</a:t>
            </a:r>
          </a:p>
        </p:txBody>
      </p:sp>
      <p:sp>
        <p:nvSpPr>
          <p:cNvPr id="19" name="Down Arrow 18">
            <a:extLst>
              <a:ext uri="{FF2B5EF4-FFF2-40B4-BE49-F238E27FC236}">
                <a16:creationId xmlns:a16="http://schemas.microsoft.com/office/drawing/2014/main" id="{AF36DEDC-069A-8E48-B009-062C48D9F570}"/>
              </a:ext>
            </a:extLst>
          </p:cNvPr>
          <p:cNvSpPr/>
          <p:nvPr/>
        </p:nvSpPr>
        <p:spPr>
          <a:xfrm>
            <a:off x="4953000" y="3429000"/>
            <a:ext cx="152400" cy="3810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25" name="Rectangle 24">
            <a:extLst>
              <a:ext uri="{FF2B5EF4-FFF2-40B4-BE49-F238E27FC236}">
                <a16:creationId xmlns:a16="http://schemas.microsoft.com/office/drawing/2014/main" id="{6061A814-3DC1-2D4D-B3F9-0AF67D0B1CBC}"/>
              </a:ext>
            </a:extLst>
          </p:cNvPr>
          <p:cNvSpPr/>
          <p:nvPr/>
        </p:nvSpPr>
        <p:spPr>
          <a:xfrm>
            <a:off x="5334000" y="2819400"/>
            <a:ext cx="9334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200" dirty="0"/>
              <a:t>Application</a:t>
            </a:r>
          </a:p>
        </p:txBody>
      </p:sp>
      <p:sp>
        <p:nvSpPr>
          <p:cNvPr id="27" name="Down Arrow 26">
            <a:extLst>
              <a:ext uri="{FF2B5EF4-FFF2-40B4-BE49-F238E27FC236}">
                <a16:creationId xmlns:a16="http://schemas.microsoft.com/office/drawing/2014/main" id="{40968B16-69B0-C446-A527-D78B68F4DAF8}"/>
              </a:ext>
            </a:extLst>
          </p:cNvPr>
          <p:cNvSpPr/>
          <p:nvPr/>
        </p:nvSpPr>
        <p:spPr>
          <a:xfrm>
            <a:off x="5486400" y="3429000"/>
            <a:ext cx="152400" cy="3810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28" name="TextBox 27">
            <a:extLst>
              <a:ext uri="{FF2B5EF4-FFF2-40B4-BE49-F238E27FC236}">
                <a16:creationId xmlns:a16="http://schemas.microsoft.com/office/drawing/2014/main" id="{3707E6B3-A020-764F-8943-47ED84818053}"/>
              </a:ext>
            </a:extLst>
          </p:cNvPr>
          <p:cNvSpPr txBox="1">
            <a:spLocks noChangeArrowheads="1"/>
          </p:cNvSpPr>
          <p:nvPr/>
        </p:nvSpPr>
        <p:spPr bwMode="auto">
          <a:xfrm>
            <a:off x="838200" y="1905000"/>
            <a:ext cx="122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Mainframe</a:t>
            </a:r>
          </a:p>
        </p:txBody>
      </p:sp>
      <p:sp>
        <p:nvSpPr>
          <p:cNvPr id="29" name="TextBox 28">
            <a:extLst>
              <a:ext uri="{FF2B5EF4-FFF2-40B4-BE49-F238E27FC236}">
                <a16:creationId xmlns:a16="http://schemas.microsoft.com/office/drawing/2014/main" id="{6CB0A01C-D9ED-4246-8031-EE27CD6FD794}"/>
              </a:ext>
            </a:extLst>
          </p:cNvPr>
          <p:cNvSpPr txBox="1">
            <a:spLocks noChangeArrowheads="1"/>
          </p:cNvSpPr>
          <p:nvPr/>
        </p:nvSpPr>
        <p:spPr bwMode="auto">
          <a:xfrm>
            <a:off x="2590800" y="1916113"/>
            <a:ext cx="1397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a:t>Client-Server</a:t>
            </a:r>
          </a:p>
        </p:txBody>
      </p:sp>
      <p:sp>
        <p:nvSpPr>
          <p:cNvPr id="30" name="TextBox 29">
            <a:extLst>
              <a:ext uri="{FF2B5EF4-FFF2-40B4-BE49-F238E27FC236}">
                <a16:creationId xmlns:a16="http://schemas.microsoft.com/office/drawing/2014/main" id="{E8CE991F-6298-9440-BD89-3E285551BFFE}"/>
              </a:ext>
            </a:extLst>
          </p:cNvPr>
          <p:cNvSpPr txBox="1">
            <a:spLocks noChangeArrowheads="1"/>
          </p:cNvSpPr>
          <p:nvPr/>
        </p:nvSpPr>
        <p:spPr bwMode="auto">
          <a:xfrm>
            <a:off x="4343400" y="1752600"/>
            <a:ext cx="17573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a:t>Database  as </a:t>
            </a:r>
          </a:p>
          <a:p>
            <a:pPr algn="ctr"/>
            <a:r>
              <a:rPr lang="en-US" altLang="en-US"/>
              <a:t>Integration Point</a:t>
            </a:r>
          </a:p>
        </p:txBody>
      </p:sp>
      <p:sp>
        <p:nvSpPr>
          <p:cNvPr id="31" name="Rectangle 30">
            <a:extLst>
              <a:ext uri="{FF2B5EF4-FFF2-40B4-BE49-F238E27FC236}">
                <a16:creationId xmlns:a16="http://schemas.microsoft.com/office/drawing/2014/main" id="{EC056CE0-315F-8142-A5CE-7CFDF670C1DF}"/>
              </a:ext>
            </a:extLst>
          </p:cNvPr>
          <p:cNvSpPr/>
          <p:nvPr/>
        </p:nvSpPr>
        <p:spPr>
          <a:xfrm>
            <a:off x="7620000" y="2514600"/>
            <a:ext cx="1066800" cy="990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sz="1600"/>
          </a:p>
        </p:txBody>
      </p:sp>
      <p:sp>
        <p:nvSpPr>
          <p:cNvPr id="32" name="Rectangle 31">
            <a:extLst>
              <a:ext uri="{FF2B5EF4-FFF2-40B4-BE49-F238E27FC236}">
                <a16:creationId xmlns:a16="http://schemas.microsoft.com/office/drawing/2014/main" id="{C15BB072-66F6-5F41-AFAD-6DE77384AFC3}"/>
              </a:ext>
            </a:extLst>
          </p:cNvPr>
          <p:cNvSpPr/>
          <p:nvPr/>
        </p:nvSpPr>
        <p:spPr>
          <a:xfrm>
            <a:off x="6477000" y="3581400"/>
            <a:ext cx="1066800" cy="1600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33" name="Rectangle 32">
            <a:extLst>
              <a:ext uri="{FF2B5EF4-FFF2-40B4-BE49-F238E27FC236}">
                <a16:creationId xmlns:a16="http://schemas.microsoft.com/office/drawing/2014/main" id="{5309313D-AA3E-6A4C-9B2D-BA7E2C7BF131}"/>
              </a:ext>
            </a:extLst>
          </p:cNvPr>
          <p:cNvSpPr/>
          <p:nvPr/>
        </p:nvSpPr>
        <p:spPr>
          <a:xfrm>
            <a:off x="6477000" y="2514600"/>
            <a:ext cx="1066800" cy="9906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sz="1600"/>
          </a:p>
        </p:txBody>
      </p:sp>
      <p:sp>
        <p:nvSpPr>
          <p:cNvPr id="34" name="Flowchart: Magnetic Disk 33">
            <a:extLst>
              <a:ext uri="{FF2B5EF4-FFF2-40B4-BE49-F238E27FC236}">
                <a16:creationId xmlns:a16="http://schemas.microsoft.com/office/drawing/2014/main" id="{5234E36A-1829-4E46-ADD7-36A70E119142}"/>
              </a:ext>
            </a:extLst>
          </p:cNvPr>
          <p:cNvSpPr/>
          <p:nvPr/>
        </p:nvSpPr>
        <p:spPr>
          <a:xfrm>
            <a:off x="6584950" y="3733800"/>
            <a:ext cx="838200" cy="11430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35" name="Rectangle 34">
            <a:extLst>
              <a:ext uri="{FF2B5EF4-FFF2-40B4-BE49-F238E27FC236}">
                <a16:creationId xmlns:a16="http://schemas.microsoft.com/office/drawing/2014/main" id="{53E76773-2496-CB4F-91F2-69136020FA95}"/>
              </a:ext>
            </a:extLst>
          </p:cNvPr>
          <p:cNvSpPr/>
          <p:nvPr/>
        </p:nvSpPr>
        <p:spPr>
          <a:xfrm>
            <a:off x="6553200" y="2819400"/>
            <a:ext cx="9334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200" dirty="0"/>
              <a:t>Service</a:t>
            </a:r>
          </a:p>
        </p:txBody>
      </p:sp>
      <p:sp>
        <p:nvSpPr>
          <p:cNvPr id="36" name="Down Arrow 35">
            <a:extLst>
              <a:ext uri="{FF2B5EF4-FFF2-40B4-BE49-F238E27FC236}">
                <a16:creationId xmlns:a16="http://schemas.microsoft.com/office/drawing/2014/main" id="{080D0157-0CCE-7F44-B2CB-14EEEC2A76FE}"/>
              </a:ext>
            </a:extLst>
          </p:cNvPr>
          <p:cNvSpPr/>
          <p:nvPr/>
        </p:nvSpPr>
        <p:spPr>
          <a:xfrm>
            <a:off x="7010400" y="3429000"/>
            <a:ext cx="152400" cy="3810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37" name="Rectangle 36">
            <a:extLst>
              <a:ext uri="{FF2B5EF4-FFF2-40B4-BE49-F238E27FC236}">
                <a16:creationId xmlns:a16="http://schemas.microsoft.com/office/drawing/2014/main" id="{C6DFDFDB-AFD0-2D4C-82C9-C9A979B2EC55}"/>
              </a:ext>
            </a:extLst>
          </p:cNvPr>
          <p:cNvSpPr/>
          <p:nvPr/>
        </p:nvSpPr>
        <p:spPr>
          <a:xfrm>
            <a:off x="7696200" y="2819400"/>
            <a:ext cx="933450" cy="5334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r>
              <a:rPr lang="en-US" sz="1200" dirty="0"/>
              <a:t>Service</a:t>
            </a:r>
          </a:p>
        </p:txBody>
      </p:sp>
      <p:sp>
        <p:nvSpPr>
          <p:cNvPr id="43" name="Rectangle 42">
            <a:extLst>
              <a:ext uri="{FF2B5EF4-FFF2-40B4-BE49-F238E27FC236}">
                <a16:creationId xmlns:a16="http://schemas.microsoft.com/office/drawing/2014/main" id="{3548277A-B756-9A4D-B0EC-C0E501B010AC}"/>
              </a:ext>
            </a:extLst>
          </p:cNvPr>
          <p:cNvSpPr/>
          <p:nvPr/>
        </p:nvSpPr>
        <p:spPr>
          <a:xfrm>
            <a:off x="7620000" y="3581400"/>
            <a:ext cx="1066800" cy="1600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fontAlgn="auto">
              <a:spcBef>
                <a:spcPts val="0"/>
              </a:spcBef>
              <a:spcAft>
                <a:spcPts val="0"/>
              </a:spcAft>
              <a:defRPr/>
            </a:pPr>
            <a:endParaRPr lang="en-US"/>
          </a:p>
        </p:txBody>
      </p:sp>
      <p:sp>
        <p:nvSpPr>
          <p:cNvPr id="44" name="Flowchart: Magnetic Disk 43">
            <a:extLst>
              <a:ext uri="{FF2B5EF4-FFF2-40B4-BE49-F238E27FC236}">
                <a16:creationId xmlns:a16="http://schemas.microsoft.com/office/drawing/2014/main" id="{94654FC7-2FFE-FA4C-96DE-E68F2BD39F92}"/>
              </a:ext>
            </a:extLst>
          </p:cNvPr>
          <p:cNvSpPr/>
          <p:nvPr/>
        </p:nvSpPr>
        <p:spPr>
          <a:xfrm>
            <a:off x="7761288" y="3733800"/>
            <a:ext cx="838200" cy="1066800"/>
          </a:xfrm>
          <a:prstGeom prst="flowChartMagneticDisk">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fontAlgn="auto">
              <a:spcBef>
                <a:spcPts val="0"/>
              </a:spcBef>
              <a:spcAft>
                <a:spcPts val="0"/>
              </a:spcAft>
              <a:defRPr/>
            </a:pPr>
            <a:endParaRPr lang="en-US"/>
          </a:p>
        </p:txBody>
      </p:sp>
      <p:sp>
        <p:nvSpPr>
          <p:cNvPr id="45" name="Down Arrow 44">
            <a:extLst>
              <a:ext uri="{FF2B5EF4-FFF2-40B4-BE49-F238E27FC236}">
                <a16:creationId xmlns:a16="http://schemas.microsoft.com/office/drawing/2014/main" id="{0BEDEE0A-6D1D-8748-A046-EB22F5105B39}"/>
              </a:ext>
            </a:extLst>
          </p:cNvPr>
          <p:cNvSpPr/>
          <p:nvPr/>
        </p:nvSpPr>
        <p:spPr>
          <a:xfrm>
            <a:off x="8153400" y="3429000"/>
            <a:ext cx="152400" cy="381000"/>
          </a:xfrm>
          <a:prstGeom prst="downArrow">
            <a:avLst/>
          </a:prstGeom>
        </p:spPr>
        <p:style>
          <a:lnRef idx="2">
            <a:schemeClr val="accent4"/>
          </a:lnRef>
          <a:fillRef idx="1">
            <a:schemeClr val="lt1"/>
          </a:fillRef>
          <a:effectRef idx="0">
            <a:schemeClr val="accent4"/>
          </a:effectRef>
          <a:fontRef idx="minor">
            <a:schemeClr val="dk1"/>
          </a:fontRef>
        </p:style>
        <p:txBody>
          <a:bodyPr anchor="ctr"/>
          <a:lstStyle/>
          <a:p>
            <a:pPr algn="ctr" fontAlgn="auto">
              <a:spcBef>
                <a:spcPts val="0"/>
              </a:spcBef>
              <a:spcAft>
                <a:spcPts val="0"/>
              </a:spcAft>
              <a:defRPr/>
            </a:pPr>
            <a:endParaRPr lang="en-US"/>
          </a:p>
        </p:txBody>
      </p:sp>
      <p:sp>
        <p:nvSpPr>
          <p:cNvPr id="46" name="TextBox 45">
            <a:extLst>
              <a:ext uri="{FF2B5EF4-FFF2-40B4-BE49-F238E27FC236}">
                <a16:creationId xmlns:a16="http://schemas.microsoft.com/office/drawing/2014/main" id="{14B4A23D-4D0C-174B-88D2-DB041632336F}"/>
              </a:ext>
            </a:extLst>
          </p:cNvPr>
          <p:cNvSpPr txBox="1">
            <a:spLocks noChangeArrowheads="1"/>
          </p:cNvSpPr>
          <p:nvPr/>
        </p:nvSpPr>
        <p:spPr bwMode="auto">
          <a:xfrm>
            <a:off x="6983413" y="1752600"/>
            <a:ext cx="10175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a:t>Service</a:t>
            </a:r>
          </a:p>
          <a:p>
            <a:pPr algn="ctr"/>
            <a:r>
              <a:rPr lang="en-US" altLang="en-US"/>
              <a:t>Oriented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4" grpId="0" animBg="1"/>
      <p:bldP spid="8" grpId="0" animBg="1"/>
      <p:bldP spid="3" grpId="0" build="p"/>
      <p:bldP spid="5" grpId="0" animBg="1"/>
      <p:bldP spid="7" grpId="0" animBg="1"/>
      <p:bldP spid="9" grpId="0" animBg="1"/>
      <p:bldP spid="10" grpId="0" animBg="1"/>
      <p:bldP spid="11" grpId="0" animBg="1"/>
      <p:bldP spid="12" grpId="0" animBg="1"/>
      <p:bldP spid="13" grpId="0" animBg="1"/>
      <p:bldP spid="15" grpId="0" animBg="1"/>
      <p:bldP spid="16" grpId="0" animBg="1"/>
      <p:bldP spid="17" grpId="0" animBg="1"/>
      <p:bldP spid="18" grpId="0" animBg="1"/>
      <p:bldP spid="19" grpId="0" animBg="1"/>
      <p:bldP spid="25" grpId="0" animBg="1"/>
      <p:bldP spid="27" grpId="0" animBg="1"/>
      <p:bldP spid="28" grpId="0"/>
      <p:bldP spid="29" grpId="0"/>
      <p:bldP spid="30" grpId="0"/>
      <p:bldP spid="31" grpId="0" animBg="1"/>
      <p:bldP spid="32" grpId="0" animBg="1"/>
      <p:bldP spid="33" grpId="0" animBg="1"/>
      <p:bldP spid="34" grpId="0" animBg="1"/>
      <p:bldP spid="35" grpId="0" animBg="1"/>
      <p:bldP spid="36" grpId="0" animBg="1"/>
      <p:bldP spid="37" grpId="0" animBg="1"/>
      <p:bldP spid="43" grpId="0" animBg="1"/>
      <p:bldP spid="44" grpId="0" animBg="1"/>
      <p:bldP spid="45" grpId="0" animBg="1"/>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4A7A-27D8-7D49-9DCB-20A363A70287}"/>
              </a:ext>
            </a:extLst>
          </p:cNvPr>
          <p:cNvSpPr>
            <a:spLocks noGrp="1"/>
          </p:cNvSpPr>
          <p:nvPr>
            <p:ph type="title"/>
          </p:nvPr>
        </p:nvSpPr>
        <p:spPr>
          <a:xfrm>
            <a:off x="457200" y="152400"/>
            <a:ext cx="7873998" cy="1143000"/>
          </a:xfrm>
        </p:spPr>
        <p:txBody>
          <a:bodyPr/>
          <a:lstStyle/>
          <a:p>
            <a:pPr fontAlgn="auto">
              <a:spcAft>
                <a:spcPts val="0"/>
              </a:spcAft>
              <a:defRPr/>
            </a:pPr>
            <a:r>
              <a:rPr lang="en-US" dirty="0"/>
              <a:t>Does database = relational database?</a:t>
            </a:r>
          </a:p>
        </p:txBody>
      </p:sp>
      <p:pic>
        <p:nvPicPr>
          <p:cNvPr id="1026" name="Picture 2">
            <a:extLst>
              <a:ext uri="{FF2B5EF4-FFF2-40B4-BE49-F238E27FC236}">
                <a16:creationId xmlns:a16="http://schemas.microsoft.com/office/drawing/2014/main" id="{EBE55239-A6C0-994B-B775-2D990A256AF7}"/>
              </a:ext>
            </a:extLst>
          </p:cNvPr>
          <p:cNvPicPr>
            <a:picLocks noGrp="1" noChangeAspect="1" noChangeArrowheads="1"/>
          </p:cNvPicPr>
          <p:nvPr>
            <p:ph idx="1"/>
          </p:nvPr>
        </p:nvPicPr>
        <p:blipFill>
          <a:blip r:embed="rId3"/>
          <a:srcRect/>
          <a:stretch>
            <a:fillRect/>
          </a:stretch>
        </p:blipFill>
        <p:spPr>
          <a:xfrm>
            <a:off x="1828800" y="1935163"/>
            <a:ext cx="5838825" cy="3646487"/>
          </a:xfrm>
          <a:ln w="19050">
            <a:solidFill>
              <a:schemeClr val="tx1">
                <a:lumMod val="50000"/>
              </a:schemeClr>
            </a:solid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5A52-4449-D44F-AA3F-C6E3D3CEB191}"/>
              </a:ext>
            </a:extLst>
          </p:cNvPr>
          <p:cNvSpPr>
            <a:spLocks noGrp="1"/>
          </p:cNvSpPr>
          <p:nvPr>
            <p:ph type="title"/>
          </p:nvPr>
        </p:nvSpPr>
        <p:spPr>
          <a:xfrm>
            <a:off x="4191000" y="152400"/>
            <a:ext cx="4267200" cy="1143000"/>
          </a:xfrm>
        </p:spPr>
        <p:txBody>
          <a:bodyPr>
            <a:normAutofit/>
          </a:bodyPr>
          <a:lstStyle/>
          <a:p>
            <a:pPr fontAlgn="auto">
              <a:spcAft>
                <a:spcPts val="0"/>
              </a:spcAft>
              <a:defRPr/>
            </a:pPr>
            <a:r>
              <a:rPr lang="en-US" dirty="0"/>
              <a:t>What about NOSQL?</a:t>
            </a:r>
          </a:p>
        </p:txBody>
      </p:sp>
      <p:sp>
        <p:nvSpPr>
          <p:cNvPr id="3" name="Content Placeholder 2">
            <a:extLst>
              <a:ext uri="{FF2B5EF4-FFF2-40B4-BE49-F238E27FC236}">
                <a16:creationId xmlns:a16="http://schemas.microsoft.com/office/drawing/2014/main" id="{4E88C0A9-8690-BB48-A96B-BA71B889D472}"/>
              </a:ext>
            </a:extLst>
          </p:cNvPr>
          <p:cNvSpPr>
            <a:spLocks noGrp="1"/>
          </p:cNvSpPr>
          <p:nvPr>
            <p:ph idx="1"/>
          </p:nvPr>
        </p:nvSpPr>
        <p:spPr>
          <a:xfrm>
            <a:off x="457200" y="2590800"/>
            <a:ext cx="8229600" cy="3886200"/>
          </a:xfrm>
        </p:spPr>
        <p:txBody>
          <a:bodyPr rtlCol="0">
            <a:normAutofit fontScale="85000" lnSpcReduction="10000"/>
          </a:bodyPr>
          <a:lstStyle/>
          <a:p>
            <a:pPr fontAlgn="auto">
              <a:spcAft>
                <a:spcPts val="0"/>
              </a:spcAft>
              <a:buFont typeface="Arial" panose="020B0604020202020204" pitchFamily="34" charset="0"/>
              <a:buNone/>
              <a:defRPr/>
            </a:pPr>
            <a:r>
              <a:rPr lang="en-US" dirty="0"/>
              <a:t>According to NOSQL-databases.org:</a:t>
            </a:r>
          </a:p>
          <a:p>
            <a:pPr fontAlgn="auto">
              <a:spcAft>
                <a:spcPts val="0"/>
              </a:spcAft>
              <a:buFont typeface="Arial" panose="020B0604020202020204" pitchFamily="34" charset="0"/>
              <a:buNone/>
              <a:defRPr/>
            </a:pPr>
            <a:endParaRPr lang="en-US" dirty="0"/>
          </a:p>
          <a:p>
            <a:pPr marL="0" fontAlgn="auto">
              <a:spcAft>
                <a:spcPts val="0"/>
              </a:spcAft>
              <a:buFont typeface="Arial" panose="020B0604020202020204" pitchFamily="34" charset="0"/>
              <a:buNone/>
              <a:defRPr/>
            </a:pPr>
            <a:r>
              <a:rPr lang="en-US" dirty="0"/>
              <a:t>Next Generation Databases address some of the following points: being non-relational, distributed, open-source and horizontal scalable. The original intention has been modern web-scale databases. The movement began early 2009 and is growing rapidly. Often more characteristics apply as: schema-free, replication support, easy API, eventually consistency, and more. So the misleading term "NOSQL" (the community now translates it mostly with "not only </a:t>
            </a:r>
            <a:r>
              <a:rPr lang="en-US" dirty="0" err="1"/>
              <a:t>sql</a:t>
            </a:r>
            <a:r>
              <a:rPr lang="en-US" dirty="0"/>
              <a:t>") should be seen as an alias to something like the definition above.</a:t>
            </a:r>
          </a:p>
        </p:txBody>
      </p:sp>
      <p:pic>
        <p:nvPicPr>
          <p:cNvPr id="10244" name="Picture 4" descr="nosql.png">
            <a:extLst>
              <a:ext uri="{FF2B5EF4-FFF2-40B4-BE49-F238E27FC236}">
                <a16:creationId xmlns:a16="http://schemas.microsoft.com/office/drawing/2014/main" id="{B0A68190-45B0-804D-A18F-F95BFB9957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7719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6D4F968-4426-F44C-B46C-93F9DF80C33C}"/>
              </a:ext>
            </a:extLst>
          </p:cNvPr>
          <p:cNvSpPr/>
          <p:nvPr/>
        </p:nvSpPr>
        <p:spPr>
          <a:xfrm>
            <a:off x="533400" y="1371600"/>
            <a:ext cx="8305800" cy="518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a:extLst>
              <a:ext uri="{FF2B5EF4-FFF2-40B4-BE49-F238E27FC236}">
                <a16:creationId xmlns:a16="http://schemas.microsoft.com/office/drawing/2014/main" id="{2B3A8980-34A2-5E41-A68A-62B8767CEF2D}"/>
              </a:ext>
            </a:extLst>
          </p:cNvPr>
          <p:cNvSpPr>
            <a:spLocks noGrp="1"/>
          </p:cNvSpPr>
          <p:nvPr>
            <p:ph type="title"/>
          </p:nvPr>
        </p:nvSpPr>
        <p:spPr/>
        <p:txBody>
          <a:bodyPr/>
          <a:lstStyle/>
          <a:p>
            <a:pPr fontAlgn="auto">
              <a:spcAft>
                <a:spcPts val="0"/>
              </a:spcAft>
              <a:defRPr/>
            </a:pPr>
            <a:r>
              <a:rPr lang="en-US" dirty="0"/>
              <a:t>Who is using NOSQL?</a:t>
            </a:r>
          </a:p>
        </p:txBody>
      </p:sp>
      <p:sp>
        <p:nvSpPr>
          <p:cNvPr id="11268" name="AutoShape 2" descr="data:image/jpg;base64,/9j/4AAQSkZJRgABAQAAAQABAAD/2wCEAAkGBg8QDxUPDxISEBISGBQQFRQVEBUUFBAYFBAVFBQSFhkXHSceFxkvGhUVHy8gIyopLCwsFR4xNTAqNSY3LCkBCQoKDgwOGg8PGi4iHyIqKSoqLC81KSwpMCwqLCwsKS8pMiwsLCwwLC8sLywtLyosLywsLCwsLSwpKiwsLCwsLP/AABEIAL0BCwMBIgACEQEDEQH/xAAcAAEAAgIDAQAAAAAAAAAAAAAABgcEBQEDCAL/xABAEAACAQIDBQUFBAgFBQAAAAAAAQIDEQQFIQYSMUFxBxNRYZEiMlKBsRRicqEjMzVCgpKzwRYkNKKyFUPR4fH/xAAaAQEAAwEBAQAAAAAAAAAAAAAAAwQFAgEG/8QALxEAAgIBAwIEBAUFAAAAAAAAAAECAxEEITESEwVBUXEUNGGxIjJCkdEjgaHB4f/aAAwDAQACEQMRAD8AvEAAAAAAAAAAAAAAAAAAAAAAAAAAAAAAAAAAAAAAAAAAAAAAAAAAAAAAAAAAAAAAAAAAAAAAAAAAAAAAAAAAAAAAAAAAAAAAAAAAAAAAAAAAAAAAAAAAAAAAAAAAAAAAAAAAAAAAAAAAAAAAAAAAAAAAAAAAAAC5H9pNtMLgovvHvT+CLV/m+X1O4QlN4isnMpKKyzfi5WlTaTOcX7VHusBSesXUjepJeO61J+qiY1XK81k97/qtb5UpRXop2XoTdhLaU0v3f2Rx3G+IstS5yU7WznPcIr9+8RBav2YzfzUoqfo2Z+UdsrVli6KcfjpOzXWEnr8n8iX4GyUeqtqXt/0578U8STRaYMDJs8w+MpKthqkasHpdcYvnGS4xfkzPKTTTwyfOQADwAAAAAAAAAAAAAAAAAAHFzjeIttPhJQhOrKpVrWs1B7ipxvJLgorx4vUq/KMVHEZrGNWnv04qU3D92TWkVJc1drTyK0rmpqGOSpLUONir6eS+wdGDbcFdJacErWO8slsAAAAAAAAAAHzUmopyeiSbfkkrgEY232rWEpOMXabV2/gXK33ny8OJXmyOW1MXVWMqpylJ3oxeqpq/6134yfK/Djxemv7RMxnicRGinrVnG9uW9JRS+S+ha+x2VRp0k0raJLySVkvQ0bl2K1XHl7srV/1JOT8uDMy/Z+EVeftS8zZxwkF+6vQ7gZxZMPEZXSmrOKKq287PZzxMXh4OnTkt6rVvGzd9Ixhe7nbna2q8C4Tqr4aM/eVySuyVbzE5lFSWGRjYTKHhqCpQjuU1wXNt8ZSfOT8SWHzGCSsg5W4kbed2dH0CIZnt8u9eHwNGWLqrVtNRpwXjKT4Lzdlpo2YFbaLOY+06WFaXGEJ70vldpP1Iu6vLf2LS0k/1NR93gn1wV1gO1uCnuYuk4a7spQvem+e9B6+jb8ifYPGU60I1aU41ITV4yi7pryZ7CyM/ys8v0ttGO4ueH5HeAa/NM5pYeN5u7eiitXJvgkLLYVR6pvCK6i5PCNgCN1M/xL1VKnTXJTqe180uHzOuntZNO1SCv5Pj0fBlOzxCutZmpJeuHgljTKWywSgGFl2bUq6vTeq4xeko9V/czS7CcbIqUXlMiaaeGAazO9ocNg4b+Imo+EVrKXRLiaGvt3XUe8jgMQqfHeqKzta+9uxTaRYhTOe6X+vuRysjHkmIK7xHayoxTjShNvRJVHz0+EzMr2zzKvU3HgIYeHOpWrSikvupQvN9NPFolnpLa1mSx/dHEboyeEb7a2dsJLzcV+d/7FObEq+bT/DL+pAt7a+pfCNr4o/RlR7Aq+azf3H/AFIGRP5hFOz5uPsXxSXsrofZ8w4LoR7P9s6WGmqEISxGIk92NKGrv4N8vH62LcpKKyzWrrlY8RRIwQLE7TZwlv8A2fDxXHcjVU59Pes30Zj5X2t0+8VPF0+6Tdu8je0HfhOL1S81foR9+KeHsWlobZRcoYljnDTZYoMLG4qapxnRSqb0qS01ThOpFSmrPgotyv5GJHMMT3ypul7HebrqKMtacqMnGS+8px3Xys14kxRNwAAAa3aPEd3hK0723acn+RsjBzzBd/ha1Hj3lOcF1cXb87HdeFJZ9TmXDPPmNxKqZlRnf2e9p/8ANHoPJo2ox6HmvHKSaktJRafRxd/qj0TsnmUcRhKdWPCcVLpdar1uvkanitfTNSXBV0ksxaNyAcXMguHINTnG1OEwn6+rGMvhWs+u6tUjEobd4Kcd+Epyj4qnIljTZJZUWcOyK2bJCQbtI2l7ijKnF2sry82/dj/f0NxlG3ODxdf7PQdWc0nKX6GajBeMpPRa6LxKy7U67lOpHxqS/LRfkipq1KtdL2Zq+F1xtt6ucLJJOz7K5Tw0OXeWrVHznKaur9ItRXR+JO4ZPSStu3NB2azUsDSkrawhfqopNetyXEkUkkkUbZOU25c5Ku7TdjoxgsXRVnFqNS3OL0TfR2XR+Ro+y/aqeGxf2Oo33NdvdT/7dS1014JpWfnYt7PMGquGq05cJQkv9rs+tzzxmkXRxlKUPeVSnJdd+LKVq6LlJeZvaSxX6KdU/wBPB6OxWJUIb3oV1hMwnisdUkrvu7U4fdcr70+tkl82SfMsW3h4+al9ERXYBf5qqnx3lL1TX9jP7ne8S6JcQWy+rWcmR09NPUvMnmDySEY+17TMfNdnac43grSWqN2gzcnCM4uMuGVU2nlFXYnFVMLUjXhpKDs18S5xZYFPOacsN9pWsd3ft43Wi630Ijtth1HvH/F6q5h7P4ybyerZNuEZSS8VCrvP8kzD8DzG2enfClj/ADgtazHQpr0NLh80nic39u03SjKavqlNyUYtLwjd28HZlm4fJFKN6jbk9SktmMzjTzWnVnbdqt02+S32t1/zKPqegqUrxT8j6/xCLhbjyxsZmmacCl+0rZFYaqq0F7Fa6l4KaV7/ADV38mbTsjzCNeM8NV1nQcd183CV7J9HFro14Er7S1D7DedtJxt/LIr3sgoT+0Va+qjNxpx+9uOTb9ZW+TJZ2KzRrq5TwjiMem544LP2xglg2l8Ufoypez39qT/C/wCpEtvbP/SPrH6MqTs8/ak/wv8AqRPnZfML2IJ/Nr2Lj2izT7PhnNO0n7MX4aXb+ST/ACK22E3sTWrV+MpzdGMuLjCKTkvm2r+O6iV9pFRqhDpP13YkI7MalaUKtKhVhQlGbk5ul3svbirOMd5Je69XfhwOnLN2PRH1UaunRdSeOp7v6FpV8FhaFPeryjCPOU5JL8+JTm2sqeKxMnltOdaNkpzUGobybTe87JaW4+BO4bIwnU38TKrj6vxVm1TX4aa0t5NskFHZ3eSU7RiuEIpKK6JaIklB27S2RXq1ENK2623LGM8L+fsarsuqYiGDjh8S1KVO6jZt2he8YttctV0SJsY2Dy6nSVoqxlEyWFgoyk5NyfmAAenIOGcnABRXaTs68Li5TirUq7c4u2kZPWcPXVeT8jYdle2EcNU+x15WpVHenJvSE3xg78E+Xn1LP2k2fpYyhKlVjdPh4xfKSfJlGbRbIYnBzacXVp8pRWqX3orh1Wht1X16mrtWvf1KE65VT64cHolMMpHZPtXrYWKo1/8AMUo6K8rVaa8FJ+8vJ+pYeB7Tsrqq7rOk/hqQkn6pNP1KFuitg9lleq3LEb4S+jNji9naLu6dGjFy1b7mF2/Fu2pBdvstnh4JxajeMtIxUU9V4E0qbfZZHjiqXyu/oivO0HbGGNtDBQq1lFSi5KlJp6p6WX1txJtHGyFqlPKS9Ti5xcMROvsdlNyrK79qcL+doO3/ACfqfHazlsqeK3mv0dZb8X95JKcfo/4jK7H8vrUpVO+g6blJNJtXso2vo9Cx9qtnaeNw8qNRecWuMWuEl5/+TO18O9KWPXY1PDNT8LNSa2xhkL7Gc5UqM8LJ+3SbaV+MJO6a6O69CzUef6mSZjleKVainNwbtKEb70W9Yzhxaa4rXroWDlna3SnFKthcVCpwahSdSLfk9H6oq1WOK6Z7NFrVaZTm7KHlP90TbM8QqdCpOTsoxk/9rKAoUHi80ju6woNTk+V17kf5tekWT3aHNMxzCPdQpPA4f96Vb9ZPpBe0+mi4O5l7G7HQo23YtRT3nKXvVJc5y8/LguB709yal5I5U/hqZV5/FLnHkv5N1mWDawcZfBq+jWv9iIZLW7jHRn+7U9hvle94v10+ZaNSinFxtpaxXG0ez9WjNygt6HG3NdGZms0lkL1qqVl+aIKrE4duRZUJXVzlkGyHbjcgqWIhUbWikottrzXPqbbE7UynH/LUakm+Epx3ILzvIvLW1uOd8+mHkh7Uska7Tswsu6h7U6jUIpcW+BuNgss7vDqD1Sju9dNX6tmjw+z9StiO9qvvaj5r3Ka5qN+L+99Cw8vwapU1FEeg00qlKc/zSbb+mT22ecRXCKb207OKtKrKphEpU5Ny7tuzhrwi+DXk9USLZPbXHUqKp42inurdjUlUUZSsuErX3nZcdCw8bKko3rOMY+MpJL1ZXO32My14e9HEUZVIveUYzu5pqzScdL6318D6Om2V7VdqyvXcz7IKtOUHhmuzDNKmdVpU5y7vDUGrwg/aqTle0U35J3lyXBa3Jvsns5GhFNRUElaMUrKK8CmNmtoZYOv30IqpBtb8G7byT4p8pauz8y+9n9oMPjaKq4eV48JRekqcrX3ZLk/yfIa6mdbWF+HyGnnGS+pi7a/6R/iX0ZUnZ5+1J/hf9SJZnaHXxP2dU8NQnVbe9KS3d2CSemrV3qVVsz9twuL7/wCyTqXTi478I809HfyMCee8pY2K80/iVLGyRanaRl8qmAc4K8qNqlubja016O/8JUmx2erBY2NWf6qfsVPJN3U9ONn+TZeuUY6WJoXrUu4lLTu3ONRpW57ui6FS7b9ntXD1JVcLHfpPXu+dPx3b8Y+XFeYurl1KyB9b4fqqpUvT3cPhl0YWpCcVOm4yjJKSa1Uk1dNNcUd5582c25x+X/ooRm4J/qqlOTivHd5x+WnkTTAdpWZ4r2cPgqcb6d5Uc4U4ebcrX6K7JYXqXKeStb4fKDzGUWvXJZ1zk1GQyqbn6aq69R6yko7sE/hhHlHrq+b8NuiwZzWGAADwAAAGJjctp1VaSMsAEJzTs4w9V3dOnJ+cE368TVQ7LaEXfuIPrKf03rFlg7Vk1w2eOKfkQrB7E04e7h8PF8L9zB/VM2v+G3NWnLRclol8kSAHjk3ywklwa7AZJSou8VqbEA5PTExeWU6vvIwFs3GPuyaXVm6ABq6ORU07y9o2VOmoqyVj6AAOuth4zVpJM7AAaaps1TveN49D6hkEf3pN/M24AOjD4OFNWikjSbX7TrB0/Ztvtb13wgvHzfgiRMp7tdxM1XlSd0pxhOL5NJbrS/iT9S5oqlbb0v3IL5uMMo+cmwMsxaxWMdSsp606O/JR3b6Tm0768oqyt1Jphtkobu7HD4eEeNlQg/zaua7smrUqmEja2/SSpTXOLirJ9GtV/wCifkd9ljm4vbHkdQjHGUVZtT2YXi6tBKFRa2StGfk0uD80RDYnOquBzKmneMasvs9WD821FvzUrer8T0DNK2vAorMMPDFZ1KdBJ0qVTvJSXBtaRS83JN9Ey3p73KmcJ7pIisrSnGUeS750o1Ya6pmF/huhx3TKyyLVKN/AyzMLRjYXAQp+6dlfDRmrSVztABoK+yVKTuro5w+ytOLu22b4AHVQw8YK0VY7QAAAAAAAAAAAAAAAAAAAAAAAAAAAAAAAARrbbZOnj6O7LScLuE170b8eqfNf/SSnFjqMnF5jyeNJrDKDp7N5ngK2/h52ktFKEtxteDUtGvLUlOD2yz1Kzo0avnJ04vr7M0WXXy+nP3opmL/h6h8JbeslNfjin9WiFUJflbRBa/8A1TGRcMXiqdCk/ep4aN5zXwuT0S+b80bvZ7ZWnTUVTh3dOOtuMpvnKTespebJNRyqlHhFGWo24FedsprHC9FsiWMFHcRjZWOQCI6AAAAAAAAAAAAAAAAAAAAAAAAAAAAAAAAAAAAAAAAAAAAAAAAAAAAAAAAAAAAAAAAAAAAAAAAAAAAAAAAAAAAAAAAAAAAAAAAAAAAAAAAAAAAAAAAAAAAAAAAAAAAAAAAAAAAAAAAAAAAAAAAAAAAAAAAAAAAAAAAAAAAAP//Z">
            <a:extLst>
              <a:ext uri="{FF2B5EF4-FFF2-40B4-BE49-F238E27FC236}">
                <a16:creationId xmlns:a16="http://schemas.microsoft.com/office/drawing/2014/main" id="{F98878EE-FD63-EB44-8910-7BB5B97BA773}"/>
              </a:ext>
            </a:extLst>
          </p:cNvPr>
          <p:cNvSpPr>
            <a:spLocks noChangeAspect="1" noChangeArrowheads="1"/>
          </p:cNvSpPr>
          <p:nvPr/>
        </p:nvSpPr>
        <p:spPr bwMode="auto">
          <a:xfrm>
            <a:off x="155575" y="-846138"/>
            <a:ext cx="2505075"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1269" name="AutoShape 4" descr="data:image/jpg;base64,/9j/4AAQSkZJRgABAQAAAQABAAD/2wCEAAkGBg8QDxUPDxISEBISGBQQFRQVEBUUFBAYFBAVFBQSFhkXHSceFxkvGhUVHy8gIyopLCwsFR4xNTAqNSY3LCkBCQoKDgwOGg8PGi4iHyIqKSoqLC81KSwpMCwqLCwsKS8pMiwsLCwwLC8sLywtLyosLywsLCwsLSwpKiwsLCwsLP/AABEIAL0BCwMBIgACEQEDEQH/xAAcAAEAAgIDAQAAAAAAAAAAAAAABgcEBQEDCAL/xABAEAACAQIDBQUFBAgFBQAAAAAAAQIDEQQFIQYSMUFxBxNRYZEiMlKBsRRicqEjMzVCgpKzwRYkNKKyFUPR4fH/xAAaAQEAAwEBAQAAAAAAAAAAAAAAAwQFAgEG/8QALxEAAgIBAwIEBAUFAAAAAAAAAAECAxEEITESEwVBUXEUNGGxIjJCkdEjgaHB4f/aAAwDAQACEQMRAD8AvEAAAAAAAAAAAAAAAAAAAAAAAAAAAAAAAAAAAAAAAAAAAAAAAAAAAAAAAAAAAAAAAAAAAAAAAAAAAAAAAAAAAAAAAAAAAAAAAAAAAAAAAAAAAAAAAAAAAAAAAAAAAAAAAAAAAAAAAAAAAAAAAAAAAAAAAAAAAAC5H9pNtMLgovvHvT+CLV/m+X1O4QlN4isnMpKKyzfi5WlTaTOcX7VHusBSesXUjepJeO61J+qiY1XK81k97/qtb5UpRXop2XoTdhLaU0v3f2Rx3G+IstS5yU7WznPcIr9+8RBav2YzfzUoqfo2Z+UdsrVli6KcfjpOzXWEnr8n8iX4GyUeqtqXt/0578U8STRaYMDJs8w+MpKthqkasHpdcYvnGS4xfkzPKTTTwyfOQADwAAAAAAAAAAAAAAAAAAHFzjeIttPhJQhOrKpVrWs1B7ipxvJLgorx4vUq/KMVHEZrGNWnv04qU3D92TWkVJc1drTyK0rmpqGOSpLUONir6eS+wdGDbcFdJacErWO8slsAAAAAAAAAAHzUmopyeiSbfkkrgEY232rWEpOMXabV2/gXK33ny8OJXmyOW1MXVWMqpylJ3oxeqpq/6134yfK/Djxemv7RMxnicRGinrVnG9uW9JRS+S+ha+x2VRp0k0raJLySVkvQ0bl2K1XHl7srV/1JOT8uDMy/Z+EVeftS8zZxwkF+6vQ7gZxZMPEZXSmrOKKq287PZzxMXh4OnTkt6rVvGzd9Ixhe7nbna2q8C4Tqr4aM/eVySuyVbzE5lFSWGRjYTKHhqCpQjuU1wXNt8ZSfOT8SWHzGCSsg5W4kbed2dH0CIZnt8u9eHwNGWLqrVtNRpwXjKT4Lzdlpo2YFbaLOY+06WFaXGEJ70vldpP1Iu6vLf2LS0k/1NR93gn1wV1gO1uCnuYuk4a7spQvem+e9B6+jb8ifYPGU60I1aU41ITV4yi7pryZ7CyM/ys8v0ttGO4ueH5HeAa/NM5pYeN5u7eiitXJvgkLLYVR6pvCK6i5PCNgCN1M/xL1VKnTXJTqe180uHzOuntZNO1SCv5Pj0fBlOzxCutZmpJeuHgljTKWywSgGFl2bUq6vTeq4xeko9V/czS7CcbIqUXlMiaaeGAazO9ocNg4b+Imo+EVrKXRLiaGvt3XUe8jgMQqfHeqKzta+9uxTaRYhTOe6X+vuRysjHkmIK7xHayoxTjShNvRJVHz0+EzMr2zzKvU3HgIYeHOpWrSikvupQvN9NPFolnpLa1mSx/dHEboyeEb7a2dsJLzcV+d/7FObEq+bT/DL+pAt7a+pfCNr4o/RlR7Aq+azf3H/AFIGRP5hFOz5uPsXxSXsrofZ8w4LoR7P9s6WGmqEISxGIk92NKGrv4N8vH62LcpKKyzWrrlY8RRIwQLE7TZwlv8A2fDxXHcjVU59Pes30Zj5X2t0+8VPF0+6Tdu8je0HfhOL1S81foR9+KeHsWlobZRcoYljnDTZYoMLG4qapxnRSqb0qS01ThOpFSmrPgotyv5GJHMMT3ypul7HebrqKMtacqMnGS+8px3Xys14kxRNwAAAa3aPEd3hK0723acn+RsjBzzBd/ha1Hj3lOcF1cXb87HdeFJZ9TmXDPPmNxKqZlRnf2e9p/8ANHoPJo2ox6HmvHKSaktJRafRxd/qj0TsnmUcRhKdWPCcVLpdar1uvkanitfTNSXBV0ksxaNyAcXMguHINTnG1OEwn6+rGMvhWs+u6tUjEobd4Kcd+Epyj4qnIljTZJZUWcOyK2bJCQbtI2l7ijKnF2sry82/dj/f0NxlG3ODxdf7PQdWc0nKX6GajBeMpPRa6LxKy7U67lOpHxqS/LRfkipq1KtdL2Zq+F1xtt6ucLJJOz7K5Tw0OXeWrVHznKaur9ItRXR+JO4ZPSStu3NB2azUsDSkrawhfqopNetyXEkUkkkUbZOU25c5Ku7TdjoxgsXRVnFqNS3OL0TfR2XR+Ro+y/aqeGxf2Oo33NdvdT/7dS1014JpWfnYt7PMGquGq05cJQkv9rs+tzzxmkXRxlKUPeVSnJdd+LKVq6LlJeZvaSxX6KdU/wBPB6OxWJUIb3oV1hMwnisdUkrvu7U4fdcr70+tkl82SfMsW3h4+al9ERXYBf5qqnx3lL1TX9jP7ne8S6JcQWy+rWcmR09NPUvMnmDySEY+17TMfNdnac43grSWqN2gzcnCM4uMuGVU2nlFXYnFVMLUjXhpKDs18S5xZYFPOacsN9pWsd3ft43Wi630Ijtth1HvH/F6q5h7P4ybyerZNuEZSS8VCrvP8kzD8DzG2enfClj/ADgtazHQpr0NLh80nic39u03SjKavqlNyUYtLwjd28HZlm4fJFKN6jbk9SktmMzjTzWnVnbdqt02+S32t1/zKPqegqUrxT8j6/xCLhbjyxsZmmacCl+0rZFYaqq0F7Fa6l4KaV7/ADV38mbTsjzCNeM8NV1nQcd183CV7J9HFro14Er7S1D7DedtJxt/LIr3sgoT+0Va+qjNxpx+9uOTb9ZW+TJZ2KzRrq5TwjiMem544LP2xglg2l8Ufoypez39qT/C/wCpEtvbP/SPrH6MqTs8/ak/wv8AqRPnZfML2IJ/Nr2Lj2izT7PhnNO0n7MX4aXb+ST/ACK22E3sTWrV+MpzdGMuLjCKTkvm2r+O6iV9pFRqhDpP13YkI7MalaUKtKhVhQlGbk5ul3svbirOMd5Je69XfhwOnLN2PRH1UaunRdSeOp7v6FpV8FhaFPeryjCPOU5JL8+JTm2sqeKxMnltOdaNkpzUGobybTe87JaW4+BO4bIwnU38TKrj6vxVm1TX4aa0t5NskFHZ3eSU7RiuEIpKK6JaIklB27S2RXq1ENK2623LGM8L+fsarsuqYiGDjh8S1KVO6jZt2he8YttctV0SJsY2Dy6nSVoqxlEyWFgoyk5NyfmAAenIOGcnABRXaTs68Li5TirUq7c4u2kZPWcPXVeT8jYdle2EcNU+x15WpVHenJvSE3xg78E+Xn1LP2k2fpYyhKlVjdPh4xfKSfJlGbRbIYnBzacXVp8pRWqX3orh1Wht1X16mrtWvf1KE65VT64cHolMMpHZPtXrYWKo1/8AMUo6K8rVaa8FJ+8vJ+pYeB7Tsrqq7rOk/hqQkn6pNP1KFuitg9lleq3LEb4S+jNji9naLu6dGjFy1b7mF2/Fu2pBdvstnh4JxajeMtIxUU9V4E0qbfZZHjiqXyu/oivO0HbGGNtDBQq1lFSi5KlJp6p6WX1txJtHGyFqlPKS9Ti5xcMROvsdlNyrK79qcL+doO3/ACfqfHazlsqeK3mv0dZb8X95JKcfo/4jK7H8vrUpVO+g6blJNJtXso2vo9Cx9qtnaeNw8qNRecWuMWuEl5/+TO18O9KWPXY1PDNT8LNSa2xhkL7Gc5UqM8LJ+3SbaV+MJO6a6O69CzUef6mSZjleKVainNwbtKEb70W9Yzhxaa4rXroWDlna3SnFKthcVCpwahSdSLfk9H6oq1WOK6Z7NFrVaZTm7KHlP90TbM8QqdCpOTsoxk/9rKAoUHi80ju6woNTk+V17kf5tekWT3aHNMxzCPdQpPA4f96Vb9ZPpBe0+mi4O5l7G7HQo23YtRT3nKXvVJc5y8/LguB709yal5I5U/hqZV5/FLnHkv5N1mWDawcZfBq+jWv9iIZLW7jHRn+7U9hvle94v10+ZaNSinFxtpaxXG0ez9WjNygt6HG3NdGZms0lkL1qqVl+aIKrE4duRZUJXVzlkGyHbjcgqWIhUbWikottrzXPqbbE7UynH/LUakm+Epx3ILzvIvLW1uOd8+mHkh7Uska7Tswsu6h7U6jUIpcW+BuNgss7vDqD1Sju9dNX6tmjw+z9StiO9qvvaj5r3Ka5qN+L+99Cw8vwapU1FEeg00qlKc/zSbb+mT22ecRXCKb207OKtKrKphEpU5Ny7tuzhrwi+DXk9USLZPbXHUqKp42inurdjUlUUZSsuErX3nZcdCw8bKko3rOMY+MpJL1ZXO32My14e9HEUZVIveUYzu5pqzScdL6318D6Om2V7VdqyvXcz7IKtOUHhmuzDNKmdVpU5y7vDUGrwg/aqTle0U35J3lyXBa3Jvsns5GhFNRUElaMUrKK8CmNmtoZYOv30IqpBtb8G7byT4p8pauz8y+9n9oMPjaKq4eV48JRekqcrX3ZLk/yfIa6mdbWF+HyGnnGS+pi7a/6R/iX0ZUnZ5+1J/hf9SJZnaHXxP2dU8NQnVbe9KS3d2CSemrV3qVVsz9twuL7/wCyTqXTi478I809HfyMCee8pY2K80/iVLGyRanaRl8qmAc4K8qNqlubja016O/8JUmx2erBY2NWf6qfsVPJN3U9ONn+TZeuUY6WJoXrUu4lLTu3ONRpW57ui6FS7b9ntXD1JVcLHfpPXu+dPx3b8Y+XFeYurl1KyB9b4fqqpUvT3cPhl0YWpCcVOm4yjJKSa1Uk1dNNcUd5582c25x+X/ooRm4J/qqlOTivHd5x+WnkTTAdpWZ4r2cPgqcb6d5Uc4U4ebcrX6K7JYXqXKeStb4fKDzGUWvXJZ1zk1GQyqbn6aq69R6yko7sE/hhHlHrq+b8NuiwZzWGAADwAAAGJjctp1VaSMsAEJzTs4w9V3dOnJ+cE368TVQ7LaEXfuIPrKf03rFlg7Vk1w2eOKfkQrB7E04e7h8PF8L9zB/VM2v+G3NWnLRclol8kSAHjk3ywklwa7AZJSou8VqbEA5PTExeWU6vvIwFs3GPuyaXVm6ABq6ORU07y9o2VOmoqyVj6AAOuth4zVpJM7AAaaps1TveN49D6hkEf3pN/M24AOjD4OFNWikjSbX7TrB0/Ztvtb13wgvHzfgiRMp7tdxM1XlSd0pxhOL5NJbrS/iT9S5oqlbb0v3IL5uMMo+cmwMsxaxWMdSsp606O/JR3b6Tm0768oqyt1Jphtkobu7HD4eEeNlQg/zaua7smrUqmEja2/SSpTXOLirJ9GtV/wCifkd9ljm4vbHkdQjHGUVZtT2YXi6tBKFRa2StGfk0uD80RDYnOquBzKmneMasvs9WD821FvzUrer8T0DNK2vAorMMPDFZ1KdBJ0qVTvJSXBtaRS83JN9Ey3p73KmcJ7pIisrSnGUeS750o1Ya6pmF/huhx3TKyyLVKN/AyzMLRjYXAQp+6dlfDRmrSVztABoK+yVKTuro5w+ytOLu22b4AHVQw8YK0VY7QAAAAAAAAAAAAAAAAAAAAAAAAAAAAAAAARrbbZOnj6O7LScLuE170b8eqfNf/SSnFjqMnF5jyeNJrDKDp7N5ngK2/h52ktFKEtxteDUtGvLUlOD2yz1Kzo0avnJ04vr7M0WXXy+nP3opmL/h6h8JbeslNfjin9WiFUJflbRBa/8A1TGRcMXiqdCk/ep4aN5zXwuT0S+b80bvZ7ZWnTUVTh3dOOtuMpvnKTespebJNRyqlHhFGWo24FedsprHC9FsiWMFHcRjZWOQCI6AAAAAAAAAAAAAAAAAAAAAAAAAAAAAAAAAAAAAAAAAAAAAAAAAAAAAAAAAAAAAAAAAAAAAAAAAAAAAAAAAAAAAAAAAAAAAAAAAAAAAAAAAAAAAAAAAAAAAAAAAAAAAAAAAAAAAAAAAAAAAAAAAAAAAAAAAAAAAAAAAAAAAP//Z">
            <a:extLst>
              <a:ext uri="{FF2B5EF4-FFF2-40B4-BE49-F238E27FC236}">
                <a16:creationId xmlns:a16="http://schemas.microsoft.com/office/drawing/2014/main" id="{9E428525-284B-6746-AFF2-9B8857425897}"/>
              </a:ext>
            </a:extLst>
          </p:cNvPr>
          <p:cNvSpPr>
            <a:spLocks noChangeAspect="1" noChangeArrowheads="1"/>
          </p:cNvSpPr>
          <p:nvPr/>
        </p:nvSpPr>
        <p:spPr bwMode="auto">
          <a:xfrm>
            <a:off x="155575" y="-846138"/>
            <a:ext cx="2505075"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sp>
        <p:nvSpPr>
          <p:cNvPr id="11270" name="AutoShape 6" descr="data:image/jpg;base64,/9j/4AAQSkZJRgABAQAAAQABAAD/2wCEAAkGBg8QDxUPDxISEBISGBQQFRQVEBUUFBAYFBAVFBQSFhkXHSceFxkvGhUVHy8gIyopLCwsFR4xNTAqNSY3LCkBCQoKDgwOGg8PGi4iHyIqKSoqLC81KSwpMCwqLCwsKS8pMiwsLCwwLC8sLywtLyosLywsLCwsLSwpKiwsLCwsLP/AABEIAL0BCwMBIgACEQEDEQH/xAAcAAEAAgIDAQAAAAAAAAAAAAAABgcEBQEDCAL/xABAEAACAQIDBQUFBAgFBQAAAAAAAQIDEQQFIQYSMUFxBxNRYZEiMlKBsRRicqEjMzVCgpKzwRYkNKKyFUPR4fH/xAAaAQEAAwEBAQAAAAAAAAAAAAAAAwQFAgEG/8QALxEAAgIBAwIEBAUFAAAAAAAAAAECAxEEITESEwVBUXEUNGGxIjJCkdEjgaHB4f/aAAwDAQACEQMRAD8AvEAAAAAAAAAAAAAAAAAAAAAAAAAAAAAAAAAAAAAAAAAAAAAAAAAAAAAAAAAAAAAAAAAAAAAAAAAAAAAAAAAAAAAAAAAAAAAAAAAAAAAAAAAAAAAAAAAAAAAAAAAAAAAAAAAAAAAAAAAAAAAAAAAAAAAAAAAAAAC5H9pNtMLgovvHvT+CLV/m+X1O4QlN4isnMpKKyzfi5WlTaTOcX7VHusBSesXUjepJeO61J+qiY1XK81k97/qtb5UpRXop2XoTdhLaU0v3f2Rx3G+IstS5yU7WznPcIr9+8RBav2YzfzUoqfo2Z+UdsrVli6KcfjpOzXWEnr8n8iX4GyUeqtqXt/0578U8STRaYMDJs8w+MpKthqkasHpdcYvnGS4xfkzPKTTTwyfOQADwAAAAAAAAAAAAAAAAAAHFzjeIttPhJQhOrKpVrWs1B7ipxvJLgorx4vUq/KMVHEZrGNWnv04qU3D92TWkVJc1drTyK0rmpqGOSpLUONir6eS+wdGDbcFdJacErWO8slsAAAAAAAAAAHzUmopyeiSbfkkrgEY232rWEpOMXabV2/gXK33ny8OJXmyOW1MXVWMqpylJ3oxeqpq/6134yfK/Djxemv7RMxnicRGinrVnG9uW9JRS+S+ha+x2VRp0k0raJLySVkvQ0bl2K1XHl7srV/1JOT8uDMy/Z+EVeftS8zZxwkF+6vQ7gZxZMPEZXSmrOKKq287PZzxMXh4OnTkt6rVvGzd9Ixhe7nbna2q8C4Tqr4aM/eVySuyVbzE5lFSWGRjYTKHhqCpQjuU1wXNt8ZSfOT8SWHzGCSsg5W4kbed2dH0CIZnt8u9eHwNGWLqrVtNRpwXjKT4Lzdlpo2YFbaLOY+06WFaXGEJ70vldpP1Iu6vLf2LS0k/1NR93gn1wV1gO1uCnuYuk4a7spQvem+e9B6+jb8ifYPGU60I1aU41ITV4yi7pryZ7CyM/ys8v0ttGO4ueH5HeAa/NM5pYeN5u7eiitXJvgkLLYVR6pvCK6i5PCNgCN1M/xL1VKnTXJTqe180uHzOuntZNO1SCv5Pj0fBlOzxCutZmpJeuHgljTKWywSgGFl2bUq6vTeq4xeko9V/czS7CcbIqUXlMiaaeGAazO9ocNg4b+Imo+EVrKXRLiaGvt3XUe8jgMQqfHeqKzta+9uxTaRYhTOe6X+vuRysjHkmIK7xHayoxTjShNvRJVHz0+EzMr2zzKvU3HgIYeHOpWrSikvupQvN9NPFolnpLa1mSx/dHEboyeEb7a2dsJLzcV+d/7FObEq+bT/DL+pAt7a+pfCNr4o/RlR7Aq+azf3H/AFIGRP5hFOz5uPsXxSXsrofZ8w4LoR7P9s6WGmqEISxGIk92NKGrv4N8vH62LcpKKyzWrrlY8RRIwQLE7TZwlv8A2fDxXHcjVU59Pes30Zj5X2t0+8VPF0+6Tdu8je0HfhOL1S81foR9+KeHsWlobZRcoYljnDTZYoMLG4qapxnRSqb0qS01ThOpFSmrPgotyv5GJHMMT3ypul7HebrqKMtacqMnGS+8px3Xys14kxRNwAAAa3aPEd3hK0723acn+RsjBzzBd/ha1Hj3lOcF1cXb87HdeFJZ9TmXDPPmNxKqZlRnf2e9p/8ANHoPJo2ox6HmvHKSaktJRafRxd/qj0TsnmUcRhKdWPCcVLpdar1uvkanitfTNSXBV0ksxaNyAcXMguHINTnG1OEwn6+rGMvhWs+u6tUjEobd4Kcd+Epyj4qnIljTZJZUWcOyK2bJCQbtI2l7ijKnF2sry82/dj/f0NxlG3ODxdf7PQdWc0nKX6GajBeMpPRa6LxKy7U67lOpHxqS/LRfkipq1KtdL2Zq+F1xtt6ucLJJOz7K5Tw0OXeWrVHznKaur9ItRXR+JO4ZPSStu3NB2azUsDSkrawhfqopNetyXEkUkkkUbZOU25c5Ku7TdjoxgsXRVnFqNS3OL0TfR2XR+Ro+y/aqeGxf2Oo33NdvdT/7dS1014JpWfnYt7PMGquGq05cJQkv9rs+tzzxmkXRxlKUPeVSnJdd+LKVq6LlJeZvaSxX6KdU/wBPB6OxWJUIb3oV1hMwnisdUkrvu7U4fdcr70+tkl82SfMsW3h4+al9ERXYBf5qqnx3lL1TX9jP7ne8S6JcQWy+rWcmR09NPUvMnmDySEY+17TMfNdnac43grSWqN2gzcnCM4uMuGVU2nlFXYnFVMLUjXhpKDs18S5xZYFPOacsN9pWsd3ft43Wi630Ijtth1HvH/F6q5h7P4ybyerZNuEZSS8VCrvP8kzD8DzG2enfClj/ADgtazHQpr0NLh80nic39u03SjKavqlNyUYtLwjd28HZlm4fJFKN6jbk9SktmMzjTzWnVnbdqt02+S32t1/zKPqegqUrxT8j6/xCLhbjyxsZmmacCl+0rZFYaqq0F7Fa6l4KaV7/ADV38mbTsjzCNeM8NV1nQcd183CV7J9HFro14Er7S1D7DedtJxt/LIr3sgoT+0Va+qjNxpx+9uOTb9ZW+TJZ2KzRrq5TwjiMem544LP2xglg2l8Ufoypez39qT/C/wCpEtvbP/SPrH6MqTs8/ak/wv8AqRPnZfML2IJ/Nr2Lj2izT7PhnNO0n7MX4aXb+ST/ACK22E3sTWrV+MpzdGMuLjCKTkvm2r+O6iV9pFRqhDpP13YkI7MalaUKtKhVhQlGbk5ul3svbirOMd5Je69XfhwOnLN2PRH1UaunRdSeOp7v6FpV8FhaFPeryjCPOU5JL8+JTm2sqeKxMnltOdaNkpzUGobybTe87JaW4+BO4bIwnU38TKrj6vxVm1TX4aa0t5NskFHZ3eSU7RiuEIpKK6JaIklB27S2RXq1ENK2623LGM8L+fsarsuqYiGDjh8S1KVO6jZt2he8YttctV0SJsY2Dy6nSVoqxlEyWFgoyk5NyfmAAenIOGcnABRXaTs68Li5TirUq7c4u2kZPWcPXVeT8jYdle2EcNU+x15WpVHenJvSE3xg78E+Xn1LP2k2fpYyhKlVjdPh4xfKSfJlGbRbIYnBzacXVp8pRWqX3orh1Wht1X16mrtWvf1KE65VT64cHolMMpHZPtXrYWKo1/8AMUo6K8rVaa8FJ+8vJ+pYeB7Tsrqq7rOk/hqQkn6pNP1KFuitg9lleq3LEb4S+jNji9naLu6dGjFy1b7mF2/Fu2pBdvstnh4JxajeMtIxUU9V4E0qbfZZHjiqXyu/oivO0HbGGNtDBQq1lFSi5KlJp6p6WX1txJtHGyFqlPKS9Ti5xcMROvsdlNyrK79qcL+doO3/ACfqfHazlsqeK3mv0dZb8X95JKcfo/4jK7H8vrUpVO+g6blJNJtXso2vo9Cx9qtnaeNw8qNRecWuMWuEl5/+TO18O9KWPXY1PDNT8LNSa2xhkL7Gc5UqM8LJ+3SbaV+MJO6a6O69CzUef6mSZjleKVainNwbtKEb70W9Yzhxaa4rXroWDlna3SnFKthcVCpwahSdSLfk9H6oq1WOK6Z7NFrVaZTm7KHlP90TbM8QqdCpOTsoxk/9rKAoUHi80ju6woNTk+V17kf5tekWT3aHNMxzCPdQpPA4f96Vb9ZPpBe0+mi4O5l7G7HQo23YtRT3nKXvVJc5y8/LguB709yal5I5U/hqZV5/FLnHkv5N1mWDawcZfBq+jWv9iIZLW7jHRn+7U9hvle94v10+ZaNSinFxtpaxXG0ez9WjNygt6HG3NdGZms0lkL1qqVl+aIKrE4duRZUJXVzlkGyHbjcgqWIhUbWikottrzXPqbbE7UynH/LUakm+Epx3ILzvIvLW1uOd8+mHkh7Uska7Tswsu6h7U6jUIpcW+BuNgss7vDqD1Sju9dNX6tmjw+z9StiO9qvvaj5r3Ka5qN+L+99Cw8vwapU1FEeg00qlKc/zSbb+mT22ecRXCKb207OKtKrKphEpU5Ny7tuzhrwi+DXk9USLZPbXHUqKp42inurdjUlUUZSsuErX3nZcdCw8bKko3rOMY+MpJL1ZXO32My14e9HEUZVIveUYzu5pqzScdL6318D6Om2V7VdqyvXcz7IKtOUHhmuzDNKmdVpU5y7vDUGrwg/aqTle0U35J3lyXBa3Jvsns5GhFNRUElaMUrKK8CmNmtoZYOv30IqpBtb8G7byT4p8pauz8y+9n9oMPjaKq4eV48JRekqcrX3ZLk/yfIa6mdbWF+HyGnnGS+pi7a/6R/iX0ZUnZ5+1J/hf9SJZnaHXxP2dU8NQnVbe9KS3d2CSemrV3qVVsz9twuL7/wCyTqXTi478I809HfyMCee8pY2K80/iVLGyRanaRl8qmAc4K8qNqlubja016O/8JUmx2erBY2NWf6qfsVPJN3U9ONn+TZeuUY6WJoXrUu4lLTu3ONRpW57ui6FS7b9ntXD1JVcLHfpPXu+dPx3b8Y+XFeYurl1KyB9b4fqqpUvT3cPhl0YWpCcVOm4yjJKSa1Uk1dNNcUd5582c25x+X/ooRm4J/qqlOTivHd5x+WnkTTAdpWZ4r2cPgqcb6d5Uc4U4ebcrX6K7JYXqXKeStb4fKDzGUWvXJZ1zk1GQyqbn6aq69R6yko7sE/hhHlHrq+b8NuiwZzWGAADwAAAGJjctp1VaSMsAEJzTs4w9V3dOnJ+cE368TVQ7LaEXfuIPrKf03rFlg7Vk1w2eOKfkQrB7E04e7h8PF8L9zB/VM2v+G3NWnLRclol8kSAHjk3ywklwa7AZJSou8VqbEA5PTExeWU6vvIwFs3GPuyaXVm6ABq6ORU07y9o2VOmoqyVj6AAOuth4zVpJM7AAaaps1TveN49D6hkEf3pN/M24AOjD4OFNWikjSbX7TrB0/Ztvtb13wgvHzfgiRMp7tdxM1XlSd0pxhOL5NJbrS/iT9S5oqlbb0v3IL5uMMo+cmwMsxaxWMdSsp606O/JR3b6Tm0768oqyt1Jphtkobu7HD4eEeNlQg/zaua7smrUqmEja2/SSpTXOLirJ9GtV/wCifkd9ljm4vbHkdQjHGUVZtT2YXi6tBKFRa2StGfk0uD80RDYnOquBzKmneMasvs9WD821FvzUrer8T0DNK2vAorMMPDFZ1KdBJ0qVTvJSXBtaRS83JN9Ey3p73KmcJ7pIisrSnGUeS750o1Ya6pmF/huhx3TKyyLVKN/AyzMLRjYXAQp+6dlfDRmrSVztABoK+yVKTuro5w+ytOLu22b4AHVQw8YK0VY7QAAAAAAAAAAAAAAAAAAAAAAAAAAAAAAAARrbbZOnj6O7LScLuE170b8eqfNf/SSnFjqMnF5jyeNJrDKDp7N5ngK2/h52ktFKEtxteDUtGvLUlOD2yz1Kzo0avnJ04vr7M0WXXy+nP3opmL/h6h8JbeslNfjin9WiFUJflbRBa/8A1TGRcMXiqdCk/ep4aN5zXwuT0S+b80bvZ7ZWnTUVTh3dOOtuMpvnKTespebJNRyqlHhFGWo24FedsprHC9FsiWMFHcRjZWOQCI6AAAAAAAAAAAAAAAAAAAAAAAAAAAAAAAAAAAAAAAAAAAAAAAAAAAAAAAAAAAAAAAAAAAAAAAAAAAAAAAAAAAAAAAAAAAAAAAAAAAAAAAAAAAAAAAAAAAAAAAAAAAAAAAAAAAAAAAAAAAAAAAAAAAAAAAAAAAAAAAAAAAAAP//Z">
            <a:extLst>
              <a:ext uri="{FF2B5EF4-FFF2-40B4-BE49-F238E27FC236}">
                <a16:creationId xmlns:a16="http://schemas.microsoft.com/office/drawing/2014/main" id="{C40F1B49-2AF5-5D4E-8F1D-2D3D8B6E87C0}"/>
              </a:ext>
            </a:extLst>
          </p:cNvPr>
          <p:cNvSpPr>
            <a:spLocks noChangeAspect="1" noChangeArrowheads="1"/>
          </p:cNvSpPr>
          <p:nvPr/>
        </p:nvSpPr>
        <p:spPr bwMode="auto">
          <a:xfrm>
            <a:off x="155575" y="-860425"/>
            <a:ext cx="2543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p>
        </p:txBody>
      </p:sp>
      <p:pic>
        <p:nvPicPr>
          <p:cNvPr id="11271" name="Picture 8" descr="http://www.cato-at-liberty.org/wp-content/uploads/Google.jpg">
            <a:extLst>
              <a:ext uri="{FF2B5EF4-FFF2-40B4-BE49-F238E27FC236}">
                <a16:creationId xmlns:a16="http://schemas.microsoft.com/office/drawing/2014/main" id="{388C68A8-05FF-CC4D-9C2A-6EB798349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1465" b="22726"/>
          <a:stretch>
            <a:fillRect/>
          </a:stretch>
        </p:blipFill>
        <p:spPr bwMode="auto">
          <a:xfrm>
            <a:off x="1066800" y="2133600"/>
            <a:ext cx="2514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10" descr="http://www.ctemploymentlawblog.com/uploads/image/LinkedIn_logo_1.jpg">
            <a:extLst>
              <a:ext uri="{FF2B5EF4-FFF2-40B4-BE49-F238E27FC236}">
                <a16:creationId xmlns:a16="http://schemas.microsoft.com/office/drawing/2014/main" id="{A05419D1-F7D3-BE4B-BC8B-26E701C9A1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001" t="30000" r="10001" b="39999"/>
          <a:stretch>
            <a:fillRect/>
          </a:stretch>
        </p:blipFill>
        <p:spPr bwMode="auto">
          <a:xfrm>
            <a:off x="4114800" y="3505200"/>
            <a:ext cx="36576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12" descr="http://www.mediabistro.com/galleycat/original/amazon_crave.jpg">
            <a:extLst>
              <a:ext uri="{FF2B5EF4-FFF2-40B4-BE49-F238E27FC236}">
                <a16:creationId xmlns:a16="http://schemas.microsoft.com/office/drawing/2014/main" id="{9181764A-D101-F64A-AF17-E540D975A6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4666" b="30666"/>
          <a:stretch>
            <a:fillRect/>
          </a:stretch>
        </p:blipFill>
        <p:spPr bwMode="auto">
          <a:xfrm>
            <a:off x="4495800" y="1905000"/>
            <a:ext cx="33337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14" descr="http://www.ashastd.org/images/facebook_logo.jpg">
            <a:extLst>
              <a:ext uri="{FF2B5EF4-FFF2-40B4-BE49-F238E27FC236}">
                <a16:creationId xmlns:a16="http://schemas.microsoft.com/office/drawing/2014/main" id="{33D0D46C-6BDD-A44A-974F-034A71D328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4343400"/>
            <a:ext cx="29718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16" descr="http://www.saratogaedc.com/twitter_logo.jpg">
            <a:extLst>
              <a:ext uri="{FF2B5EF4-FFF2-40B4-BE49-F238E27FC236}">
                <a16:creationId xmlns:a16="http://schemas.microsoft.com/office/drawing/2014/main" id="{DDADED02-6922-7B4D-B6CB-E7439131AB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6200" y="4648200"/>
            <a:ext cx="44196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4AAB-9DB4-0440-9567-807AC452682D}"/>
              </a:ext>
            </a:extLst>
          </p:cNvPr>
          <p:cNvSpPr>
            <a:spLocks noGrp="1"/>
          </p:cNvSpPr>
          <p:nvPr>
            <p:ph type="title"/>
          </p:nvPr>
        </p:nvSpPr>
        <p:spPr/>
        <p:txBody>
          <a:bodyPr>
            <a:normAutofit/>
          </a:bodyPr>
          <a:lstStyle/>
          <a:p>
            <a:pPr fontAlgn="auto">
              <a:spcAft>
                <a:spcPts val="0"/>
              </a:spcAft>
              <a:defRPr/>
            </a:pPr>
            <a:r>
              <a:rPr lang="en-US" dirty="0"/>
              <a:t>Advantages of NOSQL</a:t>
            </a:r>
          </a:p>
        </p:txBody>
      </p:sp>
      <p:sp>
        <p:nvSpPr>
          <p:cNvPr id="3" name="Content Placeholder 2">
            <a:extLst>
              <a:ext uri="{FF2B5EF4-FFF2-40B4-BE49-F238E27FC236}">
                <a16:creationId xmlns:a16="http://schemas.microsoft.com/office/drawing/2014/main" id="{E5225B28-0D62-9049-87C6-B6C01C7138E5}"/>
              </a:ext>
            </a:extLst>
          </p:cNvPr>
          <p:cNvSpPr>
            <a:spLocks noGrp="1"/>
          </p:cNvSpPr>
          <p:nvPr>
            <p:ph idx="1"/>
          </p:nvPr>
        </p:nvSpPr>
        <p:spPr>
          <a:xfrm>
            <a:off x="914400" y="1295400"/>
            <a:ext cx="8001000" cy="1981200"/>
          </a:xfrm>
        </p:spPr>
        <p:txBody>
          <a:bodyPr anchor="t"/>
          <a:lstStyle/>
          <a:p>
            <a:r>
              <a:rPr lang="en-US" altLang="en-US" sz="2400"/>
              <a:t>Cheap, easy to implement</a:t>
            </a:r>
          </a:p>
          <a:p>
            <a:r>
              <a:rPr lang="en-US" altLang="en-US" sz="2400"/>
              <a:t>Removes impedance mismatch between objects and tables</a:t>
            </a:r>
          </a:p>
          <a:p>
            <a:r>
              <a:rPr lang="en-US" altLang="en-US" sz="2400"/>
              <a:t>Quickly process large amounts of data</a:t>
            </a:r>
          </a:p>
          <a:p>
            <a:r>
              <a:rPr lang="en-US" altLang="en-US" sz="2400"/>
              <a:t>Data Modeling Flexibility (including schema evolution)</a:t>
            </a:r>
          </a:p>
          <a:p>
            <a:endParaRPr lang="en-US" altLang="en-US" sz="2400"/>
          </a:p>
        </p:txBody>
      </p:sp>
      <p:sp>
        <p:nvSpPr>
          <p:cNvPr id="4" name="Title 1">
            <a:extLst>
              <a:ext uri="{FF2B5EF4-FFF2-40B4-BE49-F238E27FC236}">
                <a16:creationId xmlns:a16="http://schemas.microsoft.com/office/drawing/2014/main" id="{4FB8ACC3-1CF1-9144-B9DF-92F804843442}"/>
              </a:ext>
            </a:extLst>
          </p:cNvPr>
          <p:cNvSpPr txBox="1">
            <a:spLocks/>
          </p:cNvSpPr>
          <p:nvPr/>
        </p:nvSpPr>
        <p:spPr>
          <a:xfrm>
            <a:off x="1143000" y="3613299"/>
            <a:ext cx="7162800" cy="685800"/>
          </a:xfrm>
          <a:prstGeom prst="rect">
            <a:avLst/>
          </a:prstGeom>
        </p:spPr>
        <p:txBody>
          <a:bodyPr anchor="b">
            <a:normAutofit/>
          </a:bodyPr>
          <a:lstStyle/>
          <a:p>
            <a:pPr algn="r" fontAlgn="auto">
              <a:spcAft>
                <a:spcPts val="0"/>
              </a:spcAft>
              <a:defRPr/>
            </a:pPr>
            <a:r>
              <a:rPr lang="en-US" sz="3600" b="1" dirty="0">
                <a:ln w="12700">
                  <a:solidFill>
                    <a:schemeClr val="tx2"/>
                  </a:solidFill>
                </a:ln>
                <a:solidFill>
                  <a:schemeClr val="accent1">
                    <a:lumMod val="75000"/>
                  </a:schemeClr>
                </a:solidFill>
                <a:effectLst>
                  <a:outerShdw blurRad="50800" dist="38100" dir="8100000" algn="tr" rotWithShape="0">
                    <a:prstClr val="black">
                      <a:alpha val="40000"/>
                    </a:prstClr>
                  </a:outerShdw>
                </a:effectLst>
                <a:latin typeface="+mj-lt"/>
                <a:ea typeface="+mj-ea"/>
                <a:cs typeface="+mj-cs"/>
              </a:rPr>
              <a:t>Disadvantages of NOSQL</a:t>
            </a:r>
          </a:p>
        </p:txBody>
      </p:sp>
      <p:sp>
        <p:nvSpPr>
          <p:cNvPr id="5" name="Content Placeholder 2">
            <a:extLst>
              <a:ext uri="{FF2B5EF4-FFF2-40B4-BE49-F238E27FC236}">
                <a16:creationId xmlns:a16="http://schemas.microsoft.com/office/drawing/2014/main" id="{F136FAD7-FF06-3D41-A8BD-1B6341DDD03C}"/>
              </a:ext>
            </a:extLst>
          </p:cNvPr>
          <p:cNvSpPr txBox="1">
            <a:spLocks/>
          </p:cNvSpPr>
          <p:nvPr/>
        </p:nvSpPr>
        <p:spPr bwMode="auto">
          <a:xfrm>
            <a:off x="914400" y="4381500"/>
            <a:ext cx="792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ct val="20000"/>
              </a:spcBef>
              <a:buFont typeface="Arial" panose="020B0604020202020204" pitchFamily="34" charset="0"/>
              <a:buChar char="»"/>
            </a:pPr>
            <a:r>
              <a:rPr lang="en-US" altLang="en-US" sz="2400">
                <a:solidFill>
                  <a:schemeClr val="tx2"/>
                </a:solidFill>
              </a:rPr>
              <a:t>New Technology</a:t>
            </a:r>
          </a:p>
          <a:p>
            <a:pPr>
              <a:spcBef>
                <a:spcPct val="20000"/>
              </a:spcBef>
              <a:buFont typeface="Arial" panose="020B0604020202020204" pitchFamily="34" charset="0"/>
              <a:buChar char="»"/>
            </a:pPr>
            <a:r>
              <a:rPr lang="en-US" altLang="en-US" sz="2400">
                <a:solidFill>
                  <a:schemeClr val="tx2"/>
                </a:solidFill>
              </a:rPr>
              <a:t>Data is generally duplicated, potential for inconsistency</a:t>
            </a:r>
          </a:p>
          <a:p>
            <a:pPr>
              <a:spcBef>
                <a:spcPct val="20000"/>
              </a:spcBef>
              <a:buFont typeface="Arial" panose="020B0604020202020204" pitchFamily="34" charset="0"/>
              <a:buChar char="»"/>
            </a:pPr>
            <a:r>
              <a:rPr lang="en-US" altLang="en-US" sz="2400">
                <a:solidFill>
                  <a:schemeClr val="tx2"/>
                </a:solidFill>
              </a:rPr>
              <a:t>No standard language or format for queries</a:t>
            </a:r>
          </a:p>
          <a:p>
            <a:pPr>
              <a:spcBef>
                <a:spcPct val="20000"/>
              </a:spcBef>
              <a:buFont typeface="Arial" panose="020B0604020202020204" pitchFamily="34" charset="0"/>
              <a:buChar char="»"/>
            </a:pPr>
            <a:r>
              <a:rPr lang="en-US" altLang="en-US" sz="2400">
                <a:solidFill>
                  <a:schemeClr val="tx2"/>
                </a:solidFill>
              </a:rPr>
              <a:t>Depends on the application layer to enforce data integrity</a:t>
            </a:r>
          </a:p>
        </p:txBody>
      </p:sp>
      <p:pic>
        <p:nvPicPr>
          <p:cNvPr id="1026" name="Picture 2">
            <a:extLst>
              <a:ext uri="{FF2B5EF4-FFF2-40B4-BE49-F238E27FC236}">
                <a16:creationId xmlns:a16="http://schemas.microsoft.com/office/drawing/2014/main" id="{A45F1275-D899-D34F-90E8-14AB5095F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3657600"/>
            <a:ext cx="4953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8899</TotalTime>
  <Words>2550</Words>
  <Application>Microsoft Macintosh PowerPoint</Application>
  <PresentationFormat>On-screen Show (4:3)</PresentationFormat>
  <Paragraphs>281</Paragraphs>
  <Slides>35</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Calibri</vt:lpstr>
      <vt:lpstr>Arial</vt:lpstr>
      <vt:lpstr>Wingdings</vt:lpstr>
      <vt:lpstr>Courier New</vt:lpstr>
      <vt:lpstr>Thermal</vt:lpstr>
      <vt:lpstr>Document Databases &amp;      RavenDB</vt:lpstr>
      <vt:lpstr>What is a database?</vt:lpstr>
      <vt:lpstr>Industry Trends User &amp; Data Explosion</vt:lpstr>
      <vt:lpstr>Industry Trend: Semi Structured Data</vt:lpstr>
      <vt:lpstr>Industry Trend: Architecture Changes</vt:lpstr>
      <vt:lpstr>Does database = relational database?</vt:lpstr>
      <vt:lpstr>What about NOSQL?</vt:lpstr>
      <vt:lpstr>Who is using NOSQL?</vt:lpstr>
      <vt:lpstr>Advantages of NOSQL</vt:lpstr>
      <vt:lpstr>Types of NOSQL Databases</vt:lpstr>
      <vt:lpstr>What is a document database?</vt:lpstr>
      <vt:lpstr>A document…defined</vt:lpstr>
      <vt:lpstr>Top Document Databases</vt:lpstr>
      <vt:lpstr>Why use a document database?</vt:lpstr>
      <vt:lpstr>Where do document databases fit?</vt:lpstr>
      <vt:lpstr>PowerPoint Presentation</vt:lpstr>
      <vt:lpstr>What does Raven DB have to offer?</vt:lpstr>
      <vt:lpstr>What does Raven DB have to offer?</vt:lpstr>
      <vt:lpstr>Comparison: Couch/Mongo/Raven</vt:lpstr>
      <vt:lpstr>Raven Administration UI</vt:lpstr>
      <vt:lpstr>Raven APIs</vt:lpstr>
      <vt:lpstr>Storing &amp; Retrieving Documents</vt:lpstr>
      <vt:lpstr>Storing &amp; Retrieving Documents</vt:lpstr>
      <vt:lpstr>Storing &amp; Retrieving Documents</vt:lpstr>
      <vt:lpstr>Indexing</vt:lpstr>
      <vt:lpstr>MapReduce: How does it work?</vt:lpstr>
      <vt:lpstr>Indexing Demo</vt:lpstr>
      <vt:lpstr>Eventual Consistency</vt:lpstr>
      <vt:lpstr>ASP.NET MVC STORE meets RavenDB</vt:lpstr>
      <vt:lpstr>Advanced Topics</vt:lpstr>
      <vt:lpstr>Replication Between Servers</vt:lpstr>
      <vt:lpstr>Replication to Relational DB</vt:lpstr>
      <vt:lpstr>Sharding</vt:lpstr>
      <vt:lpstr>Extensibility</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dc:creator>
  <cp:lastModifiedBy>Brian Ritchie</cp:lastModifiedBy>
  <cp:revision>328</cp:revision>
  <dcterms:created xsi:type="dcterms:W3CDTF">2010-07-06T02:14:03Z</dcterms:created>
  <dcterms:modified xsi:type="dcterms:W3CDTF">2020-11-23T04:10:58Z</dcterms:modified>
</cp:coreProperties>
</file>