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0"/>
  </p:notesMasterIdLst>
  <p:sldIdLst>
    <p:sldId id="256" r:id="rId5"/>
    <p:sldId id="257" r:id="rId6"/>
    <p:sldId id="265" r:id="rId7"/>
    <p:sldId id="263" r:id="rId8"/>
    <p:sldId id="269" r:id="rId9"/>
    <p:sldId id="270" r:id="rId10"/>
    <p:sldId id="272" r:id="rId11"/>
    <p:sldId id="276" r:id="rId12"/>
    <p:sldId id="273" r:id="rId13"/>
    <p:sldId id="274" r:id="rId14"/>
    <p:sldId id="266" r:id="rId15"/>
    <p:sldId id="268" r:id="rId16"/>
    <p:sldId id="275" r:id="rId17"/>
    <p:sldId id="267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5"/>
            <p14:sldId id="263"/>
            <p14:sldId id="269"/>
            <p14:sldId id="270"/>
            <p14:sldId id="272"/>
            <p14:sldId id="276"/>
            <p14:sldId id="273"/>
            <p14:sldId id="274"/>
            <p14:sldId id="266"/>
            <p14:sldId id="268"/>
            <p14:sldId id="275"/>
            <p14:sldId id="26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65" d="100"/>
          <a:sy n="65" d="100"/>
        </p:scale>
        <p:origin x="131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sharp/whats-new/csharp-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Vu au meetup du </a:t>
            </a:r>
            <a:r>
              <a:rPr lang="en-US" dirty="0" err="1"/>
              <a:t>mois</a:t>
            </a:r>
            <a:r>
              <a:rPr lang="en-US" dirty="0"/>
              <a:t> de Janvier avec Sébastien Pertus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https://docs.microsoft.com/fr-fr/dotnet/csharp/whats-new/csharp-8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1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Vu au meetup du </a:t>
            </a:r>
            <a:r>
              <a:rPr lang="en-US" dirty="0" err="1"/>
              <a:t>mois</a:t>
            </a:r>
            <a:r>
              <a:rPr lang="en-US" dirty="0"/>
              <a:t> de Janvier avec Sébastien Pertus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5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42A5CF-06FC-4E57-A61D-FF2B0236A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declarations</a:t>
            </a:r>
            <a:endParaRPr lang="fr-FR" dirty="0"/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4CBBE-300F-4CB2-A382-7863295F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F51C8-C56D-410D-948E-4E1E3093ADA2}"/>
              </a:ext>
            </a:extLst>
          </p:cNvPr>
          <p:cNvSpPr/>
          <p:nvPr/>
        </p:nvSpPr>
        <p:spPr>
          <a:xfrm>
            <a:off x="1014041" y="1937875"/>
            <a:ext cx="10128738" cy="22467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 err="1">
                <a:latin typeface="Cascadia Code" panose="020B0509020204030204" pitchFamily="49" charset="0"/>
              </a:rPr>
              <a:t>private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b="1" dirty="0" err="1">
                <a:latin typeface="Cascadia Code" panose="020B0509020204030204" pitchFamily="49" charset="0"/>
              </a:rPr>
              <a:t>static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b="1" dirty="0" err="1">
                <a:latin typeface="Cascadia Code" panose="020B0509020204030204" pitchFamily="49" charset="0"/>
              </a:rPr>
              <a:t>void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dirty="0" err="1">
                <a:latin typeface="Cascadia Code" panose="020B0509020204030204" pitchFamily="49" charset="0"/>
              </a:rPr>
              <a:t>NewMultipleUsingDeclarations</a:t>
            </a:r>
            <a:r>
              <a:rPr lang="fr-FR" altLang="fr-FR" sz="1600" dirty="0">
                <a:latin typeface="Cascadia Code" panose="020B0509020204030204" pitchFamily="49" charset="0"/>
              </a:rPr>
              <a:t>()</a:t>
            </a:r>
            <a:endParaRPr lang="fr-FR" altLang="fr-FR" sz="700" dirty="0">
              <a:latin typeface="Cascadia Code" panose="020B05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scadia Code" panose="020B0509020204030204" pitchFamily="49" charset="0"/>
              </a:rPr>
              <a:t>{</a:t>
            </a:r>
            <a:endParaRPr lang="fr-FR" altLang="fr-FR" sz="700" dirty="0">
              <a:latin typeface="Cascadia Code" panose="020B05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scadia Code" panose="020B0509020204030204" pitchFamily="49" charset="0"/>
              </a:rPr>
              <a:t>    </a:t>
            </a:r>
            <a:r>
              <a:rPr lang="fr-FR" altLang="fr-FR" sz="1600" b="1" dirty="0" err="1">
                <a:latin typeface="Cascadia Code" panose="020B0509020204030204" pitchFamily="49" charset="0"/>
              </a:rPr>
              <a:t>using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b="1" dirty="0">
                <a:latin typeface="Cascadia Code" panose="020B0509020204030204" pitchFamily="49" charset="0"/>
              </a:rPr>
              <a:t>var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dirty="0">
                <a:latin typeface="Cascadia Code" panose="020B0509020204030204" pitchFamily="49" charset="0"/>
              </a:rPr>
              <a:t>r1 = </a:t>
            </a:r>
            <a:r>
              <a:rPr lang="fr-FR" altLang="fr-FR" sz="1600" b="1" dirty="0">
                <a:latin typeface="Cascadia Code" panose="020B0509020204030204" pitchFamily="49" charset="0"/>
              </a:rPr>
              <a:t>new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dirty="0" err="1">
                <a:latin typeface="Cascadia Code" panose="020B0509020204030204" pitchFamily="49" charset="0"/>
              </a:rPr>
              <a:t>AResource</a:t>
            </a:r>
            <a:r>
              <a:rPr lang="fr-FR" altLang="fr-FR" sz="1600" dirty="0">
                <a:latin typeface="Cascadia Code" panose="020B0509020204030204" pitchFamily="49" charset="0"/>
              </a:rPr>
              <a:t>();</a:t>
            </a:r>
            <a:endParaRPr lang="fr-FR" altLang="fr-FR" sz="700" dirty="0">
              <a:latin typeface="Cascadia Code" panose="020B05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scadia Code" panose="020B0509020204030204" pitchFamily="49" charset="0"/>
              </a:rPr>
              <a:t>    </a:t>
            </a:r>
            <a:r>
              <a:rPr lang="fr-FR" altLang="fr-FR" sz="1600" b="1" dirty="0" err="1">
                <a:latin typeface="Cascadia Code" panose="020B0509020204030204" pitchFamily="49" charset="0"/>
              </a:rPr>
              <a:t>using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b="1" dirty="0">
                <a:latin typeface="Cascadia Code" panose="020B0509020204030204" pitchFamily="49" charset="0"/>
              </a:rPr>
              <a:t>var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dirty="0">
                <a:latin typeface="Cascadia Code" panose="020B0509020204030204" pitchFamily="49" charset="0"/>
              </a:rPr>
              <a:t>r2 = </a:t>
            </a:r>
            <a:r>
              <a:rPr lang="fr-FR" altLang="fr-FR" sz="1600" b="1" dirty="0">
                <a:latin typeface="Cascadia Code" panose="020B0509020204030204" pitchFamily="49" charset="0"/>
              </a:rPr>
              <a:t>new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dirty="0" err="1">
                <a:latin typeface="Cascadia Code" panose="020B0509020204030204" pitchFamily="49" charset="0"/>
              </a:rPr>
              <a:t>AResource</a:t>
            </a:r>
            <a:r>
              <a:rPr lang="fr-FR" altLang="fr-FR" sz="1600" dirty="0">
                <a:latin typeface="Cascadia Code" panose="020B0509020204030204" pitchFamily="49" charset="0"/>
              </a:rPr>
              <a:t>();</a:t>
            </a:r>
            <a:endParaRPr lang="fr-FR" altLang="fr-FR" sz="700" dirty="0">
              <a:latin typeface="Cascadia Code" panose="020B05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scadia Code" panose="020B0509020204030204" pitchFamily="49" charset="0"/>
              </a:rPr>
              <a:t>    r1.UseIt();</a:t>
            </a:r>
            <a:endParaRPr lang="fr-FR" altLang="fr-FR" sz="700" dirty="0">
              <a:latin typeface="Cascadia Code" panose="020B05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scadia Code" panose="020B0509020204030204" pitchFamily="49" charset="0"/>
              </a:rPr>
              <a:t>    r2.UseIt();</a:t>
            </a:r>
            <a:endParaRPr lang="fr-FR" altLang="fr-FR" sz="700" dirty="0">
              <a:latin typeface="Cascadia Code" panose="020B05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scadia Code" panose="020B0509020204030204" pitchFamily="49" charset="0"/>
              </a:rPr>
              <a:t>}</a:t>
            </a:r>
            <a:endParaRPr lang="fr-FR" altLang="fr-FR" sz="3600" dirty="0">
              <a:latin typeface="Cascadia Code" panose="020B05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37F20-38F3-457B-8867-04B47EAE11AD}"/>
              </a:ext>
            </a:extLst>
          </p:cNvPr>
          <p:cNvSpPr/>
          <p:nvPr/>
        </p:nvSpPr>
        <p:spPr>
          <a:xfrm>
            <a:off x="1014041" y="4458343"/>
            <a:ext cx="10128738" cy="20621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 err="1">
                <a:latin typeface="Cascadia Code" panose="020B0509020204030204" pitchFamily="49" charset="0"/>
              </a:rPr>
              <a:t>private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b="1" dirty="0" err="1">
                <a:latin typeface="Cascadia Code" panose="020B0509020204030204" pitchFamily="49" charset="0"/>
              </a:rPr>
              <a:t>static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b="1" dirty="0" err="1">
                <a:latin typeface="Cascadia Code" panose="020B0509020204030204" pitchFamily="49" charset="0"/>
              </a:rPr>
              <a:t>void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dirty="0" err="1">
                <a:latin typeface="Cascadia Code" panose="020B0509020204030204" pitchFamily="49" charset="0"/>
              </a:rPr>
              <a:t>UsingDeclarationWithScope</a:t>
            </a:r>
            <a:r>
              <a:rPr lang="fr-FR" altLang="fr-FR" sz="1600" dirty="0">
                <a:latin typeface="Cascadia Code" panose="020B0509020204030204" pitchFamily="49" charset="0"/>
              </a:rPr>
              <a:t>()</a:t>
            </a:r>
            <a:endParaRPr lang="fr-FR" altLang="fr-FR" sz="700" dirty="0">
              <a:latin typeface="Cascadia Code" panose="020B05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scadia Code" panose="020B0509020204030204" pitchFamily="49" charset="0"/>
              </a:rPr>
              <a:t>{</a:t>
            </a:r>
            <a:endParaRPr lang="fr-FR" altLang="fr-FR" sz="700" dirty="0">
              <a:latin typeface="Cascadia Code" panose="020B05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scadia Code" panose="020B0509020204030204" pitchFamily="49" charset="0"/>
              </a:rPr>
              <a:t>    {</a:t>
            </a:r>
            <a:endParaRPr lang="fr-FR" altLang="fr-FR" sz="700" dirty="0">
              <a:latin typeface="Cascadia Code" panose="020B05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scadia Code" panose="020B0509020204030204" pitchFamily="49" charset="0"/>
              </a:rPr>
              <a:t>        </a:t>
            </a:r>
            <a:r>
              <a:rPr lang="fr-FR" altLang="fr-FR" sz="1600" b="1" dirty="0" err="1">
                <a:latin typeface="Cascadia Code" panose="020B0509020204030204" pitchFamily="49" charset="0"/>
              </a:rPr>
              <a:t>using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b="1" dirty="0">
                <a:latin typeface="Cascadia Code" panose="020B0509020204030204" pitchFamily="49" charset="0"/>
              </a:rPr>
              <a:t>var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dirty="0">
                <a:latin typeface="Cascadia Code" panose="020B0509020204030204" pitchFamily="49" charset="0"/>
              </a:rPr>
              <a:t>r1 = </a:t>
            </a:r>
            <a:r>
              <a:rPr lang="fr-FR" altLang="fr-FR" sz="1600" b="1" dirty="0">
                <a:latin typeface="Cascadia Code" panose="020B0509020204030204" pitchFamily="49" charset="0"/>
              </a:rPr>
              <a:t>new</a:t>
            </a:r>
            <a:r>
              <a:rPr lang="fr-FR" altLang="fr-FR" sz="2400" dirty="0">
                <a:latin typeface="Cascadia Code" panose="020B0509020204030204" pitchFamily="49" charset="0"/>
              </a:rPr>
              <a:t> </a:t>
            </a:r>
            <a:r>
              <a:rPr lang="fr-FR" altLang="fr-FR" sz="1600" dirty="0" err="1">
                <a:latin typeface="Cascadia Code" panose="020B0509020204030204" pitchFamily="49" charset="0"/>
              </a:rPr>
              <a:t>AResource</a:t>
            </a:r>
            <a:r>
              <a:rPr lang="fr-FR" altLang="fr-FR" sz="1600" dirty="0">
                <a:latin typeface="Cascadia Code" panose="020B0509020204030204" pitchFamily="49" charset="0"/>
              </a:rPr>
              <a:t>();</a:t>
            </a:r>
            <a:endParaRPr lang="fr-FR" altLang="fr-FR" sz="700" dirty="0">
              <a:latin typeface="Cascadia Code" panose="020B05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scadia Code" panose="020B0509020204030204" pitchFamily="49" charset="0"/>
              </a:rPr>
              <a:t>        r1.UseIt();</a:t>
            </a:r>
            <a:endParaRPr lang="fr-FR" altLang="fr-FR" sz="700" dirty="0">
              <a:latin typeface="Cascadia Code" panose="020B05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scadia Code" panose="020B0509020204030204" pitchFamily="49" charset="0"/>
              </a:rPr>
              <a:t>    }  // r1 </a:t>
            </a:r>
            <a:r>
              <a:rPr lang="fr-FR" altLang="fr-FR" sz="1600" dirty="0" err="1">
                <a:latin typeface="Cascadia Code" panose="020B0509020204030204" pitchFamily="49" charset="0"/>
              </a:rPr>
              <a:t>is</a:t>
            </a:r>
            <a:r>
              <a:rPr lang="fr-FR" altLang="fr-FR" sz="1600" dirty="0">
                <a:latin typeface="Cascadia Code" panose="020B0509020204030204" pitchFamily="49" charset="0"/>
              </a:rPr>
              <a:t> </a:t>
            </a:r>
            <a:r>
              <a:rPr lang="fr-FR" altLang="fr-FR" sz="1600" dirty="0" err="1">
                <a:latin typeface="Cascadia Code" panose="020B0509020204030204" pitchFamily="49" charset="0"/>
              </a:rPr>
              <a:t>disposed</a:t>
            </a:r>
            <a:r>
              <a:rPr lang="fr-FR" altLang="fr-FR" sz="1600" dirty="0">
                <a:latin typeface="Cascadia Code" panose="020B0509020204030204" pitchFamily="49" charset="0"/>
              </a:rPr>
              <a:t> </a:t>
            </a:r>
            <a:r>
              <a:rPr lang="fr-FR" altLang="fr-FR" sz="1600" dirty="0" err="1">
                <a:latin typeface="Cascadia Code" panose="020B0509020204030204" pitchFamily="49" charset="0"/>
              </a:rPr>
              <a:t>here</a:t>
            </a:r>
            <a:r>
              <a:rPr lang="fr-FR" altLang="fr-FR" sz="1600" dirty="0">
                <a:latin typeface="Cascadia Code" panose="020B0509020204030204" pitchFamily="49" charset="0"/>
              </a:rPr>
              <a:t>!</a:t>
            </a:r>
            <a:endParaRPr lang="fr-FR" altLang="fr-FR" sz="700" dirty="0">
              <a:latin typeface="Cascadia Code" panose="020B05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scadia Code" panose="020B0509020204030204" pitchFamily="49" charset="0"/>
              </a:rPr>
              <a:t>}</a:t>
            </a:r>
            <a:endParaRPr lang="fr-FR" altLang="fr-FR" sz="36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136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53233"/>
          </a:xfrm>
        </p:spPr>
        <p:txBody>
          <a:bodyPr/>
          <a:lstStyle/>
          <a:p>
            <a:r>
              <a:rPr lang="en-US" dirty="0"/>
              <a:t>JSON.NET Killer ? Nouveaux types dans </a:t>
            </a:r>
            <a:r>
              <a:rPr lang="en-US" dirty="0" err="1"/>
              <a:t>System.Text.Json</a:t>
            </a:r>
            <a:endParaRPr lang="en-US" dirty="0"/>
          </a:p>
          <a:p>
            <a:pPr lvl="1"/>
            <a:r>
              <a:rPr lang="en-US" dirty="0"/>
              <a:t>String vs Span&lt;byte&gt;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Utf8JsonReader : 2x plus </a:t>
            </a:r>
            <a:r>
              <a:rPr lang="en-US" dirty="0" err="1"/>
              <a:t>rapide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Utf8JsonWriter : </a:t>
            </a:r>
            <a:r>
              <a:rPr lang="fr-FR" dirty="0"/>
              <a:t>30-80% plus rapide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JsonDocument</a:t>
            </a:r>
            <a:r>
              <a:rPr lang="en-US" dirty="0"/>
              <a:t> : 2 à 3x plus </a:t>
            </a:r>
            <a:r>
              <a:rPr lang="en-US" dirty="0" err="1"/>
              <a:t>rapide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services.AddMvc</a:t>
            </a:r>
            <a:r>
              <a:rPr lang="en-US" dirty="0"/>
              <a:t>().</a:t>
            </a:r>
            <a:r>
              <a:rPr lang="en-US" dirty="0" err="1"/>
              <a:t>AddNewtonsoftJson</a:t>
            </a:r>
            <a:r>
              <a:rPr lang="en-US" dirty="0"/>
              <a:t>();</a:t>
            </a:r>
          </a:p>
          <a:p>
            <a:pPr marL="336145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BCL</a:t>
            </a:r>
          </a:p>
        </p:txBody>
      </p:sp>
    </p:spTree>
    <p:extLst>
      <p:ext uri="{BB962C8B-B14F-4D97-AF65-F5344CB8AC3E}">
        <p14:creationId xmlns:p14="http://schemas.microsoft.com/office/powerpoint/2010/main" val="28973125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 err="1"/>
              <a:t>System.Index</a:t>
            </a:r>
            <a:r>
              <a:rPr lang="en-US" dirty="0"/>
              <a:t> et </a:t>
            </a:r>
            <a:r>
              <a:rPr lang="en-US" dirty="0" err="1"/>
              <a:t>System.Range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60744-B8BD-49E2-8F2C-A596D31953E8}"/>
              </a:ext>
            </a:extLst>
          </p:cNvPr>
          <p:cNvSpPr/>
          <p:nvPr/>
        </p:nvSpPr>
        <p:spPr>
          <a:xfrm>
            <a:off x="978872" y="1975504"/>
            <a:ext cx="10128738" cy="2893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var words = new string[]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            // index from start    index from end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"The",      // 0                   ^9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"quick",    // 1                   ^8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"brown",    // 2                   ^7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"fox",      // 3                   ^6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"jumped",   // 4                   ^5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"over",     // 5                   ^4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"the",      // 6                   ^3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"lazy",     // 7                   ^2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"dog"       // 8                   ^1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};              // 9 (or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words.Length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) ^0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Cascadia Code" panose="020B05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AE7A7-4C63-4EE2-BFF1-C4F867B6F780}"/>
              </a:ext>
            </a:extLst>
          </p:cNvPr>
          <p:cNvSpPr/>
          <p:nvPr/>
        </p:nvSpPr>
        <p:spPr>
          <a:xfrm>
            <a:off x="978872" y="5121939"/>
            <a:ext cx="10128738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var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quickBrownFox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= words[1..4];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Cascadia Code" panose="020B05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3A097D-3DB0-40E4-A821-65A1AB6E8B0D}"/>
              </a:ext>
            </a:extLst>
          </p:cNvPr>
          <p:cNvSpPr/>
          <p:nvPr/>
        </p:nvSpPr>
        <p:spPr>
          <a:xfrm>
            <a:off x="978872" y="5683051"/>
            <a:ext cx="10128738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var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lazyDog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= words[^2..^0];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604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66E19-62E3-41DB-9D90-4333512D4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851614"/>
          </a:xfrm>
        </p:spPr>
        <p:txBody>
          <a:bodyPr/>
          <a:lstStyle/>
          <a:p>
            <a:r>
              <a:rPr lang="en-US" dirty="0"/>
              <a:t>Support de HTTP/2 pour </a:t>
            </a:r>
            <a:r>
              <a:rPr lang="en-US" dirty="0" err="1"/>
              <a:t>HttpClient</a:t>
            </a:r>
            <a:endParaRPr lang="en-US" dirty="0"/>
          </a:p>
          <a:p>
            <a:pPr lvl="1"/>
            <a:r>
              <a:rPr lang="en-US" dirty="0"/>
              <a:t>Par </a:t>
            </a:r>
            <a:r>
              <a:rPr lang="en-US" dirty="0" err="1"/>
              <a:t>défaut</a:t>
            </a:r>
            <a:r>
              <a:rPr lang="en-US" dirty="0"/>
              <a:t> 1.1,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activable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System.IO.Ports.SerialPort</a:t>
            </a:r>
            <a:r>
              <a:rPr lang="en-US" dirty="0"/>
              <a:t> sur Linux</a:t>
            </a:r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85A72-21CE-4C6F-BC38-8B2BAD52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BCL</a:t>
            </a:r>
          </a:p>
        </p:txBody>
      </p:sp>
    </p:spTree>
    <p:extLst>
      <p:ext uri="{BB962C8B-B14F-4D97-AF65-F5344CB8AC3E}">
        <p14:creationId xmlns:p14="http://schemas.microsoft.com/office/powerpoint/2010/main" val="29578796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5D0217-59D7-472A-B51B-0114B4357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40987"/>
          </a:xfrm>
        </p:spPr>
        <p:txBody>
          <a:bodyPr/>
          <a:lstStyle/>
          <a:p>
            <a:r>
              <a:rPr lang="fr-FR" dirty="0" err="1"/>
              <a:t>Tiered</a:t>
            </a:r>
            <a:r>
              <a:rPr lang="fr-FR" dirty="0"/>
              <a:t> Compilation</a:t>
            </a:r>
          </a:p>
          <a:p>
            <a:pPr lvl="1"/>
            <a:r>
              <a:rPr lang="fr-FR" dirty="0"/>
              <a:t>Présent en </a:t>
            </a:r>
            <a:r>
              <a:rPr lang="fr-FR" dirty="0" err="1"/>
              <a:t>preview</a:t>
            </a:r>
            <a:r>
              <a:rPr lang="fr-FR" dirty="0"/>
              <a:t> en 2.1, activé par défaut en 3.0</a:t>
            </a:r>
          </a:p>
          <a:p>
            <a:pPr lvl="1"/>
            <a:r>
              <a:rPr lang="fr-FR" dirty="0"/>
              <a:t>Entre 35% et 60% de réduction de temps de démarrage</a:t>
            </a:r>
          </a:p>
          <a:p>
            <a:pPr lvl="1"/>
            <a:endParaRPr lang="fr-FR" dirty="0"/>
          </a:p>
          <a:p>
            <a:r>
              <a:rPr lang="fr-FR" dirty="0"/>
              <a:t>Améliorations Garbage Collector</a:t>
            </a:r>
          </a:p>
          <a:p>
            <a:endParaRPr lang="fr-FR" dirty="0"/>
          </a:p>
          <a:p>
            <a:r>
              <a:rPr lang="fr-FR" dirty="0"/>
              <a:t>Support ARM64 sur Linux (IOT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867E0-5916-498B-B2B7-B51EBFB5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4637916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Logging</a:t>
            </a:r>
            <a:r>
              <a:rPr lang="fr-FR" b="1" dirty="0"/>
              <a:t> simple et efficace : </a:t>
            </a:r>
            <a:r>
              <a:rPr lang="fr-FR" b="1" dirty="0" err="1"/>
              <a:t>Serilog</a:t>
            </a:r>
            <a:r>
              <a:rPr lang="fr-FR" b="1" dirty="0"/>
              <a:t> et Seq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Thomas Bolon</a:t>
            </a:r>
          </a:p>
        </p:txBody>
      </p:sp>
    </p:spTree>
    <p:extLst>
      <p:ext uri="{BB962C8B-B14F-4D97-AF65-F5344CB8AC3E}">
        <p14:creationId xmlns:p14="http://schemas.microsoft.com/office/powerpoint/2010/main" val="424253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Nouveautés</a:t>
            </a:r>
            <a:r>
              <a:rPr lang="en-US" dirty="0"/>
              <a:t> .NET Core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Patrice Lamarche [MVP] - </a:t>
            </a:r>
            <a:r>
              <a:rPr lang="en-US" dirty="0" err="1"/>
              <a:t>Improveeze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22062"/>
          </a:xfrm>
        </p:spPr>
        <p:txBody>
          <a:bodyPr/>
          <a:lstStyle/>
          <a:p>
            <a:r>
              <a:rPr lang="fr-FR" dirty="0"/>
              <a:t>Visual Studio 2019 uniquement</a:t>
            </a:r>
          </a:p>
          <a:p>
            <a:pPr lvl="1"/>
            <a:r>
              <a:rPr lang="fr-FR" dirty="0"/>
              <a:t>Et Visual Studio for Mac 8.3</a:t>
            </a:r>
          </a:p>
          <a:p>
            <a:endParaRPr lang="fr-FR" dirty="0"/>
          </a:p>
          <a:p>
            <a:r>
              <a:rPr lang="fr-FR" dirty="0"/>
              <a:t>.NET Standard 2.1 supporté, mais 2.0 dans les </a:t>
            </a:r>
            <a:r>
              <a:rPr lang="fr-FR" dirty="0" err="1"/>
              <a:t>templates</a:t>
            </a:r>
            <a:endParaRPr lang="fr-FR" dirty="0"/>
          </a:p>
          <a:p>
            <a:pPr lvl="1"/>
            <a:r>
              <a:rPr lang="fr-FR" dirty="0"/>
              <a:t>Editer manuellement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678283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79029"/>
          </a:xfrm>
        </p:spPr>
        <p:txBody>
          <a:bodyPr/>
          <a:lstStyle/>
          <a:p>
            <a:r>
              <a:rPr lang="en-US" dirty="0"/>
              <a:t>Support de WinForms et WPF</a:t>
            </a:r>
          </a:p>
          <a:p>
            <a:pPr lvl="1"/>
            <a:r>
              <a:rPr lang="en-US" dirty="0"/>
              <a:t>Windows </a:t>
            </a:r>
            <a:r>
              <a:rPr lang="en-US" dirty="0" err="1"/>
              <a:t>uniquement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Déploiement</a:t>
            </a:r>
            <a:r>
              <a:rPr lang="en-US" dirty="0"/>
              <a:t> : MSIX et EXE </a:t>
            </a:r>
            <a:r>
              <a:rPr lang="en-US" dirty="0" err="1"/>
              <a:t>autonomes</a:t>
            </a:r>
            <a:endParaRPr lang="en-US" dirty="0"/>
          </a:p>
          <a:p>
            <a:endParaRPr lang="en-US" dirty="0"/>
          </a:p>
          <a:p>
            <a:r>
              <a:rPr lang="fr-FR" dirty="0"/>
              <a:t>Support du High DPI pour </a:t>
            </a:r>
            <a:r>
              <a:rPr lang="fr-FR" dirty="0" err="1"/>
              <a:t>WinForms</a:t>
            </a:r>
            <a:endParaRPr lang="fr-FR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CEAE57-9CCB-495A-A631-22542634D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648115"/>
          </a:xfrm>
        </p:spPr>
        <p:txBody>
          <a:bodyPr/>
          <a:lstStyle/>
          <a:p>
            <a:r>
              <a:rPr lang="fr-FR" dirty="0" err="1"/>
              <a:t>Blazor</a:t>
            </a:r>
            <a:r>
              <a:rPr lang="fr-FR" dirty="0"/>
              <a:t> </a:t>
            </a:r>
            <a:r>
              <a:rPr lang="fr-FR" dirty="0" err="1"/>
              <a:t>Preview</a:t>
            </a:r>
            <a:r>
              <a:rPr lang="fr-FR" dirty="0"/>
              <a:t> depuis Avril 2019</a:t>
            </a:r>
          </a:p>
          <a:p>
            <a:pPr lvl="1"/>
            <a:r>
              <a:rPr lang="fr-FR" dirty="0"/>
              <a:t>Server </a:t>
            </a:r>
            <a:r>
              <a:rPr lang="fr-FR" dirty="0" err="1"/>
              <a:t>Side</a:t>
            </a:r>
            <a:r>
              <a:rPr lang="fr-FR" dirty="0"/>
              <a:t> -&gt; </a:t>
            </a:r>
            <a:r>
              <a:rPr lang="fr-FR" dirty="0" err="1"/>
              <a:t>SignalR</a:t>
            </a:r>
            <a:r>
              <a:rPr lang="fr-FR" dirty="0"/>
              <a:t> -&gt; plus en </a:t>
            </a:r>
            <a:r>
              <a:rPr lang="fr-FR" dirty="0" err="1"/>
              <a:t>preview</a:t>
            </a:r>
            <a:r>
              <a:rPr lang="fr-FR" dirty="0"/>
              <a:t>, Dispo .NET </a:t>
            </a:r>
            <a:r>
              <a:rPr lang="fr-FR" dirty="0" err="1"/>
              <a:t>Core</a:t>
            </a:r>
            <a:r>
              <a:rPr lang="fr-FR" dirty="0"/>
              <a:t> 3.0</a:t>
            </a:r>
          </a:p>
          <a:p>
            <a:pPr lvl="1"/>
            <a:r>
              <a:rPr lang="fr-FR" dirty="0"/>
              <a:t>Client-</a:t>
            </a:r>
            <a:r>
              <a:rPr lang="fr-FR" dirty="0" err="1"/>
              <a:t>Side</a:t>
            </a:r>
            <a:r>
              <a:rPr lang="fr-FR" dirty="0"/>
              <a:t> -&gt; </a:t>
            </a:r>
            <a:r>
              <a:rPr lang="fr-FR" dirty="0" err="1"/>
              <a:t>WebAssembly</a:t>
            </a:r>
            <a:r>
              <a:rPr lang="fr-FR" dirty="0"/>
              <a:t> -&gt; toujours en </a:t>
            </a:r>
            <a:r>
              <a:rPr lang="fr-FR" dirty="0" err="1"/>
              <a:t>preview</a:t>
            </a:r>
            <a:r>
              <a:rPr lang="fr-FR" dirty="0"/>
              <a:t> .NET </a:t>
            </a:r>
            <a:r>
              <a:rPr lang="fr-FR" dirty="0" err="1"/>
              <a:t>Core</a:t>
            </a:r>
            <a:r>
              <a:rPr lang="fr-FR" dirty="0"/>
              <a:t> X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>
                <a:sym typeface="Wingdings" panose="05000000000000000000" pitchFamily="2" charset="2"/>
              </a:rPr>
              <a:t>Worker</a:t>
            </a:r>
            <a:r>
              <a:rPr lang="fr-FR" dirty="0">
                <a:sym typeface="Wingdings" panose="05000000000000000000" pitchFamily="2" charset="2"/>
              </a:rPr>
              <a:t> Service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Couche cliente </a:t>
            </a:r>
            <a:r>
              <a:rPr lang="fr-FR" dirty="0" err="1">
                <a:sym typeface="Wingdings" panose="05000000000000000000" pitchFamily="2" charset="2"/>
              </a:rPr>
              <a:t>gRPC</a:t>
            </a: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276015-10A4-4BF6-A072-4EA7BEED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3.0</a:t>
            </a:r>
          </a:p>
        </p:txBody>
      </p:sp>
    </p:spTree>
    <p:extLst>
      <p:ext uri="{BB962C8B-B14F-4D97-AF65-F5344CB8AC3E}">
        <p14:creationId xmlns:p14="http://schemas.microsoft.com/office/powerpoint/2010/main" val="31644616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7EE0C-0099-4C31-AB02-7727DEB48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239430"/>
          </a:xfrm>
        </p:spPr>
        <p:txBody>
          <a:bodyPr/>
          <a:lstStyle/>
          <a:p>
            <a:r>
              <a:rPr lang="fr-FR" dirty="0"/>
              <a:t>Evaluation « côté client »</a:t>
            </a:r>
          </a:p>
          <a:p>
            <a:pPr lvl="1"/>
            <a:r>
              <a:rPr lang="fr-FR" dirty="0"/>
              <a:t>Breaking Change : Levée d’exception</a:t>
            </a:r>
          </a:p>
          <a:p>
            <a:r>
              <a:rPr lang="fr-FR" dirty="0"/>
              <a:t>Support Cosmos DB</a:t>
            </a:r>
          </a:p>
          <a:p>
            <a:r>
              <a:rPr lang="fr-FR" dirty="0"/>
              <a:t>API d’Interception</a:t>
            </a:r>
          </a:p>
          <a:p>
            <a:pPr lvl="1"/>
            <a:r>
              <a:rPr lang="fr-FR" dirty="0"/>
              <a:t>Ouverture de connexions, exécution de requêtes, initialisation de transactions, etc.</a:t>
            </a:r>
          </a:p>
          <a:p>
            <a:pPr lvl="1"/>
            <a:endParaRPr lang="fr-FR" dirty="0"/>
          </a:p>
          <a:p>
            <a:r>
              <a:rPr lang="fr-FR" dirty="0"/>
              <a:t>EF 6.3 supporté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5E9A0-6FAB-4EC9-AE25-19479169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 </a:t>
            </a:r>
            <a:r>
              <a:rPr lang="fr-FR" dirty="0" err="1"/>
              <a:t>Core</a:t>
            </a:r>
            <a:r>
              <a:rPr lang="fr-FR" dirty="0"/>
              <a:t> 3.0</a:t>
            </a:r>
          </a:p>
        </p:txBody>
      </p:sp>
    </p:spTree>
    <p:extLst>
      <p:ext uri="{BB962C8B-B14F-4D97-AF65-F5344CB8AC3E}">
        <p14:creationId xmlns:p14="http://schemas.microsoft.com/office/powerpoint/2010/main" val="41658315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AB49BB-88BE-4D07-BD5B-0F08979EA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fr-FR" dirty="0"/>
              <a:t>Default Interface </a:t>
            </a:r>
            <a:r>
              <a:rPr lang="fr-FR" dirty="0" err="1"/>
              <a:t>members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Null-coalescing</a:t>
            </a:r>
            <a:r>
              <a:rPr lang="fr-FR" dirty="0"/>
              <a:t> </a:t>
            </a:r>
            <a:r>
              <a:rPr lang="fr-FR" dirty="0" err="1"/>
              <a:t>assignment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4F1A01-B86A-41CE-B952-58F3D059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A4CBD-DB88-4A9B-85E4-DFBC152F4D91}"/>
              </a:ext>
            </a:extLst>
          </p:cNvPr>
          <p:cNvSpPr/>
          <p:nvPr/>
        </p:nvSpPr>
        <p:spPr>
          <a:xfrm>
            <a:off x="1189887" y="3664104"/>
            <a:ext cx="10128738" cy="13234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List&lt;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int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&gt;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numbers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=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null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;</a:t>
            </a:r>
          </a:p>
          <a:p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int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? i =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null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;</a:t>
            </a:r>
          </a:p>
          <a:p>
            <a:endParaRPr lang="fr-FR" sz="1600" dirty="0">
              <a:solidFill>
                <a:schemeClr val="bg2">
                  <a:lumMod val="25000"/>
                </a:schemeClr>
              </a:solidFill>
              <a:latin typeface="Cascadia Code" panose="020B0509020204030204" pitchFamily="49" charset="0"/>
            </a:endParaRPr>
          </a:p>
          <a:p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numbers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??= new List&lt;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int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&gt;();</a:t>
            </a:r>
          </a:p>
          <a:p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numbers.Add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(i ??= 17);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441C469-BBC9-4A5B-A358-6409F2A44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335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A5F39F-82E8-49C1-9D6E-A6F48745C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Nullable</a:t>
            </a:r>
            <a:r>
              <a:rPr lang="fr-FR" dirty="0"/>
              <a:t> Reference Types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179183-5063-4DC3-A232-644ACB34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73EA7-3A52-4360-9135-AA24A98A8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952" y="2215192"/>
            <a:ext cx="4376198" cy="34470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509020204030204" pitchFamily="49" charset="0"/>
              </a:rPr>
              <a:t>IWeapon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509020204030204" pitchFamily="49" charset="0"/>
              </a:rPr>
              <a:t>?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509020204030204" pitchFamily="49" charset="0"/>
              </a:rPr>
              <a:t>canBeNull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509020204030204" pitchFamily="49" charset="0"/>
              </a:rPr>
              <a:t>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5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509020204030204" pitchFamily="49" charset="0"/>
              </a:rPr>
              <a:t>IWeapon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5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509020204030204" pitchFamily="49" charset="0"/>
              </a:rPr>
              <a:t>cantBeNull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5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scadia Code" panose="020B0509020204030204" pitchFamily="49" charset="0"/>
            </a:endParaRPr>
          </a:p>
          <a:p>
            <a:pPr lvl="0"/>
            <a:r>
              <a:rPr lang="fr-FR" alt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canBeNull</a:t>
            </a:r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FR" altLang="fr-FR" sz="1600" b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       // no warning</a:t>
            </a:r>
            <a:endParaRPr lang="fr-FR" altLang="fr-FR" sz="800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fr-FR" alt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cantBeNull</a:t>
            </a:r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FR" altLang="fr-FR" sz="1600" b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      // warning</a:t>
            </a:r>
            <a:endParaRPr lang="fr-FR" altLang="fr-FR" sz="800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fr-FR" alt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cantBeNull</a:t>
            </a:r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FR" alt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canBeNull</a:t>
            </a:r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 // warning</a:t>
            </a:r>
            <a:endParaRPr lang="fr-FR" altLang="fr-FR" sz="3600" dirty="0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pPr lvl="0"/>
            <a:r>
              <a:rPr lang="fr-FR" alt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canBeNull.Repair</a:t>
            </a:r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       // warning</a:t>
            </a:r>
            <a:endParaRPr lang="fr-FR" altLang="fr-FR" sz="800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fr-FR" alt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cantBeNull.Repair</a:t>
            </a:r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      // no warning</a:t>
            </a:r>
            <a:endParaRPr lang="fr-FR" altLang="fr-FR" sz="800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fr-FR" altLang="fr-FR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fr-FR" alt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canBeNull</a:t>
            </a:r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!= </a:t>
            </a:r>
            <a:r>
              <a:rPr lang="fr-FR" altLang="fr-FR" sz="1600" b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altLang="fr-FR" sz="800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</a:t>
            </a:r>
            <a:endParaRPr lang="fr-FR" altLang="fr-FR" sz="800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canBeNull.Repair</a:t>
            </a:r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();  // no warning</a:t>
            </a:r>
            <a:endParaRPr lang="fr-FR" altLang="fr-FR" sz="800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fr-FR" altLang="fr-FR" sz="3600" dirty="0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7810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9C7D2-7CBC-444D-8D99-493E43466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61855"/>
          </a:xfrm>
        </p:spPr>
        <p:txBody>
          <a:bodyPr/>
          <a:lstStyle/>
          <a:p>
            <a:r>
              <a:rPr lang="fr-FR" dirty="0" err="1"/>
              <a:t>Iterateurs</a:t>
            </a:r>
            <a:r>
              <a:rPr lang="fr-FR" dirty="0"/>
              <a:t> + </a:t>
            </a:r>
            <a:r>
              <a:rPr lang="fr-FR" dirty="0" err="1"/>
              <a:t>Methodes</a:t>
            </a:r>
            <a:r>
              <a:rPr lang="fr-FR" dirty="0"/>
              <a:t> Asynchrones : </a:t>
            </a:r>
            <a:r>
              <a:rPr lang="fr-FR" dirty="0" err="1"/>
              <a:t>Streams</a:t>
            </a:r>
            <a:r>
              <a:rPr lang="fr-FR" dirty="0"/>
              <a:t> Asynchrones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CF762C-99DE-4878-A509-1873724C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6F255C-43CB-48F2-95F5-0B102FB901A5}"/>
              </a:ext>
            </a:extLst>
          </p:cNvPr>
          <p:cNvSpPr/>
          <p:nvPr/>
        </p:nvSpPr>
        <p:spPr>
          <a:xfrm>
            <a:off x="1014041" y="2559204"/>
            <a:ext cx="10128738" cy="2585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public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static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async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System.Collections.Generic.IAsyncEnumerable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&lt;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int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&gt;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GenerateSequence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()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{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for (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int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i = 0; i &lt; 20; i++)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{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   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await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Task.Delay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(100);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   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yield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return i;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37113A-71B8-427C-832C-CBC9E2D7CADF}"/>
              </a:ext>
            </a:extLst>
          </p:cNvPr>
          <p:cNvSpPr/>
          <p:nvPr/>
        </p:nvSpPr>
        <p:spPr>
          <a:xfrm>
            <a:off x="1014041" y="5472388"/>
            <a:ext cx="10128738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await foreach (var number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GenerateSequence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())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Console.WriteLine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(number);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scadia Code" panose="020B0509020204030204" pitchFamily="49" charset="0"/>
              </a:rPr>
              <a:t>}</a:t>
            </a:r>
            <a:endParaRPr lang="fr-FR" dirty="0">
              <a:solidFill>
                <a:schemeClr val="bg2">
                  <a:lumMod val="25000"/>
                </a:schemeClr>
              </a:solidFill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287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5213</TotalTime>
  <Words>530</Words>
  <Application>Microsoft Office PowerPoint</Application>
  <PresentationFormat>Widescreen</PresentationFormat>
  <Paragraphs>140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Cascadia Code</vt:lpstr>
      <vt:lpstr>Consolas</vt:lpstr>
      <vt:lpstr>Segoe UI</vt:lpstr>
      <vt:lpstr>Segoe UI Light</vt:lpstr>
      <vt:lpstr>Wingdings</vt:lpstr>
      <vt:lpstr>Dotnet_Template</vt:lpstr>
      <vt:lpstr>PowerPoint Presentation</vt:lpstr>
      <vt:lpstr>Nouveautés .NET Core 3.0</vt:lpstr>
      <vt:lpstr>Introduction</vt:lpstr>
      <vt:lpstr>Desktop</vt:lpstr>
      <vt:lpstr>ASP.NET Core 3.0</vt:lpstr>
      <vt:lpstr>EF Core 3.0</vt:lpstr>
      <vt:lpstr>C# 8</vt:lpstr>
      <vt:lpstr>C# 8</vt:lpstr>
      <vt:lpstr>C# 8</vt:lpstr>
      <vt:lpstr>C# 8</vt:lpstr>
      <vt:lpstr>BCL</vt:lpstr>
      <vt:lpstr>BCL</vt:lpstr>
      <vt:lpstr>BCL</vt:lpstr>
      <vt:lpstr>Runtime</vt:lpstr>
      <vt:lpstr>Logging simple et efficace : Serilog et Seq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Patrice Lamarche</cp:lastModifiedBy>
  <cp:revision>113</cp:revision>
  <dcterms:created xsi:type="dcterms:W3CDTF">2018-01-09T22:22:16Z</dcterms:created>
  <dcterms:modified xsi:type="dcterms:W3CDTF">2019-09-23T08:22:50Z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