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8" r:id="rId2"/>
    <p:sldId id="287" r:id="rId3"/>
    <p:sldId id="286" r:id="rId4"/>
    <p:sldId id="259" r:id="rId5"/>
    <p:sldId id="260" r:id="rId6"/>
    <p:sldId id="262" r:id="rId7"/>
    <p:sldId id="274" r:id="rId8"/>
    <p:sldId id="282" r:id="rId9"/>
    <p:sldId id="275" r:id="rId10"/>
    <p:sldId id="276" r:id="rId11"/>
    <p:sldId id="278" r:id="rId12"/>
    <p:sldId id="263" r:id="rId13"/>
    <p:sldId id="265" r:id="rId14"/>
    <p:sldId id="266" r:id="rId15"/>
    <p:sldId id="272" r:id="rId16"/>
    <p:sldId id="267" r:id="rId17"/>
    <p:sldId id="273" r:id="rId18"/>
    <p:sldId id="270" r:id="rId19"/>
    <p:sldId id="280" r:id="rId20"/>
    <p:sldId id="271" r:id="rId21"/>
    <p:sldId id="279" r:id="rId22"/>
    <p:sldId id="277" r:id="rId23"/>
    <p:sldId id="281" r:id="rId24"/>
    <p:sldId id="283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AC5D"/>
    <a:srgbClr val="2BAB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71024" autoAdjust="0"/>
  </p:normalViewPr>
  <p:slideViewPr>
    <p:cSldViewPr snapToGrid="0">
      <p:cViewPr varScale="1">
        <p:scale>
          <a:sx n="57" d="100"/>
          <a:sy n="57" d="100"/>
        </p:scale>
        <p:origin x="424" y="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85B27-9C5A-47AE-AD90-F6B12218F995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F25C7-8EA4-4C45-AC40-73A1C8DB91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10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F25C7-8EA4-4C45-AC40-73A1C8DB913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2501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Patrice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F25C7-8EA4-4C45-AC40-73A1C8DB913A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2397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Thomas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F25C7-8EA4-4C45-AC40-73A1C8DB913A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259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Patrice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F25C7-8EA4-4C45-AC40-73A1C8DB913A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0498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Patrice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F25C7-8EA4-4C45-AC40-73A1C8DB913A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702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Patrice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F25C7-8EA4-4C45-AC40-73A1C8DB913A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5437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Patrice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F25C7-8EA4-4C45-AC40-73A1C8DB913A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8661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63" y="0"/>
            <a:ext cx="122015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78781" y="2055020"/>
            <a:ext cx="4946073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04708" y="4442620"/>
            <a:ext cx="5455227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35E6-7919-4AA6-91E7-3422059345C0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868C-4249-4F22-A283-5AC078AF13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2347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35E6-7919-4AA6-91E7-3422059345C0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868C-4249-4F22-A283-5AC078AF13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9277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35E6-7919-4AA6-91E7-3422059345C0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868C-4249-4F22-A283-5AC078AF13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749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35E6-7919-4AA6-91E7-3422059345C0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868C-4249-4F22-A283-5AC078AF13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535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35E6-7919-4AA6-91E7-3422059345C0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868C-4249-4F22-A283-5AC078AF13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3171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35E6-7919-4AA6-91E7-3422059345C0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868C-4249-4F22-A283-5AC078AF13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9598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35E6-7919-4AA6-91E7-3422059345C0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868C-4249-4F22-A283-5AC078AF13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27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35E6-7919-4AA6-91E7-3422059345C0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868C-4249-4F22-A283-5AC078AF13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0995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35E6-7919-4AA6-91E7-3422059345C0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868C-4249-4F22-A283-5AC078AF13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550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35E6-7919-4AA6-91E7-3422059345C0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868C-4249-4F22-A283-5AC078AF13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8715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35E6-7919-4AA6-91E7-3422059345C0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868C-4249-4F22-A283-5AC078AF13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1169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34777" y="365125"/>
            <a:ext cx="95190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34776" y="1825625"/>
            <a:ext cx="95190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335E6-7919-4AA6-91E7-3422059345C0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7868C-4249-4F22-A283-5AC078AF13F0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Parallelogram 6"/>
          <p:cNvSpPr/>
          <p:nvPr userDrawn="1"/>
        </p:nvSpPr>
        <p:spPr>
          <a:xfrm>
            <a:off x="-3790" y="-15517"/>
            <a:ext cx="1845591" cy="6873517"/>
          </a:xfrm>
          <a:custGeom>
            <a:avLst/>
            <a:gdLst>
              <a:gd name="connsiteX0" fmla="*/ 0 w 4668819"/>
              <a:gd name="connsiteY0" fmla="*/ 6852735 h 6852735"/>
              <a:gd name="connsiteX1" fmla="*/ 1433187 w 4668819"/>
              <a:gd name="connsiteY1" fmla="*/ 0 h 6852735"/>
              <a:gd name="connsiteX2" fmla="*/ 4668819 w 4668819"/>
              <a:gd name="connsiteY2" fmla="*/ 0 h 6852735"/>
              <a:gd name="connsiteX3" fmla="*/ 3235632 w 4668819"/>
              <a:gd name="connsiteY3" fmla="*/ 6852735 h 6852735"/>
              <a:gd name="connsiteX4" fmla="*/ 0 w 4668819"/>
              <a:gd name="connsiteY4" fmla="*/ 6852735 h 6852735"/>
              <a:gd name="connsiteX0" fmla="*/ 0 w 4668819"/>
              <a:gd name="connsiteY0" fmla="*/ 6863367 h 6863367"/>
              <a:gd name="connsiteX1" fmla="*/ 3219457 w 4668819"/>
              <a:gd name="connsiteY1" fmla="*/ 0 h 6863367"/>
              <a:gd name="connsiteX2" fmla="*/ 4668819 w 4668819"/>
              <a:gd name="connsiteY2" fmla="*/ 10632 h 6863367"/>
              <a:gd name="connsiteX3" fmla="*/ 3235632 w 4668819"/>
              <a:gd name="connsiteY3" fmla="*/ 6863367 h 6863367"/>
              <a:gd name="connsiteX4" fmla="*/ 0 w 4668819"/>
              <a:gd name="connsiteY4" fmla="*/ 6863367 h 6863367"/>
              <a:gd name="connsiteX0" fmla="*/ 0 w 4668819"/>
              <a:gd name="connsiteY0" fmla="*/ 6852735 h 6852735"/>
              <a:gd name="connsiteX1" fmla="*/ 2868582 w 4668819"/>
              <a:gd name="connsiteY1" fmla="*/ 1 h 6852735"/>
              <a:gd name="connsiteX2" fmla="*/ 4668819 w 4668819"/>
              <a:gd name="connsiteY2" fmla="*/ 0 h 6852735"/>
              <a:gd name="connsiteX3" fmla="*/ 3235632 w 4668819"/>
              <a:gd name="connsiteY3" fmla="*/ 6852735 h 6852735"/>
              <a:gd name="connsiteX4" fmla="*/ 0 w 4668819"/>
              <a:gd name="connsiteY4" fmla="*/ 6852735 h 6852735"/>
              <a:gd name="connsiteX0" fmla="*/ 0 w 4668819"/>
              <a:gd name="connsiteY0" fmla="*/ 6852735 h 6852735"/>
              <a:gd name="connsiteX1" fmla="*/ 2868582 w 4668819"/>
              <a:gd name="connsiteY1" fmla="*/ 1 h 6852735"/>
              <a:gd name="connsiteX2" fmla="*/ 4668819 w 4668819"/>
              <a:gd name="connsiteY2" fmla="*/ 0 h 6852735"/>
              <a:gd name="connsiteX3" fmla="*/ 3235632 w 4668819"/>
              <a:gd name="connsiteY3" fmla="*/ 6852735 h 6852735"/>
              <a:gd name="connsiteX4" fmla="*/ 0 w 4668819"/>
              <a:gd name="connsiteY4" fmla="*/ 6852735 h 6852735"/>
              <a:gd name="connsiteX0" fmla="*/ 0 w 2319023"/>
              <a:gd name="connsiteY0" fmla="*/ 6842103 h 6852735"/>
              <a:gd name="connsiteX1" fmla="*/ 518786 w 2319023"/>
              <a:gd name="connsiteY1" fmla="*/ 1 h 6852735"/>
              <a:gd name="connsiteX2" fmla="*/ 2319023 w 2319023"/>
              <a:gd name="connsiteY2" fmla="*/ 0 h 6852735"/>
              <a:gd name="connsiteX3" fmla="*/ 885836 w 2319023"/>
              <a:gd name="connsiteY3" fmla="*/ 6852735 h 6852735"/>
              <a:gd name="connsiteX4" fmla="*/ 0 w 2319023"/>
              <a:gd name="connsiteY4" fmla="*/ 6842103 h 6852735"/>
              <a:gd name="connsiteX0" fmla="*/ 0 w 1965732"/>
              <a:gd name="connsiteY0" fmla="*/ 6831712 h 6852735"/>
              <a:gd name="connsiteX1" fmla="*/ 165495 w 1965732"/>
              <a:gd name="connsiteY1" fmla="*/ 1 h 6852735"/>
              <a:gd name="connsiteX2" fmla="*/ 1965732 w 1965732"/>
              <a:gd name="connsiteY2" fmla="*/ 0 h 6852735"/>
              <a:gd name="connsiteX3" fmla="*/ 532545 w 1965732"/>
              <a:gd name="connsiteY3" fmla="*/ 6852735 h 6852735"/>
              <a:gd name="connsiteX4" fmla="*/ 0 w 1965732"/>
              <a:gd name="connsiteY4" fmla="*/ 6831712 h 6852735"/>
              <a:gd name="connsiteX0" fmla="*/ 0 w 1820259"/>
              <a:gd name="connsiteY0" fmla="*/ 6852494 h 6852735"/>
              <a:gd name="connsiteX1" fmla="*/ 20022 w 1820259"/>
              <a:gd name="connsiteY1" fmla="*/ 1 h 6852735"/>
              <a:gd name="connsiteX2" fmla="*/ 1820259 w 1820259"/>
              <a:gd name="connsiteY2" fmla="*/ 0 h 6852735"/>
              <a:gd name="connsiteX3" fmla="*/ 387072 w 1820259"/>
              <a:gd name="connsiteY3" fmla="*/ 6852735 h 6852735"/>
              <a:gd name="connsiteX4" fmla="*/ 0 w 1820259"/>
              <a:gd name="connsiteY4" fmla="*/ 6852494 h 6852735"/>
              <a:gd name="connsiteX0" fmla="*/ 0 w 1841041"/>
              <a:gd name="connsiteY0" fmla="*/ 6862885 h 6862885"/>
              <a:gd name="connsiteX1" fmla="*/ 40804 w 1841041"/>
              <a:gd name="connsiteY1" fmla="*/ 1 h 6862885"/>
              <a:gd name="connsiteX2" fmla="*/ 1841041 w 1841041"/>
              <a:gd name="connsiteY2" fmla="*/ 0 h 6862885"/>
              <a:gd name="connsiteX3" fmla="*/ 407854 w 1841041"/>
              <a:gd name="connsiteY3" fmla="*/ 6852735 h 6862885"/>
              <a:gd name="connsiteX4" fmla="*/ 0 w 1841041"/>
              <a:gd name="connsiteY4" fmla="*/ 6862885 h 6862885"/>
              <a:gd name="connsiteX0" fmla="*/ 0 w 1841041"/>
              <a:gd name="connsiteY0" fmla="*/ 6862885 h 6862885"/>
              <a:gd name="connsiteX1" fmla="*/ 40804 w 1841041"/>
              <a:gd name="connsiteY1" fmla="*/ 1 h 6862885"/>
              <a:gd name="connsiteX2" fmla="*/ 1841041 w 1841041"/>
              <a:gd name="connsiteY2" fmla="*/ 0 h 6862885"/>
              <a:gd name="connsiteX3" fmla="*/ 407854 w 1841041"/>
              <a:gd name="connsiteY3" fmla="*/ 6852735 h 6862885"/>
              <a:gd name="connsiteX4" fmla="*/ 0 w 1841041"/>
              <a:gd name="connsiteY4" fmla="*/ 6862885 h 6862885"/>
              <a:gd name="connsiteX0" fmla="*/ 760 w 1841801"/>
              <a:gd name="connsiteY0" fmla="*/ 6873275 h 6873275"/>
              <a:gd name="connsiteX1" fmla="*/ 0 w 1841801"/>
              <a:gd name="connsiteY1" fmla="*/ 0 h 6873275"/>
              <a:gd name="connsiteX2" fmla="*/ 1841801 w 1841801"/>
              <a:gd name="connsiteY2" fmla="*/ 10390 h 6873275"/>
              <a:gd name="connsiteX3" fmla="*/ 408614 w 1841801"/>
              <a:gd name="connsiteY3" fmla="*/ 6863125 h 6873275"/>
              <a:gd name="connsiteX4" fmla="*/ 760 w 1841801"/>
              <a:gd name="connsiteY4" fmla="*/ 6873275 h 6873275"/>
              <a:gd name="connsiteX0" fmla="*/ 760 w 1841801"/>
              <a:gd name="connsiteY0" fmla="*/ 6873275 h 6883907"/>
              <a:gd name="connsiteX1" fmla="*/ 0 w 1841801"/>
              <a:gd name="connsiteY1" fmla="*/ 0 h 6883907"/>
              <a:gd name="connsiteX2" fmla="*/ 1841801 w 1841801"/>
              <a:gd name="connsiteY2" fmla="*/ 10390 h 6883907"/>
              <a:gd name="connsiteX3" fmla="*/ 408614 w 1841801"/>
              <a:gd name="connsiteY3" fmla="*/ 6883907 h 6883907"/>
              <a:gd name="connsiteX4" fmla="*/ 760 w 1841801"/>
              <a:gd name="connsiteY4" fmla="*/ 6873275 h 6883907"/>
              <a:gd name="connsiteX0" fmla="*/ 760 w 1841801"/>
              <a:gd name="connsiteY0" fmla="*/ 6873275 h 6873516"/>
              <a:gd name="connsiteX1" fmla="*/ 0 w 1841801"/>
              <a:gd name="connsiteY1" fmla="*/ 0 h 6873516"/>
              <a:gd name="connsiteX2" fmla="*/ 1841801 w 1841801"/>
              <a:gd name="connsiteY2" fmla="*/ 10390 h 6873516"/>
              <a:gd name="connsiteX3" fmla="*/ 408614 w 1841801"/>
              <a:gd name="connsiteY3" fmla="*/ 6873516 h 6873516"/>
              <a:gd name="connsiteX4" fmla="*/ 760 w 1841801"/>
              <a:gd name="connsiteY4" fmla="*/ 6873275 h 6873516"/>
              <a:gd name="connsiteX0" fmla="*/ 760 w 1841801"/>
              <a:gd name="connsiteY0" fmla="*/ 6873276 h 6873517"/>
              <a:gd name="connsiteX1" fmla="*/ 0 w 1841801"/>
              <a:gd name="connsiteY1" fmla="*/ 1 h 6873517"/>
              <a:gd name="connsiteX2" fmla="*/ 1841801 w 1841801"/>
              <a:gd name="connsiteY2" fmla="*/ 0 h 6873517"/>
              <a:gd name="connsiteX3" fmla="*/ 408614 w 1841801"/>
              <a:gd name="connsiteY3" fmla="*/ 6873517 h 6873517"/>
              <a:gd name="connsiteX4" fmla="*/ 760 w 1841801"/>
              <a:gd name="connsiteY4" fmla="*/ 6873276 h 6873517"/>
              <a:gd name="connsiteX0" fmla="*/ 760 w 1841801"/>
              <a:gd name="connsiteY0" fmla="*/ 6873276 h 6873517"/>
              <a:gd name="connsiteX1" fmla="*/ 0 w 1841801"/>
              <a:gd name="connsiteY1" fmla="*/ 1 h 6873517"/>
              <a:gd name="connsiteX2" fmla="*/ 1841801 w 1841801"/>
              <a:gd name="connsiteY2" fmla="*/ 0 h 6873517"/>
              <a:gd name="connsiteX3" fmla="*/ 408614 w 1841801"/>
              <a:gd name="connsiteY3" fmla="*/ 6873517 h 6873517"/>
              <a:gd name="connsiteX4" fmla="*/ 760 w 1841801"/>
              <a:gd name="connsiteY4" fmla="*/ 6873276 h 6873517"/>
              <a:gd name="connsiteX0" fmla="*/ 11151 w 1841801"/>
              <a:gd name="connsiteY0" fmla="*/ 6873276 h 6873517"/>
              <a:gd name="connsiteX1" fmla="*/ 0 w 1841801"/>
              <a:gd name="connsiteY1" fmla="*/ 1 h 6873517"/>
              <a:gd name="connsiteX2" fmla="*/ 1841801 w 1841801"/>
              <a:gd name="connsiteY2" fmla="*/ 0 h 6873517"/>
              <a:gd name="connsiteX3" fmla="*/ 408614 w 1841801"/>
              <a:gd name="connsiteY3" fmla="*/ 6873517 h 6873517"/>
              <a:gd name="connsiteX4" fmla="*/ 11151 w 1841801"/>
              <a:gd name="connsiteY4" fmla="*/ 6873276 h 6873517"/>
              <a:gd name="connsiteX0" fmla="*/ 11151 w 1841801"/>
              <a:gd name="connsiteY0" fmla="*/ 6873276 h 6873517"/>
              <a:gd name="connsiteX1" fmla="*/ 0 w 1841801"/>
              <a:gd name="connsiteY1" fmla="*/ 1 h 6873517"/>
              <a:gd name="connsiteX2" fmla="*/ 1841801 w 1841801"/>
              <a:gd name="connsiteY2" fmla="*/ 0 h 6873517"/>
              <a:gd name="connsiteX3" fmla="*/ 408614 w 1841801"/>
              <a:gd name="connsiteY3" fmla="*/ 6873517 h 6873517"/>
              <a:gd name="connsiteX4" fmla="*/ 11151 w 1841801"/>
              <a:gd name="connsiteY4" fmla="*/ 6873276 h 6873517"/>
              <a:gd name="connsiteX0" fmla="*/ 4550 w 1845591"/>
              <a:gd name="connsiteY0" fmla="*/ 6873276 h 6873517"/>
              <a:gd name="connsiteX1" fmla="*/ 3790 w 1845591"/>
              <a:gd name="connsiteY1" fmla="*/ 1 h 6873517"/>
              <a:gd name="connsiteX2" fmla="*/ 1845591 w 1845591"/>
              <a:gd name="connsiteY2" fmla="*/ 0 h 6873517"/>
              <a:gd name="connsiteX3" fmla="*/ 412404 w 1845591"/>
              <a:gd name="connsiteY3" fmla="*/ 6873517 h 6873517"/>
              <a:gd name="connsiteX4" fmla="*/ 4550 w 1845591"/>
              <a:gd name="connsiteY4" fmla="*/ 6873276 h 6873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5591" h="6873517">
                <a:moveTo>
                  <a:pt x="4550" y="6873276"/>
                </a:moveTo>
                <a:cubicBezTo>
                  <a:pt x="-5611" y="4620204"/>
                  <a:pt x="4526" y="2284246"/>
                  <a:pt x="3790" y="1"/>
                </a:cubicBezTo>
                <a:lnTo>
                  <a:pt x="1845591" y="0"/>
                </a:lnTo>
                <a:lnTo>
                  <a:pt x="412404" y="6873517"/>
                </a:lnTo>
                <a:lnTo>
                  <a:pt x="4550" y="6873276"/>
                </a:lnTo>
                <a:close/>
              </a:path>
            </a:pathLst>
          </a:custGeom>
          <a:solidFill>
            <a:srgbClr val="2BA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583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9AC5D"/>
          </a:solidFill>
          <a:latin typeface="Segoe UI Semilight" panose="020B0402040204020203" pitchFamily="34" charset="0"/>
          <a:ea typeface="+mj-ea"/>
          <a:cs typeface="Segoe UI Semilight" panose="020B04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://patricelamarche.net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kindelanight@laposte.net" TargetMode="External"/><Relationship Id="rId2" Type="http://schemas.openxmlformats.org/officeDocument/2006/relationships/hyperlink" Target="mailto:Prenom.nom@chausson-materiaux.f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://patricelamarche.ne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Patrice.lamarche@chausson-materiaux.f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63" y="0"/>
            <a:ext cx="12201525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REX Visual Studio App Center</a:t>
            </a: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511742" y="4816118"/>
            <a:ext cx="5455227" cy="2350867"/>
          </a:xfrm>
        </p:spPr>
        <p:txBody>
          <a:bodyPr>
            <a:normAutofit/>
          </a:bodyPr>
          <a:lstStyle/>
          <a:p>
            <a:r>
              <a:rPr lang="fr-FR" dirty="0" smtClean="0"/>
              <a:t>Thomas Bureau du Colombier</a:t>
            </a:r>
          </a:p>
          <a:p>
            <a:r>
              <a:rPr lang="fr-FR" dirty="0" smtClean="0"/>
              <a:t>Développeur Chausson Matériaux</a:t>
            </a:r>
          </a:p>
        </p:txBody>
      </p:sp>
      <p:sp>
        <p:nvSpPr>
          <p:cNvPr id="4" name="Rectangle 3"/>
          <p:cNvSpPr/>
          <p:nvPr/>
        </p:nvSpPr>
        <p:spPr>
          <a:xfrm>
            <a:off x="472440" y="2055020"/>
            <a:ext cx="5204460" cy="307008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https://secure.meetupstatic.com/photos/event/3/9/3/0/600_465194640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595" y="2175952"/>
            <a:ext cx="3875405" cy="250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ous-titre 2"/>
          <p:cNvSpPr txBox="1">
            <a:spLocks/>
          </p:cNvSpPr>
          <p:nvPr/>
        </p:nvSpPr>
        <p:spPr>
          <a:xfrm>
            <a:off x="221673" y="4816119"/>
            <a:ext cx="5455227" cy="2350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tx1"/>
                </a:solidFill>
              </a:rPr>
              <a:t>Patrice Lamarche - Leader Technique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              ALM</a:t>
            </a:r>
          </a:p>
          <a:p>
            <a:r>
              <a:rPr lang="fr-FR" dirty="0" smtClean="0">
                <a:solidFill>
                  <a:schemeClr val="tx1"/>
                </a:solidFill>
                <a:hlinkClick r:id="rId4"/>
              </a:rPr>
              <a:t>http://patricelamarche.net</a:t>
            </a:r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@</a:t>
            </a:r>
            <a:r>
              <a:rPr lang="fr-FR" dirty="0" err="1" smtClean="0">
                <a:solidFill>
                  <a:schemeClr val="tx1"/>
                </a:solidFill>
              </a:rPr>
              <a:t>PatriceVB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9" name="Picture 2" descr="Résultat de recherche d'images pour &quot;microsoft mvp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990" y="5252132"/>
            <a:ext cx="1221792" cy="492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19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Visual Studio App Center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34776" y="1825625"/>
            <a:ext cx="3400901" cy="4351338"/>
          </a:xfrm>
        </p:spPr>
        <p:txBody>
          <a:bodyPr/>
          <a:lstStyle/>
          <a:p>
            <a:pPr lvl="1"/>
            <a:r>
              <a:rPr lang="fr-FR" dirty="0" smtClean="0"/>
              <a:t>Ajout de 2 packages </a:t>
            </a:r>
            <a:r>
              <a:rPr lang="fr-FR" dirty="0" err="1" smtClean="0"/>
              <a:t>nuget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Copier/Coller d’une ligne de code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Et c’est tout !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Stockage sur 90 jours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99" y="1490511"/>
            <a:ext cx="6035163" cy="502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54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 Démos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130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78781" y="2434844"/>
            <a:ext cx="4946073" cy="23876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  Visual Studio App Center </a:t>
            </a:r>
            <a:br>
              <a:rPr lang="fr-FR" dirty="0" smtClean="0"/>
            </a:br>
            <a:r>
              <a:rPr lang="fr-FR" dirty="0" smtClean="0"/>
              <a:t>@ Chausson </a:t>
            </a:r>
            <a:r>
              <a:rPr lang="fr-FR" dirty="0" err="1" smtClean="0"/>
              <a:t>Materiaux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173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TFS + VS App Center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Sources + </a:t>
            </a:r>
            <a:r>
              <a:rPr lang="fr-FR" dirty="0" err="1" smtClean="0"/>
              <a:t>Work</a:t>
            </a:r>
            <a:r>
              <a:rPr lang="fr-FR" dirty="0" smtClean="0"/>
              <a:t> Item sur TFS</a:t>
            </a:r>
          </a:p>
          <a:p>
            <a:endParaRPr lang="fr-FR" dirty="0" smtClean="0"/>
          </a:p>
          <a:p>
            <a:r>
              <a:rPr lang="fr-FR" dirty="0" err="1" smtClean="0"/>
              <a:t>Builds</a:t>
            </a:r>
            <a:r>
              <a:rPr lang="fr-FR" dirty="0" smtClean="0"/>
              <a:t> Android sur PC</a:t>
            </a:r>
          </a:p>
          <a:p>
            <a:pPr lvl="1"/>
            <a:r>
              <a:rPr lang="fr-FR" dirty="0" smtClean="0"/>
              <a:t>Agents classiques</a:t>
            </a:r>
          </a:p>
          <a:p>
            <a:r>
              <a:rPr lang="fr-FR" dirty="0" err="1" smtClean="0"/>
              <a:t>Builds</a:t>
            </a:r>
            <a:r>
              <a:rPr lang="fr-FR" dirty="0" smtClean="0"/>
              <a:t> iOS sur un MAC</a:t>
            </a:r>
          </a:p>
          <a:p>
            <a:pPr lvl="1"/>
            <a:endParaRPr lang="fr-FR" dirty="0" smtClean="0"/>
          </a:p>
          <a:p>
            <a:r>
              <a:rPr lang="fr-FR" dirty="0" err="1" smtClean="0"/>
              <a:t>Builds</a:t>
            </a:r>
            <a:r>
              <a:rPr lang="fr-FR" dirty="0" smtClean="0"/>
              <a:t> gratuites à l’exception de l’installation et de la maintenance</a:t>
            </a:r>
          </a:p>
          <a:p>
            <a:pPr lvl="1"/>
            <a:endParaRPr lang="fr-FR" dirty="0"/>
          </a:p>
          <a:p>
            <a:r>
              <a:rPr lang="fr-FR" dirty="0" smtClean="0"/>
              <a:t>Inconvénients TFS vs VSTS</a:t>
            </a:r>
          </a:p>
          <a:p>
            <a:pPr lvl="1"/>
            <a:r>
              <a:rPr lang="fr-FR" dirty="0" smtClean="0"/>
              <a:t>Installation/Maintenance Agents</a:t>
            </a:r>
          </a:p>
          <a:p>
            <a:pPr lvl="1"/>
            <a:r>
              <a:rPr lang="fr-FR" dirty="0" smtClean="0"/>
              <a:t>Pas d’utilisation des </a:t>
            </a:r>
            <a:r>
              <a:rPr lang="fr-FR" dirty="0" err="1" smtClean="0"/>
              <a:t>Builds</a:t>
            </a:r>
            <a:r>
              <a:rPr lang="fr-FR" dirty="0" smtClean="0"/>
              <a:t> App Center possible</a:t>
            </a:r>
          </a:p>
          <a:p>
            <a:pPr lvl="1"/>
            <a:r>
              <a:rPr lang="fr-FR" dirty="0" smtClean="0"/>
              <a:t>Liens avec les </a:t>
            </a:r>
            <a:r>
              <a:rPr lang="fr-FR" dirty="0" err="1" smtClean="0"/>
              <a:t>Work</a:t>
            </a:r>
            <a:r>
              <a:rPr lang="fr-FR" dirty="0" smtClean="0"/>
              <a:t> Items impossible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667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Stratégies de gestion de sources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les applis web</a:t>
            </a:r>
          </a:p>
          <a:p>
            <a:pPr lvl="1"/>
            <a:r>
              <a:rPr lang="fr-FR" dirty="0" smtClean="0"/>
              <a:t>Vrai intégration continue</a:t>
            </a:r>
          </a:p>
          <a:p>
            <a:pPr lvl="1"/>
            <a:r>
              <a:rPr lang="fr-FR" dirty="0" smtClean="0"/>
              <a:t>Pas de git-flow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Pour les applis mobiles et package </a:t>
            </a:r>
            <a:r>
              <a:rPr lang="fr-FR" dirty="0" err="1" smtClean="0"/>
              <a:t>nuget</a:t>
            </a:r>
            <a:endParaRPr lang="fr-FR" dirty="0" smtClean="0"/>
          </a:p>
          <a:p>
            <a:pPr lvl="1"/>
            <a:r>
              <a:rPr lang="fr-FR" dirty="0" smtClean="0"/>
              <a:t>Git-flow ou </a:t>
            </a:r>
            <a:r>
              <a:rPr lang="fr-FR" dirty="0" err="1" smtClean="0"/>
              <a:t>tagging</a:t>
            </a:r>
            <a:endParaRPr lang="fr-FR" dirty="0" smtClean="0"/>
          </a:p>
          <a:p>
            <a:pPr lvl="1"/>
            <a:r>
              <a:rPr lang="fr-FR" dirty="0" smtClean="0"/>
              <a:t>Pas de configuration possible après le packaging</a:t>
            </a:r>
          </a:p>
          <a:p>
            <a:pPr lvl="1"/>
            <a:r>
              <a:rPr lang="fr-FR" dirty="0" smtClean="0"/>
              <a:t>Packaging uniquement à la </a:t>
            </a:r>
            <a:r>
              <a:rPr lang="fr-FR" dirty="0" err="1" smtClean="0"/>
              <a:t>build</a:t>
            </a:r>
            <a:r>
              <a:rPr lang="fr-FR" dirty="0" smtClean="0"/>
              <a:t> pas à la release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722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</a:t>
            </a:r>
            <a:r>
              <a:rPr lang="fr-FR" dirty="0" err="1" smtClean="0"/>
              <a:t>Builds</a:t>
            </a:r>
            <a:r>
              <a:rPr lang="fr-FR" dirty="0" smtClean="0"/>
              <a:t> : Problèmes rencontrés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Packages créés en local sur le poste </a:t>
            </a:r>
            <a:r>
              <a:rPr lang="fr-FR" dirty="0" err="1" smtClean="0"/>
              <a:t>dév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Tests effectués sur package de </a:t>
            </a:r>
            <a:r>
              <a:rPr lang="fr-FR" dirty="0" err="1" smtClean="0"/>
              <a:t>dév</a:t>
            </a:r>
            <a:r>
              <a:rPr lang="fr-FR" dirty="0" smtClean="0"/>
              <a:t>. uniquement</a:t>
            </a:r>
          </a:p>
          <a:p>
            <a:pPr lvl="1"/>
            <a:r>
              <a:rPr lang="fr-FR" dirty="0" smtClean="0"/>
              <a:t>Tests des packages de test/</a:t>
            </a:r>
            <a:r>
              <a:rPr lang="fr-FR" dirty="0" err="1" smtClean="0"/>
              <a:t>prod</a:t>
            </a:r>
            <a:r>
              <a:rPr lang="fr-FR" dirty="0" smtClean="0"/>
              <a:t> lors de la 1</a:t>
            </a:r>
            <a:r>
              <a:rPr lang="fr-FR" baseline="30000" dirty="0" smtClean="0"/>
              <a:t>ère</a:t>
            </a:r>
            <a:r>
              <a:rPr lang="fr-FR" dirty="0" smtClean="0"/>
              <a:t> livraison uniquement</a:t>
            </a:r>
          </a:p>
          <a:p>
            <a:pPr lvl="1"/>
            <a:r>
              <a:rPr lang="fr-FR" dirty="0" smtClean="0"/>
              <a:t>VS pour Android, VS for Mac pour iOS</a:t>
            </a:r>
          </a:p>
          <a:p>
            <a:endParaRPr lang="fr-FR" dirty="0"/>
          </a:p>
          <a:p>
            <a:r>
              <a:rPr lang="fr-FR" dirty="0" smtClean="0"/>
              <a:t>Package de </a:t>
            </a:r>
            <a:r>
              <a:rPr lang="fr-FR" dirty="0" err="1" smtClean="0"/>
              <a:t>dév</a:t>
            </a:r>
            <a:r>
              <a:rPr lang="fr-FR" dirty="0" smtClean="0"/>
              <a:t>. déployé en production sur des </a:t>
            </a:r>
            <a:r>
              <a:rPr lang="fr-FR" dirty="0" err="1" smtClean="0"/>
              <a:t>devices</a:t>
            </a:r>
            <a:r>
              <a:rPr lang="fr-FR" dirty="0" smtClean="0"/>
              <a:t> physiques</a:t>
            </a:r>
          </a:p>
          <a:p>
            <a:pPr lvl="1"/>
            <a:r>
              <a:rPr lang="fr-FR" dirty="0" smtClean="0"/>
              <a:t>Sur Android : Certificat de </a:t>
            </a:r>
            <a:r>
              <a:rPr lang="fr-FR" dirty="0" err="1" smtClean="0"/>
              <a:t>dév</a:t>
            </a:r>
            <a:r>
              <a:rPr lang="fr-FR" dirty="0" smtClean="0"/>
              <a:t>. auto-généré sur chaque poste de </a:t>
            </a:r>
            <a:r>
              <a:rPr lang="fr-FR" dirty="0" err="1" smtClean="0"/>
              <a:t>dév</a:t>
            </a:r>
            <a:r>
              <a:rPr lang="fr-FR" dirty="0" smtClean="0"/>
              <a:t>, expiration d’un an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866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</a:t>
            </a:r>
            <a:r>
              <a:rPr lang="fr-FR" dirty="0" err="1" smtClean="0"/>
              <a:t>Builds</a:t>
            </a:r>
            <a:r>
              <a:rPr lang="fr-FR" dirty="0" smtClean="0"/>
              <a:t> : Solutions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Mise en place de </a:t>
            </a:r>
            <a:r>
              <a:rPr lang="fr-FR" dirty="0" err="1" smtClean="0"/>
              <a:t>Builds</a:t>
            </a:r>
            <a:r>
              <a:rPr lang="fr-FR" dirty="0" smtClean="0"/>
              <a:t> Server sous TFS</a:t>
            </a:r>
          </a:p>
          <a:p>
            <a:pPr lvl="1"/>
            <a:r>
              <a:rPr lang="fr-FR" dirty="0" smtClean="0"/>
              <a:t>Plus de packaging sur poste de </a:t>
            </a:r>
            <a:r>
              <a:rPr lang="fr-FR" dirty="0" err="1" smtClean="0"/>
              <a:t>dév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 smtClean="0"/>
              <a:t>Installation des agents </a:t>
            </a:r>
          </a:p>
          <a:p>
            <a:pPr lvl="1"/>
            <a:r>
              <a:rPr lang="fr-FR" dirty="0" smtClean="0"/>
              <a:t>PC pour Android</a:t>
            </a:r>
          </a:p>
          <a:p>
            <a:pPr lvl="1"/>
            <a:r>
              <a:rPr lang="fr-FR" dirty="0" smtClean="0"/>
              <a:t>MAC pour iOS</a:t>
            </a:r>
          </a:p>
          <a:p>
            <a:pPr lvl="2"/>
            <a:r>
              <a:rPr lang="fr-FR" dirty="0" smtClean="0"/>
              <a:t>Installation Certificats</a:t>
            </a:r>
          </a:p>
          <a:p>
            <a:pPr lvl="2"/>
            <a:r>
              <a:rPr lang="fr-FR" dirty="0" smtClean="0"/>
              <a:t>Profils de </a:t>
            </a:r>
            <a:r>
              <a:rPr lang="fr-FR" dirty="0" err="1" smtClean="0"/>
              <a:t>provisionning</a:t>
            </a:r>
            <a:endParaRPr lang="fr-FR" dirty="0" smtClean="0"/>
          </a:p>
          <a:p>
            <a:pPr lvl="2"/>
            <a:r>
              <a:rPr lang="fr-FR" dirty="0" smtClean="0"/>
              <a:t>Etc.</a:t>
            </a:r>
          </a:p>
          <a:p>
            <a:r>
              <a:rPr lang="fr-FR" dirty="0" smtClean="0"/>
              <a:t>Déploiement via Releases</a:t>
            </a:r>
          </a:p>
        </p:txBody>
      </p:sp>
    </p:spTree>
    <p:extLst>
      <p:ext uri="{BB962C8B-B14F-4D97-AF65-F5344CB8AC3E}">
        <p14:creationId xmlns:p14="http://schemas.microsoft.com/office/powerpoint/2010/main" val="184917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Déploiement : Problèmes rencontrés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Déploiements manuels pour les versions de test/</a:t>
            </a:r>
            <a:r>
              <a:rPr lang="fr-FR" dirty="0" err="1" smtClean="0"/>
              <a:t>prod</a:t>
            </a:r>
            <a:r>
              <a:rPr lang="fr-FR" dirty="0" smtClean="0"/>
              <a:t> sur les </a:t>
            </a:r>
            <a:r>
              <a:rPr lang="fr-FR" dirty="0" err="1" smtClean="0"/>
              <a:t>devices</a:t>
            </a:r>
            <a:r>
              <a:rPr lang="fr-FR" dirty="0" smtClean="0"/>
              <a:t> de tests pour les applis internes</a:t>
            </a:r>
          </a:p>
          <a:p>
            <a:pPr lvl="1"/>
            <a:r>
              <a:rPr lang="fr-FR" dirty="0" smtClean="0"/>
              <a:t>Sollicitations </a:t>
            </a:r>
            <a:r>
              <a:rPr lang="fr-FR" dirty="0" err="1" smtClean="0"/>
              <a:t>mutiples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Docs internes/formation Déploiement Store iOS et Store Android</a:t>
            </a:r>
          </a:p>
          <a:p>
            <a:pPr lvl="1"/>
            <a:r>
              <a:rPr lang="fr-FR" dirty="0" smtClean="0"/>
              <a:t>Publications ponctuelles (1 ou 2 maj /an)</a:t>
            </a:r>
          </a:p>
          <a:p>
            <a:pPr lvl="1"/>
            <a:r>
              <a:rPr lang="fr-FR" dirty="0" smtClean="0"/>
              <a:t>Inquiétudes et erreurs lors des publications</a:t>
            </a:r>
          </a:p>
          <a:p>
            <a:endParaRPr lang="fr-FR" dirty="0" smtClean="0"/>
          </a:p>
          <a:p>
            <a:r>
              <a:rPr lang="fr-FR" dirty="0" smtClean="0"/>
              <a:t>Déploiement pour 50% des utilisateurs pendant plusieurs mois sur Android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667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Déploiement Tests/</a:t>
            </a:r>
            <a:r>
              <a:rPr lang="fr-FR" dirty="0" err="1" smtClean="0"/>
              <a:t>Prod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Applis </a:t>
            </a:r>
            <a:r>
              <a:rPr lang="fr-FR" dirty="0"/>
              <a:t>internes</a:t>
            </a:r>
          </a:p>
          <a:p>
            <a:pPr lvl="2"/>
            <a:r>
              <a:rPr lang="fr-FR" dirty="0"/>
              <a:t>Publication automatisée sur Store Privé</a:t>
            </a:r>
          </a:p>
          <a:p>
            <a:pPr lvl="2"/>
            <a:r>
              <a:rPr lang="fr-FR" dirty="0"/>
              <a:t>Mise à disposition sans intervention </a:t>
            </a:r>
            <a:r>
              <a:rPr lang="fr-FR" dirty="0" smtClean="0"/>
              <a:t>manuelle</a:t>
            </a:r>
          </a:p>
          <a:p>
            <a:pPr lvl="2"/>
            <a:endParaRPr lang="fr-FR" dirty="0" smtClean="0"/>
          </a:p>
          <a:p>
            <a:pPr lvl="2"/>
            <a:endParaRPr lang="fr-FR" dirty="0"/>
          </a:p>
          <a:p>
            <a:r>
              <a:rPr lang="fr-FR" dirty="0"/>
              <a:t>Applis </a:t>
            </a:r>
            <a:r>
              <a:rPr lang="fr-FR" dirty="0" smtClean="0"/>
              <a:t>publiques</a:t>
            </a:r>
          </a:p>
          <a:p>
            <a:pPr lvl="1"/>
            <a:r>
              <a:rPr lang="fr-FR" dirty="0" smtClean="0"/>
              <a:t>Publication automatisée Store Privé</a:t>
            </a:r>
            <a:endParaRPr lang="fr-FR" dirty="0"/>
          </a:p>
          <a:p>
            <a:pPr lvl="1"/>
            <a:r>
              <a:rPr lang="fr-FR" dirty="0"/>
              <a:t>Publication automatisée sur le stores</a:t>
            </a:r>
          </a:p>
          <a:p>
            <a:pPr lvl="1"/>
            <a:r>
              <a:rPr lang="fr-FR" dirty="0"/>
              <a:t>Approbation Beta/</a:t>
            </a:r>
            <a:r>
              <a:rPr lang="fr-FR" dirty="0" err="1"/>
              <a:t>Prod</a:t>
            </a:r>
            <a:r>
              <a:rPr lang="fr-FR" dirty="0"/>
              <a:t> par le PO ou DSI</a:t>
            </a:r>
          </a:p>
          <a:p>
            <a:endParaRPr lang="fr-FR" dirty="0" smtClean="0"/>
          </a:p>
          <a:p>
            <a:r>
              <a:rPr lang="fr-FR" dirty="0" smtClean="0"/>
              <a:t>Utilisation de l’authentification Microsoft</a:t>
            </a:r>
          </a:p>
          <a:p>
            <a:pPr lvl="1"/>
            <a:r>
              <a:rPr lang="fr-FR" dirty="0" smtClean="0">
                <a:hlinkClick r:id="rId2"/>
              </a:rPr>
              <a:t>Prenom.nom@chausson-materiaux.fr</a:t>
            </a:r>
            <a:endParaRPr lang="fr-FR" dirty="0" smtClean="0"/>
          </a:p>
          <a:p>
            <a:pPr lvl="1"/>
            <a:r>
              <a:rPr lang="fr-FR" dirty="0" smtClean="0"/>
              <a:t>Au lieu de </a:t>
            </a:r>
            <a:r>
              <a:rPr lang="fr-FR" dirty="0" smtClean="0">
                <a:hlinkClick r:id="rId3"/>
              </a:rPr>
              <a:t>kingdelanight@laposte.net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Meilleure sécurité </a:t>
            </a:r>
          </a:p>
        </p:txBody>
      </p:sp>
      <p:pic>
        <p:nvPicPr>
          <p:cNvPr id="4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121" y="592533"/>
            <a:ext cx="3222678" cy="572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55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 Démo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588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E222EEB-1930-4378-884E-959AB13C5AC0}"/>
              </a:ext>
            </a:extLst>
          </p:cNvPr>
          <p:cNvSpPr txBox="1"/>
          <p:nvPr/>
        </p:nvSpPr>
        <p:spPr>
          <a:xfrm rot="1209221">
            <a:off x="5525946" y="3261352"/>
            <a:ext cx="953787" cy="461665"/>
          </a:xfrm>
          <a:prstGeom prst="rec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2400" dirty="0" err="1">
                <a:solidFill>
                  <a:schemeClr val="bg1"/>
                </a:solidFill>
              </a:rPr>
              <a:t>Blazor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8E98467-C7C5-4A66-9C09-8DCDF674424F}"/>
              </a:ext>
            </a:extLst>
          </p:cNvPr>
          <p:cNvSpPr txBox="1"/>
          <p:nvPr/>
        </p:nvSpPr>
        <p:spPr>
          <a:xfrm rot="21012423">
            <a:off x="6555794" y="831472"/>
            <a:ext cx="1870192" cy="461665"/>
          </a:xfrm>
          <a:prstGeom prst="rect">
            <a:avLst/>
          </a:prstGeom>
          <a:solidFill>
            <a:srgbClr val="7030A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.NET </a:t>
            </a:r>
            <a:r>
              <a:rPr lang="fr-FR" sz="2400" dirty="0" err="1">
                <a:solidFill>
                  <a:schemeClr val="bg1"/>
                </a:solidFill>
              </a:rPr>
              <a:t>Core</a:t>
            </a:r>
            <a:r>
              <a:rPr lang="fr-FR" sz="2400" dirty="0">
                <a:solidFill>
                  <a:schemeClr val="bg1"/>
                </a:solidFill>
              </a:rPr>
              <a:t> 2.1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38AB379-0018-4291-BB4E-9BD1F0FB2044}"/>
              </a:ext>
            </a:extLst>
          </p:cNvPr>
          <p:cNvSpPr txBox="1"/>
          <p:nvPr/>
        </p:nvSpPr>
        <p:spPr>
          <a:xfrm rot="690732">
            <a:off x="8594114" y="3197798"/>
            <a:ext cx="1609608" cy="461665"/>
          </a:xfrm>
          <a:prstGeom prst="rect">
            <a:avLst/>
          </a:prstGeom>
          <a:solidFill>
            <a:srgbClr val="7030A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Notepad LF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94FA505-4C58-41CA-9168-CA126E716994}"/>
              </a:ext>
            </a:extLst>
          </p:cNvPr>
          <p:cNvSpPr txBox="1"/>
          <p:nvPr/>
        </p:nvSpPr>
        <p:spPr>
          <a:xfrm rot="21012423">
            <a:off x="3773602" y="1899538"/>
            <a:ext cx="2530436" cy="461665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fr-FR" dirty="0" err="1"/>
              <a:t>Xamarin.Forms</a:t>
            </a:r>
            <a:r>
              <a:rPr lang="fr-FR" dirty="0"/>
              <a:t> 3.0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90FA580-81AB-40AF-950E-E1B07FFBBE2D}"/>
              </a:ext>
            </a:extLst>
          </p:cNvPr>
          <p:cNvSpPr txBox="1"/>
          <p:nvPr/>
        </p:nvSpPr>
        <p:spPr>
          <a:xfrm rot="978563">
            <a:off x="8244597" y="1258145"/>
            <a:ext cx="2308645" cy="461665"/>
          </a:xfrm>
          <a:prstGeom prst="rec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ASP.NET </a:t>
            </a:r>
            <a:r>
              <a:rPr lang="fr-FR" dirty="0" err="1"/>
              <a:t>Core</a:t>
            </a:r>
            <a:r>
              <a:rPr lang="fr-FR" dirty="0"/>
              <a:t> 2.1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8F634D8-8A54-43FF-929A-800026D4935D}"/>
              </a:ext>
            </a:extLst>
          </p:cNvPr>
          <p:cNvSpPr txBox="1"/>
          <p:nvPr/>
        </p:nvSpPr>
        <p:spPr>
          <a:xfrm rot="21012423">
            <a:off x="2122162" y="5084588"/>
            <a:ext cx="1323952" cy="461665"/>
          </a:xfrm>
          <a:prstGeom prst="rect">
            <a:avLst/>
          </a:prstGeom>
          <a:solidFill>
            <a:srgbClr val="7030A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fuget.org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DAC3FC1-7EEA-44FC-9478-24E813DC94A9}"/>
              </a:ext>
            </a:extLst>
          </p:cNvPr>
          <p:cNvSpPr txBox="1"/>
          <p:nvPr/>
        </p:nvSpPr>
        <p:spPr>
          <a:xfrm rot="373141">
            <a:off x="7639404" y="5329661"/>
            <a:ext cx="2138727" cy="461665"/>
          </a:xfrm>
          <a:prstGeom prst="rect">
            <a:avLst/>
          </a:prstGeom>
          <a:solidFill>
            <a:srgbClr val="7030A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discoverdot.net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EC59E47-5F63-4A8E-9C65-3795EFEEB93F}"/>
              </a:ext>
            </a:extLst>
          </p:cNvPr>
          <p:cNvSpPr txBox="1"/>
          <p:nvPr/>
        </p:nvSpPr>
        <p:spPr>
          <a:xfrm rot="364171">
            <a:off x="6597479" y="3050362"/>
            <a:ext cx="1829603" cy="461665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fr-FR" dirty="0" err="1"/>
              <a:t>uno.platform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ACE9F81-B69C-469A-8DFA-E918E1884EAD}"/>
              </a:ext>
            </a:extLst>
          </p:cNvPr>
          <p:cNvSpPr txBox="1"/>
          <p:nvPr/>
        </p:nvSpPr>
        <p:spPr>
          <a:xfrm rot="698675">
            <a:off x="2906697" y="816469"/>
            <a:ext cx="1765996" cy="461665"/>
          </a:xfrm>
          <a:prstGeom prst="rect">
            <a:avLst/>
          </a:prstGeom>
          <a:solidFill>
            <a:srgbClr val="7030A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VS </a:t>
            </a:r>
            <a:r>
              <a:rPr lang="fr-FR" sz="2400" dirty="0" err="1">
                <a:solidFill>
                  <a:schemeClr val="bg1"/>
                </a:solidFill>
              </a:rPr>
              <a:t>LiveShare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9DF27F5-55F1-482D-A2B4-D2FDB8D7B79D}"/>
              </a:ext>
            </a:extLst>
          </p:cNvPr>
          <p:cNvSpPr txBox="1"/>
          <p:nvPr/>
        </p:nvSpPr>
        <p:spPr>
          <a:xfrm>
            <a:off x="1700539" y="3314969"/>
            <a:ext cx="3487237" cy="461665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Hyper-V Android </a:t>
            </a:r>
            <a:r>
              <a:rPr lang="fr-FR" sz="2400" dirty="0" err="1">
                <a:solidFill>
                  <a:schemeClr val="bg1"/>
                </a:solidFill>
              </a:rPr>
              <a:t>Emulator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CFB1DC0-6B36-4A63-B164-6AC1EFA2D8B2}"/>
              </a:ext>
            </a:extLst>
          </p:cNvPr>
          <p:cNvSpPr txBox="1"/>
          <p:nvPr/>
        </p:nvSpPr>
        <p:spPr>
          <a:xfrm rot="21166604">
            <a:off x="1883397" y="4065076"/>
            <a:ext cx="1870192" cy="461665"/>
          </a:xfrm>
          <a:prstGeom prst="rect">
            <a:avLst/>
          </a:prstGeom>
          <a:solidFill>
            <a:srgbClr val="7030A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.NET </a:t>
            </a:r>
            <a:r>
              <a:rPr lang="fr-FR" sz="2400" dirty="0" err="1">
                <a:solidFill>
                  <a:schemeClr val="bg1"/>
                </a:solidFill>
              </a:rPr>
              <a:t>Core</a:t>
            </a:r>
            <a:r>
              <a:rPr lang="fr-FR" sz="2400" dirty="0">
                <a:solidFill>
                  <a:schemeClr val="bg1"/>
                </a:solidFill>
              </a:rPr>
              <a:t> 3.0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29DE8C0-406B-4F2B-ABE7-60A71F30D1CA}"/>
              </a:ext>
            </a:extLst>
          </p:cNvPr>
          <p:cNvSpPr txBox="1"/>
          <p:nvPr/>
        </p:nvSpPr>
        <p:spPr>
          <a:xfrm rot="21012423">
            <a:off x="3889809" y="5293394"/>
            <a:ext cx="3169650" cy="461665"/>
          </a:xfrm>
          <a:prstGeom prst="rect">
            <a:avLst/>
          </a:prstGeom>
          <a:solidFill>
            <a:srgbClr val="7030A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2400" dirty="0" err="1">
                <a:solidFill>
                  <a:schemeClr val="bg1"/>
                </a:solidFill>
              </a:rPr>
              <a:t>Chocolatey</a:t>
            </a:r>
            <a:r>
              <a:rPr lang="fr-FR" sz="2400" dirty="0">
                <a:solidFill>
                  <a:schemeClr val="bg1"/>
                </a:solidFill>
              </a:rPr>
              <a:t> + </a:t>
            </a:r>
            <a:r>
              <a:rPr lang="fr-FR" sz="2400" dirty="0" err="1">
                <a:solidFill>
                  <a:schemeClr val="bg1"/>
                </a:solidFill>
              </a:rPr>
              <a:t>BoxStarter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7411E75-B3D1-4638-9C5E-DC65CA6F5A98}"/>
              </a:ext>
            </a:extLst>
          </p:cNvPr>
          <p:cNvSpPr txBox="1"/>
          <p:nvPr/>
        </p:nvSpPr>
        <p:spPr>
          <a:xfrm rot="21012423">
            <a:off x="4208128" y="4042132"/>
            <a:ext cx="2031325" cy="523220"/>
          </a:xfrm>
          <a:prstGeom prst="rect">
            <a:avLst/>
          </a:prstGeom>
          <a:solidFill>
            <a:srgbClr val="7030A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MS + GitHub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2A59DB6-5C3E-42B9-8126-2A5A659092E3}"/>
              </a:ext>
            </a:extLst>
          </p:cNvPr>
          <p:cNvSpPr txBox="1"/>
          <p:nvPr/>
        </p:nvSpPr>
        <p:spPr>
          <a:xfrm rot="535295">
            <a:off x="6501977" y="1859847"/>
            <a:ext cx="958917" cy="461665"/>
          </a:xfrm>
          <a:prstGeom prst="rect">
            <a:avLst/>
          </a:prstGeom>
          <a:solidFill>
            <a:srgbClr val="7030A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C# 7.3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3F3782E-F708-43D1-BF80-B82EE5A7B629}"/>
              </a:ext>
            </a:extLst>
          </p:cNvPr>
          <p:cNvSpPr txBox="1"/>
          <p:nvPr/>
        </p:nvSpPr>
        <p:spPr>
          <a:xfrm rot="21012423">
            <a:off x="7783993" y="2077741"/>
            <a:ext cx="1945469" cy="461665"/>
          </a:xfrm>
          <a:prstGeom prst="rec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fr-FR" dirty="0" err="1"/>
              <a:t>TypeScript</a:t>
            </a:r>
            <a:r>
              <a:rPr lang="fr-FR" dirty="0"/>
              <a:t> 2.9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84E7DD4-8878-444D-9301-7CF60DD16F2A}"/>
              </a:ext>
            </a:extLst>
          </p:cNvPr>
          <p:cNvSpPr txBox="1"/>
          <p:nvPr/>
        </p:nvSpPr>
        <p:spPr>
          <a:xfrm>
            <a:off x="4981336" y="1120909"/>
            <a:ext cx="1154483" cy="461665"/>
          </a:xfrm>
          <a:prstGeom prst="rect">
            <a:avLst/>
          </a:prstGeom>
          <a:solidFill>
            <a:srgbClr val="7030A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ML.NET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231B4F1-9683-479D-A7A6-04CA8AFE0A26}"/>
              </a:ext>
            </a:extLst>
          </p:cNvPr>
          <p:cNvSpPr txBox="1"/>
          <p:nvPr/>
        </p:nvSpPr>
        <p:spPr>
          <a:xfrm rot="21012423">
            <a:off x="1875408" y="2225521"/>
            <a:ext cx="1888787" cy="461665"/>
          </a:xfrm>
          <a:prstGeom prst="rec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fr-FR" dirty="0" err="1"/>
              <a:t>BabylonJS</a:t>
            </a:r>
            <a:r>
              <a:rPr lang="fr-FR" dirty="0"/>
              <a:t> 3.2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8FE212FD-D475-4153-B84D-45529333221C}"/>
              </a:ext>
            </a:extLst>
          </p:cNvPr>
          <p:cNvSpPr txBox="1"/>
          <p:nvPr/>
        </p:nvSpPr>
        <p:spPr>
          <a:xfrm rot="548501">
            <a:off x="7991505" y="4326241"/>
            <a:ext cx="2564613" cy="400110"/>
          </a:xfrm>
          <a:prstGeom prst="rect">
            <a:avLst/>
          </a:prstGeom>
          <a:solidFill>
            <a:srgbClr val="7030A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2000" dirty="0" err="1">
                <a:solidFill>
                  <a:schemeClr val="bg1"/>
                </a:solidFill>
              </a:rPr>
              <a:t>NuGet</a:t>
            </a:r>
            <a:r>
              <a:rPr lang="fr-FR" sz="2000" dirty="0">
                <a:solidFill>
                  <a:schemeClr val="bg1"/>
                </a:solidFill>
              </a:rPr>
              <a:t> Package </a:t>
            </a:r>
            <a:r>
              <a:rPr lang="fr-FR" sz="2000" dirty="0" err="1">
                <a:solidFill>
                  <a:schemeClr val="bg1"/>
                </a:solidFill>
              </a:rPr>
              <a:t>Signing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2D994BF-765B-4355-81A1-EF9F2DC35B64}"/>
              </a:ext>
            </a:extLst>
          </p:cNvPr>
          <p:cNvSpPr txBox="1"/>
          <p:nvPr/>
        </p:nvSpPr>
        <p:spPr>
          <a:xfrm rot="20019931">
            <a:off x="1596005" y="893551"/>
            <a:ext cx="825867" cy="461665"/>
          </a:xfrm>
          <a:prstGeom prst="rect">
            <a:avLst/>
          </a:prstGeom>
          <a:solidFill>
            <a:srgbClr val="7030A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MSIX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91DB5D1B-D9AB-4673-AD16-09FAA31C4D83}"/>
              </a:ext>
            </a:extLst>
          </p:cNvPr>
          <p:cNvSpPr txBox="1"/>
          <p:nvPr/>
        </p:nvSpPr>
        <p:spPr>
          <a:xfrm rot="548501">
            <a:off x="6862150" y="3859301"/>
            <a:ext cx="726481" cy="461665"/>
          </a:xfrm>
          <a:prstGeom prst="rect">
            <a:avLst/>
          </a:prstGeom>
          <a:solidFill>
            <a:srgbClr val="7030A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C# 8</a:t>
            </a:r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E2F4C68F-AB59-4FAC-99CC-18E7BF3E2D10}"/>
              </a:ext>
            </a:extLst>
          </p:cNvPr>
          <p:cNvGrpSpPr/>
          <p:nvPr/>
        </p:nvGrpSpPr>
        <p:grpSpPr>
          <a:xfrm>
            <a:off x="1523527" y="16900"/>
            <a:ext cx="9144000" cy="6858001"/>
            <a:chOff x="0" y="-1"/>
            <a:chExt cx="9144000" cy="685800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2F1F1AE-A5D9-4CBE-8907-D63A81E0F753}"/>
                </a:ext>
              </a:extLst>
            </p:cNvPr>
            <p:cNvSpPr/>
            <p:nvPr/>
          </p:nvSpPr>
          <p:spPr>
            <a:xfrm>
              <a:off x="0" y="-1"/>
              <a:ext cx="9144000" cy="6858001"/>
            </a:xfrm>
            <a:prstGeom prst="rect">
              <a:avLst/>
            </a:prstGeom>
            <a:solidFill>
              <a:srgbClr val="FFFFFF">
                <a:alpha val="7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1" name="Image 40" descr="Une image contenant intérieur&#10;&#10;Description générée avec un niveau de confiance très élevé">
              <a:extLst>
                <a:ext uri="{FF2B5EF4-FFF2-40B4-BE49-F238E27FC236}">
                  <a16:creationId xmlns:a16="http://schemas.microsoft.com/office/drawing/2014/main" id="{878549AF-E5FC-46E0-8067-35A24BA5F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9619" y="1476619"/>
              <a:ext cx="3904762" cy="390476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AFCD7826-793A-412F-815E-3D90C11C478B}"/>
                </a:ext>
              </a:extLst>
            </p:cNvPr>
            <p:cNvSpPr txBox="1"/>
            <p:nvPr/>
          </p:nvSpPr>
          <p:spPr>
            <a:xfrm>
              <a:off x="2141199" y="6108621"/>
              <a:ext cx="4861601" cy="52322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dirty="0"/>
                <a:t>https://bit.ly/2ykpbHU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121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34" grpId="0" animBg="1"/>
      <p:bldP spid="35" grpId="0" animBg="1"/>
      <p:bldP spid="3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Monitoring - Diagnostics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343" y="1891958"/>
            <a:ext cx="9821887" cy="4001211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 rot="3351365">
            <a:off x="2912012" y="3584497"/>
            <a:ext cx="576776" cy="1010028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43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Monitoring Diagnostics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Gestion des plantages</a:t>
            </a:r>
          </a:p>
          <a:p>
            <a:pPr lvl="1"/>
            <a:r>
              <a:rPr lang="fr-FR" dirty="0" smtClean="0"/>
              <a:t>Gestion automatique crash report</a:t>
            </a:r>
          </a:p>
          <a:p>
            <a:pPr lvl="1"/>
            <a:endParaRPr lang="fr-FR" dirty="0"/>
          </a:p>
          <a:p>
            <a:r>
              <a:rPr lang="fr-FR" dirty="0" smtClean="0"/>
              <a:t>Analyse possible des plantages qui n’arrivent qu’en </a:t>
            </a:r>
            <a:r>
              <a:rPr lang="fr-FR" dirty="0" err="1" smtClean="0"/>
              <a:t>prod</a:t>
            </a:r>
            <a:endParaRPr lang="fr-FR" dirty="0" smtClean="0"/>
          </a:p>
          <a:p>
            <a:pPr lvl="1"/>
            <a:r>
              <a:rPr lang="fr-FR" dirty="0" smtClean="0"/>
              <a:t>Ex : Affichage message alors que l’appli est en veille</a:t>
            </a:r>
          </a:p>
          <a:p>
            <a:pPr lvl="1"/>
            <a:r>
              <a:rPr lang="fr-FR" dirty="0" smtClean="0"/>
              <a:t>Plantages </a:t>
            </a:r>
            <a:r>
              <a:rPr lang="fr-FR" dirty="0" err="1" smtClean="0"/>
              <a:t>intéractions</a:t>
            </a:r>
            <a:r>
              <a:rPr lang="fr-FR" dirty="0" smtClean="0"/>
              <a:t> avec </a:t>
            </a:r>
            <a:r>
              <a:rPr lang="fr-FR" dirty="0" err="1" smtClean="0"/>
              <a:t>Soti</a:t>
            </a:r>
            <a:endParaRPr lang="fr-FR" dirty="0" smtClean="0"/>
          </a:p>
          <a:p>
            <a:pPr lvl="1"/>
            <a:r>
              <a:rPr lang="fr-FR" dirty="0" smtClean="0"/>
              <a:t>Plantages liés à la connectivité WIFI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726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Monitoring - Usage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Tracking</a:t>
            </a:r>
            <a:r>
              <a:rPr lang="fr-FR" dirty="0" smtClean="0"/>
              <a:t> simple de l’utilisation de l’application</a:t>
            </a:r>
          </a:p>
          <a:p>
            <a:pPr lvl="1"/>
            <a:r>
              <a:rPr lang="fr-FR" dirty="0" smtClean="0"/>
              <a:t>Evènements applicatifs</a:t>
            </a:r>
          </a:p>
          <a:p>
            <a:pPr lvl="1"/>
            <a:r>
              <a:rPr lang="fr-FR" dirty="0" smtClean="0"/>
              <a:t>Evènements tiers pour diagnostics</a:t>
            </a:r>
          </a:p>
          <a:p>
            <a:endParaRPr lang="fr-FR" dirty="0"/>
          </a:p>
          <a:p>
            <a:r>
              <a:rPr lang="fr-FR" dirty="0" smtClean="0"/>
              <a:t>Statistiques Evolution Usage</a:t>
            </a:r>
          </a:p>
        </p:txBody>
      </p:sp>
    </p:spTree>
    <p:extLst>
      <p:ext uri="{BB962C8B-B14F-4D97-AF65-F5344CB8AC3E}">
        <p14:creationId xmlns:p14="http://schemas.microsoft.com/office/powerpoint/2010/main" val="349868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 Démos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431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 Synthèse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Builds</a:t>
            </a:r>
            <a:r>
              <a:rPr lang="fr-FR" dirty="0" smtClean="0"/>
              <a:t>/Tests Payant</a:t>
            </a:r>
          </a:p>
          <a:p>
            <a:r>
              <a:rPr lang="fr-FR" dirty="0" smtClean="0"/>
              <a:t>Tout le reste gratuit</a:t>
            </a:r>
          </a:p>
          <a:p>
            <a:endParaRPr lang="fr-FR" dirty="0"/>
          </a:p>
          <a:p>
            <a:r>
              <a:rPr lang="fr-FR" dirty="0" smtClean="0"/>
              <a:t>Simplicité de mise en œuvre</a:t>
            </a:r>
          </a:p>
          <a:p>
            <a:endParaRPr lang="fr-FR" dirty="0"/>
          </a:p>
          <a:p>
            <a:r>
              <a:rPr lang="fr-FR" dirty="0" smtClean="0"/>
              <a:t>Réels bénéfices de mises en œuvre</a:t>
            </a:r>
          </a:p>
          <a:p>
            <a:endParaRPr lang="fr-FR" dirty="0" smtClean="0"/>
          </a:p>
          <a:p>
            <a:r>
              <a:rPr lang="fr-FR" dirty="0" smtClean="0"/>
              <a:t>Mis en place pour toutes nos applis mobiles </a:t>
            </a:r>
            <a:r>
              <a:rPr lang="fr-FR" dirty="0" smtClean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898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63" y="0"/>
            <a:ext cx="12201525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REX Visual Studio App Center</a:t>
            </a: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511742" y="4816118"/>
            <a:ext cx="5455227" cy="2350867"/>
          </a:xfrm>
        </p:spPr>
        <p:txBody>
          <a:bodyPr>
            <a:normAutofit/>
          </a:bodyPr>
          <a:lstStyle/>
          <a:p>
            <a:r>
              <a:rPr lang="fr-FR" dirty="0" smtClean="0"/>
              <a:t>Thomas Bureau du Colombier</a:t>
            </a:r>
          </a:p>
          <a:p>
            <a:r>
              <a:rPr lang="fr-FR" dirty="0" smtClean="0"/>
              <a:t>Développeur Chausson Matériaux</a:t>
            </a:r>
          </a:p>
        </p:txBody>
      </p:sp>
      <p:sp>
        <p:nvSpPr>
          <p:cNvPr id="4" name="Rectangle 3"/>
          <p:cNvSpPr/>
          <p:nvPr/>
        </p:nvSpPr>
        <p:spPr>
          <a:xfrm>
            <a:off x="472440" y="2055020"/>
            <a:ext cx="5204460" cy="307008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https://secure.meetupstatic.com/photos/event/3/9/3/0/600_465194640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595" y="2175952"/>
            <a:ext cx="3875405" cy="250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ous-titre 2"/>
          <p:cNvSpPr txBox="1">
            <a:spLocks/>
          </p:cNvSpPr>
          <p:nvPr/>
        </p:nvSpPr>
        <p:spPr>
          <a:xfrm>
            <a:off x="221673" y="4816119"/>
            <a:ext cx="5455227" cy="2350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tx1"/>
                </a:solidFill>
              </a:rPr>
              <a:t>Patrice Lamarche - Leader Technique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              ALM</a:t>
            </a:r>
          </a:p>
          <a:p>
            <a:r>
              <a:rPr lang="fr-FR" dirty="0" smtClean="0">
                <a:solidFill>
                  <a:schemeClr val="tx1"/>
                </a:solidFill>
                <a:hlinkClick r:id="rId4"/>
              </a:rPr>
              <a:t>http://patricelamarche.net</a:t>
            </a:r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@</a:t>
            </a:r>
            <a:r>
              <a:rPr lang="fr-FR" dirty="0" err="1" smtClean="0">
                <a:solidFill>
                  <a:schemeClr val="tx1"/>
                </a:solidFill>
              </a:rPr>
              <a:t>PatriceVB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9" name="Picture 2" descr="Résultat de recherche d'images pour &quot;microsoft mvp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990" y="5252132"/>
            <a:ext cx="1221792" cy="492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95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Chausson Matériaux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4776" y="1825625"/>
            <a:ext cx="8373259" cy="4351338"/>
          </a:xfrm>
        </p:spPr>
        <p:txBody>
          <a:bodyPr/>
          <a:lstStyle/>
          <a:p>
            <a:r>
              <a:rPr lang="fr-FR" dirty="0" smtClean="0"/>
              <a:t>Entreprise familiale toulousaine</a:t>
            </a:r>
          </a:p>
          <a:p>
            <a:r>
              <a:rPr lang="fr-FR" dirty="0" smtClean="0"/>
              <a:t>+ 3000 personnes, + 300 agences, + de 900M € de CA</a:t>
            </a:r>
          </a:p>
          <a:p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632" y="3657268"/>
            <a:ext cx="4849055" cy="272010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82" y="3320500"/>
            <a:ext cx="5336026" cy="3257281"/>
          </a:xfrm>
          <a:prstGeom prst="rect">
            <a:avLst/>
          </a:prstGeom>
        </p:spPr>
      </p:pic>
      <p:sp>
        <p:nvSpPr>
          <p:cNvPr id="6" name="AutoShape 2" descr=" Chausson-Matériaux – Vignette de la capture d'écran 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2337" y="414722"/>
            <a:ext cx="16573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28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Nous recrutons !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1 Chef de projet / Product </a:t>
            </a:r>
            <a:r>
              <a:rPr lang="fr-FR" dirty="0" err="1" smtClean="0"/>
              <a:t>Owner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Des développeurs Web</a:t>
            </a:r>
          </a:p>
          <a:p>
            <a:endParaRPr lang="fr-FR" dirty="0"/>
          </a:p>
          <a:p>
            <a:r>
              <a:rPr lang="fr-FR" dirty="0">
                <a:hlinkClick r:id="rId2"/>
              </a:rPr>
              <a:t>p</a:t>
            </a:r>
            <a:r>
              <a:rPr lang="fr-FR" dirty="0" smtClean="0">
                <a:hlinkClick r:id="rId2"/>
              </a:rPr>
              <a:t>atrice.lamarche@chausson-materiaux.fr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412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78781" y="2181631"/>
            <a:ext cx="4946073" cy="23876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  </a:t>
            </a:r>
            <a:r>
              <a:rPr lang="fr-FR" dirty="0" err="1" smtClean="0"/>
              <a:t>Overview</a:t>
            </a:r>
            <a:r>
              <a:rPr lang="fr-FR" dirty="0" smtClean="0"/>
              <a:t> Visual Studio App Center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965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Visual Studio App Center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Outil d’ALM dédié aux applications mobiles</a:t>
            </a:r>
          </a:p>
          <a:p>
            <a:pPr lvl="1"/>
            <a:r>
              <a:rPr lang="fr-FR" dirty="0" smtClean="0"/>
              <a:t>Aucun lien avec Visual Studio/Visual Studio Code</a:t>
            </a:r>
          </a:p>
          <a:p>
            <a:pPr lvl="1"/>
            <a:r>
              <a:rPr lang="fr-FR" dirty="0" smtClean="0"/>
              <a:t>iOS, </a:t>
            </a:r>
            <a:r>
              <a:rPr lang="fr-FR" dirty="0" smtClean="0"/>
              <a:t>Android, Windows</a:t>
            </a:r>
            <a:endParaRPr lang="fr-FR" dirty="0" smtClean="0"/>
          </a:p>
          <a:p>
            <a:pPr lvl="1"/>
            <a:r>
              <a:rPr lang="fr-FR" dirty="0" smtClean="0"/>
              <a:t>Swift, Objective-C, </a:t>
            </a:r>
            <a:r>
              <a:rPr lang="fr-FR" dirty="0" err="1" smtClean="0"/>
              <a:t>Xamarin</a:t>
            </a:r>
            <a:r>
              <a:rPr lang="fr-FR" dirty="0" smtClean="0"/>
              <a:t>, </a:t>
            </a:r>
            <a:r>
              <a:rPr lang="fr-FR" dirty="0" err="1" smtClean="0"/>
              <a:t>React</a:t>
            </a:r>
            <a:r>
              <a:rPr lang="fr-FR" dirty="0" smtClean="0"/>
              <a:t> </a:t>
            </a:r>
            <a:r>
              <a:rPr lang="fr-FR" smtClean="0"/>
              <a:t>Native</a:t>
            </a:r>
            <a:r>
              <a:rPr lang="fr-FR" smtClean="0"/>
              <a:t>, UWP, </a:t>
            </a:r>
            <a:r>
              <a:rPr lang="fr-FR" dirty="0" smtClean="0"/>
              <a:t>etc.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097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Déjà un long historique</a:t>
            </a:r>
            <a:endParaRPr lang="fr-FR" dirty="0"/>
          </a:p>
        </p:txBody>
      </p:sp>
      <p:pic>
        <p:nvPicPr>
          <p:cNvPr id="1026" name="Picture 2" descr="RÃ©sultat de recherche d'images pour &quot;xamarin insights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3" y="4892655"/>
            <a:ext cx="3087941" cy="49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Ã©sultat de recherche d'images pour &quot;Azure App Service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688" y="1990358"/>
            <a:ext cx="2255178" cy="118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Azure Mobile Engagement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196"/>
          <a:stretch/>
        </p:blipFill>
        <p:spPr bwMode="auto">
          <a:xfrm>
            <a:off x="1108688" y="3530040"/>
            <a:ext cx="2989922" cy="109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Ã©sultat de recherche d'images pour &quot;hockeyapp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350" y="2606967"/>
            <a:ext cx="1835492" cy="1263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Ã©sultat de recherche d'images pour &quot;xamarin test cloud&quot;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02" b="18588"/>
          <a:stretch/>
        </p:blipFill>
        <p:spPr bwMode="auto">
          <a:xfrm>
            <a:off x="746795" y="5731162"/>
            <a:ext cx="3134550" cy="89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Ã©sultat de recherche d'images pour &quot;visual studio app center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171" y="2772467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associÃ©e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7" t="13822" r="12800" b="16025"/>
          <a:stretch/>
        </p:blipFill>
        <p:spPr bwMode="auto">
          <a:xfrm>
            <a:off x="3483442" y="4708089"/>
            <a:ext cx="3207285" cy="85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hevron 4"/>
          <p:cNvSpPr/>
          <p:nvPr/>
        </p:nvSpPr>
        <p:spPr>
          <a:xfrm>
            <a:off x="6457582" y="3238774"/>
            <a:ext cx="1416456" cy="972387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67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Visual Studio App Center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5611" y="1563329"/>
            <a:ext cx="2298187" cy="491936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922774" y="4771878"/>
            <a:ext cx="2566220" cy="1820651"/>
          </a:xfrm>
          <a:prstGeom prst="rect">
            <a:avLst/>
          </a:prstGeom>
          <a:solidFill>
            <a:srgbClr val="5B9BD5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8920415" y="4134721"/>
            <a:ext cx="2568579" cy="637157"/>
          </a:xfrm>
          <a:prstGeom prst="rect">
            <a:avLst/>
          </a:prstGeom>
          <a:solidFill>
            <a:srgbClr val="ED7D31">
              <a:alpha val="25098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/>
          <p:cNvGrpSpPr/>
          <p:nvPr/>
        </p:nvGrpSpPr>
        <p:grpSpPr>
          <a:xfrm>
            <a:off x="828947" y="2094200"/>
            <a:ext cx="6854961" cy="3857619"/>
            <a:chOff x="283258" y="2454281"/>
            <a:chExt cx="4926064" cy="2942407"/>
          </a:xfrm>
        </p:grpSpPr>
        <p:pic>
          <p:nvPicPr>
            <p:cNvPr id="6" name="Picture 2" descr="Résultat de recherche d'images pour &quot;devops cycle microsoft&quot;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26" t="19307" r="16669"/>
            <a:stretch/>
          </p:blipFill>
          <p:spPr bwMode="auto">
            <a:xfrm>
              <a:off x="1020678" y="2649331"/>
              <a:ext cx="4055806" cy="2747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Multiplication 6"/>
            <p:cNvSpPr/>
            <p:nvPr/>
          </p:nvSpPr>
          <p:spPr>
            <a:xfrm>
              <a:off x="283258" y="2454281"/>
              <a:ext cx="3185651" cy="1268362"/>
            </a:xfrm>
            <a:prstGeom prst="mathMultiply">
              <a:avLst/>
            </a:prstGeom>
            <a:solidFill>
              <a:srgbClr val="FF0000">
                <a:alpha val="3686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097162" y="2649331"/>
              <a:ext cx="2112160" cy="1391726"/>
            </a:xfrm>
            <a:prstGeom prst="rect">
              <a:avLst/>
            </a:prstGeom>
            <a:solidFill>
              <a:srgbClr val="5B9BD5">
                <a:alpha val="2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97160" y="4041058"/>
              <a:ext cx="2112161" cy="1224115"/>
            </a:xfrm>
            <a:prstGeom prst="rect">
              <a:avLst/>
            </a:prstGeom>
            <a:solidFill>
              <a:srgbClr val="ED7D31">
                <a:alpha val="25098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83819" y="4041058"/>
              <a:ext cx="2112161" cy="1224115"/>
            </a:xfrm>
            <a:prstGeom prst="rect">
              <a:avLst/>
            </a:prstGeom>
            <a:solidFill>
              <a:srgbClr val="FFC000">
                <a:alpha val="25098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8920415" y="3170903"/>
            <a:ext cx="2568579" cy="976774"/>
          </a:xfrm>
          <a:prstGeom prst="rect">
            <a:avLst/>
          </a:prstGeom>
          <a:solidFill>
            <a:srgbClr val="FFC000">
              <a:alpha val="25098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12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2702</TotalTime>
  <Words>614</Words>
  <Application>Microsoft Office PowerPoint</Application>
  <PresentationFormat>Grand écran</PresentationFormat>
  <Paragraphs>167</Paragraphs>
  <Slides>24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0" baseType="lpstr">
      <vt:lpstr>Arial</vt:lpstr>
      <vt:lpstr>Calibri</vt:lpstr>
      <vt:lpstr>Segoe UI Light</vt:lpstr>
      <vt:lpstr>Segoe UI Semilight</vt:lpstr>
      <vt:lpstr>Wingdings</vt:lpstr>
      <vt:lpstr>Office Theme</vt:lpstr>
      <vt:lpstr>REX Visual Studio App Center</vt:lpstr>
      <vt:lpstr>Présentation PowerPoint</vt:lpstr>
      <vt:lpstr>REX Visual Studio App Center</vt:lpstr>
      <vt:lpstr>Chausson Matériaux</vt:lpstr>
      <vt:lpstr>Nous recrutons !</vt:lpstr>
      <vt:lpstr>  Overview Visual Studio App Center</vt:lpstr>
      <vt:lpstr>Visual Studio App Center</vt:lpstr>
      <vt:lpstr>Déjà un long historique</vt:lpstr>
      <vt:lpstr>Visual Studio App Center</vt:lpstr>
      <vt:lpstr>Visual Studio App Center</vt:lpstr>
      <vt:lpstr>  Démos</vt:lpstr>
      <vt:lpstr>  Visual Studio App Center  @ Chausson Materiaux</vt:lpstr>
      <vt:lpstr>TFS + VS App Center</vt:lpstr>
      <vt:lpstr>Stratégies de gestion de sources</vt:lpstr>
      <vt:lpstr>Gestion des Builds : Problèmes rencontrés</vt:lpstr>
      <vt:lpstr>Gestion des Builds : Solutions</vt:lpstr>
      <vt:lpstr>Déploiement : Problèmes rencontrés</vt:lpstr>
      <vt:lpstr>Déploiement Tests/Prod</vt:lpstr>
      <vt:lpstr>  Démo</vt:lpstr>
      <vt:lpstr>Monitoring - Diagnostics</vt:lpstr>
      <vt:lpstr>Monitoring Diagnostics</vt:lpstr>
      <vt:lpstr>Monitoring - Usage</vt:lpstr>
      <vt:lpstr>  Démos</vt:lpstr>
      <vt:lpstr>En Synthèse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Patrice Lamarche</dc:creator>
  <cp:lastModifiedBy>Patrice Lamarche</cp:lastModifiedBy>
  <cp:revision>313</cp:revision>
  <dcterms:created xsi:type="dcterms:W3CDTF">2017-01-28T17:30:03Z</dcterms:created>
  <dcterms:modified xsi:type="dcterms:W3CDTF">2018-06-19T05:48:34Z</dcterms:modified>
</cp:coreProperties>
</file>