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2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63" r:id="rId4"/>
    <p:sldId id="258" r:id="rId5"/>
    <p:sldId id="266" r:id="rId6"/>
    <p:sldId id="259" r:id="rId7"/>
    <p:sldId id="260" r:id="rId8"/>
    <p:sldId id="286" r:id="rId9"/>
    <p:sldId id="261" r:id="rId10"/>
    <p:sldId id="262" r:id="rId11"/>
    <p:sldId id="264" r:id="rId12"/>
    <p:sldId id="265" r:id="rId13"/>
    <p:sldId id="271" r:id="rId14"/>
    <p:sldId id="275" r:id="rId15"/>
    <p:sldId id="270" r:id="rId16"/>
    <p:sldId id="267" r:id="rId17"/>
    <p:sldId id="268" r:id="rId18"/>
    <p:sldId id="272" r:id="rId19"/>
    <p:sldId id="273" r:id="rId20"/>
    <p:sldId id="274" r:id="rId21"/>
    <p:sldId id="287" r:id="rId22"/>
    <p:sldId id="276" r:id="rId23"/>
    <p:sldId id="278" r:id="rId24"/>
    <p:sldId id="279" r:id="rId25"/>
    <p:sldId id="280" r:id="rId26"/>
    <p:sldId id="277" r:id="rId27"/>
    <p:sldId id="281" r:id="rId28"/>
    <p:sldId id="283" r:id="rId29"/>
    <p:sldId id="282" r:id="rId30"/>
    <p:sldId id="284" r:id="rId31"/>
    <p:sldId id="28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4189" autoAdjust="0"/>
  </p:normalViewPr>
  <p:slideViewPr>
    <p:cSldViewPr snapToGrid="0">
      <p:cViewPr varScale="1">
        <p:scale>
          <a:sx n="79" d="100"/>
          <a:sy n="79" d="100"/>
        </p:scale>
        <p:origin x="1728" y="2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836C26-159C-43C0-A00F-0D969AE9A9A9}" type="doc">
      <dgm:prSet loTypeId="urn:microsoft.com/office/officeart/2005/8/layout/chevron1" loCatId="process" qsTypeId="urn:microsoft.com/office/officeart/2005/8/quickstyle/simple1" qsCatId="simple" csTypeId="urn:microsoft.com/office/officeart/2005/8/colors/accent1_2" csCatId="accent1" phldr="1"/>
      <dgm:spPr/>
    </dgm:pt>
    <dgm:pt modelId="{97C0AF54-FAB0-4A44-BB78-78BEAD01BCB7}">
      <dgm:prSet phldrT="[Texte]" custT="1"/>
      <dgm:spPr/>
      <dgm:t>
        <a:bodyPr/>
        <a:lstStyle/>
        <a:p>
          <a:r>
            <a:rPr lang="fr-FR" sz="3200" dirty="0"/>
            <a:t>1.0</a:t>
          </a:r>
        </a:p>
      </dgm:t>
    </dgm:pt>
    <dgm:pt modelId="{8C884213-E14D-4E50-900C-2DA5123B8EA2}" type="parTrans" cxnId="{2A960E1A-6988-471A-A2AE-2E0D73C42869}">
      <dgm:prSet/>
      <dgm:spPr/>
      <dgm:t>
        <a:bodyPr/>
        <a:lstStyle/>
        <a:p>
          <a:endParaRPr lang="fr-FR" sz="2000"/>
        </a:p>
      </dgm:t>
    </dgm:pt>
    <dgm:pt modelId="{F8A278FD-1D7A-4B61-BFE6-7A6F57065FA7}" type="sibTrans" cxnId="{2A960E1A-6988-471A-A2AE-2E0D73C42869}">
      <dgm:prSet/>
      <dgm:spPr/>
      <dgm:t>
        <a:bodyPr/>
        <a:lstStyle/>
        <a:p>
          <a:endParaRPr lang="fr-FR" sz="2000"/>
        </a:p>
      </dgm:t>
    </dgm:pt>
    <dgm:pt modelId="{851E330C-C7AD-4757-AAD0-07771A991842}">
      <dgm:prSet phldrT="[Texte]" custT="1"/>
      <dgm:spPr/>
      <dgm:t>
        <a:bodyPr/>
        <a:lstStyle/>
        <a:p>
          <a:r>
            <a:rPr lang="fr-FR" sz="3200" dirty="0"/>
            <a:t>1.1</a:t>
          </a:r>
        </a:p>
      </dgm:t>
    </dgm:pt>
    <dgm:pt modelId="{A8875A21-6EEB-45FB-ABFC-87DF053CAA3E}" type="parTrans" cxnId="{3249E1C6-4F03-442E-8970-F3C8E9961B3B}">
      <dgm:prSet/>
      <dgm:spPr/>
      <dgm:t>
        <a:bodyPr/>
        <a:lstStyle/>
        <a:p>
          <a:endParaRPr lang="fr-FR" sz="2000"/>
        </a:p>
      </dgm:t>
    </dgm:pt>
    <dgm:pt modelId="{539A1357-1A87-4273-A1EA-F8650F2E37ED}" type="sibTrans" cxnId="{3249E1C6-4F03-442E-8970-F3C8E9961B3B}">
      <dgm:prSet/>
      <dgm:spPr/>
      <dgm:t>
        <a:bodyPr/>
        <a:lstStyle/>
        <a:p>
          <a:endParaRPr lang="fr-FR" sz="2000"/>
        </a:p>
      </dgm:t>
    </dgm:pt>
    <dgm:pt modelId="{6B19CA08-5645-455A-A93C-18911435F3FA}">
      <dgm:prSet phldrT="[Texte]" custT="1"/>
      <dgm:spPr/>
      <dgm:t>
        <a:bodyPr/>
        <a:lstStyle/>
        <a:p>
          <a:r>
            <a:rPr lang="fr-FR" sz="3200" dirty="0"/>
            <a:t>2.0</a:t>
          </a:r>
        </a:p>
      </dgm:t>
    </dgm:pt>
    <dgm:pt modelId="{15A37C71-A3A4-49D0-B111-FC0A424F4B9D}" type="parTrans" cxnId="{49FCE230-7F59-4CEC-BFAE-F6B995406AB6}">
      <dgm:prSet/>
      <dgm:spPr/>
      <dgm:t>
        <a:bodyPr/>
        <a:lstStyle/>
        <a:p>
          <a:endParaRPr lang="fr-FR" sz="2000"/>
        </a:p>
      </dgm:t>
    </dgm:pt>
    <dgm:pt modelId="{935E6704-A063-446D-A19F-79243C0092FB}" type="sibTrans" cxnId="{49FCE230-7F59-4CEC-BFAE-F6B995406AB6}">
      <dgm:prSet/>
      <dgm:spPr/>
      <dgm:t>
        <a:bodyPr/>
        <a:lstStyle/>
        <a:p>
          <a:endParaRPr lang="fr-FR" sz="2000"/>
        </a:p>
      </dgm:t>
    </dgm:pt>
    <dgm:pt modelId="{3377383B-1F7E-479D-BFAA-40564B10757B}">
      <dgm:prSet phldrT="[Texte]" custT="1"/>
      <dgm:spPr/>
      <dgm:t>
        <a:bodyPr/>
        <a:lstStyle/>
        <a:p>
          <a:r>
            <a:rPr lang="fr-FR" sz="3200" dirty="0"/>
            <a:t>3.5</a:t>
          </a:r>
        </a:p>
      </dgm:t>
    </dgm:pt>
    <dgm:pt modelId="{358E14D1-C68E-48D7-91DA-D318BB7922DF}" type="parTrans" cxnId="{78CC1C2B-3F06-4454-BA62-149740BE4070}">
      <dgm:prSet/>
      <dgm:spPr/>
      <dgm:t>
        <a:bodyPr/>
        <a:lstStyle/>
        <a:p>
          <a:endParaRPr lang="fr-FR" sz="2000"/>
        </a:p>
      </dgm:t>
    </dgm:pt>
    <dgm:pt modelId="{1A549D72-A245-4FA1-B23E-581C649EE164}" type="sibTrans" cxnId="{78CC1C2B-3F06-4454-BA62-149740BE4070}">
      <dgm:prSet/>
      <dgm:spPr/>
      <dgm:t>
        <a:bodyPr/>
        <a:lstStyle/>
        <a:p>
          <a:endParaRPr lang="fr-FR" sz="2000"/>
        </a:p>
      </dgm:t>
    </dgm:pt>
    <dgm:pt modelId="{63F9D5B7-D4EB-460F-BD72-3E60B37E18D3}">
      <dgm:prSet phldrT="[Texte]" custT="1"/>
      <dgm:spPr/>
      <dgm:t>
        <a:bodyPr/>
        <a:lstStyle/>
        <a:p>
          <a:r>
            <a:rPr lang="fr-FR" sz="3200" dirty="0"/>
            <a:t>4.0</a:t>
          </a:r>
        </a:p>
      </dgm:t>
    </dgm:pt>
    <dgm:pt modelId="{A2434830-D9E4-48B1-B513-AA0022238CB7}" type="parTrans" cxnId="{49228A64-310F-47A8-8C20-C010B0246B2B}">
      <dgm:prSet/>
      <dgm:spPr/>
      <dgm:t>
        <a:bodyPr/>
        <a:lstStyle/>
        <a:p>
          <a:endParaRPr lang="fr-FR" sz="2000"/>
        </a:p>
      </dgm:t>
    </dgm:pt>
    <dgm:pt modelId="{64DD4238-9F39-4FCD-880F-6CEDEE41D086}" type="sibTrans" cxnId="{49228A64-310F-47A8-8C20-C010B0246B2B}">
      <dgm:prSet/>
      <dgm:spPr/>
      <dgm:t>
        <a:bodyPr/>
        <a:lstStyle/>
        <a:p>
          <a:endParaRPr lang="fr-FR" sz="2000"/>
        </a:p>
      </dgm:t>
    </dgm:pt>
    <dgm:pt modelId="{D2CD1B79-D457-43FA-9C3D-6F990A880A59}" type="pres">
      <dgm:prSet presAssocID="{70836C26-159C-43C0-A00F-0D969AE9A9A9}" presName="Name0" presStyleCnt="0">
        <dgm:presLayoutVars>
          <dgm:dir/>
          <dgm:animLvl val="lvl"/>
          <dgm:resizeHandles val="exact"/>
        </dgm:presLayoutVars>
      </dgm:prSet>
      <dgm:spPr/>
    </dgm:pt>
    <dgm:pt modelId="{6D266473-4D20-417D-A891-FFC2E3797672}" type="pres">
      <dgm:prSet presAssocID="{97C0AF54-FAB0-4A44-BB78-78BEAD01BCB7}" presName="parTxOnly" presStyleLbl="node1" presStyleIdx="0" presStyleCnt="5">
        <dgm:presLayoutVars>
          <dgm:chMax val="0"/>
          <dgm:chPref val="0"/>
          <dgm:bulletEnabled val="1"/>
        </dgm:presLayoutVars>
      </dgm:prSet>
      <dgm:spPr/>
    </dgm:pt>
    <dgm:pt modelId="{A196E70C-5AF7-46A3-8591-034DAC7CA219}" type="pres">
      <dgm:prSet presAssocID="{F8A278FD-1D7A-4B61-BFE6-7A6F57065FA7}" presName="parTxOnlySpace" presStyleCnt="0"/>
      <dgm:spPr/>
    </dgm:pt>
    <dgm:pt modelId="{BE71BF46-99BB-4C2C-B0E9-1891AC85B465}" type="pres">
      <dgm:prSet presAssocID="{851E330C-C7AD-4757-AAD0-07771A991842}" presName="parTxOnly" presStyleLbl="node1" presStyleIdx="1" presStyleCnt="5">
        <dgm:presLayoutVars>
          <dgm:chMax val="0"/>
          <dgm:chPref val="0"/>
          <dgm:bulletEnabled val="1"/>
        </dgm:presLayoutVars>
      </dgm:prSet>
      <dgm:spPr/>
    </dgm:pt>
    <dgm:pt modelId="{18C48AAB-CA94-4FDE-8F02-8A132372DDC9}" type="pres">
      <dgm:prSet presAssocID="{539A1357-1A87-4273-A1EA-F8650F2E37ED}" presName="parTxOnlySpace" presStyleCnt="0"/>
      <dgm:spPr/>
    </dgm:pt>
    <dgm:pt modelId="{503BC9C1-03EE-4C1E-BEF2-B737CB504E0A}" type="pres">
      <dgm:prSet presAssocID="{6B19CA08-5645-455A-A93C-18911435F3FA}" presName="parTxOnly" presStyleLbl="node1" presStyleIdx="2" presStyleCnt="5">
        <dgm:presLayoutVars>
          <dgm:chMax val="0"/>
          <dgm:chPref val="0"/>
          <dgm:bulletEnabled val="1"/>
        </dgm:presLayoutVars>
      </dgm:prSet>
      <dgm:spPr/>
    </dgm:pt>
    <dgm:pt modelId="{AA7546ED-A180-4FEF-BF55-E61505DE1A6A}" type="pres">
      <dgm:prSet presAssocID="{935E6704-A063-446D-A19F-79243C0092FB}" presName="parTxOnlySpace" presStyleCnt="0"/>
      <dgm:spPr/>
    </dgm:pt>
    <dgm:pt modelId="{CA59FB39-9122-42B2-86BF-0309B90C0C7F}" type="pres">
      <dgm:prSet presAssocID="{3377383B-1F7E-479D-BFAA-40564B10757B}" presName="parTxOnly" presStyleLbl="node1" presStyleIdx="3" presStyleCnt="5">
        <dgm:presLayoutVars>
          <dgm:chMax val="0"/>
          <dgm:chPref val="0"/>
          <dgm:bulletEnabled val="1"/>
        </dgm:presLayoutVars>
      </dgm:prSet>
      <dgm:spPr/>
    </dgm:pt>
    <dgm:pt modelId="{08F5F8A0-F36D-4211-866D-91AA61F17143}" type="pres">
      <dgm:prSet presAssocID="{1A549D72-A245-4FA1-B23E-581C649EE164}" presName="parTxOnlySpace" presStyleCnt="0"/>
      <dgm:spPr/>
    </dgm:pt>
    <dgm:pt modelId="{739E0E1C-D205-4E40-8C73-D12D4FF840DF}" type="pres">
      <dgm:prSet presAssocID="{63F9D5B7-D4EB-460F-BD72-3E60B37E18D3}" presName="parTxOnly" presStyleLbl="node1" presStyleIdx="4" presStyleCnt="5">
        <dgm:presLayoutVars>
          <dgm:chMax val="0"/>
          <dgm:chPref val="0"/>
          <dgm:bulletEnabled val="1"/>
        </dgm:presLayoutVars>
      </dgm:prSet>
      <dgm:spPr/>
    </dgm:pt>
  </dgm:ptLst>
  <dgm:cxnLst>
    <dgm:cxn modelId="{77A21C94-8196-4297-8CA1-C2B0304B6F90}" type="presOf" srcId="{70836C26-159C-43C0-A00F-0D969AE9A9A9}" destId="{D2CD1B79-D457-43FA-9C3D-6F990A880A59}" srcOrd="0" destOrd="0" presId="urn:microsoft.com/office/officeart/2005/8/layout/chevron1"/>
    <dgm:cxn modelId="{459C880D-9225-4C41-AD9D-D62476BE26EE}" type="presOf" srcId="{851E330C-C7AD-4757-AAD0-07771A991842}" destId="{BE71BF46-99BB-4C2C-B0E9-1891AC85B465}" srcOrd="0" destOrd="0" presId="urn:microsoft.com/office/officeart/2005/8/layout/chevron1"/>
    <dgm:cxn modelId="{49FCE230-7F59-4CEC-BFAE-F6B995406AB6}" srcId="{70836C26-159C-43C0-A00F-0D969AE9A9A9}" destId="{6B19CA08-5645-455A-A93C-18911435F3FA}" srcOrd="2" destOrd="0" parTransId="{15A37C71-A3A4-49D0-B111-FC0A424F4B9D}" sibTransId="{935E6704-A063-446D-A19F-79243C0092FB}"/>
    <dgm:cxn modelId="{78CC1C2B-3F06-4454-BA62-149740BE4070}" srcId="{70836C26-159C-43C0-A00F-0D969AE9A9A9}" destId="{3377383B-1F7E-479D-BFAA-40564B10757B}" srcOrd="3" destOrd="0" parTransId="{358E14D1-C68E-48D7-91DA-D318BB7922DF}" sibTransId="{1A549D72-A245-4FA1-B23E-581C649EE164}"/>
    <dgm:cxn modelId="{49228A64-310F-47A8-8C20-C010B0246B2B}" srcId="{70836C26-159C-43C0-A00F-0D969AE9A9A9}" destId="{63F9D5B7-D4EB-460F-BD72-3E60B37E18D3}" srcOrd="4" destOrd="0" parTransId="{A2434830-D9E4-48B1-B513-AA0022238CB7}" sibTransId="{64DD4238-9F39-4FCD-880F-6CEDEE41D086}"/>
    <dgm:cxn modelId="{8357B833-7578-494C-9A1F-EB8E39BFB1C5}" type="presOf" srcId="{3377383B-1F7E-479D-BFAA-40564B10757B}" destId="{CA59FB39-9122-42B2-86BF-0309B90C0C7F}" srcOrd="0" destOrd="0" presId="urn:microsoft.com/office/officeart/2005/8/layout/chevron1"/>
    <dgm:cxn modelId="{55AB6411-62F5-498B-89D6-2E896C63BB07}" type="presOf" srcId="{63F9D5B7-D4EB-460F-BD72-3E60B37E18D3}" destId="{739E0E1C-D205-4E40-8C73-D12D4FF840DF}" srcOrd="0" destOrd="0" presId="urn:microsoft.com/office/officeart/2005/8/layout/chevron1"/>
    <dgm:cxn modelId="{3249E1C6-4F03-442E-8970-F3C8E9961B3B}" srcId="{70836C26-159C-43C0-A00F-0D969AE9A9A9}" destId="{851E330C-C7AD-4757-AAD0-07771A991842}" srcOrd="1" destOrd="0" parTransId="{A8875A21-6EEB-45FB-ABFC-87DF053CAA3E}" sibTransId="{539A1357-1A87-4273-A1EA-F8650F2E37ED}"/>
    <dgm:cxn modelId="{5E05A1EB-E9FD-4068-8EC2-083868502129}" type="presOf" srcId="{97C0AF54-FAB0-4A44-BB78-78BEAD01BCB7}" destId="{6D266473-4D20-417D-A891-FFC2E3797672}" srcOrd="0" destOrd="0" presId="urn:microsoft.com/office/officeart/2005/8/layout/chevron1"/>
    <dgm:cxn modelId="{531055B9-96B7-4009-BD34-7592A0C4873C}" type="presOf" srcId="{6B19CA08-5645-455A-A93C-18911435F3FA}" destId="{503BC9C1-03EE-4C1E-BEF2-B737CB504E0A}" srcOrd="0" destOrd="0" presId="urn:microsoft.com/office/officeart/2005/8/layout/chevron1"/>
    <dgm:cxn modelId="{2A960E1A-6988-471A-A2AE-2E0D73C42869}" srcId="{70836C26-159C-43C0-A00F-0D969AE9A9A9}" destId="{97C0AF54-FAB0-4A44-BB78-78BEAD01BCB7}" srcOrd="0" destOrd="0" parTransId="{8C884213-E14D-4E50-900C-2DA5123B8EA2}" sibTransId="{F8A278FD-1D7A-4B61-BFE6-7A6F57065FA7}"/>
    <dgm:cxn modelId="{BD49021C-6A40-4C7F-9AE0-3608B3515906}" type="presParOf" srcId="{D2CD1B79-D457-43FA-9C3D-6F990A880A59}" destId="{6D266473-4D20-417D-A891-FFC2E3797672}" srcOrd="0" destOrd="0" presId="urn:microsoft.com/office/officeart/2005/8/layout/chevron1"/>
    <dgm:cxn modelId="{A1B2F46F-A909-4E7A-A00D-8900DB4DB3B1}" type="presParOf" srcId="{D2CD1B79-D457-43FA-9C3D-6F990A880A59}" destId="{A196E70C-5AF7-46A3-8591-034DAC7CA219}" srcOrd="1" destOrd="0" presId="urn:microsoft.com/office/officeart/2005/8/layout/chevron1"/>
    <dgm:cxn modelId="{B8672C24-7347-496E-81FE-B3C17C6A5B03}" type="presParOf" srcId="{D2CD1B79-D457-43FA-9C3D-6F990A880A59}" destId="{BE71BF46-99BB-4C2C-B0E9-1891AC85B465}" srcOrd="2" destOrd="0" presId="urn:microsoft.com/office/officeart/2005/8/layout/chevron1"/>
    <dgm:cxn modelId="{E7875509-89BD-4B11-84F2-20C319BA9EB7}" type="presParOf" srcId="{D2CD1B79-D457-43FA-9C3D-6F990A880A59}" destId="{18C48AAB-CA94-4FDE-8F02-8A132372DDC9}" srcOrd="3" destOrd="0" presId="urn:microsoft.com/office/officeart/2005/8/layout/chevron1"/>
    <dgm:cxn modelId="{618FD0F9-D8FA-4893-8C0F-E06FFEF1B187}" type="presParOf" srcId="{D2CD1B79-D457-43FA-9C3D-6F990A880A59}" destId="{503BC9C1-03EE-4C1E-BEF2-B737CB504E0A}" srcOrd="4" destOrd="0" presId="urn:microsoft.com/office/officeart/2005/8/layout/chevron1"/>
    <dgm:cxn modelId="{5F7B88FF-95D1-4E35-AD21-71D19D071640}" type="presParOf" srcId="{D2CD1B79-D457-43FA-9C3D-6F990A880A59}" destId="{AA7546ED-A180-4FEF-BF55-E61505DE1A6A}" srcOrd="5" destOrd="0" presId="urn:microsoft.com/office/officeart/2005/8/layout/chevron1"/>
    <dgm:cxn modelId="{41BA0DC9-69DE-4EA1-B4B2-0EC5E0C53C64}" type="presParOf" srcId="{D2CD1B79-D457-43FA-9C3D-6F990A880A59}" destId="{CA59FB39-9122-42B2-86BF-0309B90C0C7F}" srcOrd="6" destOrd="0" presId="urn:microsoft.com/office/officeart/2005/8/layout/chevron1"/>
    <dgm:cxn modelId="{18591B87-7F59-43B3-831D-D1701A6CF481}" type="presParOf" srcId="{D2CD1B79-D457-43FA-9C3D-6F990A880A59}" destId="{08F5F8A0-F36D-4211-866D-91AA61F17143}" srcOrd="7" destOrd="0" presId="urn:microsoft.com/office/officeart/2005/8/layout/chevron1"/>
    <dgm:cxn modelId="{3865D840-6B64-4697-A9DF-A7A394F72A4E}" type="presParOf" srcId="{D2CD1B79-D457-43FA-9C3D-6F990A880A59}" destId="{739E0E1C-D205-4E40-8C73-D12D4FF840DF}"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CAD879-E75F-463D-A098-2770BF41C8F2}" type="doc">
      <dgm:prSet loTypeId="urn:microsoft.com/office/officeart/2005/8/layout/venn2" loCatId="relationship" qsTypeId="urn:microsoft.com/office/officeart/2005/8/quickstyle/simple1" qsCatId="simple" csTypeId="urn:microsoft.com/office/officeart/2005/8/colors/accent1_3" csCatId="accent1" phldr="1"/>
      <dgm:spPr/>
      <dgm:t>
        <a:bodyPr/>
        <a:lstStyle/>
        <a:p>
          <a:endParaRPr lang="fr-FR"/>
        </a:p>
      </dgm:t>
    </dgm:pt>
    <dgm:pt modelId="{0DFF0CAE-3BEE-41EE-ABFD-55CF743DD45E}">
      <dgm:prSet phldrT="[Texte]"/>
      <dgm:spPr/>
      <dgm:t>
        <a:bodyPr/>
        <a:lstStyle/>
        <a:p>
          <a:r>
            <a:rPr lang="fr-FR" dirty="0"/>
            <a:t>1.6</a:t>
          </a:r>
        </a:p>
      </dgm:t>
    </dgm:pt>
    <dgm:pt modelId="{7A3410B3-9EF3-43D4-984D-8CE76A812152}" type="parTrans" cxnId="{D4E903E4-0BD6-4324-AFC6-77B89AFECD37}">
      <dgm:prSet/>
      <dgm:spPr/>
      <dgm:t>
        <a:bodyPr/>
        <a:lstStyle/>
        <a:p>
          <a:endParaRPr lang="fr-FR"/>
        </a:p>
      </dgm:t>
    </dgm:pt>
    <dgm:pt modelId="{2D3700FB-DB9D-4F54-A42F-6DB9DD3EA5AB}" type="sibTrans" cxnId="{D4E903E4-0BD6-4324-AFC6-77B89AFECD37}">
      <dgm:prSet/>
      <dgm:spPr/>
      <dgm:t>
        <a:bodyPr/>
        <a:lstStyle/>
        <a:p>
          <a:endParaRPr lang="fr-FR"/>
        </a:p>
      </dgm:t>
    </dgm:pt>
    <dgm:pt modelId="{7129A425-6F4E-4104-98A2-CFEA7288F34D}">
      <dgm:prSet phldrT="[Texte]"/>
      <dgm:spPr/>
      <dgm:t>
        <a:bodyPr/>
        <a:lstStyle/>
        <a:p>
          <a:r>
            <a:rPr lang="fr-FR" dirty="0"/>
            <a:t>1.3</a:t>
          </a:r>
        </a:p>
      </dgm:t>
    </dgm:pt>
    <dgm:pt modelId="{49202C85-A310-4335-93C4-0586BEE9CFC5}" type="parTrans" cxnId="{A0828711-A8F8-4074-8EA0-705704020085}">
      <dgm:prSet/>
      <dgm:spPr/>
      <dgm:t>
        <a:bodyPr/>
        <a:lstStyle/>
        <a:p>
          <a:endParaRPr lang="fr-FR"/>
        </a:p>
      </dgm:t>
    </dgm:pt>
    <dgm:pt modelId="{831F22D4-89B0-4385-B09A-84E936503AE4}" type="sibTrans" cxnId="{A0828711-A8F8-4074-8EA0-705704020085}">
      <dgm:prSet/>
      <dgm:spPr/>
      <dgm:t>
        <a:bodyPr/>
        <a:lstStyle/>
        <a:p>
          <a:endParaRPr lang="fr-FR"/>
        </a:p>
      </dgm:t>
    </dgm:pt>
    <dgm:pt modelId="{28873252-31EB-45B7-952D-93A95B4B1A1F}">
      <dgm:prSet phldrT="[Texte]"/>
      <dgm:spPr/>
      <dgm:t>
        <a:bodyPr/>
        <a:lstStyle/>
        <a:p>
          <a:r>
            <a:rPr lang="fr-FR" dirty="0"/>
            <a:t>1.1</a:t>
          </a:r>
        </a:p>
      </dgm:t>
    </dgm:pt>
    <dgm:pt modelId="{EEB0C4E2-9968-4BB0-9ADD-92DAD55DCA0E}" type="parTrans" cxnId="{1660006A-B373-428E-8A2D-F5F3DE2A7A55}">
      <dgm:prSet/>
      <dgm:spPr/>
      <dgm:t>
        <a:bodyPr/>
        <a:lstStyle/>
        <a:p>
          <a:endParaRPr lang="fr-FR"/>
        </a:p>
      </dgm:t>
    </dgm:pt>
    <dgm:pt modelId="{2E6794CF-A5E6-4770-8323-C9FE478BDAAC}" type="sibTrans" cxnId="{1660006A-B373-428E-8A2D-F5F3DE2A7A55}">
      <dgm:prSet/>
      <dgm:spPr/>
      <dgm:t>
        <a:bodyPr/>
        <a:lstStyle/>
        <a:p>
          <a:endParaRPr lang="fr-FR"/>
        </a:p>
      </dgm:t>
    </dgm:pt>
    <dgm:pt modelId="{F1F98ABB-D17A-4665-A2FA-E4042C4FAD10}">
      <dgm:prSet phldrT="[Texte]"/>
      <dgm:spPr/>
      <dgm:t>
        <a:bodyPr/>
        <a:lstStyle/>
        <a:p>
          <a:r>
            <a:rPr lang="fr-FR" dirty="0"/>
            <a:t>1.0</a:t>
          </a:r>
        </a:p>
      </dgm:t>
    </dgm:pt>
    <dgm:pt modelId="{A3F2F2B1-363D-479B-B8F4-763CCA1FDE35}" type="parTrans" cxnId="{00362C06-A4F2-48A9-8D62-7200A214A04A}">
      <dgm:prSet/>
      <dgm:spPr/>
      <dgm:t>
        <a:bodyPr/>
        <a:lstStyle/>
        <a:p>
          <a:endParaRPr lang="fr-FR"/>
        </a:p>
      </dgm:t>
    </dgm:pt>
    <dgm:pt modelId="{FCBF86AF-AD53-4C5A-816E-63BE46D032A6}" type="sibTrans" cxnId="{00362C06-A4F2-48A9-8D62-7200A214A04A}">
      <dgm:prSet/>
      <dgm:spPr/>
      <dgm:t>
        <a:bodyPr/>
        <a:lstStyle/>
        <a:p>
          <a:endParaRPr lang="fr-FR"/>
        </a:p>
      </dgm:t>
    </dgm:pt>
    <dgm:pt modelId="{CD7AE063-248F-43F5-84FA-C173132B84BD}" type="pres">
      <dgm:prSet presAssocID="{F8CAD879-E75F-463D-A098-2770BF41C8F2}" presName="Name0" presStyleCnt="0">
        <dgm:presLayoutVars>
          <dgm:chMax val="7"/>
          <dgm:resizeHandles val="exact"/>
        </dgm:presLayoutVars>
      </dgm:prSet>
      <dgm:spPr/>
    </dgm:pt>
    <dgm:pt modelId="{CA976C30-486F-422E-A7EC-F21747B40A3B}" type="pres">
      <dgm:prSet presAssocID="{F8CAD879-E75F-463D-A098-2770BF41C8F2}" presName="comp1" presStyleCnt="0"/>
      <dgm:spPr/>
    </dgm:pt>
    <dgm:pt modelId="{617D79E8-F6B7-4A00-A4E6-F7510317F629}" type="pres">
      <dgm:prSet presAssocID="{F8CAD879-E75F-463D-A098-2770BF41C8F2}" presName="circle1" presStyleLbl="node1" presStyleIdx="0" presStyleCnt="4"/>
      <dgm:spPr/>
    </dgm:pt>
    <dgm:pt modelId="{E409698C-C4E8-4637-B018-02B106A5A62F}" type="pres">
      <dgm:prSet presAssocID="{F8CAD879-E75F-463D-A098-2770BF41C8F2}" presName="c1text" presStyleLbl="node1" presStyleIdx="0" presStyleCnt="4">
        <dgm:presLayoutVars>
          <dgm:bulletEnabled val="1"/>
        </dgm:presLayoutVars>
      </dgm:prSet>
      <dgm:spPr/>
    </dgm:pt>
    <dgm:pt modelId="{231BB44A-1FD8-455F-B0FD-5D054DD7CBF9}" type="pres">
      <dgm:prSet presAssocID="{F8CAD879-E75F-463D-A098-2770BF41C8F2}" presName="comp2" presStyleCnt="0"/>
      <dgm:spPr/>
    </dgm:pt>
    <dgm:pt modelId="{B4EA4F37-9750-4D2A-B50E-9205DC8DF0B3}" type="pres">
      <dgm:prSet presAssocID="{F8CAD879-E75F-463D-A098-2770BF41C8F2}" presName="circle2" presStyleLbl="node1" presStyleIdx="1" presStyleCnt="4"/>
      <dgm:spPr/>
    </dgm:pt>
    <dgm:pt modelId="{38105722-D59B-4100-A7EA-453C7E1F3CC4}" type="pres">
      <dgm:prSet presAssocID="{F8CAD879-E75F-463D-A098-2770BF41C8F2}" presName="c2text" presStyleLbl="node1" presStyleIdx="1" presStyleCnt="4">
        <dgm:presLayoutVars>
          <dgm:bulletEnabled val="1"/>
        </dgm:presLayoutVars>
      </dgm:prSet>
      <dgm:spPr/>
    </dgm:pt>
    <dgm:pt modelId="{21840794-BCD4-4850-9581-AB8EEEFEF068}" type="pres">
      <dgm:prSet presAssocID="{F8CAD879-E75F-463D-A098-2770BF41C8F2}" presName="comp3" presStyleCnt="0"/>
      <dgm:spPr/>
    </dgm:pt>
    <dgm:pt modelId="{DBDCD56A-95B6-4DFA-8CBE-8D72DD2983CF}" type="pres">
      <dgm:prSet presAssocID="{F8CAD879-E75F-463D-A098-2770BF41C8F2}" presName="circle3" presStyleLbl="node1" presStyleIdx="2" presStyleCnt="4"/>
      <dgm:spPr/>
    </dgm:pt>
    <dgm:pt modelId="{1A058C42-EA7E-4E93-B4D0-FC9D2DA5873B}" type="pres">
      <dgm:prSet presAssocID="{F8CAD879-E75F-463D-A098-2770BF41C8F2}" presName="c3text" presStyleLbl="node1" presStyleIdx="2" presStyleCnt="4">
        <dgm:presLayoutVars>
          <dgm:bulletEnabled val="1"/>
        </dgm:presLayoutVars>
      </dgm:prSet>
      <dgm:spPr/>
    </dgm:pt>
    <dgm:pt modelId="{7733333A-6F3F-4F15-A9AD-34F6C604A0A5}" type="pres">
      <dgm:prSet presAssocID="{F8CAD879-E75F-463D-A098-2770BF41C8F2}" presName="comp4" presStyleCnt="0"/>
      <dgm:spPr/>
    </dgm:pt>
    <dgm:pt modelId="{A7544030-C364-4DC5-8EAC-7F92CC676A95}" type="pres">
      <dgm:prSet presAssocID="{F8CAD879-E75F-463D-A098-2770BF41C8F2}" presName="circle4" presStyleLbl="node1" presStyleIdx="3" presStyleCnt="4"/>
      <dgm:spPr/>
    </dgm:pt>
    <dgm:pt modelId="{2BA17B67-FD88-444C-B48B-086276DF05A0}" type="pres">
      <dgm:prSet presAssocID="{F8CAD879-E75F-463D-A098-2770BF41C8F2}" presName="c4text" presStyleLbl="node1" presStyleIdx="3" presStyleCnt="4">
        <dgm:presLayoutVars>
          <dgm:bulletEnabled val="1"/>
        </dgm:presLayoutVars>
      </dgm:prSet>
      <dgm:spPr/>
    </dgm:pt>
  </dgm:ptLst>
  <dgm:cxnLst>
    <dgm:cxn modelId="{30229C59-E03B-49B7-AD23-F03A54B3CDE7}" type="presOf" srcId="{7129A425-6F4E-4104-98A2-CFEA7288F34D}" destId="{B4EA4F37-9750-4D2A-B50E-9205DC8DF0B3}" srcOrd="0" destOrd="0" presId="urn:microsoft.com/office/officeart/2005/8/layout/venn2"/>
    <dgm:cxn modelId="{26890112-7382-448D-9188-430AB15EE6E4}" type="presOf" srcId="{28873252-31EB-45B7-952D-93A95B4B1A1F}" destId="{DBDCD56A-95B6-4DFA-8CBE-8D72DD2983CF}" srcOrd="0" destOrd="0" presId="urn:microsoft.com/office/officeart/2005/8/layout/venn2"/>
    <dgm:cxn modelId="{76AD4531-7CD3-40DB-B512-DEA408973E16}" type="presOf" srcId="{0DFF0CAE-3BEE-41EE-ABFD-55CF743DD45E}" destId="{E409698C-C4E8-4637-B018-02B106A5A62F}" srcOrd="1" destOrd="0" presId="urn:microsoft.com/office/officeart/2005/8/layout/venn2"/>
    <dgm:cxn modelId="{00362C06-A4F2-48A9-8D62-7200A214A04A}" srcId="{F8CAD879-E75F-463D-A098-2770BF41C8F2}" destId="{F1F98ABB-D17A-4665-A2FA-E4042C4FAD10}" srcOrd="3" destOrd="0" parTransId="{A3F2F2B1-363D-479B-B8F4-763CCA1FDE35}" sibTransId="{FCBF86AF-AD53-4C5A-816E-63BE46D032A6}"/>
    <dgm:cxn modelId="{0DB9EA38-EE8D-4CA1-8220-3CEB71CA73AB}" type="presOf" srcId="{F8CAD879-E75F-463D-A098-2770BF41C8F2}" destId="{CD7AE063-248F-43F5-84FA-C173132B84BD}" srcOrd="0" destOrd="0" presId="urn:microsoft.com/office/officeart/2005/8/layout/venn2"/>
    <dgm:cxn modelId="{557190B8-7FFE-4663-B4EB-09BF922C3122}" type="presOf" srcId="{F1F98ABB-D17A-4665-A2FA-E4042C4FAD10}" destId="{2BA17B67-FD88-444C-B48B-086276DF05A0}" srcOrd="1" destOrd="0" presId="urn:microsoft.com/office/officeart/2005/8/layout/venn2"/>
    <dgm:cxn modelId="{1660006A-B373-428E-8A2D-F5F3DE2A7A55}" srcId="{F8CAD879-E75F-463D-A098-2770BF41C8F2}" destId="{28873252-31EB-45B7-952D-93A95B4B1A1F}" srcOrd="2" destOrd="0" parTransId="{EEB0C4E2-9968-4BB0-9ADD-92DAD55DCA0E}" sibTransId="{2E6794CF-A5E6-4770-8323-C9FE478BDAAC}"/>
    <dgm:cxn modelId="{98814C08-E554-4AFD-8989-1CD4DF3B59EE}" type="presOf" srcId="{7129A425-6F4E-4104-98A2-CFEA7288F34D}" destId="{38105722-D59B-4100-A7EA-453C7E1F3CC4}" srcOrd="1" destOrd="0" presId="urn:microsoft.com/office/officeart/2005/8/layout/venn2"/>
    <dgm:cxn modelId="{D4E903E4-0BD6-4324-AFC6-77B89AFECD37}" srcId="{F8CAD879-E75F-463D-A098-2770BF41C8F2}" destId="{0DFF0CAE-3BEE-41EE-ABFD-55CF743DD45E}" srcOrd="0" destOrd="0" parTransId="{7A3410B3-9EF3-43D4-984D-8CE76A812152}" sibTransId="{2D3700FB-DB9D-4F54-A42F-6DB9DD3EA5AB}"/>
    <dgm:cxn modelId="{5DD6C224-22B9-468A-907D-5C025701B359}" type="presOf" srcId="{28873252-31EB-45B7-952D-93A95B4B1A1F}" destId="{1A058C42-EA7E-4E93-B4D0-FC9D2DA5873B}" srcOrd="1" destOrd="0" presId="urn:microsoft.com/office/officeart/2005/8/layout/venn2"/>
    <dgm:cxn modelId="{A0828711-A8F8-4074-8EA0-705704020085}" srcId="{F8CAD879-E75F-463D-A098-2770BF41C8F2}" destId="{7129A425-6F4E-4104-98A2-CFEA7288F34D}" srcOrd="1" destOrd="0" parTransId="{49202C85-A310-4335-93C4-0586BEE9CFC5}" sibTransId="{831F22D4-89B0-4385-B09A-84E936503AE4}"/>
    <dgm:cxn modelId="{6FCC061A-986C-4B80-B5AC-4CFF20F19685}" type="presOf" srcId="{0DFF0CAE-3BEE-41EE-ABFD-55CF743DD45E}" destId="{617D79E8-F6B7-4A00-A4E6-F7510317F629}" srcOrd="0" destOrd="0" presId="urn:microsoft.com/office/officeart/2005/8/layout/venn2"/>
    <dgm:cxn modelId="{6A5EB0D6-4107-4D46-B7F6-48467FD30811}" type="presOf" srcId="{F1F98ABB-D17A-4665-A2FA-E4042C4FAD10}" destId="{A7544030-C364-4DC5-8EAC-7F92CC676A95}" srcOrd="0" destOrd="0" presId="urn:microsoft.com/office/officeart/2005/8/layout/venn2"/>
    <dgm:cxn modelId="{DD4C7CC7-D2A0-4E1B-8079-F93A2AC5767C}" type="presParOf" srcId="{CD7AE063-248F-43F5-84FA-C173132B84BD}" destId="{CA976C30-486F-422E-A7EC-F21747B40A3B}" srcOrd="0" destOrd="0" presId="urn:microsoft.com/office/officeart/2005/8/layout/venn2"/>
    <dgm:cxn modelId="{880795DB-E02C-4025-81DC-DA5F754555DB}" type="presParOf" srcId="{CA976C30-486F-422E-A7EC-F21747B40A3B}" destId="{617D79E8-F6B7-4A00-A4E6-F7510317F629}" srcOrd="0" destOrd="0" presId="urn:microsoft.com/office/officeart/2005/8/layout/venn2"/>
    <dgm:cxn modelId="{85640049-B60D-4D54-A529-073BBEE1FCA5}" type="presParOf" srcId="{CA976C30-486F-422E-A7EC-F21747B40A3B}" destId="{E409698C-C4E8-4637-B018-02B106A5A62F}" srcOrd="1" destOrd="0" presId="urn:microsoft.com/office/officeart/2005/8/layout/venn2"/>
    <dgm:cxn modelId="{D3570FEF-25CF-43C1-9B14-E90D96705519}" type="presParOf" srcId="{CD7AE063-248F-43F5-84FA-C173132B84BD}" destId="{231BB44A-1FD8-455F-B0FD-5D054DD7CBF9}" srcOrd="1" destOrd="0" presId="urn:microsoft.com/office/officeart/2005/8/layout/venn2"/>
    <dgm:cxn modelId="{87A44105-D2CD-4EEB-B1E6-2758DE542F0D}" type="presParOf" srcId="{231BB44A-1FD8-455F-B0FD-5D054DD7CBF9}" destId="{B4EA4F37-9750-4D2A-B50E-9205DC8DF0B3}" srcOrd="0" destOrd="0" presId="urn:microsoft.com/office/officeart/2005/8/layout/venn2"/>
    <dgm:cxn modelId="{EDD51488-B260-4B05-A358-55410EE9A888}" type="presParOf" srcId="{231BB44A-1FD8-455F-B0FD-5D054DD7CBF9}" destId="{38105722-D59B-4100-A7EA-453C7E1F3CC4}" srcOrd="1" destOrd="0" presId="urn:microsoft.com/office/officeart/2005/8/layout/venn2"/>
    <dgm:cxn modelId="{2D3E61CB-0D24-4219-BA32-78D07D922748}" type="presParOf" srcId="{CD7AE063-248F-43F5-84FA-C173132B84BD}" destId="{21840794-BCD4-4850-9581-AB8EEEFEF068}" srcOrd="2" destOrd="0" presId="urn:microsoft.com/office/officeart/2005/8/layout/venn2"/>
    <dgm:cxn modelId="{86DA4D05-26B3-4A59-94B3-59E83228AA90}" type="presParOf" srcId="{21840794-BCD4-4850-9581-AB8EEEFEF068}" destId="{DBDCD56A-95B6-4DFA-8CBE-8D72DD2983CF}" srcOrd="0" destOrd="0" presId="urn:microsoft.com/office/officeart/2005/8/layout/venn2"/>
    <dgm:cxn modelId="{46EDC91C-B829-4E74-90C1-6ECB4456AEE7}" type="presParOf" srcId="{21840794-BCD4-4850-9581-AB8EEEFEF068}" destId="{1A058C42-EA7E-4E93-B4D0-FC9D2DA5873B}" srcOrd="1" destOrd="0" presId="urn:microsoft.com/office/officeart/2005/8/layout/venn2"/>
    <dgm:cxn modelId="{BEDB6259-D14D-4A27-88C4-3456707EA9C8}" type="presParOf" srcId="{CD7AE063-248F-43F5-84FA-C173132B84BD}" destId="{7733333A-6F3F-4F15-A9AD-34F6C604A0A5}" srcOrd="3" destOrd="0" presId="urn:microsoft.com/office/officeart/2005/8/layout/venn2"/>
    <dgm:cxn modelId="{E1CB1F25-34AD-48F0-9B3F-0C23010A667A}" type="presParOf" srcId="{7733333A-6F3F-4F15-A9AD-34F6C604A0A5}" destId="{A7544030-C364-4DC5-8EAC-7F92CC676A95}" srcOrd="0" destOrd="0" presId="urn:microsoft.com/office/officeart/2005/8/layout/venn2"/>
    <dgm:cxn modelId="{A4E50C54-8418-4884-933A-9A0F56ADD0E0}" type="presParOf" srcId="{7733333A-6F3F-4F15-A9AD-34F6C604A0A5}" destId="{2BA17B67-FD88-444C-B48B-086276DF05A0}"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EF493B-B7D0-4FE5-8ECB-8387BBC5DCE4}" type="doc">
      <dgm:prSet loTypeId="urn:microsoft.com/office/officeart/2005/8/layout/hierarchy4" loCatId="hierarchy" qsTypeId="urn:microsoft.com/office/officeart/2005/8/quickstyle/simple1" qsCatId="simple" csTypeId="urn:microsoft.com/office/officeart/2005/8/colors/accent1_4" csCatId="accent1" phldr="1"/>
      <dgm:spPr/>
      <dgm:t>
        <a:bodyPr/>
        <a:lstStyle/>
        <a:p>
          <a:endParaRPr lang="fr-FR"/>
        </a:p>
      </dgm:t>
    </dgm:pt>
    <dgm:pt modelId="{877C2DC9-4F08-4739-B7BA-031D77CD83C4}">
      <dgm:prSet phldrT="[Texte]"/>
      <dgm:spPr/>
      <dgm:t>
        <a:bodyPr/>
        <a:lstStyle/>
        <a:p>
          <a:r>
            <a:rPr lang="fr-FR" dirty="0" err="1"/>
            <a:t>Xamarin</a:t>
          </a:r>
          <a:endParaRPr lang="fr-FR" dirty="0"/>
        </a:p>
      </dgm:t>
    </dgm:pt>
    <dgm:pt modelId="{871155F3-1595-473C-8D67-141A58B762BA}" type="parTrans" cxnId="{D1E11F0D-661F-49B9-BBD9-F2629EC3FAE2}">
      <dgm:prSet/>
      <dgm:spPr/>
      <dgm:t>
        <a:bodyPr/>
        <a:lstStyle/>
        <a:p>
          <a:endParaRPr lang="fr-FR"/>
        </a:p>
      </dgm:t>
    </dgm:pt>
    <dgm:pt modelId="{497D0D05-CD09-44F4-BE95-1FD1D7E64022}" type="sibTrans" cxnId="{D1E11F0D-661F-49B9-BBD9-F2629EC3FAE2}">
      <dgm:prSet/>
      <dgm:spPr/>
      <dgm:t>
        <a:bodyPr/>
        <a:lstStyle/>
        <a:p>
          <a:endParaRPr lang="fr-FR"/>
        </a:p>
      </dgm:t>
    </dgm:pt>
    <dgm:pt modelId="{39C8DD4F-ECAF-45DC-88A4-6AAD5D68824B}">
      <dgm:prSet phldrT="[Texte]"/>
      <dgm:spPr>
        <a:solidFill>
          <a:schemeClr val="accent6"/>
        </a:solidFill>
      </dgm:spPr>
      <dgm:t>
        <a:bodyPr/>
        <a:lstStyle/>
        <a:p>
          <a:r>
            <a:rPr lang="fr-FR" dirty="0"/>
            <a:t>.NET </a:t>
          </a:r>
          <a:r>
            <a:rPr lang="fr-FR" dirty="0" err="1"/>
            <a:t>Core</a:t>
          </a:r>
          <a:endParaRPr lang="fr-FR" dirty="0"/>
        </a:p>
      </dgm:t>
    </dgm:pt>
    <dgm:pt modelId="{6A344E74-91E3-4352-98B8-D81A2EE554E4}" type="parTrans" cxnId="{C4B1AEEB-5B00-4EFD-825B-AD1AB05BD6FF}">
      <dgm:prSet/>
      <dgm:spPr/>
      <dgm:t>
        <a:bodyPr/>
        <a:lstStyle/>
        <a:p>
          <a:endParaRPr lang="fr-FR"/>
        </a:p>
      </dgm:t>
    </dgm:pt>
    <dgm:pt modelId="{03B32C70-7B3A-4E70-9F82-66CEB5AC6F2A}" type="sibTrans" cxnId="{C4B1AEEB-5B00-4EFD-825B-AD1AB05BD6FF}">
      <dgm:prSet/>
      <dgm:spPr/>
      <dgm:t>
        <a:bodyPr/>
        <a:lstStyle/>
        <a:p>
          <a:endParaRPr lang="fr-FR"/>
        </a:p>
      </dgm:t>
    </dgm:pt>
    <dgm:pt modelId="{5A88525A-18AF-46D7-93DC-71349DA81BEE}">
      <dgm:prSet phldrT="[Texte]"/>
      <dgm:spPr/>
      <dgm:t>
        <a:bodyPr/>
        <a:lstStyle/>
        <a:p>
          <a:r>
            <a:rPr lang="fr-FR" dirty="0"/>
            <a:t>Mono</a:t>
          </a:r>
        </a:p>
      </dgm:t>
    </dgm:pt>
    <dgm:pt modelId="{BB4B7E62-C2A0-4A0E-8FEC-E203E1685E90}" type="parTrans" cxnId="{FC509C91-4930-4804-9968-525E84FEED96}">
      <dgm:prSet/>
      <dgm:spPr/>
      <dgm:t>
        <a:bodyPr/>
        <a:lstStyle/>
        <a:p>
          <a:endParaRPr lang="fr-FR"/>
        </a:p>
      </dgm:t>
    </dgm:pt>
    <dgm:pt modelId="{A920FA2D-33A9-4546-87F1-47A794337AEA}" type="sibTrans" cxnId="{FC509C91-4930-4804-9968-525E84FEED96}">
      <dgm:prSet/>
      <dgm:spPr/>
      <dgm:t>
        <a:bodyPr/>
        <a:lstStyle/>
        <a:p>
          <a:endParaRPr lang="fr-FR"/>
        </a:p>
      </dgm:t>
    </dgm:pt>
    <dgm:pt modelId="{0A6E8649-EA3D-4841-8F8F-3B74108E248D}">
      <dgm:prSet phldrT="[Texte]"/>
      <dgm:spPr/>
      <dgm:t>
        <a:bodyPr/>
        <a:lstStyle/>
        <a:p>
          <a:r>
            <a:rPr lang="fr-FR"/>
            <a:t>.</a:t>
          </a:r>
          <a:r>
            <a:rPr lang="fr-FR" dirty="0"/>
            <a:t>NET </a:t>
          </a:r>
          <a:r>
            <a:rPr lang="fr-FR" dirty="0" err="1"/>
            <a:t>Fwk</a:t>
          </a:r>
          <a:endParaRPr lang="fr-FR" dirty="0"/>
        </a:p>
      </dgm:t>
    </dgm:pt>
    <dgm:pt modelId="{062F4F28-EE37-48B6-90B5-1E3728CF45EB}" type="parTrans" cxnId="{293FD7DB-D398-4161-8CD6-5D4FD6806BD4}">
      <dgm:prSet/>
      <dgm:spPr/>
      <dgm:t>
        <a:bodyPr/>
        <a:lstStyle/>
        <a:p>
          <a:endParaRPr lang="fr-FR"/>
        </a:p>
      </dgm:t>
    </dgm:pt>
    <dgm:pt modelId="{091A1323-5BB7-4249-A725-8CDB0F851278}" type="sibTrans" cxnId="{293FD7DB-D398-4161-8CD6-5D4FD6806BD4}">
      <dgm:prSet/>
      <dgm:spPr/>
      <dgm:t>
        <a:bodyPr/>
        <a:lstStyle/>
        <a:p>
          <a:endParaRPr lang="fr-FR"/>
        </a:p>
      </dgm:t>
    </dgm:pt>
    <dgm:pt modelId="{8F05F841-B63A-473A-BC24-1D7381F6837A}" type="pres">
      <dgm:prSet presAssocID="{64EF493B-B7D0-4FE5-8ECB-8387BBC5DCE4}" presName="Name0" presStyleCnt="0">
        <dgm:presLayoutVars>
          <dgm:chPref val="1"/>
          <dgm:dir/>
          <dgm:animOne val="branch"/>
          <dgm:animLvl val="lvl"/>
          <dgm:resizeHandles/>
        </dgm:presLayoutVars>
      </dgm:prSet>
      <dgm:spPr/>
    </dgm:pt>
    <dgm:pt modelId="{E820B337-E199-446D-856A-7D093D6E5931}" type="pres">
      <dgm:prSet presAssocID="{39C8DD4F-ECAF-45DC-88A4-6AAD5D68824B}" presName="vertOne" presStyleCnt="0"/>
      <dgm:spPr/>
    </dgm:pt>
    <dgm:pt modelId="{2121FA99-D7B9-49F7-91D6-232FBE2FA63C}" type="pres">
      <dgm:prSet presAssocID="{39C8DD4F-ECAF-45DC-88A4-6AAD5D68824B}" presName="txOne" presStyleLbl="node0" presStyleIdx="0" presStyleCnt="1">
        <dgm:presLayoutVars>
          <dgm:chPref val="3"/>
        </dgm:presLayoutVars>
      </dgm:prSet>
      <dgm:spPr/>
    </dgm:pt>
    <dgm:pt modelId="{AF40ABD2-DE20-49AF-94FF-8537E94607B1}" type="pres">
      <dgm:prSet presAssocID="{39C8DD4F-ECAF-45DC-88A4-6AAD5D68824B}" presName="parTransOne" presStyleCnt="0"/>
      <dgm:spPr/>
    </dgm:pt>
    <dgm:pt modelId="{88923EB0-5533-46A1-8510-7C743891435B}" type="pres">
      <dgm:prSet presAssocID="{39C8DD4F-ECAF-45DC-88A4-6AAD5D68824B}" presName="horzOne" presStyleCnt="0"/>
      <dgm:spPr/>
    </dgm:pt>
    <dgm:pt modelId="{F896404C-7074-40B3-8DF5-97B2650028B3}" type="pres">
      <dgm:prSet presAssocID="{0A6E8649-EA3D-4841-8F8F-3B74108E248D}" presName="vertTwo" presStyleCnt="0"/>
      <dgm:spPr/>
    </dgm:pt>
    <dgm:pt modelId="{364BABC4-C81D-42AD-849B-7FFCE7417648}" type="pres">
      <dgm:prSet presAssocID="{0A6E8649-EA3D-4841-8F8F-3B74108E248D}" presName="txTwo" presStyleLbl="node2" presStyleIdx="0" presStyleCnt="3">
        <dgm:presLayoutVars>
          <dgm:chPref val="3"/>
        </dgm:presLayoutVars>
      </dgm:prSet>
      <dgm:spPr/>
    </dgm:pt>
    <dgm:pt modelId="{73298ABF-DDD0-4805-A19A-2F390B69AFA3}" type="pres">
      <dgm:prSet presAssocID="{0A6E8649-EA3D-4841-8F8F-3B74108E248D}" presName="horzTwo" presStyleCnt="0"/>
      <dgm:spPr/>
    </dgm:pt>
    <dgm:pt modelId="{215DDB61-F06F-4BD6-B991-CEE5AA380A33}" type="pres">
      <dgm:prSet presAssocID="{091A1323-5BB7-4249-A725-8CDB0F851278}" presName="sibSpaceTwo" presStyleCnt="0"/>
      <dgm:spPr/>
    </dgm:pt>
    <dgm:pt modelId="{2682A676-DA61-4DEB-9F64-947970CF688E}" type="pres">
      <dgm:prSet presAssocID="{5A88525A-18AF-46D7-93DC-71349DA81BEE}" presName="vertTwo" presStyleCnt="0"/>
      <dgm:spPr/>
    </dgm:pt>
    <dgm:pt modelId="{ACDFDEC7-BC56-4514-B280-83528FB209EA}" type="pres">
      <dgm:prSet presAssocID="{5A88525A-18AF-46D7-93DC-71349DA81BEE}" presName="txTwo" presStyleLbl="node2" presStyleIdx="1" presStyleCnt="3">
        <dgm:presLayoutVars>
          <dgm:chPref val="3"/>
        </dgm:presLayoutVars>
      </dgm:prSet>
      <dgm:spPr/>
    </dgm:pt>
    <dgm:pt modelId="{D664D8F2-AE70-4108-ADD2-D22554CFBBBE}" type="pres">
      <dgm:prSet presAssocID="{5A88525A-18AF-46D7-93DC-71349DA81BEE}" presName="horzTwo" presStyleCnt="0"/>
      <dgm:spPr/>
    </dgm:pt>
    <dgm:pt modelId="{B6C45386-58B0-4C7B-926E-2CB2D630E4F4}" type="pres">
      <dgm:prSet presAssocID="{A920FA2D-33A9-4546-87F1-47A794337AEA}" presName="sibSpaceTwo" presStyleCnt="0"/>
      <dgm:spPr/>
    </dgm:pt>
    <dgm:pt modelId="{8559C611-EA9C-44C8-93A3-37A7A1DF3F5A}" type="pres">
      <dgm:prSet presAssocID="{877C2DC9-4F08-4739-B7BA-031D77CD83C4}" presName="vertTwo" presStyleCnt="0"/>
      <dgm:spPr/>
    </dgm:pt>
    <dgm:pt modelId="{7A48F1DF-B6F7-477E-A98A-2E0DE8F83EB5}" type="pres">
      <dgm:prSet presAssocID="{877C2DC9-4F08-4739-B7BA-031D77CD83C4}" presName="txTwo" presStyleLbl="node2" presStyleIdx="2" presStyleCnt="3">
        <dgm:presLayoutVars>
          <dgm:chPref val="3"/>
        </dgm:presLayoutVars>
      </dgm:prSet>
      <dgm:spPr/>
    </dgm:pt>
    <dgm:pt modelId="{AB7A03B0-8E61-45FA-9B30-287C216F3901}" type="pres">
      <dgm:prSet presAssocID="{877C2DC9-4F08-4739-B7BA-031D77CD83C4}" presName="horzTwo" presStyleCnt="0"/>
      <dgm:spPr/>
    </dgm:pt>
  </dgm:ptLst>
  <dgm:cxnLst>
    <dgm:cxn modelId="{D1E11F0D-661F-49B9-BBD9-F2629EC3FAE2}" srcId="{39C8DD4F-ECAF-45DC-88A4-6AAD5D68824B}" destId="{877C2DC9-4F08-4739-B7BA-031D77CD83C4}" srcOrd="2" destOrd="0" parTransId="{871155F3-1595-473C-8D67-141A58B762BA}" sibTransId="{497D0D05-CD09-44F4-BE95-1FD1D7E64022}"/>
    <dgm:cxn modelId="{FC509C91-4930-4804-9968-525E84FEED96}" srcId="{39C8DD4F-ECAF-45DC-88A4-6AAD5D68824B}" destId="{5A88525A-18AF-46D7-93DC-71349DA81BEE}" srcOrd="1" destOrd="0" parTransId="{BB4B7E62-C2A0-4A0E-8FEC-E203E1685E90}" sibTransId="{A920FA2D-33A9-4546-87F1-47A794337AEA}"/>
    <dgm:cxn modelId="{C4B1AEEB-5B00-4EFD-825B-AD1AB05BD6FF}" srcId="{64EF493B-B7D0-4FE5-8ECB-8387BBC5DCE4}" destId="{39C8DD4F-ECAF-45DC-88A4-6AAD5D68824B}" srcOrd="0" destOrd="0" parTransId="{6A344E74-91E3-4352-98B8-D81A2EE554E4}" sibTransId="{03B32C70-7B3A-4E70-9F82-66CEB5AC6F2A}"/>
    <dgm:cxn modelId="{ACAE683C-6786-49E9-A9A5-0981A70A115F}" type="presOf" srcId="{5A88525A-18AF-46D7-93DC-71349DA81BEE}" destId="{ACDFDEC7-BC56-4514-B280-83528FB209EA}" srcOrd="0" destOrd="0" presId="urn:microsoft.com/office/officeart/2005/8/layout/hierarchy4"/>
    <dgm:cxn modelId="{A239D14B-3F04-47B8-9B20-875AC567951B}" type="presOf" srcId="{39C8DD4F-ECAF-45DC-88A4-6AAD5D68824B}" destId="{2121FA99-D7B9-49F7-91D6-232FBE2FA63C}" srcOrd="0" destOrd="0" presId="urn:microsoft.com/office/officeart/2005/8/layout/hierarchy4"/>
    <dgm:cxn modelId="{907A395C-4992-4C82-9671-E25CF547E6F5}" type="presOf" srcId="{64EF493B-B7D0-4FE5-8ECB-8387BBC5DCE4}" destId="{8F05F841-B63A-473A-BC24-1D7381F6837A}" srcOrd="0" destOrd="0" presId="urn:microsoft.com/office/officeart/2005/8/layout/hierarchy4"/>
    <dgm:cxn modelId="{B506997A-C291-4C2D-9C60-A639C692DD94}" type="presOf" srcId="{0A6E8649-EA3D-4841-8F8F-3B74108E248D}" destId="{364BABC4-C81D-42AD-849B-7FFCE7417648}" srcOrd="0" destOrd="0" presId="urn:microsoft.com/office/officeart/2005/8/layout/hierarchy4"/>
    <dgm:cxn modelId="{293FD7DB-D398-4161-8CD6-5D4FD6806BD4}" srcId="{39C8DD4F-ECAF-45DC-88A4-6AAD5D68824B}" destId="{0A6E8649-EA3D-4841-8F8F-3B74108E248D}" srcOrd="0" destOrd="0" parTransId="{062F4F28-EE37-48B6-90B5-1E3728CF45EB}" sibTransId="{091A1323-5BB7-4249-A725-8CDB0F851278}"/>
    <dgm:cxn modelId="{B40CD6FF-85E4-425B-8205-47632F9680A9}" type="presOf" srcId="{877C2DC9-4F08-4739-B7BA-031D77CD83C4}" destId="{7A48F1DF-B6F7-477E-A98A-2E0DE8F83EB5}" srcOrd="0" destOrd="0" presId="urn:microsoft.com/office/officeart/2005/8/layout/hierarchy4"/>
    <dgm:cxn modelId="{0A2F1F91-D447-4115-B211-EB23D651C6FA}" type="presParOf" srcId="{8F05F841-B63A-473A-BC24-1D7381F6837A}" destId="{E820B337-E199-446D-856A-7D093D6E5931}" srcOrd="0" destOrd="0" presId="urn:microsoft.com/office/officeart/2005/8/layout/hierarchy4"/>
    <dgm:cxn modelId="{E94ED00C-5204-4615-8DF2-3FC9BD92150B}" type="presParOf" srcId="{E820B337-E199-446D-856A-7D093D6E5931}" destId="{2121FA99-D7B9-49F7-91D6-232FBE2FA63C}" srcOrd="0" destOrd="0" presId="urn:microsoft.com/office/officeart/2005/8/layout/hierarchy4"/>
    <dgm:cxn modelId="{34987199-0A6B-498D-8F4D-042DDBC5646C}" type="presParOf" srcId="{E820B337-E199-446D-856A-7D093D6E5931}" destId="{AF40ABD2-DE20-49AF-94FF-8537E94607B1}" srcOrd="1" destOrd="0" presId="urn:microsoft.com/office/officeart/2005/8/layout/hierarchy4"/>
    <dgm:cxn modelId="{7D4FF2ED-8062-4EBB-9EFB-89EC0B7B60A2}" type="presParOf" srcId="{E820B337-E199-446D-856A-7D093D6E5931}" destId="{88923EB0-5533-46A1-8510-7C743891435B}" srcOrd="2" destOrd="0" presId="urn:microsoft.com/office/officeart/2005/8/layout/hierarchy4"/>
    <dgm:cxn modelId="{E090D10D-5AC4-4A7E-9282-9247878D2E1A}" type="presParOf" srcId="{88923EB0-5533-46A1-8510-7C743891435B}" destId="{F896404C-7074-40B3-8DF5-97B2650028B3}" srcOrd="0" destOrd="0" presId="urn:microsoft.com/office/officeart/2005/8/layout/hierarchy4"/>
    <dgm:cxn modelId="{16911E48-DB04-4488-B676-DB9DBB87D636}" type="presParOf" srcId="{F896404C-7074-40B3-8DF5-97B2650028B3}" destId="{364BABC4-C81D-42AD-849B-7FFCE7417648}" srcOrd="0" destOrd="0" presId="urn:microsoft.com/office/officeart/2005/8/layout/hierarchy4"/>
    <dgm:cxn modelId="{59B158AC-4012-4F19-98FD-7D7306F5574F}" type="presParOf" srcId="{F896404C-7074-40B3-8DF5-97B2650028B3}" destId="{73298ABF-DDD0-4805-A19A-2F390B69AFA3}" srcOrd="1" destOrd="0" presId="urn:microsoft.com/office/officeart/2005/8/layout/hierarchy4"/>
    <dgm:cxn modelId="{ADA1B993-8956-4E24-A2D6-37B52DE51130}" type="presParOf" srcId="{88923EB0-5533-46A1-8510-7C743891435B}" destId="{215DDB61-F06F-4BD6-B991-CEE5AA380A33}" srcOrd="1" destOrd="0" presId="urn:microsoft.com/office/officeart/2005/8/layout/hierarchy4"/>
    <dgm:cxn modelId="{F94950DF-9854-4547-B2B6-95F3403F3FC8}" type="presParOf" srcId="{88923EB0-5533-46A1-8510-7C743891435B}" destId="{2682A676-DA61-4DEB-9F64-947970CF688E}" srcOrd="2" destOrd="0" presId="urn:microsoft.com/office/officeart/2005/8/layout/hierarchy4"/>
    <dgm:cxn modelId="{871000EE-B1AA-45E8-9363-DC4AF0845507}" type="presParOf" srcId="{2682A676-DA61-4DEB-9F64-947970CF688E}" destId="{ACDFDEC7-BC56-4514-B280-83528FB209EA}" srcOrd="0" destOrd="0" presId="urn:microsoft.com/office/officeart/2005/8/layout/hierarchy4"/>
    <dgm:cxn modelId="{ED2176CE-9BAC-43F5-BBE7-09338D9C0553}" type="presParOf" srcId="{2682A676-DA61-4DEB-9F64-947970CF688E}" destId="{D664D8F2-AE70-4108-ADD2-D22554CFBBBE}" srcOrd="1" destOrd="0" presId="urn:microsoft.com/office/officeart/2005/8/layout/hierarchy4"/>
    <dgm:cxn modelId="{2C1C04EC-61AF-46EC-9C7E-24D58E7407AE}" type="presParOf" srcId="{88923EB0-5533-46A1-8510-7C743891435B}" destId="{B6C45386-58B0-4C7B-926E-2CB2D630E4F4}" srcOrd="3" destOrd="0" presId="urn:microsoft.com/office/officeart/2005/8/layout/hierarchy4"/>
    <dgm:cxn modelId="{F323C8EC-8871-4450-8690-DBDD67B7A89E}" type="presParOf" srcId="{88923EB0-5533-46A1-8510-7C743891435B}" destId="{8559C611-EA9C-44C8-93A3-37A7A1DF3F5A}" srcOrd="4" destOrd="0" presId="urn:microsoft.com/office/officeart/2005/8/layout/hierarchy4"/>
    <dgm:cxn modelId="{51E47521-9880-4ED0-A4B4-2BF5F2190B20}" type="presParOf" srcId="{8559C611-EA9C-44C8-93A3-37A7A1DF3F5A}" destId="{7A48F1DF-B6F7-477E-A98A-2E0DE8F83EB5}" srcOrd="0" destOrd="0" presId="urn:microsoft.com/office/officeart/2005/8/layout/hierarchy4"/>
    <dgm:cxn modelId="{517F218C-AC06-42C0-8F3B-9D8E1E5C6B02}" type="presParOf" srcId="{8559C611-EA9C-44C8-93A3-37A7A1DF3F5A}" destId="{AB7A03B0-8E61-45FA-9B30-287C216F3901}"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66473-4D20-417D-A891-FFC2E3797672}">
      <dsp:nvSpPr>
        <dsp:cNvPr id="0" name=""/>
        <dsp:cNvSpPr/>
      </dsp:nvSpPr>
      <dsp:spPr>
        <a:xfrm>
          <a:off x="1975" y="2049588"/>
          <a:ext cx="1757861" cy="7031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fr-FR" sz="3200" kern="1200" dirty="0"/>
            <a:t>1.0</a:t>
          </a:r>
        </a:p>
      </dsp:txBody>
      <dsp:txXfrm>
        <a:off x="353547" y="2049588"/>
        <a:ext cx="1054717" cy="703144"/>
      </dsp:txXfrm>
    </dsp:sp>
    <dsp:sp modelId="{BE71BF46-99BB-4C2C-B0E9-1891AC85B465}">
      <dsp:nvSpPr>
        <dsp:cNvPr id="0" name=""/>
        <dsp:cNvSpPr/>
      </dsp:nvSpPr>
      <dsp:spPr>
        <a:xfrm>
          <a:off x="1584050" y="2049588"/>
          <a:ext cx="1757861" cy="7031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fr-FR" sz="3200" kern="1200" dirty="0"/>
            <a:t>1.1</a:t>
          </a:r>
        </a:p>
      </dsp:txBody>
      <dsp:txXfrm>
        <a:off x="1935622" y="2049588"/>
        <a:ext cx="1054717" cy="703144"/>
      </dsp:txXfrm>
    </dsp:sp>
    <dsp:sp modelId="{503BC9C1-03EE-4C1E-BEF2-B737CB504E0A}">
      <dsp:nvSpPr>
        <dsp:cNvPr id="0" name=""/>
        <dsp:cNvSpPr/>
      </dsp:nvSpPr>
      <dsp:spPr>
        <a:xfrm>
          <a:off x="3166126" y="2049588"/>
          <a:ext cx="1757861" cy="7031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fr-FR" sz="3200" kern="1200" dirty="0"/>
            <a:t>2.0</a:t>
          </a:r>
        </a:p>
      </dsp:txBody>
      <dsp:txXfrm>
        <a:off x="3517698" y="2049588"/>
        <a:ext cx="1054717" cy="703144"/>
      </dsp:txXfrm>
    </dsp:sp>
    <dsp:sp modelId="{CA59FB39-9122-42B2-86BF-0309B90C0C7F}">
      <dsp:nvSpPr>
        <dsp:cNvPr id="0" name=""/>
        <dsp:cNvSpPr/>
      </dsp:nvSpPr>
      <dsp:spPr>
        <a:xfrm>
          <a:off x="4748202" y="2049588"/>
          <a:ext cx="1757861" cy="7031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fr-FR" sz="3200" kern="1200" dirty="0"/>
            <a:t>3.5</a:t>
          </a:r>
        </a:p>
      </dsp:txBody>
      <dsp:txXfrm>
        <a:off x="5099774" y="2049588"/>
        <a:ext cx="1054717" cy="703144"/>
      </dsp:txXfrm>
    </dsp:sp>
    <dsp:sp modelId="{739E0E1C-D205-4E40-8C73-D12D4FF840DF}">
      <dsp:nvSpPr>
        <dsp:cNvPr id="0" name=""/>
        <dsp:cNvSpPr/>
      </dsp:nvSpPr>
      <dsp:spPr>
        <a:xfrm>
          <a:off x="6330277" y="2049588"/>
          <a:ext cx="1757861" cy="70314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fr-FR" sz="3200" kern="1200" dirty="0"/>
            <a:t>4.0</a:t>
          </a:r>
        </a:p>
      </dsp:txBody>
      <dsp:txXfrm>
        <a:off x="6681849" y="2049588"/>
        <a:ext cx="1054717" cy="703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D79E8-F6B7-4A00-A4E6-F7510317F629}">
      <dsp:nvSpPr>
        <dsp:cNvPr id="0" name=""/>
        <dsp:cNvSpPr/>
      </dsp:nvSpPr>
      <dsp:spPr>
        <a:xfrm>
          <a:off x="1016000" y="0"/>
          <a:ext cx="4064000" cy="4064000"/>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fr-FR" sz="1900" kern="1200" dirty="0"/>
            <a:t>1.6</a:t>
          </a:r>
        </a:p>
      </dsp:txBody>
      <dsp:txXfrm>
        <a:off x="2479852" y="203199"/>
        <a:ext cx="1136294" cy="609600"/>
      </dsp:txXfrm>
    </dsp:sp>
    <dsp:sp modelId="{B4EA4F37-9750-4D2A-B50E-9205DC8DF0B3}">
      <dsp:nvSpPr>
        <dsp:cNvPr id="0" name=""/>
        <dsp:cNvSpPr/>
      </dsp:nvSpPr>
      <dsp:spPr>
        <a:xfrm>
          <a:off x="1422400" y="812799"/>
          <a:ext cx="3251200" cy="3251200"/>
        </a:xfrm>
        <a:prstGeom prst="ellipse">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fr-FR" sz="1900" kern="1200" dirty="0"/>
            <a:t>1.3</a:t>
          </a:r>
        </a:p>
      </dsp:txBody>
      <dsp:txXfrm>
        <a:off x="2479852" y="1007871"/>
        <a:ext cx="1136294" cy="585216"/>
      </dsp:txXfrm>
    </dsp:sp>
    <dsp:sp modelId="{DBDCD56A-95B6-4DFA-8CBE-8D72DD2983CF}">
      <dsp:nvSpPr>
        <dsp:cNvPr id="0" name=""/>
        <dsp:cNvSpPr/>
      </dsp:nvSpPr>
      <dsp:spPr>
        <a:xfrm>
          <a:off x="1828800" y="1625599"/>
          <a:ext cx="2438400" cy="2438400"/>
        </a:xfrm>
        <a:prstGeom prst="ellipse">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fr-FR" sz="1900" kern="1200" dirty="0"/>
            <a:t>1.1</a:t>
          </a:r>
        </a:p>
      </dsp:txBody>
      <dsp:txXfrm>
        <a:off x="2479852" y="1808479"/>
        <a:ext cx="1136294" cy="548640"/>
      </dsp:txXfrm>
    </dsp:sp>
    <dsp:sp modelId="{A7544030-C364-4DC5-8EAC-7F92CC676A95}">
      <dsp:nvSpPr>
        <dsp:cNvPr id="0" name=""/>
        <dsp:cNvSpPr/>
      </dsp:nvSpPr>
      <dsp:spPr>
        <a:xfrm>
          <a:off x="2235200" y="2438399"/>
          <a:ext cx="1625600" cy="1625600"/>
        </a:xfrm>
        <a:prstGeom prst="ellipse">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fr-FR" sz="1900" kern="1200" dirty="0"/>
            <a:t>1.0</a:t>
          </a:r>
        </a:p>
      </dsp:txBody>
      <dsp:txXfrm>
        <a:off x="2473263" y="2844799"/>
        <a:ext cx="1149472" cy="812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1FA99-D7B9-49F7-91D6-232FBE2FA63C}">
      <dsp:nvSpPr>
        <dsp:cNvPr id="0" name=""/>
        <dsp:cNvSpPr/>
      </dsp:nvSpPr>
      <dsp:spPr>
        <a:xfrm>
          <a:off x="1239" y="1495"/>
          <a:ext cx="3445571" cy="144784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fr-FR" sz="5700" kern="1200" dirty="0"/>
            <a:t>.NET </a:t>
          </a:r>
          <a:r>
            <a:rPr lang="fr-FR" sz="5700" kern="1200" dirty="0" err="1"/>
            <a:t>Core</a:t>
          </a:r>
          <a:endParaRPr lang="fr-FR" sz="5700" kern="1200" dirty="0"/>
        </a:p>
      </dsp:txBody>
      <dsp:txXfrm>
        <a:off x="43645" y="43901"/>
        <a:ext cx="3360759" cy="1363035"/>
      </dsp:txXfrm>
    </dsp:sp>
    <dsp:sp modelId="{364BABC4-C81D-42AD-849B-7FFCE7417648}">
      <dsp:nvSpPr>
        <dsp:cNvPr id="0" name=""/>
        <dsp:cNvSpPr/>
      </dsp:nvSpPr>
      <dsp:spPr>
        <a:xfrm>
          <a:off x="1239" y="1542777"/>
          <a:ext cx="1087617" cy="1447847"/>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t>.</a:t>
          </a:r>
          <a:r>
            <a:rPr lang="fr-FR" sz="2000" kern="1200" dirty="0"/>
            <a:t>NET </a:t>
          </a:r>
          <a:r>
            <a:rPr lang="fr-FR" sz="2000" kern="1200" dirty="0" err="1"/>
            <a:t>Fwk</a:t>
          </a:r>
          <a:endParaRPr lang="fr-FR" sz="2000" kern="1200" dirty="0"/>
        </a:p>
      </dsp:txBody>
      <dsp:txXfrm>
        <a:off x="33094" y="1574632"/>
        <a:ext cx="1023907" cy="1384137"/>
      </dsp:txXfrm>
    </dsp:sp>
    <dsp:sp modelId="{ACDFDEC7-BC56-4514-B280-83528FB209EA}">
      <dsp:nvSpPr>
        <dsp:cNvPr id="0" name=""/>
        <dsp:cNvSpPr/>
      </dsp:nvSpPr>
      <dsp:spPr>
        <a:xfrm>
          <a:off x="1180216" y="1542777"/>
          <a:ext cx="1087617" cy="1447847"/>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Mono</a:t>
          </a:r>
        </a:p>
      </dsp:txBody>
      <dsp:txXfrm>
        <a:off x="1212071" y="1574632"/>
        <a:ext cx="1023907" cy="1384137"/>
      </dsp:txXfrm>
    </dsp:sp>
    <dsp:sp modelId="{7A48F1DF-B6F7-477E-A98A-2E0DE8F83EB5}">
      <dsp:nvSpPr>
        <dsp:cNvPr id="0" name=""/>
        <dsp:cNvSpPr/>
      </dsp:nvSpPr>
      <dsp:spPr>
        <a:xfrm>
          <a:off x="2359193" y="1542777"/>
          <a:ext cx="1087617" cy="1447847"/>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err="1"/>
            <a:t>Xamarin</a:t>
          </a:r>
          <a:endParaRPr lang="fr-FR" sz="2000" kern="1200" dirty="0"/>
        </a:p>
      </dsp:txBody>
      <dsp:txXfrm>
        <a:off x="2391048" y="1574632"/>
        <a:ext cx="1023907" cy="13841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649ABB-2664-4611-A092-7D203D2FB7AE}" type="datetimeFigureOut">
              <a:rPr lang="fr-FR" smtClean="0"/>
              <a:t>20/02/2017</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7104E-D20B-4609-8A37-F5640CF85CA2}" type="slidenum">
              <a:rPr lang="fr-FR" smtClean="0"/>
              <a:t>‹N°›</a:t>
            </a:fld>
            <a:endParaRPr lang="fr-FR"/>
          </a:p>
        </p:txBody>
      </p:sp>
    </p:spTree>
    <p:extLst>
      <p:ext uri="{BB962C8B-B14F-4D97-AF65-F5344CB8AC3E}">
        <p14:creationId xmlns:p14="http://schemas.microsoft.com/office/powerpoint/2010/main" val="343082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vais vous parler ce soir d’un sujet finalement assez ancien, mais qui commence à prendre du sens et de l’ampleur depuis quelques mois. .NET Standard.</a:t>
            </a:r>
          </a:p>
          <a:p>
            <a:r>
              <a:rPr lang="fr-FR" dirty="0"/>
              <a:t>Et je vais donc tenter d’expliquer pourquoi la création de ce « standard » était nécessaire, et à qui il s’adresse.</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1</a:t>
            </a:fld>
            <a:endParaRPr lang="fr-FR"/>
          </a:p>
        </p:txBody>
      </p:sp>
    </p:spTree>
    <p:extLst>
      <p:ext uri="{BB962C8B-B14F-4D97-AF65-F5344CB8AC3E}">
        <p14:creationId xmlns:p14="http://schemas.microsoft.com/office/powerpoint/2010/main" val="1921972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si on les ouvre avec un </a:t>
            </a:r>
            <a:r>
              <a:rPr lang="fr-FR" dirty="0" err="1"/>
              <a:t>décompilateur</a:t>
            </a:r>
            <a:r>
              <a:rPr lang="fr-FR" dirty="0"/>
              <a:t>, on s’aperçoit qu’elles sont en fait vides. Il n’y a aucune implémentation dans les classes, uniquement la « forme » de la classe.</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10</a:t>
            </a:fld>
            <a:endParaRPr lang="fr-FR"/>
          </a:p>
        </p:txBody>
      </p:sp>
    </p:spTree>
    <p:extLst>
      <p:ext uri="{BB962C8B-B14F-4D97-AF65-F5344CB8AC3E}">
        <p14:creationId xmlns:p14="http://schemas.microsoft.com/office/powerpoint/2010/main" val="123254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Donc pour résumer, c’est la fête. Vous avez un seul projet. Votre code fonctionne sur plusieurs plateformes et vous pouvez partir en vacances.</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11</a:t>
            </a:fld>
            <a:endParaRPr lang="fr-FR"/>
          </a:p>
        </p:txBody>
      </p:sp>
    </p:spTree>
    <p:extLst>
      <p:ext uri="{BB962C8B-B14F-4D97-AF65-F5344CB8AC3E}">
        <p14:creationId xmlns:p14="http://schemas.microsoft.com/office/powerpoint/2010/main" val="311805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 typeface="Symbol" panose="05050102010706020507" pitchFamily="18" charset="2"/>
              <a:buNone/>
            </a:pPr>
            <a:r>
              <a:rPr lang="fr-FR" dirty="0"/>
              <a:t>Constat au moment de l’arrivée de .NET </a:t>
            </a:r>
            <a:r>
              <a:rPr lang="fr-FR" dirty="0" err="1"/>
              <a:t>Core</a:t>
            </a:r>
            <a:r>
              <a:rPr lang="fr-FR" dirty="0"/>
              <a:t> :</a:t>
            </a:r>
          </a:p>
          <a:p>
            <a:pPr marL="0" indent="0">
              <a:buFont typeface="Symbol" panose="05050102010706020507" pitchFamily="18" charset="2"/>
              <a:buNone/>
            </a:pPr>
            <a:endParaRPr lang="fr-FR" dirty="0"/>
          </a:p>
          <a:p>
            <a:pPr marL="171450" indent="-171450">
              <a:buFont typeface="Symbol" panose="05050102010706020507" pitchFamily="18" charset="2"/>
              <a:buChar char="Þ"/>
            </a:pPr>
            <a:r>
              <a:rPr lang="fr-FR" dirty="0"/>
              <a:t>Explosion du nombre de profils</a:t>
            </a:r>
          </a:p>
          <a:p>
            <a:pPr marL="0" indent="0">
              <a:buFont typeface="Symbol" panose="05050102010706020507" pitchFamily="18" charset="2"/>
              <a:buNone/>
            </a:pPr>
            <a:endParaRPr lang="fr-FR" dirty="0"/>
          </a:p>
          <a:p>
            <a:pPr marL="0" indent="0">
              <a:buFont typeface="Symbol" panose="05050102010706020507" pitchFamily="18" charset="2"/>
              <a:buNone/>
            </a:pPr>
            <a:r>
              <a:rPr lang="fr-FR" dirty="0"/>
              <a:t>Chaque nouvelle version/plateforme ajoute une combinaison de plateformes à prendre en charge.</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12</a:t>
            </a:fld>
            <a:endParaRPr lang="fr-FR"/>
          </a:p>
        </p:txBody>
      </p:sp>
    </p:spTree>
    <p:extLst>
      <p:ext uri="{BB962C8B-B14F-4D97-AF65-F5344CB8AC3E}">
        <p14:creationId xmlns:p14="http://schemas.microsoft.com/office/powerpoint/2010/main" val="703207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13</a:t>
            </a:fld>
            <a:endParaRPr lang="fr-FR"/>
          </a:p>
        </p:txBody>
      </p:sp>
    </p:spTree>
    <p:extLst>
      <p:ext uri="{BB962C8B-B14F-4D97-AF65-F5344CB8AC3E}">
        <p14:creationId xmlns:p14="http://schemas.microsoft.com/office/powerpoint/2010/main" val="3770562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Et surtout, ce qui a posé problème avec l’arrivée de .NET </a:t>
            </a:r>
            <a:r>
              <a:rPr lang="fr-FR" dirty="0" err="1"/>
              <a:t>Core</a:t>
            </a:r>
            <a:r>
              <a:rPr lang="fr-FR" dirty="0"/>
              <a:t>, c’est l’écosystème.</a:t>
            </a:r>
          </a:p>
          <a:p>
            <a:endParaRPr lang="fr-FR" dirty="0"/>
          </a:p>
          <a:p>
            <a:r>
              <a:rPr lang="fr-FR" dirty="0"/>
              <a:t>Au lancement bien sur, mais même au bout de quelques mois, le taux de librairies présentes sur </a:t>
            </a:r>
            <a:r>
              <a:rPr lang="fr-FR" dirty="0" err="1"/>
              <a:t>nuget</a:t>
            </a:r>
            <a:r>
              <a:rPr lang="fr-FR" dirty="0"/>
              <a:t> et compatibles avec .NET </a:t>
            </a:r>
            <a:r>
              <a:rPr lang="fr-FR" dirty="0" err="1"/>
              <a:t>Core</a:t>
            </a:r>
            <a:r>
              <a:rPr lang="fr-FR" dirty="0"/>
              <a:t> était insignifiant.</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14</a:t>
            </a:fld>
            <a:endParaRPr lang="fr-FR"/>
          </a:p>
        </p:txBody>
      </p:sp>
    </p:spTree>
    <p:extLst>
      <p:ext uri="{BB962C8B-B14F-4D97-AF65-F5344CB8AC3E}">
        <p14:creationId xmlns:p14="http://schemas.microsoft.com/office/powerpoint/2010/main" val="110248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D’un point de vue interne finalement, du point de vue de votre entreprise et de votre code, les PCL aussi posent des problèmes.</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15</a:t>
            </a:fld>
            <a:endParaRPr lang="fr-FR"/>
          </a:p>
        </p:txBody>
      </p:sp>
    </p:spTree>
    <p:extLst>
      <p:ext uri="{BB962C8B-B14F-4D97-AF65-F5344CB8AC3E}">
        <p14:creationId xmlns:p14="http://schemas.microsoft.com/office/powerpoint/2010/main" val="1761872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16</a:t>
            </a:fld>
            <a:endParaRPr lang="fr-FR"/>
          </a:p>
        </p:txBody>
      </p:sp>
    </p:spTree>
    <p:extLst>
      <p:ext uri="{BB962C8B-B14F-4D97-AF65-F5344CB8AC3E}">
        <p14:creationId xmlns:p14="http://schemas.microsoft.com/office/powerpoint/2010/main" val="3209530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Changement de paradigme. On retourne le problème.</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17</a:t>
            </a:fld>
            <a:endParaRPr lang="fr-FR"/>
          </a:p>
        </p:txBody>
      </p:sp>
    </p:spTree>
    <p:extLst>
      <p:ext uri="{BB962C8B-B14F-4D97-AF65-F5344CB8AC3E}">
        <p14:creationId xmlns:p14="http://schemas.microsoft.com/office/powerpoint/2010/main" val="87925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Système de </a:t>
            </a:r>
            <a:r>
              <a:rPr lang="fr-FR" dirty="0" err="1"/>
              <a:t>versionning</a:t>
            </a:r>
            <a:r>
              <a:rPr lang="fr-FR" dirty="0"/>
              <a:t> inclusif : chaque nouvelle version enrichit la précédente sans </a:t>
            </a:r>
            <a:r>
              <a:rPr lang="fr-FR" dirty="0" err="1"/>
              <a:t>breaking</a:t>
            </a:r>
            <a:r>
              <a:rPr lang="fr-FR" dirty="0"/>
              <a:t> changes.</a:t>
            </a:r>
          </a:p>
          <a:p>
            <a:endParaRPr lang="fr-FR" dirty="0"/>
          </a:p>
          <a:p>
            <a:r>
              <a:rPr lang="fr-FR" dirty="0"/>
              <a:t>A cet instant, vous devez donc penser que Microsoft va ou a annoncé la sortie de .NET Standard 1.0, qui sera implémenté par les prochaines version du Framework, de .NET </a:t>
            </a:r>
            <a:r>
              <a:rPr lang="fr-FR" dirty="0" err="1"/>
              <a:t>Core</a:t>
            </a:r>
            <a:r>
              <a:rPr lang="fr-FR" dirty="0"/>
              <a:t> et de </a:t>
            </a:r>
            <a:r>
              <a:rPr lang="fr-FR" dirty="0" err="1"/>
              <a:t>Xamarin</a:t>
            </a:r>
            <a:r>
              <a:rPr lang="fr-FR" dirty="0"/>
              <a:t>.</a:t>
            </a:r>
          </a:p>
          <a:p>
            <a:endParaRPr lang="fr-FR" dirty="0"/>
          </a:p>
          <a:p>
            <a:r>
              <a:rPr lang="fr-FR" dirty="0"/>
              <a:t>Sauf que l’on a vu précédemment que cela ne marche pas : des librairies existent déjà et les développeurs ne les mettent pas à jour : elles fonctionnent, et donc, surtout, il ne faut pas y toucher.</a:t>
            </a:r>
          </a:p>
          <a:p>
            <a:r>
              <a:rPr lang="fr-FR" dirty="0"/>
              <a:t>Microsoft a donc pris le problème un peu à l’envers : ils ont créé la norme d’après les plateformes.</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18</a:t>
            </a:fld>
            <a:endParaRPr lang="fr-FR"/>
          </a:p>
        </p:txBody>
      </p:sp>
    </p:spTree>
    <p:extLst>
      <p:ext uri="{BB962C8B-B14F-4D97-AF65-F5344CB8AC3E}">
        <p14:creationId xmlns:p14="http://schemas.microsoft.com/office/powerpoint/2010/main" val="2295974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donc déjà 7 versions du standard qui existent.</a:t>
            </a:r>
          </a:p>
          <a:p>
            <a:r>
              <a:rPr lang="fr-FR" dirty="0"/>
              <a:t>On part de la matrice des plateformes et de leur version pour créer, à posteriori, des versions de la norme implémentées.</a:t>
            </a:r>
          </a:p>
          <a:p>
            <a:endParaRPr lang="fr-FR" dirty="0"/>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19</a:t>
            </a:fld>
            <a:endParaRPr lang="fr-FR"/>
          </a:p>
        </p:txBody>
      </p:sp>
    </p:spTree>
    <p:extLst>
      <p:ext uri="{BB962C8B-B14F-4D97-AF65-F5344CB8AC3E}">
        <p14:creationId xmlns:p14="http://schemas.microsoft.com/office/powerpoint/2010/main" val="353708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d’abord un peu d’histoire… Il était donc une fois, dans le royaume des plateformes .NET un roi appelé « Framework .NET ». Celui-ci régnait sans partage sur les terres de .NET. Quelques nouvelles versions apparaissaient bien de temps en temps, mais les nouvelles versions étaient totalement compatibles avec leurs ancêtres. Ainsi, si vous aviez créé un programme ou une librairie en .NET 1.0, vous étiez quasi certain que celui-ci fonctionnerait en .NET 2.0, 3.5 ou 4.0.</a:t>
            </a:r>
          </a:p>
          <a:p>
            <a:r>
              <a:rPr lang="fr-FR" dirty="0"/>
              <a:t>La vie était simple, le ciel était radieux, et tout allait pour le mieux.</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2</a:t>
            </a:fld>
            <a:endParaRPr lang="fr-FR"/>
          </a:p>
        </p:txBody>
      </p:sp>
    </p:spTree>
    <p:extLst>
      <p:ext uri="{BB962C8B-B14F-4D97-AF65-F5344CB8AC3E}">
        <p14:creationId xmlns:p14="http://schemas.microsoft.com/office/powerpoint/2010/main" val="1157610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Du point de vue des versions de .NET Standard désormais, ce qu’il faut retenir.</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20</a:t>
            </a:fld>
            <a:endParaRPr lang="fr-FR"/>
          </a:p>
        </p:txBody>
      </p:sp>
    </p:spTree>
    <p:extLst>
      <p:ext uri="{BB962C8B-B14F-4D97-AF65-F5344CB8AC3E}">
        <p14:creationId xmlns:p14="http://schemas.microsoft.com/office/powerpoint/2010/main" val="3113694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21</a:t>
            </a:fld>
            <a:endParaRPr lang="fr-FR"/>
          </a:p>
        </p:txBody>
      </p:sp>
    </p:spTree>
    <p:extLst>
      <p:ext uri="{BB962C8B-B14F-4D97-AF65-F5344CB8AC3E}">
        <p14:creationId xmlns:p14="http://schemas.microsoft.com/office/powerpoint/2010/main" val="3918509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Point intéressant, si vous souhaitez créer une librairie hyper pointue, avec la norme la plus avancée, vous êtes limité aux fonctionnalités offertes par .NET </a:t>
            </a:r>
            <a:r>
              <a:rPr lang="fr-FR" dirty="0" err="1"/>
              <a:t>Core</a:t>
            </a:r>
            <a:r>
              <a:rPr lang="fr-FR" dirty="0"/>
              <a:t> 1.0.</a:t>
            </a:r>
          </a:p>
          <a:p>
            <a:endParaRPr lang="fr-FR" dirty="0"/>
          </a:p>
          <a:p>
            <a:r>
              <a:rPr lang="fr-FR" dirty="0"/>
              <a:t>Vu que même la norme la plus poussée tourne sur .NET </a:t>
            </a:r>
            <a:r>
              <a:rPr lang="fr-FR" dirty="0" err="1"/>
              <a:t>Core</a:t>
            </a:r>
            <a:r>
              <a:rPr lang="fr-FR" dirty="0"/>
              <a:t>.</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22</a:t>
            </a:fld>
            <a:endParaRPr lang="fr-FR"/>
          </a:p>
        </p:txBody>
      </p:sp>
    </p:spTree>
    <p:extLst>
      <p:ext uri="{BB962C8B-B14F-4D97-AF65-F5344CB8AC3E}">
        <p14:creationId xmlns:p14="http://schemas.microsoft.com/office/powerpoint/2010/main" val="3916669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Résultat des courses : pas terrible.</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23</a:t>
            </a:fld>
            <a:endParaRPr lang="fr-FR"/>
          </a:p>
        </p:txBody>
      </p:sp>
    </p:spTree>
    <p:extLst>
      <p:ext uri="{BB962C8B-B14F-4D97-AF65-F5344CB8AC3E}">
        <p14:creationId xmlns:p14="http://schemas.microsoft.com/office/powerpoint/2010/main" val="4184195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24</a:t>
            </a:fld>
            <a:endParaRPr lang="fr-FR"/>
          </a:p>
        </p:txBody>
      </p:sp>
    </p:spTree>
    <p:extLst>
      <p:ext uri="{BB962C8B-B14F-4D97-AF65-F5344CB8AC3E}">
        <p14:creationId xmlns:p14="http://schemas.microsoft.com/office/powerpoint/2010/main" val="2706572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Cellule de crise chez </a:t>
            </a:r>
            <a:r>
              <a:rPr lang="fr-FR" dirty="0" err="1"/>
              <a:t>microsoft</a:t>
            </a:r>
            <a:r>
              <a:rPr lang="fr-FR" dirty="0"/>
              <a:t> : comment faire pour que .NET Standard n’échoue pas là où les autres ont échoué.</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25</a:t>
            </a:fld>
            <a:endParaRPr lang="fr-FR"/>
          </a:p>
        </p:txBody>
      </p:sp>
    </p:spTree>
    <p:extLst>
      <p:ext uri="{BB962C8B-B14F-4D97-AF65-F5344CB8AC3E}">
        <p14:creationId xmlns:p14="http://schemas.microsoft.com/office/powerpoint/2010/main" val="645873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Puis, un beau jour, apparaissent de nouveaux besoins. Il s’agissait du web. Les contraintes étant différentes, une nouvelle plateforme apparu donc pour y répondre en 2007. Impossible cependant de partager du code compilé entre les deux plateformes. Si vous compilez une librairie qui cible l’une des deux plateforme, vous ne pourrez l’utiliser sur l’autre. Les deux plateformes vivent donc séparément.</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3</a:t>
            </a:fld>
            <a:endParaRPr lang="fr-FR"/>
          </a:p>
        </p:txBody>
      </p:sp>
    </p:spTree>
    <p:extLst>
      <p:ext uri="{BB962C8B-B14F-4D97-AF65-F5344CB8AC3E}">
        <p14:creationId xmlns:p14="http://schemas.microsoft.com/office/powerpoint/2010/main" val="2782593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Sauf que les développeurs sont de grands fainéants, et n’aiment pas répéter leur code. L’astuce consistera donc à utiliser la même classe dans les deux projets. Si des différences existent en terme de syntaxe, l’utilisation de </a:t>
            </a:r>
            <a:r>
              <a:rPr lang="fr-FR" dirty="0" err="1"/>
              <a:t>conditional</a:t>
            </a:r>
            <a:r>
              <a:rPr lang="fr-FR" dirty="0"/>
              <a:t> compilation </a:t>
            </a:r>
            <a:r>
              <a:rPr lang="fr-FR" dirty="0" err="1"/>
              <a:t>symbol</a:t>
            </a:r>
            <a:r>
              <a:rPr lang="fr-FR" dirty="0"/>
              <a:t> permettront de couper le code en deux.</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4</a:t>
            </a:fld>
            <a:endParaRPr lang="fr-FR"/>
          </a:p>
        </p:txBody>
      </p:sp>
    </p:spTree>
    <p:extLst>
      <p:ext uri="{BB962C8B-B14F-4D97-AF65-F5344CB8AC3E}">
        <p14:creationId xmlns:p14="http://schemas.microsoft.com/office/powerpoint/2010/main" val="354279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aurait pu en rester là… Mais, la vie étant ce qu’elle est, d’autres plateformes apparurent. Xbox 360 via XNA en 2007, Windows Phone en 2010. Les choses commencent à devenir complexes à gérer. Si vous souhaitez créer une librairie pour partager du code entre une application .NET, Silverlight, et Windows Phone par exemple, vous êtes obligé de gérer autant de projets, avec les opérateurs pour activer ou désactiver du code selon les symboles, etc.</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5</a:t>
            </a:fld>
            <a:endParaRPr lang="fr-FR"/>
          </a:p>
        </p:txBody>
      </p:sp>
    </p:spTree>
    <p:extLst>
      <p:ext uri="{BB962C8B-B14F-4D97-AF65-F5344CB8AC3E}">
        <p14:creationId xmlns:p14="http://schemas.microsoft.com/office/powerpoint/2010/main" val="61865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Nouveauté apparue en 2010, avec l’arrivée de </a:t>
            </a:r>
            <a:r>
              <a:rPr lang="fr-FR" dirty="0" err="1"/>
              <a:t>windows</a:t>
            </a:r>
            <a:r>
              <a:rPr lang="fr-FR" dirty="0"/>
              <a:t> mobile.</a:t>
            </a:r>
          </a:p>
          <a:p>
            <a:r>
              <a:rPr lang="fr-FR" dirty="0"/>
              <a:t>Microsoft part donc du besoin, et créé un nouveau concept pour y répondre</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6</a:t>
            </a:fld>
            <a:endParaRPr lang="fr-FR"/>
          </a:p>
        </p:txBody>
      </p:sp>
    </p:spTree>
    <p:extLst>
      <p:ext uri="{BB962C8B-B14F-4D97-AF65-F5344CB8AC3E}">
        <p14:creationId xmlns:p14="http://schemas.microsoft.com/office/powerpoint/2010/main" val="263201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Symbol" panose="05050102010706020507" pitchFamily="18" charset="2"/>
              <a:buChar char="Þ"/>
            </a:pPr>
            <a:r>
              <a:rPr lang="fr-FR" dirty="0"/>
              <a:t>l’intersection des fonctionnalités offertes par les plateformes que l’on souhaite cibler</a:t>
            </a:r>
          </a:p>
          <a:p>
            <a:pPr marL="171450" indent="-171450">
              <a:buFont typeface="Symbol" panose="05050102010706020507" pitchFamily="18" charset="2"/>
              <a:buChar char="Þ"/>
            </a:pPr>
            <a:r>
              <a:rPr lang="fr-FR" dirty="0"/>
              <a:t>= Contrat.</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7</a:t>
            </a:fld>
            <a:endParaRPr lang="fr-FR"/>
          </a:p>
        </p:txBody>
      </p:sp>
    </p:spTree>
    <p:extLst>
      <p:ext uri="{BB962C8B-B14F-4D97-AF65-F5344CB8AC3E}">
        <p14:creationId xmlns:p14="http://schemas.microsoft.com/office/powerpoint/2010/main" val="3537028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donc vu que VS nous présente bien un environnement simple pour travailler sur notre librairie portable.</a:t>
            </a:r>
          </a:p>
          <a:p>
            <a:r>
              <a:rPr lang="fr-FR" dirty="0"/>
              <a:t>Nous ne voyons que les types disponibles dans toutes les plateformes cibles, et nous générons une simple librairie.</a:t>
            </a:r>
          </a:p>
          <a:p>
            <a:r>
              <a:rPr lang="fr-FR" dirty="0"/>
              <a:t>Comme vous savez comme moi que la magie n’existe pas, je vais vous parler de ce qu’il se passe en fait en dessous.</a:t>
            </a:r>
          </a:p>
          <a:p>
            <a:r>
              <a:rPr lang="fr-FR" dirty="0"/>
              <a:t>Tout à l’heure nous avons parlé du contrat « Profile3 ». Il doit bien y avoir un endroit sur le PC où </a:t>
            </a:r>
            <a:r>
              <a:rPr lang="fr-FR" dirty="0" err="1"/>
              <a:t>visual</a:t>
            </a:r>
            <a:r>
              <a:rPr lang="fr-FR" dirty="0"/>
              <a:t> studio va chercher le contenu de ce contrat.</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8</a:t>
            </a:fld>
            <a:endParaRPr lang="fr-FR"/>
          </a:p>
        </p:txBody>
      </p:sp>
    </p:spTree>
    <p:extLst>
      <p:ext uri="{BB962C8B-B14F-4D97-AF65-F5344CB8AC3E}">
        <p14:creationId xmlns:p14="http://schemas.microsoft.com/office/powerpoint/2010/main" val="3963798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l’on cherche un peu sur le disque on fini par tomber sur des dossiers numérotés par profil, avec des librairies.</a:t>
            </a:r>
          </a:p>
        </p:txBody>
      </p:sp>
      <p:sp>
        <p:nvSpPr>
          <p:cNvPr id="4" name="Espace réservé du numéro de diapositive 3"/>
          <p:cNvSpPr>
            <a:spLocks noGrp="1"/>
          </p:cNvSpPr>
          <p:nvPr>
            <p:ph type="sldNum" sz="quarter" idx="10"/>
          </p:nvPr>
        </p:nvSpPr>
        <p:spPr/>
        <p:txBody>
          <a:bodyPr/>
          <a:lstStyle/>
          <a:p>
            <a:fld id="{C297104E-D20B-4609-8A37-F5640CF85CA2}" type="slidenum">
              <a:rPr lang="fr-FR" smtClean="0"/>
              <a:t>9</a:t>
            </a:fld>
            <a:endParaRPr lang="fr-FR"/>
          </a:p>
        </p:txBody>
      </p:sp>
    </p:spTree>
    <p:extLst>
      <p:ext uri="{BB962C8B-B14F-4D97-AF65-F5344CB8AC3E}">
        <p14:creationId xmlns:p14="http://schemas.microsoft.com/office/powerpoint/2010/main" val="547764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a:xfrm>
            <a:off x="0" y="5962368"/>
            <a:ext cx="9144000" cy="8956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C720BDDA-26F0-4A47-8184-B4B9CCEC6644}" type="datetimeFigureOut">
              <a:rPr lang="fr-FR" smtClean="0"/>
              <a:t>20/02/2017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46281-ABEB-45D9-A0C0-A1F8700FB47B}" type="slidenum">
              <a:rPr lang="fr-FR" smtClean="0"/>
              <a:t>‹N°›</a:t>
            </a:fld>
            <a:endParaRPr lang="fr-FR"/>
          </a:p>
        </p:txBody>
      </p:sp>
      <p:grpSp>
        <p:nvGrpSpPr>
          <p:cNvPr id="7" name="Groupe 6"/>
          <p:cNvGrpSpPr/>
          <p:nvPr userDrawn="1"/>
        </p:nvGrpSpPr>
        <p:grpSpPr>
          <a:xfrm>
            <a:off x="7162492" y="5962368"/>
            <a:ext cx="1861308" cy="769441"/>
            <a:chOff x="4194796" y="5891188"/>
            <a:chExt cx="1861308" cy="769441"/>
          </a:xfrm>
        </p:grpSpPr>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796" y="5968445"/>
              <a:ext cx="614925" cy="614925"/>
            </a:xfrm>
            <a:prstGeom prst="rect">
              <a:avLst/>
            </a:prstGeom>
          </p:spPr>
        </p:pic>
        <p:sp>
          <p:nvSpPr>
            <p:cNvPr id="9" name="ZoneTexte 8"/>
            <p:cNvSpPr txBox="1"/>
            <p:nvPr/>
          </p:nvSpPr>
          <p:spPr>
            <a:xfrm>
              <a:off x="4746643" y="5891188"/>
              <a:ext cx="1309461" cy="769441"/>
            </a:xfrm>
            <a:prstGeom prst="rect">
              <a:avLst/>
            </a:prstGeom>
            <a:noFill/>
          </p:spPr>
          <p:txBody>
            <a:bodyPr wrap="none" rtlCol="0">
              <a:spAutoFit/>
            </a:bodyPr>
            <a:lstStyle/>
            <a:p>
              <a:r>
                <a:rPr lang="fr-FR" sz="4400" dirty="0">
                  <a:solidFill>
                    <a:schemeClr val="bg1"/>
                  </a:solidFill>
                  <a:latin typeface="Segoe UI" panose="020B0502040204020203" pitchFamily="34" charset="0"/>
                  <a:cs typeface="Segoe UI" panose="020B0502040204020203" pitchFamily="34" charset="0"/>
                </a:rPr>
                <a:t>.NET</a:t>
              </a:r>
            </a:p>
          </p:txBody>
        </p:sp>
      </p:grpSp>
    </p:spTree>
    <p:extLst>
      <p:ext uri="{BB962C8B-B14F-4D97-AF65-F5344CB8AC3E}">
        <p14:creationId xmlns:p14="http://schemas.microsoft.com/office/powerpoint/2010/main" val="427625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20BDDA-26F0-4A47-8184-B4B9CCEC6644}" type="datetimeFigureOut">
              <a:rPr lang="fr-FR" smtClean="0"/>
              <a:t>20/02/2017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46281-ABEB-45D9-A0C0-A1F8700FB47B}" type="slidenum">
              <a:rPr lang="fr-FR" smtClean="0"/>
              <a:t>‹N°›</a:t>
            </a:fld>
            <a:endParaRPr lang="fr-FR"/>
          </a:p>
        </p:txBody>
      </p:sp>
    </p:spTree>
    <p:extLst>
      <p:ext uri="{BB962C8B-B14F-4D97-AF65-F5344CB8AC3E}">
        <p14:creationId xmlns:p14="http://schemas.microsoft.com/office/powerpoint/2010/main" val="369940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20BDDA-26F0-4A47-8184-B4B9CCEC6644}" type="datetimeFigureOut">
              <a:rPr lang="fr-FR" smtClean="0"/>
              <a:t>20/02/2017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46281-ABEB-45D9-A0C0-A1F8700FB47B}" type="slidenum">
              <a:rPr lang="fr-FR" smtClean="0"/>
              <a:t>‹N°›</a:t>
            </a:fld>
            <a:endParaRPr lang="fr-FR"/>
          </a:p>
        </p:txBody>
      </p:sp>
    </p:spTree>
    <p:extLst>
      <p:ext uri="{BB962C8B-B14F-4D97-AF65-F5344CB8AC3E}">
        <p14:creationId xmlns:p14="http://schemas.microsoft.com/office/powerpoint/2010/main" val="420143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720BDDA-26F0-4A47-8184-B4B9CCEC6644}" type="datetimeFigureOut">
              <a:rPr lang="fr-FR" smtClean="0"/>
              <a:t>20/02/2017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46281-ABEB-45D9-A0C0-A1F8700FB47B}" type="slidenum">
              <a:rPr lang="fr-FR" smtClean="0"/>
              <a:t>‹N°›</a:t>
            </a:fld>
            <a:endParaRPr lang="fr-FR"/>
          </a:p>
        </p:txBody>
      </p:sp>
    </p:spTree>
    <p:extLst>
      <p:ext uri="{BB962C8B-B14F-4D97-AF65-F5344CB8AC3E}">
        <p14:creationId xmlns:p14="http://schemas.microsoft.com/office/powerpoint/2010/main" val="221127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720BDDA-26F0-4A47-8184-B4B9CCEC6644}" type="datetimeFigureOut">
              <a:rPr lang="fr-FR" smtClean="0"/>
              <a:t>20/02/2017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046281-ABEB-45D9-A0C0-A1F8700FB47B}" type="slidenum">
              <a:rPr lang="fr-FR" smtClean="0"/>
              <a:t>‹N°›</a:t>
            </a:fld>
            <a:endParaRPr lang="fr-FR"/>
          </a:p>
        </p:txBody>
      </p:sp>
    </p:spTree>
    <p:extLst>
      <p:ext uri="{BB962C8B-B14F-4D97-AF65-F5344CB8AC3E}">
        <p14:creationId xmlns:p14="http://schemas.microsoft.com/office/powerpoint/2010/main" val="380136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720BDDA-26F0-4A47-8184-B4B9CCEC6644}" type="datetimeFigureOut">
              <a:rPr lang="fr-FR" smtClean="0"/>
              <a:t>20/02/2017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46281-ABEB-45D9-A0C0-A1F8700FB47B}" type="slidenum">
              <a:rPr lang="fr-FR" smtClean="0"/>
              <a:t>‹N°›</a:t>
            </a:fld>
            <a:endParaRPr lang="fr-FR"/>
          </a:p>
        </p:txBody>
      </p:sp>
    </p:spTree>
    <p:extLst>
      <p:ext uri="{BB962C8B-B14F-4D97-AF65-F5344CB8AC3E}">
        <p14:creationId xmlns:p14="http://schemas.microsoft.com/office/powerpoint/2010/main" val="215792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720BDDA-26F0-4A47-8184-B4B9CCEC6644}" type="datetimeFigureOut">
              <a:rPr lang="fr-FR" smtClean="0"/>
              <a:t>20/02/2017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8046281-ABEB-45D9-A0C0-A1F8700FB47B}" type="slidenum">
              <a:rPr lang="fr-FR" smtClean="0"/>
              <a:t>‹N°›</a:t>
            </a:fld>
            <a:endParaRPr lang="fr-FR"/>
          </a:p>
        </p:txBody>
      </p:sp>
    </p:spTree>
    <p:extLst>
      <p:ext uri="{BB962C8B-B14F-4D97-AF65-F5344CB8AC3E}">
        <p14:creationId xmlns:p14="http://schemas.microsoft.com/office/powerpoint/2010/main" val="160975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720BDDA-26F0-4A47-8184-B4B9CCEC6644}" type="datetimeFigureOut">
              <a:rPr lang="fr-FR" smtClean="0"/>
              <a:t>20/02/2017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8046281-ABEB-45D9-A0C0-A1F8700FB47B}" type="slidenum">
              <a:rPr lang="fr-FR" smtClean="0"/>
              <a:t>‹N°›</a:t>
            </a:fld>
            <a:endParaRPr lang="fr-FR"/>
          </a:p>
        </p:txBody>
      </p:sp>
    </p:spTree>
    <p:extLst>
      <p:ext uri="{BB962C8B-B14F-4D97-AF65-F5344CB8AC3E}">
        <p14:creationId xmlns:p14="http://schemas.microsoft.com/office/powerpoint/2010/main" val="134619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0BDDA-26F0-4A47-8184-B4B9CCEC6644}" type="datetimeFigureOut">
              <a:rPr lang="fr-FR" smtClean="0"/>
              <a:t>20/02/2017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8046281-ABEB-45D9-A0C0-A1F8700FB47B}" type="slidenum">
              <a:rPr lang="fr-FR" smtClean="0"/>
              <a:t>‹N°›</a:t>
            </a:fld>
            <a:endParaRPr lang="fr-FR"/>
          </a:p>
        </p:txBody>
      </p:sp>
    </p:spTree>
    <p:extLst>
      <p:ext uri="{BB962C8B-B14F-4D97-AF65-F5344CB8AC3E}">
        <p14:creationId xmlns:p14="http://schemas.microsoft.com/office/powerpoint/2010/main" val="250654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720BDDA-26F0-4A47-8184-B4B9CCEC6644}" type="datetimeFigureOut">
              <a:rPr lang="fr-FR" smtClean="0"/>
              <a:t>20/02/2017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46281-ABEB-45D9-A0C0-A1F8700FB47B}" type="slidenum">
              <a:rPr lang="fr-FR" smtClean="0"/>
              <a:t>‹N°›</a:t>
            </a:fld>
            <a:endParaRPr lang="fr-FR"/>
          </a:p>
        </p:txBody>
      </p:sp>
    </p:spTree>
    <p:extLst>
      <p:ext uri="{BB962C8B-B14F-4D97-AF65-F5344CB8AC3E}">
        <p14:creationId xmlns:p14="http://schemas.microsoft.com/office/powerpoint/2010/main" val="245542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C720BDDA-26F0-4A47-8184-B4B9CCEC6644}" type="datetimeFigureOut">
              <a:rPr lang="fr-FR" smtClean="0"/>
              <a:t>20/02/2017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046281-ABEB-45D9-A0C0-A1F8700FB47B}" type="slidenum">
              <a:rPr lang="fr-FR" smtClean="0"/>
              <a:t>‹N°›</a:t>
            </a:fld>
            <a:endParaRPr lang="fr-FR"/>
          </a:p>
        </p:txBody>
      </p:sp>
    </p:spTree>
    <p:extLst>
      <p:ext uri="{BB962C8B-B14F-4D97-AF65-F5344CB8AC3E}">
        <p14:creationId xmlns:p14="http://schemas.microsoft.com/office/powerpoint/2010/main" val="397981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0BDDA-26F0-4A47-8184-B4B9CCEC6644}" type="datetimeFigureOut">
              <a:rPr lang="fr-FR" smtClean="0"/>
              <a:t>20/02/2017</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46281-ABEB-45D9-A0C0-A1F8700FB47B}" type="slidenum">
              <a:rPr lang="fr-FR" smtClean="0"/>
              <a:t>‹N°›</a:t>
            </a:fld>
            <a:endParaRPr lang="fr-FR"/>
          </a:p>
        </p:txBody>
      </p:sp>
      <p:sp>
        <p:nvSpPr>
          <p:cNvPr id="7" name="Rectangle 6"/>
          <p:cNvSpPr/>
          <p:nvPr userDrawn="1"/>
        </p:nvSpPr>
        <p:spPr>
          <a:xfrm>
            <a:off x="0" y="6254496"/>
            <a:ext cx="9144000" cy="6035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83892" y="6330755"/>
            <a:ext cx="416313" cy="416313"/>
          </a:xfrm>
          <a:prstGeom prst="rect">
            <a:avLst/>
          </a:prstGeom>
        </p:spPr>
      </p:pic>
      <p:sp>
        <p:nvSpPr>
          <p:cNvPr id="10" name="ZoneTexte 9"/>
          <p:cNvSpPr txBox="1"/>
          <p:nvPr/>
        </p:nvSpPr>
        <p:spPr>
          <a:xfrm>
            <a:off x="8257130" y="6308080"/>
            <a:ext cx="800797" cy="461665"/>
          </a:xfrm>
          <a:prstGeom prst="rect">
            <a:avLst/>
          </a:prstGeom>
          <a:noFill/>
        </p:spPr>
        <p:txBody>
          <a:bodyPr wrap="none" rtlCol="0">
            <a:spAutoFit/>
          </a:bodyPr>
          <a:lstStyle/>
          <a:p>
            <a:r>
              <a:rPr lang="fr-FR" sz="2400" dirty="0">
                <a:solidFill>
                  <a:schemeClr val="bg1"/>
                </a:solidFill>
                <a:latin typeface="Segoe UI" panose="020B0502040204020203" pitchFamily="34" charset="0"/>
                <a:cs typeface="Segoe UI" panose="020B0502040204020203" pitchFamily="34" charset="0"/>
              </a:rPr>
              <a:t>.NET</a:t>
            </a:r>
          </a:p>
        </p:txBody>
      </p:sp>
    </p:spTree>
    <p:extLst>
      <p:ext uri="{BB962C8B-B14F-4D97-AF65-F5344CB8AC3E}">
        <p14:creationId xmlns:p14="http://schemas.microsoft.com/office/powerpoint/2010/main" val="3269064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7.png"/><Relationship Id="rId7" Type="http://schemas.openxmlformats.org/officeDocument/2006/relationships/diagramColors" Target="../diagrams/colors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dotnet/core/blob/master/roadmap.m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cpc.cx/iBD" TargetMode="External"/><Relationship Id="rId7" Type="http://schemas.openxmlformats.org/officeDocument/2006/relationships/image" Target="../media/image21.jpg"/><Relationship Id="rId2" Type="http://schemas.openxmlformats.org/officeDocument/2006/relationships/hyperlink" Target="http://cpc.cx/iBC" TargetMode="External"/><Relationship Id="rId1" Type="http://schemas.openxmlformats.org/officeDocument/2006/relationships/slideLayout" Target="../slideLayouts/slideLayout2.xml"/><Relationship Id="rId6" Type="http://schemas.openxmlformats.org/officeDocument/2006/relationships/hyperlink" Target="https://icanhasdot.net/" TargetMode="External"/><Relationship Id="rId5" Type="http://schemas.openxmlformats.org/officeDocument/2006/relationships/hyperlink" Target="http://cpc.cx/iBE" TargetMode="External"/><Relationship Id="rId4" Type="http://schemas.openxmlformats.org/officeDocument/2006/relationships/hyperlink" Target="http://apisof.n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7200" dirty="0">
                <a:solidFill>
                  <a:schemeClr val="bg1"/>
                </a:solidFill>
              </a:rPr>
              <a:t>.NET Standard</a:t>
            </a:r>
          </a:p>
        </p:txBody>
      </p:sp>
      <p:sp>
        <p:nvSpPr>
          <p:cNvPr id="3" name="Sous-titre 2"/>
          <p:cNvSpPr>
            <a:spLocks noGrp="1"/>
          </p:cNvSpPr>
          <p:nvPr>
            <p:ph type="subTitle" idx="1"/>
          </p:nvPr>
        </p:nvSpPr>
        <p:spPr/>
        <p:txBody>
          <a:bodyPr>
            <a:normAutofit/>
          </a:bodyPr>
          <a:lstStyle/>
          <a:p>
            <a:r>
              <a:rPr lang="fr-FR" sz="3200" dirty="0"/>
              <a:t>Pourquoi ? </a:t>
            </a:r>
          </a:p>
          <a:p>
            <a:r>
              <a:rPr lang="fr-FR" sz="3200" dirty="0"/>
              <a:t>Pour qui ?</a:t>
            </a:r>
          </a:p>
          <a:p>
            <a:endParaRPr lang="fr-FR" sz="3200" dirty="0"/>
          </a:p>
        </p:txBody>
      </p:sp>
    </p:spTree>
    <p:extLst>
      <p:ext uri="{BB962C8B-B14F-4D97-AF65-F5344CB8AC3E}">
        <p14:creationId xmlns:p14="http://schemas.microsoft.com/office/powerpoint/2010/main" val="2604206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Portable Class Library</a:t>
            </a:r>
          </a:p>
        </p:txBody>
      </p:sp>
      <p:pic>
        <p:nvPicPr>
          <p:cNvPr id="5" name="Image 4"/>
          <p:cNvPicPr>
            <a:picLocks noChangeAspect="1"/>
          </p:cNvPicPr>
          <p:nvPr/>
        </p:nvPicPr>
        <p:blipFill>
          <a:blip r:embed="rId3"/>
          <a:stretch>
            <a:fillRect/>
          </a:stretch>
        </p:blipFill>
        <p:spPr>
          <a:xfrm>
            <a:off x="593535" y="1305474"/>
            <a:ext cx="7921815" cy="4835280"/>
          </a:xfrm>
          <a:prstGeom prst="rect">
            <a:avLst/>
          </a:prstGeom>
        </p:spPr>
      </p:pic>
      <p:sp>
        <p:nvSpPr>
          <p:cNvPr id="6" name="Ellipse 5"/>
          <p:cNvSpPr/>
          <p:nvPr/>
        </p:nvSpPr>
        <p:spPr>
          <a:xfrm>
            <a:off x="4572000" y="5253927"/>
            <a:ext cx="2332495" cy="8136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455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Portable Class Library</a:t>
            </a:r>
          </a:p>
        </p:txBody>
      </p:sp>
      <p:pic>
        <p:nvPicPr>
          <p:cNvPr id="3" name="Image 2"/>
          <p:cNvPicPr>
            <a:picLocks noChangeAspect="1"/>
          </p:cNvPicPr>
          <p:nvPr/>
        </p:nvPicPr>
        <p:blipFill>
          <a:blip r:embed="rId3"/>
          <a:stretch>
            <a:fillRect/>
          </a:stretch>
        </p:blipFill>
        <p:spPr>
          <a:xfrm>
            <a:off x="3419475" y="2795426"/>
            <a:ext cx="2305050" cy="1019175"/>
          </a:xfrm>
          <a:prstGeom prst="rect">
            <a:avLst/>
          </a:prstGeom>
        </p:spPr>
      </p:pic>
      <p:pic>
        <p:nvPicPr>
          <p:cNvPr id="7" name="Graphique 6" descr="Danse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9837" y="3336009"/>
            <a:ext cx="2014780" cy="2014780"/>
          </a:xfrm>
          <a:prstGeom prst="rect">
            <a:avLst/>
          </a:prstGeom>
        </p:spPr>
      </p:pic>
    </p:spTree>
    <p:extLst>
      <p:ext uri="{BB962C8B-B14F-4D97-AF65-F5344CB8AC3E}">
        <p14:creationId xmlns:p14="http://schemas.microsoft.com/office/powerpoint/2010/main" val="29442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Portable Class Library</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822737"/>
            <a:ext cx="3533775" cy="3505200"/>
          </a:xfrm>
          <a:prstGeom prst="rect">
            <a:avLst/>
          </a:prstGeom>
        </p:spPr>
      </p:pic>
      <p:pic>
        <p:nvPicPr>
          <p:cNvPr id="6" name="Image 5"/>
          <p:cNvPicPr>
            <a:picLocks noChangeAspect="1"/>
          </p:cNvPicPr>
          <p:nvPr/>
        </p:nvPicPr>
        <p:blipFill>
          <a:blip r:embed="rId4"/>
          <a:stretch>
            <a:fillRect/>
          </a:stretch>
        </p:blipFill>
        <p:spPr>
          <a:xfrm>
            <a:off x="4688237" y="1385304"/>
            <a:ext cx="3742841" cy="4536954"/>
          </a:xfrm>
          <a:prstGeom prst="rect">
            <a:avLst/>
          </a:prstGeom>
        </p:spPr>
      </p:pic>
      <p:sp>
        <p:nvSpPr>
          <p:cNvPr id="7" name="Flèche : droite 6"/>
          <p:cNvSpPr/>
          <p:nvPr/>
        </p:nvSpPr>
        <p:spPr>
          <a:xfrm>
            <a:off x="3712409" y="2836189"/>
            <a:ext cx="1534332" cy="1263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Graphique 8" descr="Chauves-souris"/>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78292" y="3885200"/>
            <a:ext cx="2037058" cy="2037058"/>
          </a:xfrm>
          <a:prstGeom prst="rect">
            <a:avLst/>
          </a:prstGeom>
        </p:spPr>
      </p:pic>
    </p:spTree>
    <p:extLst>
      <p:ext uri="{BB962C8B-B14F-4D97-AF65-F5344CB8AC3E}">
        <p14:creationId xmlns:p14="http://schemas.microsoft.com/office/powerpoint/2010/main" val="279210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Portable Class Library</a:t>
            </a:r>
          </a:p>
        </p:txBody>
      </p:sp>
      <p:sp>
        <p:nvSpPr>
          <p:cNvPr id="3" name="Espace réservé du contenu 2"/>
          <p:cNvSpPr>
            <a:spLocks noGrp="1"/>
          </p:cNvSpPr>
          <p:nvPr>
            <p:ph idx="1"/>
          </p:nvPr>
        </p:nvSpPr>
        <p:spPr/>
        <p:txBody>
          <a:bodyPr/>
          <a:lstStyle/>
          <a:p>
            <a:r>
              <a:rPr lang="fr-FR" dirty="0"/>
              <a:t>Elles arrivent après le reste</a:t>
            </a:r>
          </a:p>
          <a:p>
            <a:pPr marL="457200" lvl="1" indent="0">
              <a:buNone/>
            </a:pPr>
            <a:r>
              <a:rPr lang="fr-FR" dirty="0"/>
              <a:t>Chaque plateforme a choisi quelles api elle implémente, </a:t>
            </a:r>
            <a:r>
              <a:rPr lang="fr-FR" dirty="0">
                <a:solidFill>
                  <a:srgbClr val="FF0000"/>
                </a:solidFill>
              </a:rPr>
              <a:t>puis</a:t>
            </a:r>
            <a:r>
              <a:rPr lang="fr-FR" dirty="0"/>
              <a:t> un contrat est créé pour obtenir l’intersection</a:t>
            </a:r>
          </a:p>
          <a:p>
            <a:endParaRPr lang="fr-FR" dirty="0"/>
          </a:p>
          <a:p>
            <a:r>
              <a:rPr lang="fr-FR" dirty="0"/>
              <a:t>Chaque contrat est spécifique à un ensemble de plateformes</a:t>
            </a:r>
          </a:p>
          <a:p>
            <a:pPr lvl="1"/>
            <a:r>
              <a:rPr lang="fr-FR" dirty="0"/>
              <a:t>Pas de compatibilité avec les nouvelles</a:t>
            </a:r>
          </a:p>
          <a:p>
            <a:pPr lvl="1"/>
            <a:r>
              <a:rPr lang="fr-FR" dirty="0"/>
              <a:t>Difficile de comprendre les compatibilités entre elles</a:t>
            </a:r>
          </a:p>
        </p:txBody>
      </p:sp>
    </p:spTree>
    <p:extLst>
      <p:ext uri="{BB962C8B-B14F-4D97-AF65-F5344CB8AC3E}">
        <p14:creationId xmlns:p14="http://schemas.microsoft.com/office/powerpoint/2010/main" val="325932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Portable Class Library</a:t>
            </a:r>
          </a:p>
        </p:txBody>
      </p:sp>
      <p:sp>
        <p:nvSpPr>
          <p:cNvPr id="3" name="Espace réservé du contenu 2"/>
          <p:cNvSpPr>
            <a:spLocks noGrp="1"/>
          </p:cNvSpPr>
          <p:nvPr>
            <p:ph idx="1"/>
          </p:nvPr>
        </p:nvSpPr>
        <p:spPr>
          <a:xfrm>
            <a:off x="628650" y="1825625"/>
            <a:ext cx="7886700" cy="4351338"/>
          </a:xfrm>
        </p:spPr>
        <p:txBody>
          <a:bodyPr/>
          <a:lstStyle/>
          <a:p>
            <a:pPr marL="0" indent="0">
              <a:buNone/>
            </a:pPr>
            <a:r>
              <a:rPr lang="fr-FR" dirty="0"/>
              <a:t>Taux de conversion des librairies .NET vers .NET </a:t>
            </a:r>
            <a:r>
              <a:rPr lang="fr-FR" dirty="0" err="1"/>
              <a:t>Core</a:t>
            </a:r>
            <a:r>
              <a:rPr lang="fr-FR" dirty="0"/>
              <a:t> </a:t>
            </a:r>
          </a:p>
        </p:txBody>
      </p:sp>
      <p:sp>
        <p:nvSpPr>
          <p:cNvPr id="4" name="ZoneTexte 3"/>
          <p:cNvSpPr txBox="1"/>
          <p:nvPr/>
        </p:nvSpPr>
        <p:spPr>
          <a:xfrm rot="786009">
            <a:off x="2532560" y="3004168"/>
            <a:ext cx="3580467" cy="2646878"/>
          </a:xfrm>
          <a:prstGeom prst="rect">
            <a:avLst/>
          </a:prstGeom>
          <a:noFill/>
        </p:spPr>
        <p:txBody>
          <a:bodyPr wrap="square" rtlCol="0">
            <a:spAutoFit/>
          </a:bodyPr>
          <a:lstStyle/>
          <a:p>
            <a:r>
              <a:rPr lang="fr-FR" sz="16600" dirty="0">
                <a:solidFill>
                  <a:srgbClr val="FF0000"/>
                </a:solidFill>
              </a:rPr>
              <a:t>0</a:t>
            </a:r>
            <a:r>
              <a:rPr lang="fr-FR" sz="4000" dirty="0">
                <a:solidFill>
                  <a:srgbClr val="FF0000"/>
                </a:solidFill>
              </a:rPr>
              <a:t>,1</a:t>
            </a:r>
            <a:r>
              <a:rPr lang="fr-FR" sz="16600" dirty="0">
                <a:solidFill>
                  <a:srgbClr val="FF0000"/>
                </a:solidFill>
              </a:rPr>
              <a:t>%</a:t>
            </a:r>
          </a:p>
        </p:txBody>
      </p:sp>
    </p:spTree>
    <p:extLst>
      <p:ext uri="{BB962C8B-B14F-4D97-AF65-F5344CB8AC3E}">
        <p14:creationId xmlns:p14="http://schemas.microsoft.com/office/powerpoint/2010/main" val="67168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Portable Class Library</a:t>
            </a:r>
          </a:p>
        </p:txBody>
      </p:sp>
      <p:sp>
        <p:nvSpPr>
          <p:cNvPr id="3" name="Espace réservé du contenu 2"/>
          <p:cNvSpPr>
            <a:spLocks noGrp="1"/>
          </p:cNvSpPr>
          <p:nvPr>
            <p:ph idx="1"/>
          </p:nvPr>
        </p:nvSpPr>
        <p:spPr/>
        <p:txBody>
          <a:bodyPr/>
          <a:lstStyle/>
          <a:p>
            <a:r>
              <a:rPr lang="fr-FR" dirty="0"/>
              <a:t>Difficile de réutiliser les compétences</a:t>
            </a:r>
          </a:p>
          <a:p>
            <a:pPr lvl="1"/>
            <a:r>
              <a:rPr lang="fr-FR" dirty="0"/>
              <a:t>Maîtrise nécessaire de 3+1 BCL</a:t>
            </a:r>
          </a:p>
          <a:p>
            <a:pPr lvl="1"/>
            <a:endParaRPr lang="fr-FR" dirty="0"/>
          </a:p>
          <a:p>
            <a:r>
              <a:rPr lang="fr-FR" dirty="0"/>
              <a:t>Difficile de réutiliser le code</a:t>
            </a:r>
          </a:p>
          <a:p>
            <a:pPr lvl="1"/>
            <a:r>
              <a:rPr lang="fr-FR" dirty="0"/>
              <a:t>Cible le plus petit dénominateur commun</a:t>
            </a:r>
          </a:p>
          <a:p>
            <a:pPr lvl="1"/>
            <a:endParaRPr lang="fr-FR" dirty="0"/>
          </a:p>
          <a:p>
            <a:r>
              <a:rPr lang="fr-FR" dirty="0"/>
              <a:t>Difficile d’innover</a:t>
            </a:r>
          </a:p>
          <a:p>
            <a:pPr lvl="1"/>
            <a:r>
              <a:rPr lang="fr-FR" dirty="0"/>
              <a:t>Une implémentation pour chaque plateforme</a:t>
            </a:r>
          </a:p>
        </p:txBody>
      </p:sp>
    </p:spTree>
    <p:extLst>
      <p:ext uri="{BB962C8B-B14F-4D97-AF65-F5344CB8AC3E}">
        <p14:creationId xmlns:p14="http://schemas.microsoft.com/office/powerpoint/2010/main" val="314657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.NET Standard</a:t>
            </a:r>
          </a:p>
        </p:txBody>
      </p:sp>
      <p:sp>
        <p:nvSpPr>
          <p:cNvPr id="4" name="Espace réservé du contenu 3"/>
          <p:cNvSpPr>
            <a:spLocks noGrp="1"/>
          </p:cNvSpPr>
          <p:nvPr>
            <p:ph idx="1"/>
          </p:nvPr>
        </p:nvSpPr>
        <p:spPr/>
        <p:txBody>
          <a:bodyPr>
            <a:normAutofit/>
          </a:bodyPr>
          <a:lstStyle/>
          <a:p>
            <a:pPr marL="0" indent="0">
              <a:lnSpc>
                <a:spcPct val="110000"/>
              </a:lnSpc>
              <a:buNone/>
            </a:pPr>
            <a:r>
              <a:rPr lang="fr-FR" sz="3600" dirty="0"/>
              <a:t>+ de librairies multiplateformes</a:t>
            </a:r>
          </a:p>
          <a:p>
            <a:pPr marL="457200" lvl="1" indent="0">
              <a:lnSpc>
                <a:spcPct val="110000"/>
              </a:lnSpc>
              <a:buNone/>
            </a:pPr>
            <a:r>
              <a:rPr lang="fr-FR" sz="2800" dirty="0">
                <a:solidFill>
                  <a:schemeClr val="accent1"/>
                </a:solidFill>
              </a:rPr>
              <a:t>Pas besoin de revenir sur une librairie existante</a:t>
            </a:r>
          </a:p>
          <a:p>
            <a:pPr marL="0" indent="0">
              <a:lnSpc>
                <a:spcPct val="110000"/>
              </a:lnSpc>
              <a:buNone/>
            </a:pPr>
            <a:r>
              <a:rPr lang="fr-FR" sz="3600" dirty="0"/>
              <a:t>Meilleure consistance</a:t>
            </a:r>
          </a:p>
          <a:p>
            <a:pPr marL="457200" lvl="1" indent="0">
              <a:lnSpc>
                <a:spcPct val="110000"/>
              </a:lnSpc>
              <a:buNone/>
            </a:pPr>
            <a:r>
              <a:rPr lang="fr-FR" sz="2800" dirty="0">
                <a:solidFill>
                  <a:schemeClr val="accent1"/>
                </a:solidFill>
              </a:rPr>
              <a:t>Une seule norme à maîtriser</a:t>
            </a:r>
          </a:p>
          <a:p>
            <a:pPr marL="0" indent="0">
              <a:lnSpc>
                <a:spcPct val="110000"/>
              </a:lnSpc>
              <a:buNone/>
            </a:pPr>
            <a:r>
              <a:rPr lang="fr-FR" sz="3600" dirty="0"/>
              <a:t>+ d’innovation</a:t>
            </a:r>
          </a:p>
          <a:p>
            <a:pPr marL="457200" lvl="1" indent="0">
              <a:lnSpc>
                <a:spcPct val="110000"/>
              </a:lnSpc>
              <a:buNone/>
            </a:pPr>
            <a:r>
              <a:rPr lang="fr-FR" sz="2800" dirty="0">
                <a:solidFill>
                  <a:schemeClr val="accent1"/>
                </a:solidFill>
              </a:rPr>
              <a:t>Évolution de la norme détachée des plateformes</a:t>
            </a:r>
          </a:p>
        </p:txBody>
      </p:sp>
      <p:sp>
        <p:nvSpPr>
          <p:cNvPr id="8" name="ZoneTexte 7"/>
          <p:cNvSpPr txBox="1"/>
          <p:nvPr/>
        </p:nvSpPr>
        <p:spPr>
          <a:xfrm rot="20843980">
            <a:off x="4336127" y="633170"/>
            <a:ext cx="2528873" cy="646986"/>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3200" b="1" dirty="0">
                <a:solidFill>
                  <a:srgbClr val="FF0000"/>
                </a:solidFill>
              </a:rPr>
              <a:t>POURQUOI ?</a:t>
            </a:r>
          </a:p>
        </p:txBody>
      </p:sp>
    </p:spTree>
    <p:extLst>
      <p:ext uri="{BB962C8B-B14F-4D97-AF65-F5344CB8AC3E}">
        <p14:creationId xmlns:p14="http://schemas.microsoft.com/office/powerpoint/2010/main" val="153651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Paradigme</a:t>
            </a:r>
          </a:p>
        </p:txBody>
      </p:sp>
      <p:sp>
        <p:nvSpPr>
          <p:cNvPr id="3" name="ZoneTexte 2"/>
          <p:cNvSpPr txBox="1"/>
          <p:nvPr/>
        </p:nvSpPr>
        <p:spPr>
          <a:xfrm>
            <a:off x="1100381" y="1589952"/>
            <a:ext cx="6642226" cy="1569660"/>
          </a:xfrm>
          <a:prstGeom prst="rect">
            <a:avLst/>
          </a:prstGeom>
          <a:solidFill>
            <a:schemeClr val="accent1">
              <a:lumMod val="20000"/>
              <a:lumOff val="80000"/>
            </a:schemeClr>
          </a:solidFill>
        </p:spPr>
        <p:txBody>
          <a:bodyPr wrap="square" rtlCol="0">
            <a:spAutoFit/>
          </a:bodyPr>
          <a:lstStyle/>
          <a:p>
            <a:pPr algn="ctr"/>
            <a:r>
              <a:rPr lang="fr-FR" sz="3200" dirty="0"/>
              <a:t>PCL</a:t>
            </a:r>
          </a:p>
          <a:p>
            <a:pPr algn="ctr"/>
            <a:r>
              <a:rPr lang="fr-FR" sz="3200" dirty="0"/>
              <a:t>« zone commune </a:t>
            </a:r>
            <a:r>
              <a:rPr lang="fr-FR" sz="3200" dirty="0">
                <a:solidFill>
                  <a:srgbClr val="FF0000"/>
                </a:solidFill>
              </a:rPr>
              <a:t>d’après</a:t>
            </a:r>
            <a:r>
              <a:rPr lang="fr-FR" sz="3200" dirty="0"/>
              <a:t> les plateformes »</a:t>
            </a:r>
          </a:p>
        </p:txBody>
      </p:sp>
      <p:sp>
        <p:nvSpPr>
          <p:cNvPr id="5" name="ZoneTexte 4"/>
          <p:cNvSpPr txBox="1"/>
          <p:nvPr/>
        </p:nvSpPr>
        <p:spPr>
          <a:xfrm>
            <a:off x="1100381" y="4118796"/>
            <a:ext cx="6642226" cy="1569660"/>
          </a:xfrm>
          <a:prstGeom prst="rect">
            <a:avLst/>
          </a:prstGeom>
          <a:solidFill>
            <a:schemeClr val="accent1">
              <a:lumMod val="20000"/>
              <a:lumOff val="80000"/>
            </a:schemeClr>
          </a:solidFill>
        </p:spPr>
        <p:txBody>
          <a:bodyPr wrap="square" rtlCol="0">
            <a:spAutoFit/>
          </a:bodyPr>
          <a:lstStyle/>
          <a:p>
            <a:pPr algn="ctr"/>
            <a:r>
              <a:rPr lang="fr-FR" sz="3200" dirty="0"/>
              <a:t>.NET Standard</a:t>
            </a:r>
          </a:p>
          <a:p>
            <a:pPr algn="ctr"/>
            <a:r>
              <a:rPr lang="fr-FR" sz="3200" dirty="0"/>
              <a:t>« norme commune à implémenter </a:t>
            </a:r>
            <a:r>
              <a:rPr lang="fr-FR" sz="3200" dirty="0">
                <a:solidFill>
                  <a:srgbClr val="FF0000"/>
                </a:solidFill>
              </a:rPr>
              <a:t>par</a:t>
            </a:r>
            <a:r>
              <a:rPr lang="fr-FR" sz="3200" dirty="0"/>
              <a:t> chaque plateforme »</a:t>
            </a:r>
          </a:p>
        </p:txBody>
      </p:sp>
      <p:sp>
        <p:nvSpPr>
          <p:cNvPr id="6" name="ZoneTexte 5"/>
          <p:cNvSpPr txBox="1"/>
          <p:nvPr/>
        </p:nvSpPr>
        <p:spPr>
          <a:xfrm>
            <a:off x="3936265" y="3077127"/>
            <a:ext cx="970458" cy="1015663"/>
          </a:xfrm>
          <a:prstGeom prst="rect">
            <a:avLst/>
          </a:prstGeom>
          <a:noFill/>
        </p:spPr>
        <p:txBody>
          <a:bodyPr wrap="none" rtlCol="0">
            <a:spAutoFit/>
          </a:bodyPr>
          <a:lstStyle/>
          <a:p>
            <a:pPr algn="ctr"/>
            <a:r>
              <a:rPr lang="fr-FR" sz="6000" dirty="0">
                <a:solidFill>
                  <a:schemeClr val="accent1"/>
                </a:solidFill>
              </a:rPr>
              <a:t>VS</a:t>
            </a:r>
          </a:p>
        </p:txBody>
      </p:sp>
    </p:spTree>
    <p:extLst>
      <p:ext uri="{BB962C8B-B14F-4D97-AF65-F5344CB8AC3E}">
        <p14:creationId xmlns:p14="http://schemas.microsoft.com/office/powerpoint/2010/main" val="68190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Versioning</a:t>
            </a:r>
            <a:endParaRPr lang="fr-FR" dirty="0"/>
          </a:p>
        </p:txBody>
      </p:sp>
      <p:graphicFrame>
        <p:nvGraphicFramePr>
          <p:cNvPr id="8" name="Diagramme 7"/>
          <p:cNvGraphicFramePr/>
          <p:nvPr>
            <p:extLst>
              <p:ext uri="{D42A27DB-BD31-4B8C-83A1-F6EECF244321}">
                <p14:modId xmlns:p14="http://schemas.microsoft.com/office/powerpoint/2010/main" val="2849466834"/>
              </p:ext>
            </p:extLst>
          </p:nvPr>
        </p:nvGraphicFramePr>
        <p:xfrm>
          <a:off x="1524000" y="169068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571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t 21"/>
          <p:cNvGraphicFramePr>
            <a:graphicFrameLocks noChangeAspect="1"/>
          </p:cNvGraphicFramePr>
          <p:nvPr>
            <p:extLst>
              <p:ext uri="{D42A27DB-BD31-4B8C-83A1-F6EECF244321}">
                <p14:modId xmlns:p14="http://schemas.microsoft.com/office/powerpoint/2010/main" val="1177706732"/>
              </p:ext>
            </p:extLst>
          </p:nvPr>
        </p:nvGraphicFramePr>
        <p:xfrm>
          <a:off x="818536" y="1814693"/>
          <a:ext cx="6646120" cy="4234501"/>
        </p:xfrm>
        <a:graphic>
          <a:graphicData uri="http://schemas.openxmlformats.org/presentationml/2006/ole">
            <mc:AlternateContent xmlns:mc="http://schemas.openxmlformats.org/markup-compatibility/2006">
              <mc:Choice xmlns:v="urn:schemas-microsoft-com:vml" Requires="v">
                <p:oleObj spid="_x0000_s1026" name="Image" r:id="rId4" imgW="5771160" imgH="3675960" progId="Photoshop.Image.16">
                  <p:embed/>
                </p:oleObj>
              </mc:Choice>
              <mc:Fallback>
                <p:oleObj name="Image" r:id="rId4" imgW="5771160" imgH="3675960" progId="Photoshop.Image.16">
                  <p:embed/>
                  <p:pic>
                    <p:nvPicPr>
                      <p:cNvPr id="22" name="Objet 21"/>
                      <p:cNvPicPr/>
                      <p:nvPr/>
                    </p:nvPicPr>
                    <p:blipFill>
                      <a:blip r:embed="rId5"/>
                      <a:stretch>
                        <a:fillRect/>
                      </a:stretch>
                    </p:blipFill>
                    <p:spPr>
                      <a:xfrm>
                        <a:off x="818536" y="1814693"/>
                        <a:ext cx="6646120" cy="4234501"/>
                      </a:xfrm>
                      <a:prstGeom prst="rect">
                        <a:avLst/>
                      </a:prstGeom>
                    </p:spPr>
                  </p:pic>
                </p:oleObj>
              </mc:Fallback>
            </mc:AlternateContent>
          </a:graphicData>
        </a:graphic>
      </p:graphicFrame>
      <p:sp>
        <p:nvSpPr>
          <p:cNvPr id="2" name="Titre 1"/>
          <p:cNvSpPr>
            <a:spLocks noGrp="1"/>
          </p:cNvSpPr>
          <p:nvPr>
            <p:ph type="title"/>
          </p:nvPr>
        </p:nvSpPr>
        <p:spPr/>
        <p:txBody>
          <a:bodyPr/>
          <a:lstStyle/>
          <a:p>
            <a:r>
              <a:rPr lang="fr-FR" dirty="0"/>
              <a:t>Vue des plateformes</a:t>
            </a:r>
          </a:p>
        </p:txBody>
      </p:sp>
      <p:sp>
        <p:nvSpPr>
          <p:cNvPr id="10" name="Rectangle 9"/>
          <p:cNvSpPr/>
          <p:nvPr/>
        </p:nvSpPr>
        <p:spPr>
          <a:xfrm>
            <a:off x="958646" y="2726258"/>
            <a:ext cx="6386052" cy="358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6776884" y="1910989"/>
            <a:ext cx="564370" cy="2432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3533222" y="1445362"/>
            <a:ext cx="3811475" cy="369332"/>
          </a:xfrm>
          <a:prstGeom prst="rect">
            <a:avLst/>
          </a:prstGeom>
          <a:noFill/>
        </p:spPr>
        <p:txBody>
          <a:bodyPr wrap="square" rtlCol="0">
            <a:spAutoFit/>
          </a:bodyPr>
          <a:lstStyle/>
          <a:p>
            <a:pPr algn="ctr"/>
            <a:r>
              <a:rPr lang="fr-FR" dirty="0">
                <a:solidFill>
                  <a:schemeClr val="accent1"/>
                </a:solidFill>
              </a:rPr>
              <a:t>.NET Standard</a:t>
            </a:r>
          </a:p>
        </p:txBody>
      </p:sp>
    </p:spTree>
    <p:extLst>
      <p:ext uri="{BB962C8B-B14F-4D97-AF65-F5344CB8AC3E}">
        <p14:creationId xmlns:p14="http://schemas.microsoft.com/office/powerpoint/2010/main" val="230808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Historique</a:t>
            </a:r>
          </a:p>
        </p:txBody>
      </p:sp>
      <p:sp>
        <p:nvSpPr>
          <p:cNvPr id="8" name="Ellipse 7"/>
          <p:cNvSpPr/>
          <p:nvPr/>
        </p:nvSpPr>
        <p:spPr>
          <a:xfrm>
            <a:off x="2626962" y="1682940"/>
            <a:ext cx="3890075" cy="34638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accent1"/>
                </a:solidFill>
              </a:rPr>
              <a:t>Framework</a:t>
            </a:r>
          </a:p>
          <a:p>
            <a:pPr algn="ctr"/>
            <a:r>
              <a:rPr lang="fr-FR" sz="3200" dirty="0">
                <a:solidFill>
                  <a:schemeClr val="accent1"/>
                </a:solidFill>
              </a:rPr>
              <a:t>.NET</a:t>
            </a:r>
          </a:p>
        </p:txBody>
      </p:sp>
      <p:graphicFrame>
        <p:nvGraphicFramePr>
          <p:cNvPr id="10" name="Diagramme 9"/>
          <p:cNvGraphicFramePr/>
          <p:nvPr>
            <p:extLst>
              <p:ext uri="{D42A27DB-BD31-4B8C-83A1-F6EECF244321}">
                <p14:modId xmlns:p14="http://schemas.microsoft.com/office/powerpoint/2010/main" val="4178446694"/>
              </p:ext>
            </p:extLst>
          </p:nvPr>
        </p:nvGraphicFramePr>
        <p:xfrm>
          <a:off x="550190" y="2812942"/>
          <a:ext cx="8090115" cy="4802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5991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Vue des versions</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 y="1923818"/>
            <a:ext cx="2543530" cy="3315163"/>
          </a:xfrm>
          <a:prstGeom prst="rect">
            <a:avLst/>
          </a:prstGeom>
        </p:spPr>
      </p:pic>
      <p:pic>
        <p:nvPicPr>
          <p:cNvPr id="5" name="Image 4"/>
          <p:cNvPicPr>
            <a:picLocks noChangeAspect="1"/>
          </p:cNvPicPr>
          <p:nvPr/>
        </p:nvPicPr>
        <p:blipFill>
          <a:blip r:embed="rId4"/>
          <a:stretch>
            <a:fillRect/>
          </a:stretch>
        </p:blipFill>
        <p:spPr>
          <a:xfrm>
            <a:off x="3131819" y="2240280"/>
            <a:ext cx="5610225" cy="3032760"/>
          </a:xfrm>
          <a:prstGeom prst="rect">
            <a:avLst/>
          </a:prstGeom>
        </p:spPr>
      </p:pic>
      <p:sp>
        <p:nvSpPr>
          <p:cNvPr id="6" name="Rectangle 5"/>
          <p:cNvSpPr/>
          <p:nvPr/>
        </p:nvSpPr>
        <p:spPr>
          <a:xfrm>
            <a:off x="514350" y="2331720"/>
            <a:ext cx="3935730" cy="3581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10" name="Rectangle 9"/>
          <p:cNvSpPr/>
          <p:nvPr/>
        </p:nvSpPr>
        <p:spPr>
          <a:xfrm>
            <a:off x="514350" y="3040380"/>
            <a:ext cx="4720590" cy="35814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sp>
        <p:nvSpPr>
          <p:cNvPr id="11" name="Rectangle 10"/>
          <p:cNvSpPr/>
          <p:nvPr/>
        </p:nvSpPr>
        <p:spPr>
          <a:xfrm>
            <a:off x="514350" y="3749040"/>
            <a:ext cx="4880610" cy="70497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sp>
        <p:nvSpPr>
          <p:cNvPr id="8" name="Rectangle 7"/>
          <p:cNvSpPr/>
          <p:nvPr/>
        </p:nvSpPr>
        <p:spPr>
          <a:xfrm>
            <a:off x="514350" y="3398520"/>
            <a:ext cx="4720590" cy="3581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7" name="Rectangle 6"/>
          <p:cNvSpPr/>
          <p:nvPr/>
        </p:nvSpPr>
        <p:spPr>
          <a:xfrm>
            <a:off x="514350" y="2689860"/>
            <a:ext cx="4248150" cy="3581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16" name="Rectangle 15"/>
          <p:cNvSpPr/>
          <p:nvPr/>
        </p:nvSpPr>
        <p:spPr>
          <a:xfrm>
            <a:off x="549992" y="4446393"/>
            <a:ext cx="4781550" cy="3581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17" name="Rectangle 16"/>
          <p:cNvSpPr/>
          <p:nvPr/>
        </p:nvSpPr>
        <p:spPr>
          <a:xfrm>
            <a:off x="313157" y="4816618"/>
            <a:ext cx="8521127" cy="508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2649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a:t>Demo</a:t>
            </a:r>
            <a:endParaRPr lang="fr-FR" dirty="0"/>
          </a:p>
        </p:txBody>
      </p:sp>
    </p:spTree>
    <p:extLst>
      <p:ext uri="{BB962C8B-B14F-4D97-AF65-F5344CB8AC3E}">
        <p14:creationId xmlns:p14="http://schemas.microsoft.com/office/powerpoint/2010/main" val="3784281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590550" y="1435284"/>
            <a:ext cx="5696745" cy="790685"/>
          </a:xfrm>
          <a:prstGeom prst="rect">
            <a:avLst/>
          </a:prstGeom>
        </p:spPr>
      </p:pic>
      <p:sp>
        <p:nvSpPr>
          <p:cNvPr id="2" name="Titre 1"/>
          <p:cNvSpPr>
            <a:spLocks noGrp="1"/>
          </p:cNvSpPr>
          <p:nvPr>
            <p:ph type="title"/>
          </p:nvPr>
        </p:nvSpPr>
        <p:spPr/>
        <p:txBody>
          <a:bodyPr/>
          <a:lstStyle/>
          <a:p>
            <a:r>
              <a:rPr lang="fr-FR" dirty="0"/>
              <a:t>.NET Standard 1.6</a:t>
            </a:r>
          </a:p>
        </p:txBody>
      </p:sp>
      <p:graphicFrame>
        <p:nvGraphicFramePr>
          <p:cNvPr id="4" name="Diagramme 3"/>
          <p:cNvGraphicFramePr/>
          <p:nvPr>
            <p:extLst>
              <p:ext uri="{D42A27DB-BD31-4B8C-83A1-F6EECF244321}">
                <p14:modId xmlns:p14="http://schemas.microsoft.com/office/powerpoint/2010/main" val="3204240332"/>
              </p:ext>
            </p:extLst>
          </p:nvPr>
        </p:nvGraphicFramePr>
        <p:xfrm>
          <a:off x="628650" y="2503920"/>
          <a:ext cx="3448050" cy="29921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3" name="Groupe 2"/>
          <p:cNvGrpSpPr/>
          <p:nvPr/>
        </p:nvGrpSpPr>
        <p:grpSpPr>
          <a:xfrm>
            <a:off x="4413613" y="2225969"/>
            <a:ext cx="4101737" cy="3794449"/>
            <a:chOff x="4301490" y="1439229"/>
            <a:chExt cx="4476750" cy="4009071"/>
          </a:xfrm>
        </p:grpSpPr>
        <p:sp>
          <p:nvSpPr>
            <p:cNvPr id="7" name="ZoneTexte 6"/>
            <p:cNvSpPr txBox="1"/>
            <p:nvPr/>
          </p:nvSpPr>
          <p:spPr>
            <a:xfrm>
              <a:off x="4686300" y="1690689"/>
              <a:ext cx="3829050" cy="461665"/>
            </a:xfrm>
            <a:prstGeom prst="rect">
              <a:avLst/>
            </a:prstGeom>
            <a:solidFill>
              <a:schemeClr val="accent1">
                <a:lumMod val="20000"/>
                <a:lumOff val="80000"/>
              </a:schemeClr>
            </a:solidFill>
          </p:spPr>
          <p:txBody>
            <a:bodyPr wrap="square" rtlCol="0">
              <a:spAutoFit/>
            </a:bodyPr>
            <a:lstStyle/>
            <a:p>
              <a:r>
                <a:rPr lang="fr-FR" sz="2400" dirty="0">
                  <a:solidFill>
                    <a:schemeClr val="accent1"/>
                  </a:solidFill>
                  <a:latin typeface="Consolas" panose="020B0609020204030204" pitchFamily="49" charset="0"/>
                </a:rPr>
                <a:t>[</a:t>
              </a:r>
              <a:r>
                <a:rPr lang="fr-FR" sz="2400" dirty="0" err="1">
                  <a:solidFill>
                    <a:schemeClr val="accent1"/>
                  </a:solidFill>
                  <a:latin typeface="Consolas" panose="020B0609020204030204" pitchFamily="49" charset="0"/>
                </a:rPr>
                <a:t>Serializable</a:t>
              </a:r>
              <a:r>
                <a:rPr lang="fr-FR" sz="2400" dirty="0">
                  <a:solidFill>
                    <a:schemeClr val="accent1"/>
                  </a:solidFill>
                  <a:latin typeface="Consolas" panose="020B0609020204030204" pitchFamily="49" charset="0"/>
                </a:rPr>
                <a:t>]</a:t>
              </a:r>
            </a:p>
          </p:txBody>
        </p:sp>
        <p:sp>
          <p:nvSpPr>
            <p:cNvPr id="8" name="ZoneTexte 7"/>
            <p:cNvSpPr txBox="1"/>
            <p:nvPr/>
          </p:nvSpPr>
          <p:spPr>
            <a:xfrm>
              <a:off x="4686300" y="2717910"/>
              <a:ext cx="3829050" cy="461665"/>
            </a:xfrm>
            <a:prstGeom prst="rect">
              <a:avLst/>
            </a:prstGeom>
            <a:solidFill>
              <a:schemeClr val="accent1">
                <a:lumMod val="20000"/>
                <a:lumOff val="80000"/>
              </a:schemeClr>
            </a:solidFill>
          </p:spPr>
          <p:txBody>
            <a:bodyPr wrap="square" rtlCol="0">
              <a:spAutoFit/>
            </a:bodyPr>
            <a:lstStyle/>
            <a:p>
              <a:r>
                <a:rPr lang="fr-FR" sz="2400" dirty="0" err="1">
                  <a:solidFill>
                    <a:schemeClr val="accent1"/>
                  </a:solidFill>
                  <a:latin typeface="Consolas" panose="020B0609020204030204" pitchFamily="49" charset="0"/>
                </a:rPr>
                <a:t>DataTable</a:t>
              </a:r>
              <a:endParaRPr lang="fr-FR" sz="2400" dirty="0">
                <a:solidFill>
                  <a:schemeClr val="accent1"/>
                </a:solidFill>
                <a:latin typeface="Consolas" panose="020B0609020204030204" pitchFamily="49" charset="0"/>
              </a:endParaRPr>
            </a:p>
          </p:txBody>
        </p:sp>
        <p:sp>
          <p:nvSpPr>
            <p:cNvPr id="9" name="ZoneTexte 8"/>
            <p:cNvSpPr txBox="1"/>
            <p:nvPr/>
          </p:nvSpPr>
          <p:spPr>
            <a:xfrm>
              <a:off x="4686300" y="3750120"/>
              <a:ext cx="3829050" cy="461665"/>
            </a:xfrm>
            <a:prstGeom prst="rect">
              <a:avLst/>
            </a:prstGeom>
            <a:solidFill>
              <a:schemeClr val="accent1">
                <a:lumMod val="20000"/>
                <a:lumOff val="80000"/>
              </a:schemeClr>
            </a:solidFill>
          </p:spPr>
          <p:txBody>
            <a:bodyPr wrap="square" rtlCol="0">
              <a:spAutoFit/>
            </a:bodyPr>
            <a:lstStyle/>
            <a:p>
              <a:r>
                <a:rPr lang="fr-FR" sz="2400" dirty="0" err="1">
                  <a:solidFill>
                    <a:schemeClr val="accent1"/>
                  </a:solidFill>
                  <a:latin typeface="Consolas" panose="020B0609020204030204" pitchFamily="49" charset="0"/>
                </a:rPr>
                <a:t>BinaryFormatter</a:t>
              </a:r>
              <a:endParaRPr lang="fr-FR" sz="2400" dirty="0">
                <a:solidFill>
                  <a:schemeClr val="accent1"/>
                </a:solidFill>
                <a:latin typeface="Consolas" panose="020B0609020204030204" pitchFamily="49" charset="0"/>
              </a:endParaRPr>
            </a:p>
          </p:txBody>
        </p:sp>
        <p:sp>
          <p:nvSpPr>
            <p:cNvPr id="10" name="ZoneTexte 9"/>
            <p:cNvSpPr txBox="1"/>
            <p:nvPr/>
          </p:nvSpPr>
          <p:spPr>
            <a:xfrm>
              <a:off x="4686300" y="4782330"/>
              <a:ext cx="3829050" cy="461665"/>
            </a:xfrm>
            <a:prstGeom prst="rect">
              <a:avLst/>
            </a:prstGeom>
            <a:solidFill>
              <a:schemeClr val="accent1">
                <a:lumMod val="20000"/>
                <a:lumOff val="80000"/>
              </a:schemeClr>
            </a:solidFill>
          </p:spPr>
          <p:txBody>
            <a:bodyPr wrap="square" rtlCol="0">
              <a:spAutoFit/>
            </a:bodyPr>
            <a:lstStyle/>
            <a:p>
              <a:r>
                <a:rPr lang="fr-FR" sz="2400" dirty="0" err="1">
                  <a:solidFill>
                    <a:schemeClr val="accent1"/>
                  </a:solidFill>
                  <a:latin typeface="Consolas" panose="020B0609020204030204" pitchFamily="49" charset="0"/>
                </a:rPr>
                <a:t>XPath</a:t>
              </a:r>
              <a:r>
                <a:rPr lang="fr-FR" sz="2400" dirty="0">
                  <a:solidFill>
                    <a:schemeClr val="accent1"/>
                  </a:solidFill>
                  <a:latin typeface="Consolas" panose="020B0609020204030204" pitchFamily="49" charset="0"/>
                </a:rPr>
                <a:t>/XSL/XSD</a:t>
              </a:r>
            </a:p>
          </p:txBody>
        </p:sp>
        <p:sp>
          <p:nvSpPr>
            <p:cNvPr id="11" name="Interdiction 10"/>
            <p:cNvSpPr/>
            <p:nvPr/>
          </p:nvSpPr>
          <p:spPr>
            <a:xfrm>
              <a:off x="4301490" y="1439229"/>
              <a:ext cx="4476750" cy="4009071"/>
            </a:xfrm>
            <a:prstGeom prst="noSmoking">
              <a:avLst>
                <a:gd name="adj" fmla="val 8970"/>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
        <p:nvSpPr>
          <p:cNvPr id="12" name="ZoneTexte 11"/>
          <p:cNvSpPr txBox="1"/>
          <p:nvPr/>
        </p:nvSpPr>
        <p:spPr>
          <a:xfrm rot="20843980">
            <a:off x="5088295" y="578685"/>
            <a:ext cx="2528873" cy="646986"/>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3200" b="1" dirty="0">
                <a:solidFill>
                  <a:srgbClr val="FF0000"/>
                </a:solidFill>
              </a:rPr>
              <a:t>POUR QUI ?</a:t>
            </a:r>
          </a:p>
        </p:txBody>
      </p:sp>
    </p:spTree>
    <p:extLst>
      <p:ext uri="{BB962C8B-B14F-4D97-AF65-F5344CB8AC3E}">
        <p14:creationId xmlns:p14="http://schemas.microsoft.com/office/powerpoint/2010/main" val="251784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.NET Standard 1.6</a:t>
            </a:r>
          </a:p>
        </p:txBody>
      </p:sp>
      <p:sp>
        <p:nvSpPr>
          <p:cNvPr id="3" name="Espace réservé du contenu 2"/>
          <p:cNvSpPr>
            <a:spLocks noGrp="1"/>
          </p:cNvSpPr>
          <p:nvPr>
            <p:ph idx="1"/>
          </p:nvPr>
        </p:nvSpPr>
        <p:spPr>
          <a:xfrm>
            <a:off x="628650" y="1825625"/>
            <a:ext cx="7886700" cy="4351338"/>
          </a:xfrm>
        </p:spPr>
        <p:txBody>
          <a:bodyPr/>
          <a:lstStyle/>
          <a:p>
            <a:pPr marL="0" indent="0">
              <a:buNone/>
            </a:pPr>
            <a:r>
              <a:rPr lang="fr-FR" dirty="0"/>
              <a:t>Taux de conversion des librairies .NET vers .NET </a:t>
            </a:r>
            <a:r>
              <a:rPr lang="fr-FR" dirty="0" err="1"/>
              <a:t>Core</a:t>
            </a:r>
            <a:r>
              <a:rPr lang="fr-FR" dirty="0"/>
              <a:t> </a:t>
            </a:r>
          </a:p>
        </p:txBody>
      </p:sp>
      <p:sp>
        <p:nvSpPr>
          <p:cNvPr id="4" name="ZoneTexte 3"/>
          <p:cNvSpPr txBox="1"/>
          <p:nvPr/>
        </p:nvSpPr>
        <p:spPr>
          <a:xfrm rot="786009">
            <a:off x="2532560" y="3004168"/>
            <a:ext cx="3580467" cy="2646878"/>
          </a:xfrm>
          <a:prstGeom prst="rect">
            <a:avLst/>
          </a:prstGeom>
          <a:noFill/>
        </p:spPr>
        <p:txBody>
          <a:bodyPr wrap="square" rtlCol="0">
            <a:spAutoFit/>
          </a:bodyPr>
          <a:lstStyle/>
          <a:p>
            <a:r>
              <a:rPr lang="fr-FR" sz="16600" dirty="0">
                <a:solidFill>
                  <a:srgbClr val="FF0000"/>
                </a:solidFill>
              </a:rPr>
              <a:t>0</a:t>
            </a:r>
            <a:r>
              <a:rPr lang="fr-FR" sz="4000" dirty="0">
                <a:solidFill>
                  <a:srgbClr val="FF0000"/>
                </a:solidFill>
              </a:rPr>
              <a:t>,2</a:t>
            </a:r>
            <a:r>
              <a:rPr lang="fr-FR" sz="16600" dirty="0">
                <a:solidFill>
                  <a:srgbClr val="FF0000"/>
                </a:solidFill>
              </a:rPr>
              <a:t>%</a:t>
            </a:r>
          </a:p>
        </p:txBody>
      </p:sp>
    </p:spTree>
    <p:extLst>
      <p:ext uri="{BB962C8B-B14F-4D97-AF65-F5344CB8AC3E}">
        <p14:creationId xmlns:p14="http://schemas.microsoft.com/office/powerpoint/2010/main" val="2491795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a:t>
            </a:r>
          </a:p>
        </p:txBody>
      </p:sp>
      <p:sp>
        <p:nvSpPr>
          <p:cNvPr id="3" name="Espace réservé du contenu 2"/>
          <p:cNvSpPr>
            <a:spLocks noGrp="1"/>
          </p:cNvSpPr>
          <p:nvPr>
            <p:ph idx="1"/>
          </p:nvPr>
        </p:nvSpPr>
        <p:spPr/>
        <p:txBody>
          <a:bodyPr>
            <a:normAutofit/>
          </a:bodyPr>
          <a:lstStyle/>
          <a:p>
            <a:pPr marL="0" indent="0" algn="ctr">
              <a:buNone/>
            </a:pPr>
            <a:r>
              <a:rPr lang="fr-FR" sz="3200" dirty="0"/>
              <a:t>.NET Standard « piloté » par .NET </a:t>
            </a:r>
            <a:r>
              <a:rPr lang="fr-FR" sz="3200" dirty="0" err="1"/>
              <a:t>Core</a:t>
            </a:r>
            <a:endParaRPr lang="fr-FR" sz="3200" dirty="0"/>
          </a:p>
          <a:p>
            <a:pPr algn="ctr"/>
            <a:endParaRPr lang="fr-FR" sz="3200" dirty="0"/>
          </a:p>
          <a:p>
            <a:pPr marL="0" indent="0" algn="ctr">
              <a:buNone/>
            </a:pPr>
            <a:endParaRPr lang="fr-FR" sz="3200" dirty="0"/>
          </a:p>
          <a:p>
            <a:pPr marL="0" indent="0" algn="ctr">
              <a:buNone/>
            </a:pPr>
            <a:endParaRPr lang="fr-FR" sz="3200" dirty="0"/>
          </a:p>
          <a:p>
            <a:pPr marL="0" indent="0" algn="ctr">
              <a:buNone/>
            </a:pPr>
            <a:r>
              <a:rPr lang="fr-FR" sz="3200" dirty="0"/>
              <a:t>Trop de « frein » à implémenter des </a:t>
            </a:r>
            <a:r>
              <a:rPr lang="fr-FR" sz="3200" dirty="0" err="1"/>
              <a:t>features</a:t>
            </a:r>
            <a:r>
              <a:rPr lang="fr-FR" sz="3200" dirty="0"/>
              <a:t> obsolètes ou considérées comme moins pertinentes</a:t>
            </a:r>
          </a:p>
        </p:txBody>
      </p:sp>
      <p:sp>
        <p:nvSpPr>
          <p:cNvPr id="4" name="Flèche : bas 3"/>
          <p:cNvSpPr/>
          <p:nvPr/>
        </p:nvSpPr>
        <p:spPr>
          <a:xfrm>
            <a:off x="3996813" y="2735825"/>
            <a:ext cx="1150374" cy="9144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solidFill>
            </a:endParaRPr>
          </a:p>
        </p:txBody>
      </p:sp>
    </p:spTree>
    <p:extLst>
      <p:ext uri="{BB962C8B-B14F-4D97-AF65-F5344CB8AC3E}">
        <p14:creationId xmlns:p14="http://schemas.microsoft.com/office/powerpoint/2010/main" val="83432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.NET Standard 2.0</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640" y="1871662"/>
            <a:ext cx="4762500" cy="3571875"/>
          </a:xfrm>
          <a:prstGeom prst="rect">
            <a:avLst/>
          </a:prstGeom>
        </p:spPr>
      </p:pic>
    </p:spTree>
    <p:extLst>
      <p:ext uri="{BB962C8B-B14F-4D97-AF65-F5344CB8AC3E}">
        <p14:creationId xmlns:p14="http://schemas.microsoft.com/office/powerpoint/2010/main" val="2672571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.NET Standard 2.0</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1923818"/>
            <a:ext cx="2543530" cy="3315163"/>
          </a:xfrm>
          <a:prstGeom prst="rect">
            <a:avLst/>
          </a:prstGeom>
        </p:spPr>
      </p:pic>
      <p:pic>
        <p:nvPicPr>
          <p:cNvPr id="5" name="Image 4"/>
          <p:cNvPicPr>
            <a:picLocks noChangeAspect="1"/>
          </p:cNvPicPr>
          <p:nvPr/>
        </p:nvPicPr>
        <p:blipFill>
          <a:blip r:embed="rId3"/>
          <a:stretch>
            <a:fillRect/>
          </a:stretch>
        </p:blipFill>
        <p:spPr>
          <a:xfrm>
            <a:off x="3131819" y="2240280"/>
            <a:ext cx="5610225" cy="3032760"/>
          </a:xfrm>
          <a:prstGeom prst="rect">
            <a:avLst/>
          </a:prstGeom>
        </p:spPr>
      </p:pic>
      <p:sp>
        <p:nvSpPr>
          <p:cNvPr id="11" name="Rectangle 10"/>
          <p:cNvSpPr/>
          <p:nvPr/>
        </p:nvSpPr>
        <p:spPr>
          <a:xfrm>
            <a:off x="514350" y="3749040"/>
            <a:ext cx="4880610" cy="10668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noFill/>
            </a:endParaRPr>
          </a:p>
        </p:txBody>
      </p:sp>
      <p:sp>
        <p:nvSpPr>
          <p:cNvPr id="8" name="Rectangle 7"/>
          <p:cNvSpPr/>
          <p:nvPr/>
        </p:nvSpPr>
        <p:spPr>
          <a:xfrm>
            <a:off x="514350" y="3398520"/>
            <a:ext cx="4720590" cy="3581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
        <p:nvSpPr>
          <p:cNvPr id="9" name="Rectangle 8"/>
          <p:cNvSpPr/>
          <p:nvPr/>
        </p:nvSpPr>
        <p:spPr>
          <a:xfrm>
            <a:off x="514350" y="4815840"/>
            <a:ext cx="7760970" cy="3581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noFill/>
            </a:endParaRPr>
          </a:p>
        </p:txBody>
      </p:sp>
    </p:spTree>
    <p:extLst>
      <p:ext uri="{BB962C8B-B14F-4D97-AF65-F5344CB8AC3E}">
        <p14:creationId xmlns:p14="http://schemas.microsoft.com/office/powerpoint/2010/main" val="1934002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94" y="423285"/>
            <a:ext cx="8104238" cy="5365455"/>
          </a:xfrm>
          <a:prstGeom prst="rect">
            <a:avLst/>
          </a:prstGeom>
        </p:spPr>
      </p:pic>
    </p:spTree>
    <p:extLst>
      <p:ext uri="{BB962C8B-B14F-4D97-AF65-F5344CB8AC3E}">
        <p14:creationId xmlns:p14="http://schemas.microsoft.com/office/powerpoint/2010/main" val="2359194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13" y="2446549"/>
            <a:ext cx="8465574" cy="2510594"/>
          </a:xfrm>
          <a:prstGeom prst="rect">
            <a:avLst/>
          </a:prstGeom>
        </p:spPr>
      </p:pic>
      <p:sp>
        <p:nvSpPr>
          <p:cNvPr id="4" name="Titre 3"/>
          <p:cNvSpPr>
            <a:spLocks noGrp="1"/>
          </p:cNvSpPr>
          <p:nvPr>
            <p:ph type="title"/>
          </p:nvPr>
        </p:nvSpPr>
        <p:spPr/>
        <p:txBody>
          <a:bodyPr/>
          <a:lstStyle/>
          <a:p>
            <a:r>
              <a:rPr lang="fr-FR" dirty="0"/>
              <a:t>.NET Standard 2.0</a:t>
            </a:r>
          </a:p>
        </p:txBody>
      </p:sp>
    </p:spTree>
    <p:extLst>
      <p:ext uri="{BB962C8B-B14F-4D97-AF65-F5344CB8AC3E}">
        <p14:creationId xmlns:p14="http://schemas.microsoft.com/office/powerpoint/2010/main" val="289099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.NET Standard 2.0</a:t>
            </a:r>
          </a:p>
        </p:txBody>
      </p:sp>
      <p:sp>
        <p:nvSpPr>
          <p:cNvPr id="4" name="ZoneTexte 3"/>
          <p:cNvSpPr txBox="1"/>
          <p:nvPr/>
        </p:nvSpPr>
        <p:spPr>
          <a:xfrm rot="20843980">
            <a:off x="5088295" y="578685"/>
            <a:ext cx="2528873" cy="646986"/>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3200" b="1" dirty="0">
                <a:solidFill>
                  <a:srgbClr val="FF0000"/>
                </a:solidFill>
              </a:rPr>
              <a:t>POUR QUI ?</a:t>
            </a:r>
          </a:p>
        </p:txBody>
      </p:sp>
      <p:sp>
        <p:nvSpPr>
          <p:cNvPr id="6" name="Espace réservé du contenu 5"/>
          <p:cNvSpPr>
            <a:spLocks noGrp="1"/>
          </p:cNvSpPr>
          <p:nvPr>
            <p:ph idx="1"/>
          </p:nvPr>
        </p:nvSpPr>
        <p:spPr/>
        <p:txBody>
          <a:bodyPr>
            <a:normAutofit/>
          </a:bodyPr>
          <a:lstStyle/>
          <a:p>
            <a:pPr>
              <a:lnSpc>
                <a:spcPct val="200000"/>
              </a:lnSpc>
            </a:pPr>
            <a:r>
              <a:rPr lang="fr-FR" sz="3200" dirty="0"/>
              <a:t>Développeurs .NET </a:t>
            </a:r>
            <a:r>
              <a:rPr lang="fr-FR" sz="3200" dirty="0" err="1"/>
              <a:t>Core</a:t>
            </a:r>
            <a:r>
              <a:rPr lang="fr-FR" sz="3200" dirty="0"/>
              <a:t> (2.0)</a:t>
            </a:r>
          </a:p>
          <a:p>
            <a:pPr>
              <a:lnSpc>
                <a:spcPct val="200000"/>
              </a:lnSpc>
            </a:pPr>
            <a:r>
              <a:rPr lang="fr-FR" sz="3200" dirty="0"/>
              <a:t>Développeurs .NET « Desktop » (4.6.1)</a:t>
            </a:r>
          </a:p>
          <a:p>
            <a:pPr>
              <a:lnSpc>
                <a:spcPct val="200000"/>
              </a:lnSpc>
            </a:pPr>
            <a:r>
              <a:rPr lang="fr-FR" sz="3200" dirty="0"/>
              <a:t>Tout le monde (compatibility </a:t>
            </a:r>
            <a:r>
              <a:rPr lang="fr-FR" sz="3200" dirty="0" err="1"/>
              <a:t>shim</a:t>
            </a:r>
            <a:r>
              <a:rPr lang="fr-FR" sz="3200" dirty="0"/>
              <a:t>)</a:t>
            </a:r>
          </a:p>
        </p:txBody>
      </p:sp>
    </p:spTree>
    <p:extLst>
      <p:ext uri="{BB962C8B-B14F-4D97-AF65-F5344CB8AC3E}">
        <p14:creationId xmlns:p14="http://schemas.microsoft.com/office/powerpoint/2010/main" val="294636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Historique</a:t>
            </a:r>
          </a:p>
        </p:txBody>
      </p:sp>
      <p:sp>
        <p:nvSpPr>
          <p:cNvPr id="8" name="Ellipse 7"/>
          <p:cNvSpPr/>
          <p:nvPr/>
        </p:nvSpPr>
        <p:spPr>
          <a:xfrm>
            <a:off x="628650" y="1667439"/>
            <a:ext cx="3890075" cy="34638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accent1"/>
                </a:solidFill>
              </a:rPr>
              <a:t>.NET Framework</a:t>
            </a:r>
          </a:p>
        </p:txBody>
      </p:sp>
      <p:sp>
        <p:nvSpPr>
          <p:cNvPr id="9" name="Ellipse 8"/>
          <p:cNvSpPr/>
          <p:nvPr/>
        </p:nvSpPr>
        <p:spPr>
          <a:xfrm>
            <a:off x="4625275" y="1644188"/>
            <a:ext cx="3890075" cy="34638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accent1"/>
                </a:solidFill>
              </a:rPr>
              <a:t>Silverlight</a:t>
            </a:r>
          </a:p>
        </p:txBody>
      </p:sp>
    </p:spTree>
    <p:extLst>
      <p:ext uri="{BB962C8B-B14F-4D97-AF65-F5344CB8AC3E}">
        <p14:creationId xmlns:p14="http://schemas.microsoft.com/office/powerpoint/2010/main" val="843645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.NET Standard 2.0</a:t>
            </a:r>
          </a:p>
        </p:txBody>
      </p:sp>
      <p:sp>
        <p:nvSpPr>
          <p:cNvPr id="3" name="Espace réservé du contenu 2"/>
          <p:cNvSpPr>
            <a:spLocks noGrp="1"/>
          </p:cNvSpPr>
          <p:nvPr>
            <p:ph idx="1"/>
          </p:nvPr>
        </p:nvSpPr>
        <p:spPr/>
        <p:txBody>
          <a:bodyPr>
            <a:normAutofit/>
          </a:bodyPr>
          <a:lstStyle/>
          <a:p>
            <a:pPr>
              <a:lnSpc>
                <a:spcPct val="200000"/>
              </a:lnSpc>
            </a:pPr>
            <a:r>
              <a:rPr lang="fr-FR" sz="3200" dirty="0"/>
              <a:t>Le 7 mars : Visual Studio 2017.</a:t>
            </a:r>
          </a:p>
          <a:p>
            <a:pPr>
              <a:lnSpc>
                <a:spcPct val="200000"/>
              </a:lnSpc>
            </a:pPr>
            <a:r>
              <a:rPr lang="fr-FR" sz="3200" dirty="0"/>
              <a:t>Q2 2017 : </a:t>
            </a:r>
            <a:r>
              <a:rPr lang="fr-FR" sz="3200" dirty="0" err="1"/>
              <a:t>Preview</a:t>
            </a:r>
            <a:r>
              <a:rPr lang="fr-FR" sz="3200" dirty="0"/>
              <a:t> (&amp; .NET </a:t>
            </a:r>
            <a:r>
              <a:rPr lang="fr-FR" sz="3200" dirty="0" err="1"/>
              <a:t>Core</a:t>
            </a:r>
            <a:r>
              <a:rPr lang="fr-FR" sz="3200" dirty="0"/>
              <a:t> 2.0)</a:t>
            </a:r>
          </a:p>
          <a:p>
            <a:pPr>
              <a:lnSpc>
                <a:spcPct val="200000"/>
              </a:lnSpc>
            </a:pPr>
            <a:r>
              <a:rPr lang="fr-FR" sz="3200" dirty="0"/>
              <a:t>Q3 2017 : RTW (&amp; .NET </a:t>
            </a:r>
            <a:r>
              <a:rPr lang="fr-FR" sz="3200" dirty="0" err="1"/>
              <a:t>Core</a:t>
            </a:r>
            <a:r>
              <a:rPr lang="fr-FR" sz="3200" dirty="0"/>
              <a:t> 2.0)</a:t>
            </a:r>
          </a:p>
          <a:p>
            <a:pPr marL="0" indent="0">
              <a:lnSpc>
                <a:spcPct val="200000"/>
              </a:lnSpc>
              <a:buNone/>
            </a:pPr>
            <a:r>
              <a:rPr lang="fr-FR" sz="1800" dirty="0">
                <a:hlinkClick r:id="rId2"/>
              </a:rPr>
              <a:t>https://github.com/dotnet/core/blob/master/roadmap.md</a:t>
            </a:r>
            <a:endParaRPr lang="fr-FR" sz="1800" dirty="0"/>
          </a:p>
        </p:txBody>
      </p:sp>
      <p:sp>
        <p:nvSpPr>
          <p:cNvPr id="4" name="ZoneTexte 3"/>
          <p:cNvSpPr txBox="1"/>
          <p:nvPr/>
        </p:nvSpPr>
        <p:spPr>
          <a:xfrm rot="20843980">
            <a:off x="5088295" y="578685"/>
            <a:ext cx="2528873" cy="646986"/>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3200" b="1" dirty="0">
                <a:solidFill>
                  <a:srgbClr val="FF0000"/>
                </a:solidFill>
              </a:rPr>
              <a:t>QUAND ?</a:t>
            </a:r>
          </a:p>
        </p:txBody>
      </p:sp>
    </p:spTree>
    <p:extLst>
      <p:ext uri="{BB962C8B-B14F-4D97-AF65-F5344CB8AC3E}">
        <p14:creationId xmlns:p14="http://schemas.microsoft.com/office/powerpoint/2010/main" val="3238589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.NET Standard 2.0</a:t>
            </a:r>
          </a:p>
        </p:txBody>
      </p:sp>
      <p:sp>
        <p:nvSpPr>
          <p:cNvPr id="3" name="Espace réservé du contenu 2"/>
          <p:cNvSpPr>
            <a:spLocks noGrp="1"/>
          </p:cNvSpPr>
          <p:nvPr>
            <p:ph idx="1"/>
          </p:nvPr>
        </p:nvSpPr>
        <p:spPr/>
        <p:txBody>
          <a:bodyPr>
            <a:normAutofit/>
          </a:bodyPr>
          <a:lstStyle/>
          <a:p>
            <a:pPr marL="0" indent="0">
              <a:lnSpc>
                <a:spcPct val="150000"/>
              </a:lnSpc>
              <a:buNone/>
            </a:pPr>
            <a:r>
              <a:rPr lang="fr-FR" sz="1600" dirty="0"/>
              <a:t>.NET </a:t>
            </a:r>
            <a:r>
              <a:rPr lang="fr-FR" sz="1600" dirty="0" err="1"/>
              <a:t>Core</a:t>
            </a:r>
            <a:r>
              <a:rPr lang="fr-FR" sz="1600" dirty="0"/>
              <a:t> 2.0 </a:t>
            </a:r>
            <a:r>
              <a:rPr lang="fr-FR" sz="1600" dirty="0" err="1"/>
              <a:t>dogfooding</a:t>
            </a:r>
            <a:r>
              <a:rPr lang="fr-FR" sz="1600" dirty="0"/>
              <a:t> : </a:t>
            </a:r>
            <a:r>
              <a:rPr lang="fr-FR" sz="1600" dirty="0">
                <a:solidFill>
                  <a:schemeClr val="accent1"/>
                </a:solidFill>
                <a:hlinkClick r:id="rId2"/>
              </a:rPr>
              <a:t>http://cpc.cx/iBC</a:t>
            </a:r>
            <a:endParaRPr lang="fr-FR" sz="1600" dirty="0">
              <a:solidFill>
                <a:schemeClr val="accent1"/>
              </a:solidFill>
            </a:endParaRPr>
          </a:p>
          <a:p>
            <a:pPr marL="0" indent="0">
              <a:lnSpc>
                <a:spcPct val="150000"/>
              </a:lnSpc>
              <a:buNone/>
            </a:pPr>
            <a:r>
              <a:rPr lang="fr-FR" sz="1600" dirty="0"/>
              <a:t>.NET Standard : </a:t>
            </a:r>
            <a:r>
              <a:rPr lang="fr-FR" sz="1600" dirty="0">
                <a:hlinkClick r:id="rId3"/>
              </a:rPr>
              <a:t>http://cpc.cx/iBD</a:t>
            </a:r>
            <a:endParaRPr lang="fr-FR" sz="1600" dirty="0"/>
          </a:p>
          <a:p>
            <a:pPr marL="0" indent="0">
              <a:lnSpc>
                <a:spcPct val="150000"/>
              </a:lnSpc>
              <a:buNone/>
            </a:pPr>
            <a:r>
              <a:rPr lang="fr-FR" sz="1600" dirty="0"/>
              <a:t>Explore .NET API : </a:t>
            </a:r>
            <a:r>
              <a:rPr lang="fr-FR" sz="1600" dirty="0">
                <a:solidFill>
                  <a:schemeClr val="accent1"/>
                </a:solidFill>
                <a:hlinkClick r:id="rId4"/>
              </a:rPr>
              <a:t>http://apisof.net</a:t>
            </a:r>
            <a:r>
              <a:rPr lang="fr-FR" sz="1600" dirty="0">
                <a:solidFill>
                  <a:schemeClr val="accent1"/>
                </a:solidFill>
              </a:rPr>
              <a:t> </a:t>
            </a:r>
          </a:p>
          <a:p>
            <a:pPr marL="0" indent="0">
              <a:lnSpc>
                <a:spcPct val="150000"/>
              </a:lnSpc>
              <a:buNone/>
            </a:pPr>
            <a:r>
              <a:rPr lang="fr-FR" sz="1600" dirty="0" err="1"/>
              <a:t>Portability</a:t>
            </a:r>
            <a:r>
              <a:rPr lang="fr-FR" sz="1600" dirty="0"/>
              <a:t> </a:t>
            </a:r>
            <a:r>
              <a:rPr lang="fr-FR" sz="1600" dirty="0" err="1"/>
              <a:t>analyzer</a:t>
            </a:r>
            <a:r>
              <a:rPr lang="fr-FR" sz="1600" dirty="0"/>
              <a:t> VS extension : </a:t>
            </a:r>
            <a:r>
              <a:rPr lang="fr-FR" sz="1600" dirty="0">
                <a:solidFill>
                  <a:schemeClr val="accent1"/>
                </a:solidFill>
                <a:hlinkClick r:id="rId5"/>
              </a:rPr>
              <a:t>http://cpc.cx/iBE</a:t>
            </a:r>
            <a:endParaRPr lang="fr-FR" sz="1600" dirty="0">
              <a:solidFill>
                <a:schemeClr val="accent1"/>
              </a:solidFill>
            </a:endParaRPr>
          </a:p>
          <a:p>
            <a:pPr marL="0" indent="0">
              <a:lnSpc>
                <a:spcPct val="150000"/>
              </a:lnSpc>
              <a:buNone/>
            </a:pPr>
            <a:r>
              <a:rPr lang="fr-FR" sz="1600" dirty="0"/>
              <a:t>Check </a:t>
            </a:r>
            <a:r>
              <a:rPr lang="fr-FR" sz="1600" dirty="0" err="1"/>
              <a:t>nuget</a:t>
            </a:r>
            <a:r>
              <a:rPr lang="fr-FR" sz="1600" dirty="0"/>
              <a:t> </a:t>
            </a:r>
            <a:r>
              <a:rPr lang="fr-FR" sz="1600" dirty="0" err="1"/>
              <a:t>dependencies</a:t>
            </a:r>
            <a:r>
              <a:rPr lang="fr-FR" sz="1600" dirty="0"/>
              <a:t> : </a:t>
            </a:r>
            <a:r>
              <a:rPr lang="fr-FR" sz="1600" dirty="0">
                <a:solidFill>
                  <a:schemeClr val="accent1"/>
                </a:solidFill>
                <a:hlinkClick r:id="rId6"/>
              </a:rPr>
              <a:t>https://icanhasdot.net/</a:t>
            </a:r>
            <a:endParaRPr lang="fr-FR" sz="1600" dirty="0">
              <a:solidFill>
                <a:schemeClr val="accent1"/>
              </a:solidFill>
            </a:endParaRPr>
          </a:p>
          <a:p>
            <a:pPr marL="0" indent="0">
              <a:lnSpc>
                <a:spcPct val="150000"/>
              </a:lnSpc>
              <a:buNone/>
            </a:pPr>
            <a:endParaRPr lang="fr-FR" sz="1600" dirty="0">
              <a:solidFill>
                <a:schemeClr val="accent1"/>
              </a:solidFill>
            </a:endParaRPr>
          </a:p>
        </p:txBody>
      </p:sp>
      <p:sp>
        <p:nvSpPr>
          <p:cNvPr id="4" name="ZoneTexte 3"/>
          <p:cNvSpPr txBox="1"/>
          <p:nvPr/>
        </p:nvSpPr>
        <p:spPr>
          <a:xfrm rot="20843980">
            <a:off x="5088295" y="578685"/>
            <a:ext cx="2528873" cy="646986"/>
          </a:xfrm>
          <a:prstGeom prst="round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3200" b="1" dirty="0">
                <a:solidFill>
                  <a:srgbClr val="FF0000"/>
                </a:solidFill>
              </a:rPr>
              <a:t>COMMENT ?</a:t>
            </a:r>
          </a:p>
        </p:txBody>
      </p:sp>
      <p:pic>
        <p:nvPicPr>
          <p:cNvPr id="6" name="Imag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2524" y="2640266"/>
            <a:ext cx="3536697" cy="3536697"/>
          </a:xfrm>
          <a:prstGeom prst="rect">
            <a:avLst/>
          </a:prstGeom>
        </p:spPr>
      </p:pic>
    </p:spTree>
    <p:extLst>
      <p:ext uri="{BB962C8B-B14F-4D97-AF65-F5344CB8AC3E}">
        <p14:creationId xmlns:p14="http://schemas.microsoft.com/office/powerpoint/2010/main" val="294235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Historique</a:t>
            </a:r>
          </a:p>
        </p:txBody>
      </p:sp>
      <p:sp>
        <p:nvSpPr>
          <p:cNvPr id="3" name="ZoneTexte 2"/>
          <p:cNvSpPr txBox="1"/>
          <p:nvPr/>
        </p:nvSpPr>
        <p:spPr>
          <a:xfrm>
            <a:off x="4686300" y="2423522"/>
            <a:ext cx="3829050" cy="1569660"/>
          </a:xfrm>
          <a:prstGeom prst="rect">
            <a:avLst/>
          </a:prstGeom>
          <a:solidFill>
            <a:schemeClr val="accent1">
              <a:lumMod val="20000"/>
              <a:lumOff val="80000"/>
            </a:schemeClr>
          </a:solidFill>
        </p:spPr>
        <p:txBody>
          <a:bodyPr wrap="square" rtlCol="0">
            <a:spAutoFit/>
          </a:bodyPr>
          <a:lstStyle/>
          <a:p>
            <a:r>
              <a:rPr lang="fr-FR" sz="3200" dirty="0">
                <a:solidFill>
                  <a:schemeClr val="accent1"/>
                </a:solidFill>
                <a:latin typeface="Consolas" panose="020B0609020204030204" pitchFamily="49" charset="0"/>
              </a:rPr>
              <a:t>#if SILVERLIGHT</a:t>
            </a:r>
          </a:p>
          <a:p>
            <a:r>
              <a:rPr lang="fr-FR" sz="3200" dirty="0">
                <a:solidFill>
                  <a:schemeClr val="accent1"/>
                </a:solidFill>
                <a:latin typeface="Consolas" panose="020B0609020204030204" pitchFamily="49" charset="0"/>
              </a:rPr>
              <a:t>#</a:t>
            </a:r>
            <a:r>
              <a:rPr lang="fr-FR" sz="3200" dirty="0" err="1">
                <a:solidFill>
                  <a:schemeClr val="accent1"/>
                </a:solidFill>
                <a:latin typeface="Consolas" panose="020B0609020204030204" pitchFamily="49" charset="0"/>
              </a:rPr>
              <a:t>else</a:t>
            </a:r>
            <a:endParaRPr lang="fr-FR" sz="3200" dirty="0">
              <a:solidFill>
                <a:schemeClr val="accent1"/>
              </a:solidFill>
              <a:latin typeface="Consolas" panose="020B0609020204030204" pitchFamily="49" charset="0"/>
            </a:endParaRPr>
          </a:p>
          <a:p>
            <a:r>
              <a:rPr lang="fr-FR" sz="3200" dirty="0">
                <a:solidFill>
                  <a:schemeClr val="accent1"/>
                </a:solidFill>
                <a:latin typeface="Consolas" panose="020B0609020204030204" pitchFamily="49" charset="0"/>
              </a:rPr>
              <a:t>#</a:t>
            </a:r>
            <a:r>
              <a:rPr lang="fr-FR" sz="3200" dirty="0" err="1">
                <a:solidFill>
                  <a:schemeClr val="accent1"/>
                </a:solidFill>
                <a:latin typeface="Consolas" panose="020B0609020204030204" pitchFamily="49" charset="0"/>
              </a:rPr>
              <a:t>endif</a:t>
            </a:r>
            <a:endParaRPr lang="fr-FR" sz="3200" dirty="0">
              <a:solidFill>
                <a:schemeClr val="accent1"/>
              </a:solidFill>
              <a:latin typeface="Consolas" panose="020B0609020204030204" pitchFamily="49" charset="0"/>
            </a:endParaRPr>
          </a:p>
        </p:txBody>
      </p:sp>
      <p:pic>
        <p:nvPicPr>
          <p:cNvPr id="4" name="Image 3"/>
          <p:cNvPicPr>
            <a:picLocks noChangeAspect="1"/>
          </p:cNvPicPr>
          <p:nvPr/>
        </p:nvPicPr>
        <p:blipFill>
          <a:blip r:embed="rId3"/>
          <a:stretch>
            <a:fillRect/>
          </a:stretch>
        </p:blipFill>
        <p:spPr>
          <a:xfrm>
            <a:off x="628650" y="1875295"/>
            <a:ext cx="3412625" cy="2666113"/>
          </a:xfrm>
          <a:prstGeom prst="rect">
            <a:avLst/>
          </a:prstGeom>
        </p:spPr>
      </p:pic>
    </p:spTree>
    <p:extLst>
      <p:ext uri="{BB962C8B-B14F-4D97-AF65-F5344CB8AC3E}">
        <p14:creationId xmlns:p14="http://schemas.microsoft.com/office/powerpoint/2010/main" val="48099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Historique</a:t>
            </a:r>
          </a:p>
        </p:txBody>
      </p:sp>
      <p:sp>
        <p:nvSpPr>
          <p:cNvPr id="8" name="Ellipse 7"/>
          <p:cNvSpPr/>
          <p:nvPr/>
        </p:nvSpPr>
        <p:spPr>
          <a:xfrm>
            <a:off x="1099736" y="1506035"/>
            <a:ext cx="2588862" cy="23052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accent1"/>
                </a:solidFill>
              </a:rPr>
              <a:t>.NET Framework</a:t>
            </a:r>
          </a:p>
        </p:txBody>
      </p:sp>
      <p:sp>
        <p:nvSpPr>
          <p:cNvPr id="5" name="Ellipse 4"/>
          <p:cNvSpPr/>
          <p:nvPr/>
        </p:nvSpPr>
        <p:spPr>
          <a:xfrm>
            <a:off x="5903707" y="1320433"/>
            <a:ext cx="2501540" cy="22274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accent1"/>
                </a:solidFill>
              </a:rPr>
              <a:t>Silverlight</a:t>
            </a:r>
          </a:p>
        </p:txBody>
      </p:sp>
      <p:sp>
        <p:nvSpPr>
          <p:cNvPr id="6" name="Ellipse 5"/>
          <p:cNvSpPr/>
          <p:nvPr/>
        </p:nvSpPr>
        <p:spPr>
          <a:xfrm>
            <a:off x="1868515" y="4029560"/>
            <a:ext cx="2302289" cy="20500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accent1"/>
                </a:solidFill>
              </a:rPr>
              <a:t>Windows Phone</a:t>
            </a:r>
          </a:p>
        </p:txBody>
      </p:sp>
      <p:sp>
        <p:nvSpPr>
          <p:cNvPr id="7" name="Ellipse 6"/>
          <p:cNvSpPr/>
          <p:nvPr/>
        </p:nvSpPr>
        <p:spPr>
          <a:xfrm>
            <a:off x="4572000" y="3626603"/>
            <a:ext cx="2502450" cy="2228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accent1"/>
                </a:solidFill>
              </a:rPr>
              <a:t>Xbox 360</a:t>
            </a:r>
          </a:p>
        </p:txBody>
      </p:sp>
    </p:spTree>
    <p:extLst>
      <p:ext uri="{BB962C8B-B14F-4D97-AF65-F5344CB8AC3E}">
        <p14:creationId xmlns:p14="http://schemas.microsoft.com/office/powerpoint/2010/main" val="4039331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Portable Class Library</a:t>
            </a:r>
          </a:p>
        </p:txBody>
      </p:sp>
      <p:sp>
        <p:nvSpPr>
          <p:cNvPr id="3" name="ZoneTexte 2"/>
          <p:cNvSpPr txBox="1"/>
          <p:nvPr/>
        </p:nvSpPr>
        <p:spPr>
          <a:xfrm>
            <a:off x="553784" y="1690689"/>
            <a:ext cx="8015029" cy="830997"/>
          </a:xfrm>
          <a:prstGeom prst="rect">
            <a:avLst/>
          </a:prstGeom>
          <a:noFill/>
        </p:spPr>
        <p:txBody>
          <a:bodyPr wrap="square" rtlCol="0">
            <a:spAutoFit/>
          </a:bodyPr>
          <a:lstStyle/>
          <a:p>
            <a:pPr algn="ctr"/>
            <a:r>
              <a:rPr lang="fr-FR" sz="2400" dirty="0"/>
              <a:t>« Je veux créer une librairie compatible</a:t>
            </a:r>
          </a:p>
          <a:p>
            <a:pPr algn="ctr"/>
            <a:r>
              <a:rPr lang="fr-FR" sz="2400" dirty="0"/>
              <a:t>avec .NET Framework 4.0 et Silverlight 4 »</a:t>
            </a: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025" y="2931857"/>
            <a:ext cx="4171950" cy="2705100"/>
          </a:xfrm>
          <a:prstGeom prst="rect">
            <a:avLst/>
          </a:prstGeom>
        </p:spPr>
      </p:pic>
    </p:spTree>
    <p:extLst>
      <p:ext uri="{BB962C8B-B14F-4D97-AF65-F5344CB8AC3E}">
        <p14:creationId xmlns:p14="http://schemas.microsoft.com/office/powerpoint/2010/main" val="393971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Portable Class Library</a:t>
            </a:r>
          </a:p>
        </p:txBody>
      </p:sp>
      <p:sp>
        <p:nvSpPr>
          <p:cNvPr id="7" name="Ellipse 6"/>
          <p:cNvSpPr/>
          <p:nvPr/>
        </p:nvSpPr>
        <p:spPr>
          <a:xfrm>
            <a:off x="867905" y="1666064"/>
            <a:ext cx="3890075" cy="34638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accent1"/>
                </a:solidFill>
              </a:rPr>
              <a:t>.NET Framework</a:t>
            </a:r>
          </a:p>
          <a:p>
            <a:pPr algn="ctr"/>
            <a:r>
              <a:rPr lang="fr-FR" sz="3200" dirty="0">
                <a:solidFill>
                  <a:schemeClr val="accent1"/>
                </a:solidFill>
              </a:rPr>
              <a:t>4.0</a:t>
            </a:r>
          </a:p>
        </p:txBody>
      </p:sp>
      <p:sp>
        <p:nvSpPr>
          <p:cNvPr id="8" name="Ellipse 7"/>
          <p:cNvSpPr/>
          <p:nvPr/>
        </p:nvSpPr>
        <p:spPr>
          <a:xfrm>
            <a:off x="3871993" y="1666063"/>
            <a:ext cx="3890075" cy="34638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accent1"/>
                </a:solidFill>
              </a:rPr>
              <a:t>Silverlight</a:t>
            </a:r>
          </a:p>
          <a:p>
            <a:pPr algn="ctr"/>
            <a:r>
              <a:rPr lang="fr-FR" sz="3200" dirty="0">
                <a:solidFill>
                  <a:schemeClr val="accent1"/>
                </a:solidFill>
              </a:rPr>
              <a:t>4</a:t>
            </a:r>
          </a:p>
        </p:txBody>
      </p:sp>
      <p:sp>
        <p:nvSpPr>
          <p:cNvPr id="12" name="Forme libre : forme 11"/>
          <p:cNvSpPr/>
          <p:nvPr/>
        </p:nvSpPr>
        <p:spPr>
          <a:xfrm>
            <a:off x="3871993" y="2297705"/>
            <a:ext cx="885988" cy="2200586"/>
          </a:xfrm>
          <a:custGeom>
            <a:avLst/>
            <a:gdLst>
              <a:gd name="connsiteX0" fmla="*/ 442994 w 885988"/>
              <a:gd name="connsiteY0" fmla="*/ 0 h 2200586"/>
              <a:gd name="connsiteX1" fmla="*/ 553806 w 885988"/>
              <a:gd name="connsiteY1" fmla="*/ 131951 h 2200586"/>
              <a:gd name="connsiteX2" fmla="*/ 885988 w 885988"/>
              <a:gd name="connsiteY2" fmla="*/ 1100293 h 2200586"/>
              <a:gd name="connsiteX3" fmla="*/ 553806 w 885988"/>
              <a:gd name="connsiteY3" fmla="*/ 2068635 h 2200586"/>
              <a:gd name="connsiteX4" fmla="*/ 442995 w 885988"/>
              <a:gd name="connsiteY4" fmla="*/ 2200586 h 2200586"/>
              <a:gd name="connsiteX5" fmla="*/ 332182 w 885988"/>
              <a:gd name="connsiteY5" fmla="*/ 2068634 h 2200586"/>
              <a:gd name="connsiteX6" fmla="*/ 0 w 885988"/>
              <a:gd name="connsiteY6" fmla="*/ 1100292 h 2200586"/>
              <a:gd name="connsiteX7" fmla="*/ 332182 w 885988"/>
              <a:gd name="connsiteY7" fmla="*/ 131950 h 220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5988" h="2200586">
                <a:moveTo>
                  <a:pt x="442994" y="0"/>
                </a:moveTo>
                <a:lnTo>
                  <a:pt x="553806" y="131951"/>
                </a:lnTo>
                <a:cubicBezTo>
                  <a:pt x="763529" y="408370"/>
                  <a:pt x="885988" y="741597"/>
                  <a:pt x="885988" y="1100293"/>
                </a:cubicBezTo>
                <a:cubicBezTo>
                  <a:pt x="885988" y="1458989"/>
                  <a:pt x="763529" y="1792216"/>
                  <a:pt x="553806" y="2068635"/>
                </a:cubicBezTo>
                <a:lnTo>
                  <a:pt x="442995" y="2200586"/>
                </a:lnTo>
                <a:lnTo>
                  <a:pt x="332182" y="2068634"/>
                </a:lnTo>
                <a:cubicBezTo>
                  <a:pt x="122460" y="1792215"/>
                  <a:pt x="0" y="1458988"/>
                  <a:pt x="0" y="1100292"/>
                </a:cubicBezTo>
                <a:cubicBezTo>
                  <a:pt x="0" y="741596"/>
                  <a:pt x="122460" y="408369"/>
                  <a:pt x="332182" y="131950"/>
                </a:cubicBezTo>
                <a:close/>
              </a:path>
            </a:pathLst>
          </a:cu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dirty="0">
              <a:solidFill>
                <a:schemeClr val="accent1"/>
              </a:solidFill>
            </a:endParaRPr>
          </a:p>
        </p:txBody>
      </p:sp>
      <p:sp>
        <p:nvSpPr>
          <p:cNvPr id="13" name="ZoneTexte 12"/>
          <p:cNvSpPr txBox="1"/>
          <p:nvPr/>
        </p:nvSpPr>
        <p:spPr>
          <a:xfrm>
            <a:off x="2518473" y="5207431"/>
            <a:ext cx="4107051" cy="707886"/>
          </a:xfrm>
          <a:prstGeom prst="rect">
            <a:avLst/>
          </a:prstGeom>
          <a:solidFill>
            <a:schemeClr val="accent1">
              <a:lumMod val="20000"/>
              <a:lumOff val="80000"/>
            </a:schemeClr>
          </a:solidFill>
        </p:spPr>
        <p:txBody>
          <a:bodyPr wrap="square" rtlCol="0">
            <a:spAutoFit/>
          </a:bodyPr>
          <a:lstStyle/>
          <a:p>
            <a:pPr algn="ctr"/>
            <a:r>
              <a:rPr lang="fr-FR" sz="4000" dirty="0"/>
              <a:t>Profile3</a:t>
            </a:r>
          </a:p>
        </p:txBody>
      </p:sp>
      <p:sp>
        <p:nvSpPr>
          <p:cNvPr id="14" name="ZoneTexte 13"/>
          <p:cNvSpPr txBox="1"/>
          <p:nvPr/>
        </p:nvSpPr>
        <p:spPr>
          <a:xfrm rot="20805090">
            <a:off x="5675492" y="5070776"/>
            <a:ext cx="1636591" cy="510778"/>
          </a:xfrm>
          <a:prstGeom prst="roundRect">
            <a:avLst/>
          </a:prstGeom>
          <a:noFill/>
          <a:ln w="38100">
            <a:solidFill>
              <a:srgbClr val="FF0000"/>
            </a:solidFill>
          </a:ln>
        </p:spPr>
        <p:txBody>
          <a:bodyPr wrap="square" rtlCol="0">
            <a:spAutoFit/>
          </a:bodyPr>
          <a:lstStyle/>
          <a:p>
            <a:pPr algn="ctr"/>
            <a:r>
              <a:rPr lang="fr-FR" sz="2400" b="1" dirty="0">
                <a:solidFill>
                  <a:srgbClr val="FF0000"/>
                </a:solidFill>
              </a:rPr>
              <a:t>CONTRAT</a:t>
            </a:r>
          </a:p>
        </p:txBody>
      </p:sp>
    </p:spTree>
    <p:extLst>
      <p:ext uri="{BB962C8B-B14F-4D97-AF65-F5344CB8AC3E}">
        <p14:creationId xmlns:p14="http://schemas.microsoft.com/office/powerpoint/2010/main" val="289780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a:t>Demo</a:t>
            </a:r>
            <a:endParaRPr lang="fr-FR" dirty="0"/>
          </a:p>
        </p:txBody>
      </p:sp>
    </p:spTree>
    <p:extLst>
      <p:ext uri="{BB962C8B-B14F-4D97-AF65-F5344CB8AC3E}">
        <p14:creationId xmlns:p14="http://schemas.microsoft.com/office/powerpoint/2010/main" val="264304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Portable Class Library</a:t>
            </a:r>
          </a:p>
        </p:txBody>
      </p:sp>
      <p:pic>
        <p:nvPicPr>
          <p:cNvPr id="3" name="Image 2"/>
          <p:cNvPicPr>
            <a:picLocks noChangeAspect="1"/>
          </p:cNvPicPr>
          <p:nvPr/>
        </p:nvPicPr>
        <p:blipFill>
          <a:blip r:embed="rId3"/>
          <a:stretch>
            <a:fillRect/>
          </a:stretch>
        </p:blipFill>
        <p:spPr>
          <a:xfrm>
            <a:off x="4510883" y="1548619"/>
            <a:ext cx="3588745" cy="4568462"/>
          </a:xfrm>
          <a:prstGeom prst="rect">
            <a:avLst/>
          </a:prstGeom>
        </p:spPr>
      </p:pic>
      <p:pic>
        <p:nvPicPr>
          <p:cNvPr id="4" name="Image 3"/>
          <p:cNvPicPr>
            <a:picLocks noChangeAspect="1"/>
          </p:cNvPicPr>
          <p:nvPr/>
        </p:nvPicPr>
        <p:blipFill>
          <a:blip r:embed="rId4"/>
          <a:stretch>
            <a:fillRect/>
          </a:stretch>
        </p:blipFill>
        <p:spPr>
          <a:xfrm>
            <a:off x="867097" y="1816843"/>
            <a:ext cx="2864120" cy="4032014"/>
          </a:xfrm>
          <a:prstGeom prst="rect">
            <a:avLst/>
          </a:prstGeom>
        </p:spPr>
      </p:pic>
    </p:spTree>
    <p:extLst>
      <p:ext uri="{BB962C8B-B14F-4D97-AF65-F5344CB8AC3E}">
        <p14:creationId xmlns:p14="http://schemas.microsoft.com/office/powerpoint/2010/main" val="167968932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656</TotalTime>
  <Words>1253</Words>
  <Application>Microsoft Office PowerPoint</Application>
  <PresentationFormat>Affichage à l'écran (4:3)</PresentationFormat>
  <Paragraphs>187</Paragraphs>
  <Slides>31</Slides>
  <Notes>25</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31</vt:i4>
      </vt:variant>
    </vt:vector>
  </HeadingPairs>
  <TitlesOfParts>
    <vt:vector size="39" baseType="lpstr">
      <vt:lpstr>Arial</vt:lpstr>
      <vt:lpstr>Calibri</vt:lpstr>
      <vt:lpstr>Calibri Light</vt:lpstr>
      <vt:lpstr>Consolas</vt:lpstr>
      <vt:lpstr>Segoe UI</vt:lpstr>
      <vt:lpstr>Symbol</vt:lpstr>
      <vt:lpstr>Thème Office</vt:lpstr>
      <vt:lpstr>Image</vt:lpstr>
      <vt:lpstr>.NET Standard</vt:lpstr>
      <vt:lpstr>Historique</vt:lpstr>
      <vt:lpstr>Historique</vt:lpstr>
      <vt:lpstr>Historique</vt:lpstr>
      <vt:lpstr>Historique</vt:lpstr>
      <vt:lpstr>Portable Class Library</vt:lpstr>
      <vt:lpstr>Portable Class Library</vt:lpstr>
      <vt:lpstr>Demo</vt:lpstr>
      <vt:lpstr>Portable Class Library</vt:lpstr>
      <vt:lpstr>Portable Class Library</vt:lpstr>
      <vt:lpstr>Portable Class Library</vt:lpstr>
      <vt:lpstr>Portable Class Library</vt:lpstr>
      <vt:lpstr>Portable Class Library</vt:lpstr>
      <vt:lpstr>Portable Class Library</vt:lpstr>
      <vt:lpstr>Portable Class Library</vt:lpstr>
      <vt:lpstr>.NET Standard</vt:lpstr>
      <vt:lpstr>Paradigme</vt:lpstr>
      <vt:lpstr>Versioning</vt:lpstr>
      <vt:lpstr>Vue des plateformes</vt:lpstr>
      <vt:lpstr>Vue des versions</vt:lpstr>
      <vt:lpstr>Demo</vt:lpstr>
      <vt:lpstr>.NET Standard 1.6</vt:lpstr>
      <vt:lpstr>.NET Standard 1.6</vt:lpstr>
      <vt:lpstr>Pourquoi ?</vt:lpstr>
      <vt:lpstr>.NET Standard 2.0</vt:lpstr>
      <vt:lpstr>.NET Standard 2.0</vt:lpstr>
      <vt:lpstr>Présentation PowerPoint</vt:lpstr>
      <vt:lpstr>.NET Standard 2.0</vt:lpstr>
      <vt:lpstr>.NET Standard 2.0</vt:lpstr>
      <vt:lpstr>.NET Standard 2.0</vt:lpstr>
      <vt:lpstr>.NET Standard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Bolon</dc:creator>
  <cp:lastModifiedBy>Thomas Bolon</cp:lastModifiedBy>
  <cp:revision>31</cp:revision>
  <dcterms:created xsi:type="dcterms:W3CDTF">2017-02-11T08:34:42Z</dcterms:created>
  <dcterms:modified xsi:type="dcterms:W3CDTF">2017-02-20T16:07:49Z</dcterms:modified>
</cp:coreProperties>
</file>