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8"/>
  </p:notesMasterIdLst>
  <p:sldIdLst>
    <p:sldId id="257" r:id="rId5"/>
    <p:sldId id="291" r:id="rId6"/>
    <p:sldId id="286" r:id="rId7"/>
    <p:sldId id="282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69" r:id="rId16"/>
    <p:sldId id="272" r:id="rId17"/>
    <p:sldId id="283" r:id="rId18"/>
    <p:sldId id="284" r:id="rId19"/>
    <p:sldId id="285" r:id="rId20"/>
    <p:sldId id="292" r:id="rId21"/>
    <p:sldId id="271" r:id="rId22"/>
    <p:sldId id="268" r:id="rId23"/>
    <p:sldId id="294" r:id="rId24"/>
    <p:sldId id="273" r:id="rId25"/>
    <p:sldId id="274" r:id="rId26"/>
    <p:sldId id="275" r:id="rId27"/>
    <p:sldId id="276" r:id="rId28"/>
    <p:sldId id="277" r:id="rId29"/>
    <p:sldId id="293" r:id="rId30"/>
    <p:sldId id="288" r:id="rId31"/>
    <p:sldId id="295" r:id="rId32"/>
    <p:sldId id="287" r:id="rId33"/>
    <p:sldId id="270" r:id="rId34"/>
    <p:sldId id="296" r:id="rId35"/>
    <p:sldId id="279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1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B55C6-F68D-4A7A-8D93-6ADBD932F94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C16A115-103A-4A73-B5C3-4FD04B46F233}">
      <dgm:prSet phldrT="[Text]"/>
      <dgm:spPr/>
      <dgm:t>
        <a:bodyPr/>
        <a:lstStyle/>
        <a:p>
          <a:r>
            <a:rPr lang="fr-FR" dirty="0"/>
            <a:t>Indexation</a:t>
          </a:r>
        </a:p>
      </dgm:t>
    </dgm:pt>
    <dgm:pt modelId="{B44B0E7D-5F18-4BFA-AF86-C4D5C6070CEC}" type="parTrans" cxnId="{B5CDC813-8273-4C34-8E21-299A2F43098C}">
      <dgm:prSet/>
      <dgm:spPr/>
      <dgm:t>
        <a:bodyPr/>
        <a:lstStyle/>
        <a:p>
          <a:endParaRPr lang="fr-FR"/>
        </a:p>
      </dgm:t>
    </dgm:pt>
    <dgm:pt modelId="{8D20FDDE-BF9A-43FA-9044-2474A6EF1252}" type="sibTrans" cxnId="{B5CDC813-8273-4C34-8E21-299A2F43098C}">
      <dgm:prSet/>
      <dgm:spPr/>
      <dgm:t>
        <a:bodyPr/>
        <a:lstStyle/>
        <a:p>
          <a:endParaRPr lang="fr-FR"/>
        </a:p>
      </dgm:t>
    </dgm:pt>
    <dgm:pt modelId="{E3D75A1C-2C5F-4AEA-A00E-6C85F5120ABE}">
      <dgm:prSet phldrT="[Text]"/>
      <dgm:spPr/>
      <dgm:t>
        <a:bodyPr/>
        <a:lstStyle/>
        <a:p>
          <a:r>
            <a:rPr lang="fr-FR" dirty="0"/>
            <a:t>Bonnes performances</a:t>
          </a:r>
        </a:p>
      </dgm:t>
    </dgm:pt>
    <dgm:pt modelId="{2A9677C9-879D-444E-9278-FE23951BDF0F}" type="parTrans" cxnId="{95B9B30D-9FC0-49FB-BFB8-2845F255600A}">
      <dgm:prSet/>
      <dgm:spPr/>
      <dgm:t>
        <a:bodyPr/>
        <a:lstStyle/>
        <a:p>
          <a:endParaRPr lang="fr-FR"/>
        </a:p>
      </dgm:t>
    </dgm:pt>
    <dgm:pt modelId="{E42B79D6-B477-44A0-978D-BB158EDB108F}" type="sibTrans" cxnId="{95B9B30D-9FC0-49FB-BFB8-2845F255600A}">
      <dgm:prSet/>
      <dgm:spPr/>
      <dgm:t>
        <a:bodyPr/>
        <a:lstStyle/>
        <a:p>
          <a:endParaRPr lang="fr-FR"/>
        </a:p>
      </dgm:t>
    </dgm:pt>
    <dgm:pt modelId="{F08D2231-4B80-4B7D-A9D4-4A2C352ECDFF}">
      <dgm:prSet phldrT="[Text]"/>
      <dgm:spPr/>
      <dgm:t>
        <a:bodyPr/>
        <a:lstStyle/>
        <a:p>
          <a:r>
            <a:rPr lang="fr-FR" dirty="0"/>
            <a:t>Intelligence la plus coûteuse</a:t>
          </a:r>
        </a:p>
      </dgm:t>
    </dgm:pt>
    <dgm:pt modelId="{31491410-ACB2-4F7D-847D-72055A2BC726}" type="parTrans" cxnId="{1D46CA10-1434-46F9-96B5-3F7FB930B941}">
      <dgm:prSet/>
      <dgm:spPr/>
      <dgm:t>
        <a:bodyPr/>
        <a:lstStyle/>
        <a:p>
          <a:endParaRPr lang="fr-FR"/>
        </a:p>
      </dgm:t>
    </dgm:pt>
    <dgm:pt modelId="{B1596825-BAB1-4975-809B-4F882D4DD877}" type="sibTrans" cxnId="{1D46CA10-1434-46F9-96B5-3F7FB930B941}">
      <dgm:prSet/>
      <dgm:spPr/>
      <dgm:t>
        <a:bodyPr/>
        <a:lstStyle/>
        <a:p>
          <a:endParaRPr lang="fr-FR"/>
        </a:p>
      </dgm:t>
    </dgm:pt>
    <dgm:pt modelId="{153B8436-8027-465F-B4F4-10BE4EB989C5}">
      <dgm:prSet phldrT="[Text]"/>
      <dgm:spPr/>
      <dgm:t>
        <a:bodyPr/>
        <a:lstStyle/>
        <a:p>
          <a:r>
            <a:rPr lang="fr-FR" dirty="0"/>
            <a:t>Requêtage</a:t>
          </a:r>
        </a:p>
      </dgm:t>
    </dgm:pt>
    <dgm:pt modelId="{6117BA6F-32BE-456B-B3AE-189F7798F6C1}" type="parTrans" cxnId="{0A14E857-2A7C-4A53-8A03-E91829E3CBA1}">
      <dgm:prSet/>
      <dgm:spPr/>
      <dgm:t>
        <a:bodyPr/>
        <a:lstStyle/>
        <a:p>
          <a:endParaRPr lang="fr-FR"/>
        </a:p>
      </dgm:t>
    </dgm:pt>
    <dgm:pt modelId="{062D5EBA-7F30-4D24-A8F1-4B82BF573055}" type="sibTrans" cxnId="{0A14E857-2A7C-4A53-8A03-E91829E3CBA1}">
      <dgm:prSet/>
      <dgm:spPr/>
      <dgm:t>
        <a:bodyPr/>
        <a:lstStyle/>
        <a:p>
          <a:endParaRPr lang="fr-FR"/>
        </a:p>
      </dgm:t>
    </dgm:pt>
    <dgm:pt modelId="{EE9FE386-41E9-4042-8A29-B63AE43658E8}">
      <dgm:prSet phldrT="[Text]"/>
      <dgm:spPr/>
      <dgm:t>
        <a:bodyPr/>
        <a:lstStyle/>
        <a:p>
          <a:r>
            <a:rPr lang="fr-FR" dirty="0"/>
            <a:t>Priorité sur les performances</a:t>
          </a:r>
        </a:p>
      </dgm:t>
    </dgm:pt>
    <dgm:pt modelId="{8B97CF13-F8AE-4939-A0A0-2E68392D02EE}" type="parTrans" cxnId="{EBAA3B03-1474-417A-BAFD-F72CA2A36621}">
      <dgm:prSet/>
      <dgm:spPr/>
      <dgm:t>
        <a:bodyPr/>
        <a:lstStyle/>
        <a:p>
          <a:endParaRPr lang="fr-FR"/>
        </a:p>
      </dgm:t>
    </dgm:pt>
    <dgm:pt modelId="{B23A2F7E-8864-4148-9110-FDA4928B30D5}" type="sibTrans" cxnId="{EBAA3B03-1474-417A-BAFD-F72CA2A36621}">
      <dgm:prSet/>
      <dgm:spPr/>
      <dgm:t>
        <a:bodyPr/>
        <a:lstStyle/>
        <a:p>
          <a:endParaRPr lang="fr-FR"/>
        </a:p>
      </dgm:t>
    </dgm:pt>
    <dgm:pt modelId="{43D8974C-A951-494D-88B3-F91FFA1D444C}">
      <dgm:prSet phldrT="[Text]"/>
      <dgm:spPr/>
      <dgm:t>
        <a:bodyPr/>
        <a:lstStyle/>
        <a:p>
          <a:r>
            <a:rPr lang="fr-FR" dirty="0"/>
            <a:t>« Peu » d’intelligence</a:t>
          </a:r>
        </a:p>
      </dgm:t>
    </dgm:pt>
    <dgm:pt modelId="{C44A28E9-B502-452C-B73C-6C7DD844E314}" type="parTrans" cxnId="{7A7511D8-4C33-48EE-93B3-3E66F221D44A}">
      <dgm:prSet/>
      <dgm:spPr/>
      <dgm:t>
        <a:bodyPr/>
        <a:lstStyle/>
        <a:p>
          <a:endParaRPr lang="fr-FR"/>
        </a:p>
      </dgm:t>
    </dgm:pt>
    <dgm:pt modelId="{633FCD7A-D2A3-4985-99CE-849BE497B209}" type="sibTrans" cxnId="{7A7511D8-4C33-48EE-93B3-3E66F221D44A}">
      <dgm:prSet/>
      <dgm:spPr/>
      <dgm:t>
        <a:bodyPr/>
        <a:lstStyle/>
        <a:p>
          <a:endParaRPr lang="fr-FR"/>
        </a:p>
      </dgm:t>
    </dgm:pt>
    <dgm:pt modelId="{EB7C6C78-ABF7-48B1-95F1-8AC60FB45A46}" type="pres">
      <dgm:prSet presAssocID="{2D7B55C6-F68D-4A7A-8D93-6ADBD932F948}" presName="Name0" presStyleCnt="0">
        <dgm:presLayoutVars>
          <dgm:dir/>
          <dgm:animLvl val="lvl"/>
          <dgm:resizeHandles/>
        </dgm:presLayoutVars>
      </dgm:prSet>
      <dgm:spPr/>
    </dgm:pt>
    <dgm:pt modelId="{3EF7EDD7-2054-49E1-971E-970EEB706DBB}" type="pres">
      <dgm:prSet presAssocID="{1C16A115-103A-4A73-B5C3-4FD04B46F233}" presName="linNode" presStyleCnt="0"/>
      <dgm:spPr/>
    </dgm:pt>
    <dgm:pt modelId="{3632C554-6010-486B-A832-94CE2D7DF2B7}" type="pres">
      <dgm:prSet presAssocID="{1C16A115-103A-4A73-B5C3-4FD04B46F233}" presName="parentShp" presStyleLbl="node1" presStyleIdx="0" presStyleCnt="2">
        <dgm:presLayoutVars>
          <dgm:bulletEnabled val="1"/>
        </dgm:presLayoutVars>
      </dgm:prSet>
      <dgm:spPr/>
    </dgm:pt>
    <dgm:pt modelId="{312B0831-7271-427B-B115-652C2D0E81A1}" type="pres">
      <dgm:prSet presAssocID="{1C16A115-103A-4A73-B5C3-4FD04B46F233}" presName="childShp" presStyleLbl="bgAccFollowNode1" presStyleIdx="0" presStyleCnt="2">
        <dgm:presLayoutVars>
          <dgm:bulletEnabled val="1"/>
        </dgm:presLayoutVars>
      </dgm:prSet>
      <dgm:spPr/>
    </dgm:pt>
    <dgm:pt modelId="{133A351B-19C7-4E68-AF31-BF754BB237CE}" type="pres">
      <dgm:prSet presAssocID="{8D20FDDE-BF9A-43FA-9044-2474A6EF1252}" presName="spacing" presStyleCnt="0"/>
      <dgm:spPr/>
    </dgm:pt>
    <dgm:pt modelId="{5D75A2EC-39C2-4A3C-9731-92F4810AB89D}" type="pres">
      <dgm:prSet presAssocID="{153B8436-8027-465F-B4F4-10BE4EB989C5}" presName="linNode" presStyleCnt="0"/>
      <dgm:spPr/>
    </dgm:pt>
    <dgm:pt modelId="{4A89957C-4E66-4A0B-B409-3EB6EE1A822C}" type="pres">
      <dgm:prSet presAssocID="{153B8436-8027-465F-B4F4-10BE4EB989C5}" presName="parentShp" presStyleLbl="node1" presStyleIdx="1" presStyleCnt="2">
        <dgm:presLayoutVars>
          <dgm:bulletEnabled val="1"/>
        </dgm:presLayoutVars>
      </dgm:prSet>
      <dgm:spPr/>
    </dgm:pt>
    <dgm:pt modelId="{6DA55FA4-CA56-42ED-A2AF-2F40A8C22324}" type="pres">
      <dgm:prSet presAssocID="{153B8436-8027-465F-B4F4-10BE4EB989C5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EBAA3B03-1474-417A-BAFD-F72CA2A36621}" srcId="{153B8436-8027-465F-B4F4-10BE4EB989C5}" destId="{EE9FE386-41E9-4042-8A29-B63AE43658E8}" srcOrd="0" destOrd="0" parTransId="{8B97CF13-F8AE-4939-A0A0-2E68392D02EE}" sibTransId="{B23A2F7E-8864-4148-9110-FDA4928B30D5}"/>
    <dgm:cxn modelId="{CF42E207-9AEF-4B31-A8BD-E74B164B74F2}" type="presOf" srcId="{E3D75A1C-2C5F-4AEA-A00E-6C85F5120ABE}" destId="{312B0831-7271-427B-B115-652C2D0E81A1}" srcOrd="0" destOrd="0" presId="urn:microsoft.com/office/officeart/2005/8/layout/vList6"/>
    <dgm:cxn modelId="{95B9B30D-9FC0-49FB-BFB8-2845F255600A}" srcId="{1C16A115-103A-4A73-B5C3-4FD04B46F233}" destId="{E3D75A1C-2C5F-4AEA-A00E-6C85F5120ABE}" srcOrd="0" destOrd="0" parTransId="{2A9677C9-879D-444E-9278-FE23951BDF0F}" sibTransId="{E42B79D6-B477-44A0-978D-BB158EDB108F}"/>
    <dgm:cxn modelId="{1D46CA10-1434-46F9-96B5-3F7FB930B941}" srcId="{1C16A115-103A-4A73-B5C3-4FD04B46F233}" destId="{F08D2231-4B80-4B7D-A9D4-4A2C352ECDFF}" srcOrd="1" destOrd="0" parTransId="{31491410-ACB2-4F7D-847D-72055A2BC726}" sibTransId="{B1596825-BAB1-4975-809B-4F882D4DD877}"/>
    <dgm:cxn modelId="{41F33112-F629-4BBF-A5BC-5FECBE188AEE}" type="presOf" srcId="{EE9FE386-41E9-4042-8A29-B63AE43658E8}" destId="{6DA55FA4-CA56-42ED-A2AF-2F40A8C22324}" srcOrd="0" destOrd="0" presId="urn:microsoft.com/office/officeart/2005/8/layout/vList6"/>
    <dgm:cxn modelId="{B5CDC813-8273-4C34-8E21-299A2F43098C}" srcId="{2D7B55C6-F68D-4A7A-8D93-6ADBD932F948}" destId="{1C16A115-103A-4A73-B5C3-4FD04B46F233}" srcOrd="0" destOrd="0" parTransId="{B44B0E7D-5F18-4BFA-AF86-C4D5C6070CEC}" sibTransId="{8D20FDDE-BF9A-43FA-9044-2474A6EF1252}"/>
    <dgm:cxn modelId="{519F9724-F0A8-46D1-A401-2FF2874AA7CC}" type="presOf" srcId="{2D7B55C6-F68D-4A7A-8D93-6ADBD932F948}" destId="{EB7C6C78-ABF7-48B1-95F1-8AC60FB45A46}" srcOrd="0" destOrd="0" presId="urn:microsoft.com/office/officeart/2005/8/layout/vList6"/>
    <dgm:cxn modelId="{43B0CA2C-CF95-452A-9E40-B8483BF5AB0B}" type="presOf" srcId="{1C16A115-103A-4A73-B5C3-4FD04B46F233}" destId="{3632C554-6010-486B-A832-94CE2D7DF2B7}" srcOrd="0" destOrd="0" presId="urn:microsoft.com/office/officeart/2005/8/layout/vList6"/>
    <dgm:cxn modelId="{0A14E857-2A7C-4A53-8A03-E91829E3CBA1}" srcId="{2D7B55C6-F68D-4A7A-8D93-6ADBD932F948}" destId="{153B8436-8027-465F-B4F4-10BE4EB989C5}" srcOrd="1" destOrd="0" parTransId="{6117BA6F-32BE-456B-B3AE-189F7798F6C1}" sibTransId="{062D5EBA-7F30-4D24-A8F1-4B82BF573055}"/>
    <dgm:cxn modelId="{EB24047C-B574-41CB-A100-68E44A044AAF}" type="presOf" srcId="{153B8436-8027-465F-B4F4-10BE4EB989C5}" destId="{4A89957C-4E66-4A0B-B409-3EB6EE1A822C}" srcOrd="0" destOrd="0" presId="urn:microsoft.com/office/officeart/2005/8/layout/vList6"/>
    <dgm:cxn modelId="{76B96998-61D9-4B81-ACB4-E41F1BE94B80}" type="presOf" srcId="{F08D2231-4B80-4B7D-A9D4-4A2C352ECDFF}" destId="{312B0831-7271-427B-B115-652C2D0E81A1}" srcOrd="0" destOrd="1" presId="urn:microsoft.com/office/officeart/2005/8/layout/vList6"/>
    <dgm:cxn modelId="{63BE6FB0-1C1E-4259-AE40-91AF3597E6F9}" type="presOf" srcId="{43D8974C-A951-494D-88B3-F91FFA1D444C}" destId="{6DA55FA4-CA56-42ED-A2AF-2F40A8C22324}" srcOrd="0" destOrd="1" presId="urn:microsoft.com/office/officeart/2005/8/layout/vList6"/>
    <dgm:cxn modelId="{7A7511D8-4C33-48EE-93B3-3E66F221D44A}" srcId="{153B8436-8027-465F-B4F4-10BE4EB989C5}" destId="{43D8974C-A951-494D-88B3-F91FFA1D444C}" srcOrd="1" destOrd="0" parTransId="{C44A28E9-B502-452C-B73C-6C7DD844E314}" sibTransId="{633FCD7A-D2A3-4985-99CE-849BE497B209}"/>
    <dgm:cxn modelId="{8DBC5B98-333C-4CB1-8197-F97E1626D9F0}" type="presParOf" srcId="{EB7C6C78-ABF7-48B1-95F1-8AC60FB45A46}" destId="{3EF7EDD7-2054-49E1-971E-970EEB706DBB}" srcOrd="0" destOrd="0" presId="urn:microsoft.com/office/officeart/2005/8/layout/vList6"/>
    <dgm:cxn modelId="{D99C5292-EF46-48DA-9DAD-C5CD80014600}" type="presParOf" srcId="{3EF7EDD7-2054-49E1-971E-970EEB706DBB}" destId="{3632C554-6010-486B-A832-94CE2D7DF2B7}" srcOrd="0" destOrd="0" presId="urn:microsoft.com/office/officeart/2005/8/layout/vList6"/>
    <dgm:cxn modelId="{E8F879CA-3DBE-41C0-9732-23CB4DAE569E}" type="presParOf" srcId="{3EF7EDD7-2054-49E1-971E-970EEB706DBB}" destId="{312B0831-7271-427B-B115-652C2D0E81A1}" srcOrd="1" destOrd="0" presId="urn:microsoft.com/office/officeart/2005/8/layout/vList6"/>
    <dgm:cxn modelId="{72DB70C4-0034-42E7-BF71-776151B3CE69}" type="presParOf" srcId="{EB7C6C78-ABF7-48B1-95F1-8AC60FB45A46}" destId="{133A351B-19C7-4E68-AF31-BF754BB237CE}" srcOrd="1" destOrd="0" presId="urn:microsoft.com/office/officeart/2005/8/layout/vList6"/>
    <dgm:cxn modelId="{0D6E350C-F7A2-4D6B-BCDE-E104C6050469}" type="presParOf" srcId="{EB7C6C78-ABF7-48B1-95F1-8AC60FB45A46}" destId="{5D75A2EC-39C2-4A3C-9731-92F4810AB89D}" srcOrd="2" destOrd="0" presId="urn:microsoft.com/office/officeart/2005/8/layout/vList6"/>
    <dgm:cxn modelId="{0D2B3AFC-62EF-4701-8E6C-72865A85AAEA}" type="presParOf" srcId="{5D75A2EC-39C2-4A3C-9731-92F4810AB89D}" destId="{4A89957C-4E66-4A0B-B409-3EB6EE1A822C}" srcOrd="0" destOrd="0" presId="urn:microsoft.com/office/officeart/2005/8/layout/vList6"/>
    <dgm:cxn modelId="{14DA77B3-0778-46A3-B165-63554CA9C98F}" type="presParOf" srcId="{5D75A2EC-39C2-4A3C-9731-92F4810AB89D}" destId="{6DA55FA4-CA56-42ED-A2AF-2F40A8C2232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B0831-7271-427B-B115-652C2D0E81A1}">
      <dsp:nvSpPr>
        <dsp:cNvPr id="0" name=""/>
        <dsp:cNvSpPr/>
      </dsp:nvSpPr>
      <dsp:spPr>
        <a:xfrm>
          <a:off x="3888104" y="491"/>
          <a:ext cx="5832157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Bonnes performances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Intelligence la plus coûteuse</a:t>
          </a:r>
        </a:p>
      </dsp:txBody>
      <dsp:txXfrm>
        <a:off x="3888104" y="239880"/>
        <a:ext cx="5113989" cy="1436337"/>
      </dsp:txXfrm>
    </dsp:sp>
    <dsp:sp modelId="{3632C554-6010-486B-A832-94CE2D7DF2B7}">
      <dsp:nvSpPr>
        <dsp:cNvPr id="0" name=""/>
        <dsp:cNvSpPr/>
      </dsp:nvSpPr>
      <dsp:spPr>
        <a:xfrm>
          <a:off x="0" y="491"/>
          <a:ext cx="3888104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 dirty="0"/>
            <a:t>Indexation</a:t>
          </a:r>
        </a:p>
      </dsp:txBody>
      <dsp:txXfrm>
        <a:off x="93488" y="93979"/>
        <a:ext cx="3701128" cy="1728139"/>
      </dsp:txXfrm>
    </dsp:sp>
    <dsp:sp modelId="{6DA55FA4-CA56-42ED-A2AF-2F40A8C22324}">
      <dsp:nvSpPr>
        <dsp:cNvPr id="0" name=""/>
        <dsp:cNvSpPr/>
      </dsp:nvSpPr>
      <dsp:spPr>
        <a:xfrm>
          <a:off x="3888104" y="2107118"/>
          <a:ext cx="5832157" cy="19151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Priorité sur les performances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« Peu » d’intelligence</a:t>
          </a:r>
        </a:p>
      </dsp:txBody>
      <dsp:txXfrm>
        <a:off x="3888104" y="2346507"/>
        <a:ext cx="5113989" cy="1436337"/>
      </dsp:txXfrm>
    </dsp:sp>
    <dsp:sp modelId="{4A89957C-4E66-4A0B-B409-3EB6EE1A822C}">
      <dsp:nvSpPr>
        <dsp:cNvPr id="0" name=""/>
        <dsp:cNvSpPr/>
      </dsp:nvSpPr>
      <dsp:spPr>
        <a:xfrm>
          <a:off x="0" y="2107118"/>
          <a:ext cx="3888104" cy="1915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300" kern="1200" dirty="0"/>
            <a:t>Requêtage</a:t>
          </a:r>
        </a:p>
      </dsp:txBody>
      <dsp:txXfrm>
        <a:off x="93488" y="2200606"/>
        <a:ext cx="3701128" cy="172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7T08:34:12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2,'400'-1,"441"3,-690 2,-1 6,31 12,85 24,62 9,-169-34,13-6,94-6,44 4,26 19,-236-20,62-2,99-9,-184-1,2242-1,-1204 2,-1088-3,1-1,-1-1,24-6,-13 2,21-2,-22 5,-1-2,11-5,-5 2,18-2,-44 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7T08:34:12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1 132,'0'-1,"0"1,0-1,0 0,0 0,0 0,1 0,-1 1,0-1,0 0,1 0,-1 1,1-1,-1 0,1 0,-1 1,1-1,-1 1,1-1,-1 0,1 1,0-1,-1 1,1-1,0 1,0 0,-1-1,1 1,0 0,0-1,0 1,4-1,-1 0,1 0,0 1,-1 0,3 0,1-1,355-2,-197 5,712-2,-650 0,289-1,-133-25,-171 8,182 13,-226 7,-102-4,55-11,3 0,534 3,-407 12,-155-3,5-5,43-5,31 5,-56 7,-107-1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7T08:34:12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0 110,'817'7,"1"-2,-723-5,537 0,-297-1,977 11,83 5,795-15,-2122-3,-1-3,6-4,-4 1,0 3,1 3,545 4,-496-7,-10 0,869 5,-474 2,745-1,-1226-1,1-1,-1 0,19-6,69-21,-58 14,3 2,0 2,1 3,0 3,0 2,11 2,635 4,-669-2,18 4,-10-1,-29-3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7T08:34:12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1,'9'0,"1"1,-1 0,0 1,3 1,25 4,100 8,54 8,-121-13,353 44,-130-17,-13-3,-150-23,23-5,3-7,-25-1,68 10,-75-1,54-8,-66 0,-98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7T08:34:12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85,'0'0,"0"0,0-1,1 1,-1 0,0-1,0 1,1 0,-1 0,0-1,0 1,1 0,-1 0,0 0,1 0,-1-1,0 1,1 0,-1 0,0 0,1 0,-1 0,1 0,-1 0,0 0,1 0,-1 0,1 0,0 0,63-9,1 4,-30 2,439-11,-420 13,1579 0,-813 2,857-1,-1450-6,28-13,-50 8,84 11,-118 1,80 0,261-2,-387-6,36 1,2009 6,-2144 2,24 3,22 1,19-6,-44-2,0 3,0 2,18 4,-2 1,0-3,0-2,15-4,-27 0,-12 2,-1 1,0 2,0 2,1 1,-19-1,18 7,-20-6,0-1,11 1,36 7,-12-2,0-2,17-1,103-2,33-8,-42-1,582 2,-736-1,1-1,0 0,-1 0,1-1,-1-1,0 0,6-2,11-5,-6 2,-1-1,0-1,17-12,-33 21,13-10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1118C-BB0E-4C4A-95DB-278385AA8246}" type="datetimeFigureOut">
              <a:rPr lang="fr-FR" smtClean="0"/>
              <a:t>15/03/2021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7A69-6D81-4898-89A7-88AB4C094A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4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elasticsearch/client/net-api/current/fuzzy-query-usage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lastic.co/fr/blog/found-fuzzy-searc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https://www.elastic.co/guide/en/elasticsearch/client/net-api/current/fuzzy-query-usage.html</a:t>
            </a:r>
            <a:endParaRPr lang="fr-FR" dirty="0"/>
          </a:p>
          <a:p>
            <a:r>
              <a:rPr lang="fr-FR" dirty="0">
                <a:hlinkClick r:id="rId4"/>
              </a:rPr>
              <a:t>https://www.elastic.co/fr/blog/found-fuzzy-search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08DDA-09B4-42C1-9AE6-E5A061A6756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2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elastic.co/fr/blog/why-license-change-AW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10" Type="http://schemas.openxmlformats.org/officeDocument/2006/relationships/image" Target="../media/image50.png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Moteur</a:t>
            </a:r>
            <a:r>
              <a:rPr lang="en-US" dirty="0"/>
              <a:t> de recherche grâce à </a:t>
            </a:r>
            <a:r>
              <a:rPr lang="en-US" dirty="0" err="1"/>
              <a:t>elasticsearch</a:t>
            </a:r>
            <a:r>
              <a:rPr lang="en-US" dirty="0"/>
              <a:t> dans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appli</a:t>
            </a:r>
            <a:r>
              <a:rPr lang="en-US" dirty="0"/>
              <a:t>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Non, </a:t>
            </a:r>
            <a:r>
              <a:rPr lang="en-US" dirty="0" err="1"/>
              <a:t>elasticsearch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 que pour des logs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B7D7-E739-45C0-BAD9-0B459CC0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d’</a:t>
            </a:r>
            <a:r>
              <a:rPr lang="fr-FR" dirty="0" err="1"/>
              <a:t>hebergement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8730-A291-4D40-8717-31427B9A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Elastic</a:t>
            </a:r>
            <a:r>
              <a:rPr lang="fr-FR" dirty="0"/>
              <a:t> App </a:t>
            </a:r>
            <a:r>
              <a:rPr lang="fr-FR" dirty="0" err="1"/>
              <a:t>Search</a:t>
            </a:r>
            <a:endParaRPr lang="fr-FR" dirty="0"/>
          </a:p>
          <a:p>
            <a:pPr lvl="1"/>
            <a:r>
              <a:rPr lang="fr-FR" dirty="0"/>
              <a:t>SaaS proposé par </a:t>
            </a:r>
            <a:r>
              <a:rPr lang="fr-FR" dirty="0" err="1"/>
              <a:t>Elastic</a:t>
            </a:r>
            <a:endParaRPr lang="fr-FR" dirty="0"/>
          </a:p>
          <a:p>
            <a:pPr lvl="1"/>
            <a:r>
              <a:rPr lang="fr-FR" dirty="0"/>
              <a:t>Version pro débute à 200$/mois : 100K documents max.</a:t>
            </a:r>
          </a:p>
          <a:p>
            <a:r>
              <a:rPr lang="fr-FR" dirty="0" err="1"/>
              <a:t>Elastic</a:t>
            </a:r>
            <a:r>
              <a:rPr lang="fr-FR" dirty="0"/>
              <a:t> Cloud on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Scalabilité via </a:t>
            </a:r>
            <a:r>
              <a:rPr lang="fr-FR" dirty="0" err="1"/>
              <a:t>Kubernetes</a:t>
            </a:r>
            <a:r>
              <a:rPr lang="fr-FR" dirty="0"/>
              <a:t>, Google </a:t>
            </a:r>
            <a:r>
              <a:rPr lang="fr-FR" dirty="0" err="1"/>
              <a:t>Kubernetes</a:t>
            </a:r>
            <a:r>
              <a:rPr lang="fr-FR" dirty="0"/>
              <a:t> Engine, Azure </a:t>
            </a:r>
            <a:r>
              <a:rPr lang="fr-FR" dirty="0" err="1"/>
              <a:t>Kubernetes</a:t>
            </a:r>
            <a:r>
              <a:rPr lang="fr-FR" dirty="0"/>
              <a:t> Engine, Amazon </a:t>
            </a:r>
            <a:r>
              <a:rPr lang="fr-FR" dirty="0" err="1"/>
              <a:t>Elastic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Service, </a:t>
            </a:r>
            <a:r>
              <a:rPr lang="fr-FR" dirty="0" err="1"/>
              <a:t>multi-cloud</a:t>
            </a:r>
            <a:r>
              <a:rPr lang="fr-FR" dirty="0"/>
              <a:t>, etc.</a:t>
            </a:r>
          </a:p>
          <a:p>
            <a:r>
              <a:rPr lang="fr-FR" dirty="0"/>
              <a:t>Amazon </a:t>
            </a:r>
            <a:r>
              <a:rPr lang="fr-FR" dirty="0" err="1"/>
              <a:t>Elasticsearch</a:t>
            </a:r>
            <a:r>
              <a:rPr lang="fr-FR" dirty="0"/>
              <a:t> Service</a:t>
            </a:r>
          </a:p>
          <a:p>
            <a:r>
              <a:rPr lang="fr-FR" dirty="0"/>
              <a:t>Sur Azure deux offres : IaaS et PaaS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21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DD1-07D2-4326-9203-13ACF57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Guerre </a:t>
            </a:r>
            <a:r>
              <a:rPr lang="fr-FR" dirty="0" err="1"/>
              <a:t>Elasticsearch</a:t>
            </a:r>
            <a:r>
              <a:rPr lang="fr-FR" dirty="0"/>
              <a:t> vs Amazon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224D2-2D8E-4ACE-8B00-17A73A6E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Amazon </a:t>
            </a:r>
            <a:r>
              <a:rPr lang="fr-FR" dirty="0" err="1"/>
              <a:t>Elasticsearch</a:t>
            </a:r>
            <a:r>
              <a:rPr lang="fr-FR" dirty="0"/>
              <a:t> Service disponible depuis 2015</a:t>
            </a:r>
          </a:p>
          <a:p>
            <a:r>
              <a:rPr lang="fr-FR" dirty="0"/>
              <a:t>Problème de marque</a:t>
            </a:r>
          </a:p>
          <a:p>
            <a:r>
              <a:rPr lang="fr-FR" dirty="0"/>
              <a:t>0 contribution au projet </a:t>
            </a:r>
            <a:r>
              <a:rPr lang="fr-FR" dirty="0" err="1"/>
              <a:t>Elasticsearch</a:t>
            </a:r>
            <a:endParaRPr lang="fr-FR" dirty="0"/>
          </a:p>
          <a:p>
            <a:r>
              <a:rPr lang="fr-FR" dirty="0"/>
              <a:t>Fork depuis le code commercial fourni par un tiers</a:t>
            </a:r>
          </a:p>
          <a:p>
            <a:endParaRPr lang="fr-FR" dirty="0"/>
          </a:p>
          <a:p>
            <a:r>
              <a:rPr lang="fr-FR" dirty="0"/>
              <a:t>19/01/21 : Changement de licence d’</a:t>
            </a:r>
            <a:r>
              <a:rPr lang="fr-FR" dirty="0" err="1"/>
              <a:t>Elasticsearch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https://www.elastic.co/fr/blog/why-license-change-AWS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Auparavant Apache 2.0, maintenant SSPL ou </a:t>
            </a:r>
            <a:r>
              <a:rPr lang="fr-FR" dirty="0" err="1"/>
              <a:t>Elastic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024299-4F9E-4E22-BD26-F33ED2B1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64" y="983796"/>
            <a:ext cx="3635827" cy="35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4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6427-FD67-4CC2-A2AD-FB0DD83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Clients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93AE-A88B-4B98-BD16-F5EEE82B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Elasticsearch.net</a:t>
            </a:r>
          </a:p>
          <a:p>
            <a:pPr lvl="1"/>
            <a:r>
              <a:rPr lang="fr-FR" dirty="0"/>
              <a:t>	API de bas-niveau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Wrapper</a:t>
            </a:r>
            <a:r>
              <a:rPr lang="fr-FR" dirty="0"/>
              <a:t> basique des api HTTP</a:t>
            </a:r>
          </a:p>
          <a:p>
            <a:r>
              <a:rPr lang="fr-FR" dirty="0"/>
              <a:t>NEST</a:t>
            </a:r>
          </a:p>
          <a:p>
            <a:pPr lvl="1"/>
            <a:r>
              <a:rPr lang="fr-FR" dirty="0"/>
              <a:t>	API de haut-niveau</a:t>
            </a:r>
          </a:p>
          <a:p>
            <a:pPr lvl="1"/>
            <a:r>
              <a:rPr lang="fr-FR" dirty="0"/>
              <a:t>	DSL de requêtage</a:t>
            </a:r>
          </a:p>
          <a:p>
            <a:pPr lvl="1"/>
            <a:r>
              <a:rPr lang="fr-FR" dirty="0"/>
              <a:t>	Mapping POCO</a:t>
            </a:r>
          </a:p>
          <a:p>
            <a:pPr lvl="1"/>
            <a:r>
              <a:rPr lang="fr-FR" dirty="0"/>
              <a:t>	Possibilité d’accéder au client bas-niveau Propriété </a:t>
            </a:r>
            <a:r>
              <a:rPr lang="fr-FR" dirty="0" err="1"/>
              <a:t>LowLevel</a:t>
            </a:r>
            <a:r>
              <a:rPr lang="fr-FR" dirty="0"/>
              <a:t> d’</a:t>
            </a:r>
            <a:r>
              <a:rPr lang="fr-FR" dirty="0" err="1"/>
              <a:t>ElasticClient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6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0C86-B326-422E-8C95-37C762FB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performances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C0C0CC-6550-4384-80B2-F3D4C94667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732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B38B3-C6E7-452A-9B27-14E90A5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15391-D7C8-4585-B85E-0DD8277A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94" y="2845906"/>
            <a:ext cx="8934450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5B8-9432-4498-98B5-9D4EFC1F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2CFBD-39BF-42AE-B829-EE6AB5A5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31" y="2623307"/>
            <a:ext cx="849153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68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40A9-7376-4456-A7C4-87EB2E99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D6EF-DAF1-411C-9E03-217F0322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Elasticsearch</a:t>
            </a:r>
            <a:r>
              <a:rPr lang="fr-FR" dirty="0"/>
              <a:t> en tant que stockage principal ?</a:t>
            </a:r>
          </a:p>
          <a:p>
            <a:pPr lvl="1"/>
            <a:r>
              <a:rPr lang="fr-FR" dirty="0"/>
              <a:t>Pas notre choix pour des raisons de « sécurité »</a:t>
            </a:r>
          </a:p>
          <a:p>
            <a:endParaRPr lang="fr-FR" dirty="0"/>
          </a:p>
          <a:p>
            <a:r>
              <a:rPr lang="fr-FR" dirty="0"/>
              <a:t>A réévaluer en fonction des retours d’expérience</a:t>
            </a:r>
          </a:p>
        </p:txBody>
      </p:sp>
    </p:spTree>
    <p:extLst>
      <p:ext uri="{BB962C8B-B14F-4D97-AF65-F5344CB8AC3E}">
        <p14:creationId xmlns:p14="http://schemas.microsoft.com/office/powerpoint/2010/main" val="80439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774E0-77A2-4AA8-8C0D-D7EC77D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52EC-F89F-4223-B565-004EFBB89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57579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5EC01-4F05-467D-ADE7-6640FCDD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26ECA-DA81-4B08-AD7F-5D8281CD7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5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172-A3CF-4102-B85F-2714EBFE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F7F4-4E1F-459E-89E6-CBD48128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Indexation inversée</a:t>
            </a:r>
          </a:p>
          <a:p>
            <a:endParaRPr lang="fr-FR" dirty="0"/>
          </a:p>
          <a:p>
            <a:r>
              <a:rPr lang="fr-FR" dirty="0"/>
              <a:t>Index contient la liste des mots indexés, et la liste des positions de ces mots</a:t>
            </a:r>
          </a:p>
        </p:txBody>
      </p:sp>
    </p:spTree>
    <p:extLst>
      <p:ext uri="{BB962C8B-B14F-4D97-AF65-F5344CB8AC3E}">
        <p14:creationId xmlns:p14="http://schemas.microsoft.com/office/powerpoint/2010/main" val="403644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7548-5857-46AB-9E4F-DE73F3F8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EA50-0D2E-47B9-A359-AD2CDB1B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à </a:t>
            </a:r>
            <a:r>
              <a:rPr lang="fr-FR" dirty="0" err="1"/>
              <a:t>Elasticsearch</a:t>
            </a:r>
            <a:endParaRPr lang="fr-FR" dirty="0"/>
          </a:p>
          <a:p>
            <a:r>
              <a:rPr lang="fr-FR" dirty="0"/>
              <a:t>Principes de base</a:t>
            </a:r>
          </a:p>
          <a:p>
            <a:r>
              <a:rPr lang="fr-FR" dirty="0"/>
              <a:t>Indexation en .NET</a:t>
            </a:r>
          </a:p>
          <a:p>
            <a:r>
              <a:rPr lang="fr-FR" dirty="0"/>
              <a:t>Requêtage en .NET</a:t>
            </a:r>
          </a:p>
        </p:txBody>
      </p:sp>
    </p:spTree>
    <p:extLst>
      <p:ext uri="{BB962C8B-B14F-4D97-AF65-F5344CB8AC3E}">
        <p14:creationId xmlns:p14="http://schemas.microsoft.com/office/powerpoint/2010/main" val="2391353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BE0-18C2-4EDC-B309-72D20631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INdexation</a:t>
            </a:r>
            <a:endParaRPr lang="fr-FR" dirty="0"/>
          </a:p>
        </p:txBody>
      </p:sp>
      <p:pic>
        <p:nvPicPr>
          <p:cNvPr id="1026" name="Picture 2" descr="Visual Representation of an Inverted Index">
            <a:extLst>
              <a:ext uri="{FF2B5EF4-FFF2-40B4-BE49-F238E27FC236}">
                <a16:creationId xmlns:a16="http://schemas.microsoft.com/office/drawing/2014/main" id="{644D79B4-A62C-4E5B-A5B9-2C7D99F4F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05" y="2315697"/>
            <a:ext cx="7247389" cy="36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04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88C-A61F-43E2-9E64-8B1AF573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2149-2C43-43F3-B458-9307BF88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Index</a:t>
            </a:r>
            <a:r>
              <a:rPr lang="fr-FR" dirty="0"/>
              <a:t> contient un ensemble de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documents</a:t>
            </a:r>
          </a:p>
          <a:p>
            <a:r>
              <a:rPr lang="fr-FR" dirty="0"/>
              <a:t>	Base NoSQL : </a:t>
            </a:r>
            <a:r>
              <a:rPr lang="fr-FR" dirty="0">
                <a:cs typeface="Segoe UI Semibold" panose="020B0702040204020203" pitchFamily="34" charset="0"/>
              </a:rPr>
              <a:t>pas de schéma</a:t>
            </a:r>
          </a:p>
          <a:p>
            <a:r>
              <a:rPr lang="fr-FR" dirty="0"/>
              <a:t>	Définition d’un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mapping</a:t>
            </a:r>
            <a:r>
              <a:rPr lang="fr-FR" dirty="0"/>
              <a:t> : </a:t>
            </a:r>
            <a:r>
              <a:rPr lang="fr-FR" b="1" dirty="0">
                <a:cs typeface="Segoe UI Semibold" panose="020B0702040204020203" pitchFamily="34" charset="0"/>
              </a:rPr>
              <a:t>Liste</a:t>
            </a:r>
            <a:r>
              <a:rPr lang="fr-FR" dirty="0"/>
              <a:t> et </a:t>
            </a:r>
            <a:r>
              <a:rPr lang="fr-FR" b="1" dirty="0">
                <a:cs typeface="Segoe UI Semibold" panose="020B0702040204020203" pitchFamily="34" charset="0"/>
              </a:rPr>
              <a:t>typage</a:t>
            </a:r>
            <a:r>
              <a:rPr lang="fr-FR" dirty="0"/>
              <a:t> de tous les champs qui </a:t>
            </a:r>
            <a:r>
              <a:rPr lang="fr-FR" dirty="0">
                <a:cs typeface="Segoe UI Semibold" panose="020B0702040204020203" pitchFamily="34" charset="0"/>
              </a:rPr>
              <a:t>peuvent</a:t>
            </a:r>
            <a:r>
              <a:rPr lang="fr-FR" dirty="0"/>
              <a:t> être présents dans les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documents</a:t>
            </a:r>
          </a:p>
          <a:p>
            <a:r>
              <a:rPr lang="fr-FR" dirty="0"/>
              <a:t>	Un seul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mapping</a:t>
            </a:r>
            <a:r>
              <a:rPr lang="fr-FR" dirty="0"/>
              <a:t> par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Index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77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9DF-CD49-4C31-871F-24F47F0B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83FD-C106-4712-98CB-0E1053A1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Elasticsearch</a:t>
            </a:r>
            <a:r>
              <a:rPr lang="fr-FR" dirty="0"/>
              <a:t> stocke</a:t>
            </a:r>
          </a:p>
          <a:p>
            <a:r>
              <a:rPr lang="fr-FR" dirty="0"/>
              <a:t>	Le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document</a:t>
            </a:r>
            <a:r>
              <a:rPr lang="fr-FR" dirty="0"/>
              <a:t> fournit tel quel</a:t>
            </a:r>
          </a:p>
          <a:p>
            <a:r>
              <a:rPr lang="fr-FR" dirty="0"/>
              <a:t>	les 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termes</a:t>
            </a:r>
            <a:r>
              <a:rPr lang="fr-FR" dirty="0"/>
              <a:t> issus de l’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analyse</a:t>
            </a:r>
            <a:r>
              <a:rPr lang="fr-FR" dirty="0"/>
              <a:t> dans l’</a:t>
            </a:r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index inversé</a:t>
            </a:r>
            <a:r>
              <a:rPr lang="fr-FR" dirty="0"/>
              <a:t> afin de proposer une recherche rapide</a:t>
            </a:r>
          </a:p>
          <a:p>
            <a:endParaRPr lang="fr-FR" dirty="0"/>
          </a:p>
          <a:p>
            <a:r>
              <a:rPr lang="fr-FR" dirty="0">
                <a:solidFill>
                  <a:srgbClr val="D24726"/>
                </a:solidFill>
                <a:cs typeface="Segoe UI Semibold" panose="020B0702040204020203" pitchFamily="34" charset="0"/>
              </a:rPr>
              <a:t>Analyser</a:t>
            </a:r>
            <a:r>
              <a:rPr lang="fr-FR" dirty="0"/>
              <a:t> par défaut</a:t>
            </a:r>
          </a:p>
          <a:p>
            <a:r>
              <a:rPr lang="fr-FR" dirty="0"/>
              <a:t>	sépare les mots isolés via des séparateurs communs (espace, virgule, etc.)</a:t>
            </a:r>
          </a:p>
          <a:p>
            <a:r>
              <a:rPr lang="fr-FR" dirty="0"/>
              <a:t>	mets chaque mot en minuscule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353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1FD-586D-4006-9E8A-7307B4E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B425-5881-4192-AA21-B53A77FB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d’utiliser d’autres </a:t>
            </a:r>
            <a:r>
              <a:rPr lang="fr-FR" dirty="0" err="1">
                <a:solidFill>
                  <a:srgbClr val="D24726"/>
                </a:solidFill>
                <a:cs typeface="Segoe UI Semibold" panose="020B0702040204020203" pitchFamily="34" charset="0"/>
              </a:rPr>
              <a:t>analysers</a:t>
            </a:r>
            <a:endParaRPr lang="fr-FR" dirty="0">
              <a:solidFill>
                <a:srgbClr val="D24726"/>
              </a:solidFill>
              <a:cs typeface="Segoe UI Semibold" panose="020B0702040204020203" pitchFamily="34" charset="0"/>
            </a:endParaRPr>
          </a:p>
          <a:p>
            <a:r>
              <a:rPr lang="fr-FR" dirty="0"/>
              <a:t>	Spécialisés : Chemins de fichiers</a:t>
            </a:r>
          </a:p>
          <a:p>
            <a:r>
              <a:rPr lang="fr-FR" dirty="0"/>
              <a:t>	Synonymes</a:t>
            </a:r>
          </a:p>
          <a:p>
            <a:r>
              <a:rPr lang="fr-FR" dirty="0"/>
              <a:t>	Langues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69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1AA1-6260-42CC-9CEB-7841FA2E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: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3A52-58F1-4D40-8A74-ED648F9B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Types</a:t>
            </a:r>
          </a:p>
          <a:p>
            <a:pPr lvl="1"/>
            <a:r>
              <a:rPr lang="fr-FR" dirty="0"/>
              <a:t>	String</a:t>
            </a:r>
          </a:p>
          <a:p>
            <a:pPr lvl="1"/>
            <a:r>
              <a:rPr lang="fr-FR" dirty="0"/>
              <a:t>	Boolean</a:t>
            </a:r>
          </a:p>
          <a:p>
            <a:pPr lvl="1"/>
            <a:r>
              <a:rPr lang="fr-FR" dirty="0"/>
              <a:t>	Date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Numeric</a:t>
            </a:r>
            <a:endParaRPr lang="fr-FR" dirty="0"/>
          </a:p>
          <a:p>
            <a:pPr lvl="1"/>
            <a:r>
              <a:rPr lang="fr-FR" dirty="0"/>
              <a:t>	</a:t>
            </a:r>
            <a:r>
              <a:rPr lang="fr-FR" dirty="0" err="1"/>
              <a:t>Arrays</a:t>
            </a:r>
            <a:endParaRPr lang="fr-FR" dirty="0"/>
          </a:p>
          <a:p>
            <a:r>
              <a:rPr lang="fr-FR" dirty="0" err="1"/>
              <a:t>Nested</a:t>
            </a:r>
            <a:endParaRPr lang="fr-FR" dirty="0"/>
          </a:p>
          <a:p>
            <a:r>
              <a:rPr lang="fr-FR" dirty="0"/>
              <a:t>Multi-</a:t>
            </a:r>
            <a:r>
              <a:rPr lang="fr-FR" dirty="0" err="1"/>
              <a:t>fields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7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8F91-F7F6-41F1-854E-6BA81A55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 :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F8CA-F1AE-4AD3-A4F1-9FD1FCEE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champ : définition du type d’indexation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analyzed</a:t>
            </a:r>
            <a:endParaRPr lang="fr-FR" dirty="0"/>
          </a:p>
          <a:p>
            <a:pPr lvl="1"/>
            <a:r>
              <a:rPr lang="fr-FR" dirty="0"/>
              <a:t>		Décomposition en </a:t>
            </a:r>
            <a:r>
              <a:rPr lang="fr-FR" sz="1700" dirty="0"/>
              <a:t>Termes</a:t>
            </a:r>
            <a:endParaRPr lang="fr-FR" dirty="0"/>
          </a:p>
          <a:p>
            <a:pPr lvl="1"/>
            <a:r>
              <a:rPr lang="fr-FR" dirty="0"/>
              <a:t>	</a:t>
            </a:r>
            <a:r>
              <a:rPr lang="fr-FR" dirty="0" err="1"/>
              <a:t>not_analyzed</a:t>
            </a:r>
            <a:endParaRPr lang="fr-FR" dirty="0"/>
          </a:p>
          <a:p>
            <a:pPr lvl="1"/>
            <a:r>
              <a:rPr lang="fr-FR" dirty="0"/>
              <a:t>		</a:t>
            </a:r>
            <a:r>
              <a:rPr lang="fr-FR" sz="1700" dirty="0"/>
              <a:t> Recherche possible sur valeur exacte uniquement. </a:t>
            </a:r>
            <a:br>
              <a:rPr lang="fr-FR" sz="1700" dirty="0"/>
            </a:br>
            <a:r>
              <a:rPr lang="fr-FR" sz="1700" dirty="0"/>
              <a:t>		 Ex : Tag : « big data ». </a:t>
            </a:r>
          </a:p>
          <a:p>
            <a:pPr lvl="1"/>
            <a:r>
              <a:rPr lang="fr-FR" dirty="0"/>
              <a:t>	no</a:t>
            </a:r>
          </a:p>
          <a:p>
            <a:pPr lvl="1"/>
            <a:r>
              <a:rPr lang="fr-FR" dirty="0"/>
              <a:t>		</a:t>
            </a:r>
            <a:r>
              <a:rPr lang="fr-FR" sz="1700" dirty="0"/>
              <a:t>Pas de recherche possible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253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0AC0-B4E6-4092-8421-5C23EAD1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010-F695-45D3-BE10-818B62D1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Via attributs</a:t>
            </a:r>
          </a:p>
          <a:p>
            <a:endParaRPr lang="fr-FR" dirty="0"/>
          </a:p>
          <a:p>
            <a:r>
              <a:rPr lang="fr-FR" dirty="0"/>
              <a:t>Ou via syntaxe fluent</a:t>
            </a:r>
          </a:p>
        </p:txBody>
      </p:sp>
    </p:spTree>
    <p:extLst>
      <p:ext uri="{BB962C8B-B14F-4D97-AF65-F5344CB8AC3E}">
        <p14:creationId xmlns:p14="http://schemas.microsoft.com/office/powerpoint/2010/main" val="2793491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7747-8078-4BBA-81F9-9F1AF5B3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Denormalisation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B1C92-7A6F-4A83-A67D-B9258A5F8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110"/>
          <a:stretch/>
        </p:blipFill>
        <p:spPr>
          <a:xfrm>
            <a:off x="6562974" y="2271330"/>
            <a:ext cx="5047834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167F1-7C91-4EFF-A12E-2C637B7C2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0876"/>
            <a:ext cx="4692228" cy="437223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15EA45C-B5F4-46AC-B247-1795F0D843CA}"/>
              </a:ext>
            </a:extLst>
          </p:cNvPr>
          <p:cNvSpPr/>
          <p:nvPr/>
        </p:nvSpPr>
        <p:spPr>
          <a:xfrm>
            <a:off x="5609439" y="3724657"/>
            <a:ext cx="771787" cy="352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FDD7-BB80-4256-AFBE-325443FB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4574-DEF2-4BB2-A8B4-5A424386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Full index</a:t>
            </a:r>
          </a:p>
          <a:p>
            <a:r>
              <a:rPr lang="fr-FR" dirty="0"/>
              <a:t>Index partiel, données mises à jour</a:t>
            </a:r>
          </a:p>
          <a:p>
            <a:r>
              <a:rPr lang="fr-FR" dirty="0"/>
              <a:t>Mise à jour documents</a:t>
            </a:r>
          </a:p>
        </p:txBody>
      </p:sp>
    </p:spTree>
    <p:extLst>
      <p:ext uri="{BB962C8B-B14F-4D97-AF65-F5344CB8AC3E}">
        <p14:creationId xmlns:p14="http://schemas.microsoft.com/office/powerpoint/2010/main" val="425708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16A941-7078-4E40-83A6-B770B383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AF155-A807-4E3C-99D4-55FB067F9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Indexation grâce a </a:t>
            </a:r>
            <a:r>
              <a:rPr lang="fr-FR" dirty="0" err="1"/>
              <a:t>nest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99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39589-7009-44D8-8E2E-E32AD302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A4825-86AB-45B0-B94E-1CD4A527D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 type de moteur de recherche ?</a:t>
            </a:r>
          </a:p>
        </p:txBody>
      </p:sp>
    </p:spTree>
    <p:extLst>
      <p:ext uri="{BB962C8B-B14F-4D97-AF65-F5344CB8AC3E}">
        <p14:creationId xmlns:p14="http://schemas.microsoft.com/office/powerpoint/2010/main" val="2317230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C9D6A-9D57-4A64-BEE3-DE6DDB62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requetage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B63C3-FA19-4BA3-B042-89FC943EA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9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78F2C-6AC9-4DD6-A8BB-052B882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Requetage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DFF71-F6CD-4108-B353-F189EE4D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Exécuté via un DSL spécifique à NEST qui </a:t>
            </a:r>
            <a:r>
              <a:rPr lang="fr-FR" dirty="0" err="1"/>
              <a:t>génére</a:t>
            </a:r>
            <a:r>
              <a:rPr lang="fr-FR" dirty="0"/>
              <a:t> l’équivalent en requête HTTP</a:t>
            </a:r>
          </a:p>
          <a:p>
            <a:r>
              <a:rPr lang="fr-FR" dirty="0"/>
              <a:t>Tous types d’opérateurs disponible</a:t>
            </a:r>
          </a:p>
          <a:p>
            <a:r>
              <a:rPr lang="fr-FR" dirty="0"/>
              <a:t>Fortement typé + </a:t>
            </a:r>
            <a:r>
              <a:rPr lang="fr-FR" dirty="0" err="1"/>
              <a:t>Intellisense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94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D8FB-7C61-4148-BAAD-D213BD77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fuzzyness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99E0-82F6-45B8-BFB7-275BFBDD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Tolérance aux typos</a:t>
            </a:r>
          </a:p>
          <a:p>
            <a:endParaRPr lang="fr-FR" dirty="0"/>
          </a:p>
          <a:p>
            <a:r>
              <a:rPr lang="fr-FR" dirty="0"/>
              <a:t>Pour des raisons de perfs : 2 maximum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D65246-1287-43F4-A91C-CAE2419A66AA}"/>
              </a:ext>
            </a:extLst>
          </p:cNvPr>
          <p:cNvGrpSpPr/>
          <p:nvPr/>
        </p:nvGrpSpPr>
        <p:grpSpPr>
          <a:xfrm>
            <a:off x="5655474" y="2523525"/>
            <a:ext cx="6076148" cy="2013398"/>
            <a:chOff x="5545526" y="1435608"/>
            <a:chExt cx="6076148" cy="20133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CA1486-ECA1-417A-857D-1BFAF48AD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526" y="1435608"/>
              <a:ext cx="6076148" cy="201339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4C6E5C-D3D8-4651-9BEA-CFC256171233}"/>
                    </a:ext>
                  </a:extLst>
                </p14:cNvPr>
                <p14:cNvContentPartPr/>
                <p14:nvPr/>
              </p14:nvContentPartPr>
              <p14:xfrm>
                <a:off x="8340659" y="2291554"/>
                <a:ext cx="2902680" cy="9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58F7ED-C961-4AB8-8725-87B822270D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87019" y="2183914"/>
                  <a:ext cx="3010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5F5D00-B993-4FFF-AA0E-C573B6ED79E3}"/>
                    </a:ext>
                  </a:extLst>
                </p14:cNvPr>
                <p14:cNvContentPartPr/>
                <p14:nvPr/>
              </p14:nvContentPartPr>
              <p14:xfrm>
                <a:off x="5632019" y="2480914"/>
                <a:ext cx="18882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BD09C7-B406-4B5E-ADD2-2706E977CC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8379" y="2372914"/>
                  <a:ext cx="1995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5FA2FC-B3EF-41F5-B5BA-0314F15200D5}"/>
                    </a:ext>
                  </a:extLst>
                </p14:cNvPr>
                <p14:cNvContentPartPr/>
                <p14:nvPr/>
              </p14:nvContentPartPr>
              <p14:xfrm>
                <a:off x="5756579" y="2664874"/>
                <a:ext cx="4700160" cy="5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519B92-F1E9-4C58-962F-32D315768E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2579" y="2556874"/>
                  <a:ext cx="4807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E64311-C307-47F3-8658-073EC1BE84EE}"/>
                    </a:ext>
                  </a:extLst>
                </p14:cNvPr>
                <p14:cNvContentPartPr/>
                <p14:nvPr/>
              </p14:nvContentPartPr>
              <p14:xfrm>
                <a:off x="10521899" y="2678554"/>
                <a:ext cx="964080" cy="78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9C4ED6-20D1-4E15-ABAD-772104CA7D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67899" y="2570914"/>
                  <a:ext cx="1071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721644-059D-4572-9FFB-97181EB4D06A}"/>
                    </a:ext>
                  </a:extLst>
                </p14:cNvPr>
                <p14:cNvContentPartPr/>
                <p14:nvPr/>
              </p14:nvContentPartPr>
              <p14:xfrm>
                <a:off x="5576219" y="2879794"/>
                <a:ext cx="4335480" cy="53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B3B8D2-7990-47F3-9372-5D5BF90FA7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2579" y="2772154"/>
                  <a:ext cx="4443120" cy="26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377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9F2B-271C-4B88-9039-28308AC9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9377F-C45C-4D5B-A075-81717F8CF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Requetage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22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41176-4531-4DB1-BB54-F58E945F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467C4-0A9D-4145-8B48-C7DCD7FD7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8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2E19-292F-470B-942F-D9511817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3C4F-7981-468C-ACEC-B62DE63E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Surcouche du moteur </a:t>
            </a:r>
            <a:r>
              <a:rPr lang="fr-FR" dirty="0" err="1"/>
              <a:t>Lucène</a:t>
            </a:r>
            <a:endParaRPr lang="fr-FR" dirty="0"/>
          </a:p>
          <a:p>
            <a:pPr lvl="1"/>
            <a:r>
              <a:rPr lang="fr-FR" dirty="0"/>
              <a:t>Bibliothèque d’indexation et de recherche Open Source</a:t>
            </a:r>
          </a:p>
          <a:p>
            <a:endParaRPr lang="fr-FR" dirty="0"/>
          </a:p>
          <a:p>
            <a:r>
              <a:rPr lang="fr-FR" dirty="0"/>
              <a:t>Indexation, Stockage, Recherche</a:t>
            </a:r>
          </a:p>
          <a:p>
            <a:endParaRPr lang="fr-FR" dirty="0"/>
          </a:p>
          <a:p>
            <a:r>
              <a:rPr lang="fr-FR" dirty="0"/>
              <a:t>Scalable (</a:t>
            </a:r>
            <a:r>
              <a:rPr lang="fr-FR" dirty="0" err="1"/>
              <a:t>elastique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API HTTP</a:t>
            </a:r>
          </a:p>
        </p:txBody>
      </p:sp>
    </p:spTree>
    <p:extLst>
      <p:ext uri="{BB962C8B-B14F-4D97-AF65-F5344CB8AC3E}">
        <p14:creationId xmlns:p14="http://schemas.microsoft.com/office/powerpoint/2010/main" val="36093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6E54-A285-4A20-9E87-E009A583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ELASTICSEARCH : recherche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35B9-6A4F-40AD-8D11-E80B7DB32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Tolérance aux Typo</a:t>
            </a:r>
          </a:p>
          <a:p>
            <a:r>
              <a:rPr lang="fr-FR" dirty="0"/>
              <a:t>Suggestions</a:t>
            </a:r>
          </a:p>
          <a:p>
            <a:r>
              <a:rPr lang="fr-FR" dirty="0" err="1"/>
              <a:t>Highlighting</a:t>
            </a:r>
            <a:endParaRPr lang="fr-FR" dirty="0"/>
          </a:p>
          <a:p>
            <a:r>
              <a:rPr lang="fr-FR" dirty="0"/>
              <a:t>Synonymes</a:t>
            </a:r>
          </a:p>
          <a:p>
            <a:r>
              <a:rPr lang="fr-FR" dirty="0"/>
              <a:t>Statistiques</a:t>
            </a:r>
          </a:p>
        </p:txBody>
      </p:sp>
    </p:spTree>
    <p:extLst>
      <p:ext uri="{BB962C8B-B14F-4D97-AF65-F5344CB8AC3E}">
        <p14:creationId xmlns:p14="http://schemas.microsoft.com/office/powerpoint/2010/main" val="322608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A0C3-A3B7-45C2-B37A-710847D3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ELASTICSEARCH côté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CC484-4290-4D7C-87BB-510239EE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Performances</a:t>
            </a:r>
          </a:p>
          <a:p>
            <a:endParaRPr lang="fr-FR" dirty="0"/>
          </a:p>
          <a:p>
            <a:r>
              <a:rPr lang="fr-FR" dirty="0"/>
              <a:t>Scalabilité</a:t>
            </a:r>
          </a:p>
        </p:txBody>
      </p:sp>
    </p:spTree>
    <p:extLst>
      <p:ext uri="{BB962C8B-B14F-4D97-AF65-F5344CB8AC3E}">
        <p14:creationId xmlns:p14="http://schemas.microsoft.com/office/powerpoint/2010/main" val="350740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67E-0846-4EA3-8017-49B5AF93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Stack ELK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45AD-C32F-4E1A-A610-5037B2F5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Elasticsearch</a:t>
            </a:r>
            <a:endParaRPr lang="fr-FR" dirty="0"/>
          </a:p>
          <a:p>
            <a:pPr lvl="1"/>
            <a:r>
              <a:rPr lang="fr-FR" dirty="0"/>
              <a:t>Moteur</a:t>
            </a:r>
          </a:p>
          <a:p>
            <a:r>
              <a:rPr lang="fr-FR" dirty="0" err="1"/>
              <a:t>Kibana</a:t>
            </a:r>
            <a:endParaRPr lang="fr-FR" dirty="0"/>
          </a:p>
          <a:p>
            <a:pPr lvl="1"/>
            <a:r>
              <a:rPr lang="fr-FR" dirty="0"/>
              <a:t>Portail de requêtage/visualisation</a:t>
            </a:r>
          </a:p>
          <a:p>
            <a:r>
              <a:rPr lang="fr-FR" dirty="0" err="1"/>
              <a:t>Logstash</a:t>
            </a:r>
            <a:endParaRPr lang="fr-FR" dirty="0"/>
          </a:p>
          <a:p>
            <a:pPr lvl="1"/>
            <a:r>
              <a:rPr lang="fr-FR" dirty="0"/>
              <a:t>Intégration de données</a:t>
            </a:r>
          </a:p>
        </p:txBody>
      </p:sp>
    </p:spTree>
    <p:extLst>
      <p:ext uri="{BB962C8B-B14F-4D97-AF65-F5344CB8AC3E}">
        <p14:creationId xmlns:p14="http://schemas.microsoft.com/office/powerpoint/2010/main" val="30325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3AB4-A833-4461-9970-CBB01A85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INSTALLATION/Hébergement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5EAB-5ED7-431B-9B32-F018BB0B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06" y="2340864"/>
            <a:ext cx="11029615" cy="3634486"/>
          </a:xfrm>
        </p:spPr>
        <p:txBody>
          <a:bodyPr/>
          <a:lstStyle/>
          <a:p>
            <a:r>
              <a:rPr lang="fr-FR" dirty="0"/>
              <a:t>Développé en Java</a:t>
            </a:r>
          </a:p>
          <a:p>
            <a:r>
              <a:rPr lang="fr-FR" dirty="0"/>
              <a:t>Disponible sur tous les OS (Linux, Windows, etc.)</a:t>
            </a:r>
          </a:p>
          <a:p>
            <a:endParaRPr lang="fr-FR" dirty="0"/>
          </a:p>
          <a:p>
            <a:r>
              <a:rPr lang="fr-FR" dirty="0"/>
              <a:t>On </a:t>
            </a:r>
            <a:r>
              <a:rPr lang="fr-FR" dirty="0" err="1"/>
              <a:t>Premise</a:t>
            </a:r>
            <a:endParaRPr lang="fr-FR" dirty="0"/>
          </a:p>
          <a:p>
            <a:r>
              <a:rPr lang="fr-FR" dirty="0"/>
              <a:t>Docker</a:t>
            </a:r>
          </a:p>
          <a:p>
            <a:r>
              <a:rPr lang="fr-FR" dirty="0"/>
              <a:t>SaaS (Azure (IaaS + SaaS), AWS)</a:t>
            </a:r>
          </a:p>
        </p:txBody>
      </p:sp>
    </p:spTree>
    <p:extLst>
      <p:ext uri="{BB962C8B-B14F-4D97-AF65-F5344CB8AC3E}">
        <p14:creationId xmlns:p14="http://schemas.microsoft.com/office/powerpoint/2010/main" val="22138386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{F5E9FF59-510F-4285-ACB0-47281DE87A96}tf33552983_win32</Template>
  <TotalTime>1018</TotalTime>
  <Words>620</Words>
  <Application>Microsoft Office PowerPoint</Application>
  <PresentationFormat>Widescreen</PresentationFormat>
  <Paragraphs>150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Franklin Gothic Book</vt:lpstr>
      <vt:lpstr>Franklin Gothic Demi</vt:lpstr>
      <vt:lpstr>Wingdings 2</vt:lpstr>
      <vt:lpstr>DividendVTI</vt:lpstr>
      <vt:lpstr>Moteur de recherche grâce à elasticsearch dans une appli .net</vt:lpstr>
      <vt:lpstr>objectifs</vt:lpstr>
      <vt:lpstr>DEMO</vt:lpstr>
      <vt:lpstr>introduction</vt:lpstr>
      <vt:lpstr>ELASTICSEARCH</vt:lpstr>
      <vt:lpstr>ELASTICSEARCH : recherche</vt:lpstr>
      <vt:lpstr>ELASTICSEARCH côté technique</vt:lpstr>
      <vt:lpstr>Stack ELK</vt:lpstr>
      <vt:lpstr>INSTALLATION/Hébergement</vt:lpstr>
      <vt:lpstr>Solutions d’hebergement</vt:lpstr>
      <vt:lpstr>Guerre Elasticsearch vs Amazon</vt:lpstr>
      <vt:lpstr>Clients .net</vt:lpstr>
      <vt:lpstr>Principe performances</vt:lpstr>
      <vt:lpstr>Architecture</vt:lpstr>
      <vt:lpstr>Architecture</vt:lpstr>
      <vt:lpstr>Stockage</vt:lpstr>
      <vt:lpstr>DEMO</vt:lpstr>
      <vt:lpstr>indexation</vt:lpstr>
      <vt:lpstr>Indexation</vt:lpstr>
      <vt:lpstr>INdexation</vt:lpstr>
      <vt:lpstr>INDEXATION</vt:lpstr>
      <vt:lpstr>INDEXATION</vt:lpstr>
      <vt:lpstr>indexation</vt:lpstr>
      <vt:lpstr>Indexation : mapping</vt:lpstr>
      <vt:lpstr>INDEXATION : mapping</vt:lpstr>
      <vt:lpstr>Definition MAPPING</vt:lpstr>
      <vt:lpstr>Denormalisation</vt:lpstr>
      <vt:lpstr>Strategie</vt:lpstr>
      <vt:lpstr>demo</vt:lpstr>
      <vt:lpstr>requetage</vt:lpstr>
      <vt:lpstr>Requetage</vt:lpstr>
      <vt:lpstr>fuzzyness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recherche grâce à elasticsearch dans une appli .net</dc:title>
  <dc:creator>Patrice Lamarche</dc:creator>
  <cp:lastModifiedBy>Patrice Lamarche</cp:lastModifiedBy>
  <cp:revision>9</cp:revision>
  <dcterms:created xsi:type="dcterms:W3CDTF">2021-02-14T07:49:37Z</dcterms:created>
  <dcterms:modified xsi:type="dcterms:W3CDTF">2021-03-15T17:23:36Z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