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270" r:id="rId3"/>
    <p:sldId id="271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6" r:id="rId13"/>
    <p:sldId id="268" r:id="rId14"/>
    <p:sldId id="292" r:id="rId15"/>
    <p:sldId id="272" r:id="rId16"/>
    <p:sldId id="274" r:id="rId17"/>
    <p:sldId id="275" r:id="rId18"/>
    <p:sldId id="276" r:id="rId19"/>
    <p:sldId id="277" r:id="rId20"/>
    <p:sldId id="288" r:id="rId21"/>
    <p:sldId id="273" r:id="rId22"/>
    <p:sldId id="278" r:id="rId23"/>
    <p:sldId id="281" r:id="rId24"/>
    <p:sldId id="282" r:id="rId25"/>
    <p:sldId id="283" r:id="rId26"/>
    <p:sldId id="284" r:id="rId27"/>
    <p:sldId id="291" r:id="rId28"/>
    <p:sldId id="289" r:id="rId29"/>
    <p:sldId id="290" r:id="rId30"/>
    <p:sldId id="279" r:id="rId31"/>
    <p:sldId id="285" r:id="rId32"/>
    <p:sldId id="286" r:id="rId33"/>
    <p:sldId id="293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C5D"/>
    <a:srgbClr val="2BA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1024" autoAdjust="0"/>
  </p:normalViewPr>
  <p:slideViewPr>
    <p:cSldViewPr snapToGrid="0">
      <p:cViewPr varScale="1">
        <p:scale>
          <a:sx n="63" d="100"/>
          <a:sy n="63" d="100"/>
        </p:scale>
        <p:origin x="1527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85B27-9C5A-47AE-AD90-F6B12218F995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F25C7-8EA4-4C45-AC40-73A1C8DB91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1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https://www.infoq.com/articles/devops-lessons-microsoft#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9F25C7-8EA4-4C45-AC40-73A1C8DB913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87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8781" y="2055020"/>
            <a:ext cx="4946073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4708" y="4442620"/>
            <a:ext cx="545522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34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27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49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31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59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99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0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71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16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4777" y="365125"/>
            <a:ext cx="95190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776" y="1825625"/>
            <a:ext cx="9519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35E6-7919-4AA6-91E7-3422059345C0}" type="datetimeFigureOut">
              <a:rPr lang="fr-FR" smtClean="0"/>
              <a:t>16/10/2017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7868C-4249-4F22-A283-5AC078AF13F0}" type="slidenum">
              <a:rPr lang="fr-FR" smtClean="0"/>
              <a:t>‹#›</a:t>
            </a:fld>
            <a:endParaRPr lang="fr-FR"/>
          </a:p>
        </p:txBody>
      </p:sp>
      <p:sp>
        <p:nvSpPr>
          <p:cNvPr id="7" name="Parallelogram 6"/>
          <p:cNvSpPr/>
          <p:nvPr userDrawn="1"/>
        </p:nvSpPr>
        <p:spPr>
          <a:xfrm>
            <a:off x="-3790" y="-15517"/>
            <a:ext cx="1845591" cy="6873517"/>
          </a:xfrm>
          <a:custGeom>
            <a:avLst/>
            <a:gdLst>
              <a:gd name="connsiteX0" fmla="*/ 0 w 4668819"/>
              <a:gd name="connsiteY0" fmla="*/ 6852735 h 6852735"/>
              <a:gd name="connsiteX1" fmla="*/ 1433187 w 4668819"/>
              <a:gd name="connsiteY1" fmla="*/ 0 h 6852735"/>
              <a:gd name="connsiteX2" fmla="*/ 4668819 w 4668819"/>
              <a:gd name="connsiteY2" fmla="*/ 0 h 6852735"/>
              <a:gd name="connsiteX3" fmla="*/ 3235632 w 4668819"/>
              <a:gd name="connsiteY3" fmla="*/ 6852735 h 6852735"/>
              <a:gd name="connsiteX4" fmla="*/ 0 w 4668819"/>
              <a:gd name="connsiteY4" fmla="*/ 6852735 h 6852735"/>
              <a:gd name="connsiteX0" fmla="*/ 0 w 4668819"/>
              <a:gd name="connsiteY0" fmla="*/ 6863367 h 6863367"/>
              <a:gd name="connsiteX1" fmla="*/ 3219457 w 4668819"/>
              <a:gd name="connsiteY1" fmla="*/ 0 h 6863367"/>
              <a:gd name="connsiteX2" fmla="*/ 4668819 w 4668819"/>
              <a:gd name="connsiteY2" fmla="*/ 10632 h 6863367"/>
              <a:gd name="connsiteX3" fmla="*/ 3235632 w 4668819"/>
              <a:gd name="connsiteY3" fmla="*/ 6863367 h 6863367"/>
              <a:gd name="connsiteX4" fmla="*/ 0 w 4668819"/>
              <a:gd name="connsiteY4" fmla="*/ 6863367 h 6863367"/>
              <a:gd name="connsiteX0" fmla="*/ 0 w 4668819"/>
              <a:gd name="connsiteY0" fmla="*/ 6852735 h 6852735"/>
              <a:gd name="connsiteX1" fmla="*/ 2868582 w 4668819"/>
              <a:gd name="connsiteY1" fmla="*/ 1 h 6852735"/>
              <a:gd name="connsiteX2" fmla="*/ 4668819 w 4668819"/>
              <a:gd name="connsiteY2" fmla="*/ 0 h 6852735"/>
              <a:gd name="connsiteX3" fmla="*/ 3235632 w 4668819"/>
              <a:gd name="connsiteY3" fmla="*/ 6852735 h 6852735"/>
              <a:gd name="connsiteX4" fmla="*/ 0 w 4668819"/>
              <a:gd name="connsiteY4" fmla="*/ 6852735 h 6852735"/>
              <a:gd name="connsiteX0" fmla="*/ 0 w 4668819"/>
              <a:gd name="connsiteY0" fmla="*/ 6852735 h 6852735"/>
              <a:gd name="connsiteX1" fmla="*/ 2868582 w 4668819"/>
              <a:gd name="connsiteY1" fmla="*/ 1 h 6852735"/>
              <a:gd name="connsiteX2" fmla="*/ 4668819 w 4668819"/>
              <a:gd name="connsiteY2" fmla="*/ 0 h 6852735"/>
              <a:gd name="connsiteX3" fmla="*/ 3235632 w 4668819"/>
              <a:gd name="connsiteY3" fmla="*/ 6852735 h 6852735"/>
              <a:gd name="connsiteX4" fmla="*/ 0 w 4668819"/>
              <a:gd name="connsiteY4" fmla="*/ 6852735 h 6852735"/>
              <a:gd name="connsiteX0" fmla="*/ 0 w 2319023"/>
              <a:gd name="connsiteY0" fmla="*/ 6842103 h 6852735"/>
              <a:gd name="connsiteX1" fmla="*/ 518786 w 2319023"/>
              <a:gd name="connsiteY1" fmla="*/ 1 h 6852735"/>
              <a:gd name="connsiteX2" fmla="*/ 2319023 w 2319023"/>
              <a:gd name="connsiteY2" fmla="*/ 0 h 6852735"/>
              <a:gd name="connsiteX3" fmla="*/ 885836 w 2319023"/>
              <a:gd name="connsiteY3" fmla="*/ 6852735 h 6852735"/>
              <a:gd name="connsiteX4" fmla="*/ 0 w 2319023"/>
              <a:gd name="connsiteY4" fmla="*/ 6842103 h 6852735"/>
              <a:gd name="connsiteX0" fmla="*/ 0 w 1965732"/>
              <a:gd name="connsiteY0" fmla="*/ 6831712 h 6852735"/>
              <a:gd name="connsiteX1" fmla="*/ 165495 w 1965732"/>
              <a:gd name="connsiteY1" fmla="*/ 1 h 6852735"/>
              <a:gd name="connsiteX2" fmla="*/ 1965732 w 1965732"/>
              <a:gd name="connsiteY2" fmla="*/ 0 h 6852735"/>
              <a:gd name="connsiteX3" fmla="*/ 532545 w 1965732"/>
              <a:gd name="connsiteY3" fmla="*/ 6852735 h 6852735"/>
              <a:gd name="connsiteX4" fmla="*/ 0 w 1965732"/>
              <a:gd name="connsiteY4" fmla="*/ 6831712 h 6852735"/>
              <a:gd name="connsiteX0" fmla="*/ 0 w 1820259"/>
              <a:gd name="connsiteY0" fmla="*/ 6852494 h 6852735"/>
              <a:gd name="connsiteX1" fmla="*/ 20022 w 1820259"/>
              <a:gd name="connsiteY1" fmla="*/ 1 h 6852735"/>
              <a:gd name="connsiteX2" fmla="*/ 1820259 w 1820259"/>
              <a:gd name="connsiteY2" fmla="*/ 0 h 6852735"/>
              <a:gd name="connsiteX3" fmla="*/ 387072 w 1820259"/>
              <a:gd name="connsiteY3" fmla="*/ 6852735 h 6852735"/>
              <a:gd name="connsiteX4" fmla="*/ 0 w 1820259"/>
              <a:gd name="connsiteY4" fmla="*/ 6852494 h 6852735"/>
              <a:gd name="connsiteX0" fmla="*/ 0 w 1841041"/>
              <a:gd name="connsiteY0" fmla="*/ 6862885 h 6862885"/>
              <a:gd name="connsiteX1" fmla="*/ 40804 w 1841041"/>
              <a:gd name="connsiteY1" fmla="*/ 1 h 6862885"/>
              <a:gd name="connsiteX2" fmla="*/ 1841041 w 1841041"/>
              <a:gd name="connsiteY2" fmla="*/ 0 h 6862885"/>
              <a:gd name="connsiteX3" fmla="*/ 407854 w 1841041"/>
              <a:gd name="connsiteY3" fmla="*/ 6852735 h 6862885"/>
              <a:gd name="connsiteX4" fmla="*/ 0 w 1841041"/>
              <a:gd name="connsiteY4" fmla="*/ 6862885 h 6862885"/>
              <a:gd name="connsiteX0" fmla="*/ 0 w 1841041"/>
              <a:gd name="connsiteY0" fmla="*/ 6862885 h 6862885"/>
              <a:gd name="connsiteX1" fmla="*/ 40804 w 1841041"/>
              <a:gd name="connsiteY1" fmla="*/ 1 h 6862885"/>
              <a:gd name="connsiteX2" fmla="*/ 1841041 w 1841041"/>
              <a:gd name="connsiteY2" fmla="*/ 0 h 6862885"/>
              <a:gd name="connsiteX3" fmla="*/ 407854 w 1841041"/>
              <a:gd name="connsiteY3" fmla="*/ 6852735 h 6862885"/>
              <a:gd name="connsiteX4" fmla="*/ 0 w 1841041"/>
              <a:gd name="connsiteY4" fmla="*/ 6862885 h 6862885"/>
              <a:gd name="connsiteX0" fmla="*/ 760 w 1841801"/>
              <a:gd name="connsiteY0" fmla="*/ 6873275 h 6873275"/>
              <a:gd name="connsiteX1" fmla="*/ 0 w 1841801"/>
              <a:gd name="connsiteY1" fmla="*/ 0 h 6873275"/>
              <a:gd name="connsiteX2" fmla="*/ 1841801 w 1841801"/>
              <a:gd name="connsiteY2" fmla="*/ 10390 h 6873275"/>
              <a:gd name="connsiteX3" fmla="*/ 408614 w 1841801"/>
              <a:gd name="connsiteY3" fmla="*/ 6863125 h 6873275"/>
              <a:gd name="connsiteX4" fmla="*/ 760 w 1841801"/>
              <a:gd name="connsiteY4" fmla="*/ 6873275 h 6873275"/>
              <a:gd name="connsiteX0" fmla="*/ 760 w 1841801"/>
              <a:gd name="connsiteY0" fmla="*/ 6873275 h 6883907"/>
              <a:gd name="connsiteX1" fmla="*/ 0 w 1841801"/>
              <a:gd name="connsiteY1" fmla="*/ 0 h 6883907"/>
              <a:gd name="connsiteX2" fmla="*/ 1841801 w 1841801"/>
              <a:gd name="connsiteY2" fmla="*/ 10390 h 6883907"/>
              <a:gd name="connsiteX3" fmla="*/ 408614 w 1841801"/>
              <a:gd name="connsiteY3" fmla="*/ 6883907 h 6883907"/>
              <a:gd name="connsiteX4" fmla="*/ 760 w 1841801"/>
              <a:gd name="connsiteY4" fmla="*/ 6873275 h 6883907"/>
              <a:gd name="connsiteX0" fmla="*/ 760 w 1841801"/>
              <a:gd name="connsiteY0" fmla="*/ 6873275 h 6873516"/>
              <a:gd name="connsiteX1" fmla="*/ 0 w 1841801"/>
              <a:gd name="connsiteY1" fmla="*/ 0 h 6873516"/>
              <a:gd name="connsiteX2" fmla="*/ 1841801 w 1841801"/>
              <a:gd name="connsiteY2" fmla="*/ 10390 h 6873516"/>
              <a:gd name="connsiteX3" fmla="*/ 408614 w 1841801"/>
              <a:gd name="connsiteY3" fmla="*/ 6873516 h 6873516"/>
              <a:gd name="connsiteX4" fmla="*/ 760 w 1841801"/>
              <a:gd name="connsiteY4" fmla="*/ 6873275 h 6873516"/>
              <a:gd name="connsiteX0" fmla="*/ 760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760 w 1841801"/>
              <a:gd name="connsiteY4" fmla="*/ 6873276 h 6873517"/>
              <a:gd name="connsiteX0" fmla="*/ 760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760 w 1841801"/>
              <a:gd name="connsiteY4" fmla="*/ 6873276 h 6873517"/>
              <a:gd name="connsiteX0" fmla="*/ 11151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11151 w 1841801"/>
              <a:gd name="connsiteY4" fmla="*/ 6873276 h 6873517"/>
              <a:gd name="connsiteX0" fmla="*/ 11151 w 1841801"/>
              <a:gd name="connsiteY0" fmla="*/ 6873276 h 6873517"/>
              <a:gd name="connsiteX1" fmla="*/ 0 w 1841801"/>
              <a:gd name="connsiteY1" fmla="*/ 1 h 6873517"/>
              <a:gd name="connsiteX2" fmla="*/ 1841801 w 1841801"/>
              <a:gd name="connsiteY2" fmla="*/ 0 h 6873517"/>
              <a:gd name="connsiteX3" fmla="*/ 408614 w 1841801"/>
              <a:gd name="connsiteY3" fmla="*/ 6873517 h 6873517"/>
              <a:gd name="connsiteX4" fmla="*/ 11151 w 1841801"/>
              <a:gd name="connsiteY4" fmla="*/ 6873276 h 6873517"/>
              <a:gd name="connsiteX0" fmla="*/ 4550 w 1845591"/>
              <a:gd name="connsiteY0" fmla="*/ 6873276 h 6873517"/>
              <a:gd name="connsiteX1" fmla="*/ 3790 w 1845591"/>
              <a:gd name="connsiteY1" fmla="*/ 1 h 6873517"/>
              <a:gd name="connsiteX2" fmla="*/ 1845591 w 1845591"/>
              <a:gd name="connsiteY2" fmla="*/ 0 h 6873517"/>
              <a:gd name="connsiteX3" fmla="*/ 412404 w 1845591"/>
              <a:gd name="connsiteY3" fmla="*/ 6873517 h 6873517"/>
              <a:gd name="connsiteX4" fmla="*/ 4550 w 1845591"/>
              <a:gd name="connsiteY4" fmla="*/ 6873276 h 687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5591" h="6873517">
                <a:moveTo>
                  <a:pt x="4550" y="6873276"/>
                </a:moveTo>
                <a:cubicBezTo>
                  <a:pt x="-5611" y="4620204"/>
                  <a:pt x="4526" y="2284246"/>
                  <a:pt x="3790" y="1"/>
                </a:cubicBezTo>
                <a:lnTo>
                  <a:pt x="1845591" y="0"/>
                </a:lnTo>
                <a:lnTo>
                  <a:pt x="412404" y="6873517"/>
                </a:lnTo>
                <a:lnTo>
                  <a:pt x="4550" y="6873276"/>
                </a:lnTo>
                <a:close/>
              </a:path>
            </a:pathLst>
          </a:custGeom>
          <a:solidFill>
            <a:srgbClr val="2BA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3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AC5D"/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tricelamarch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code.flickr.net/2009/12/02/flipping-ou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aunchdarkly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atricelamarch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Patrice.lamarche@chausson-materiaux.f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microsoft.com/en-us/vsts/release-not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L’ALM avec TFS/VSTS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04708" y="4442619"/>
            <a:ext cx="5455227" cy="2350867"/>
          </a:xfrm>
        </p:spPr>
        <p:txBody>
          <a:bodyPr>
            <a:normAutofit/>
          </a:bodyPr>
          <a:lstStyle/>
          <a:p>
            <a:r>
              <a:rPr lang="fr-FR" dirty="0" smtClean="0"/>
              <a:t>Patrice Lamarche - Leader Technique</a:t>
            </a:r>
          </a:p>
          <a:p>
            <a:r>
              <a:rPr lang="fr-FR" dirty="0" smtClean="0"/>
              <a:t>              ALM</a:t>
            </a:r>
          </a:p>
          <a:p>
            <a:r>
              <a:rPr lang="fr-FR" dirty="0" smtClean="0">
                <a:hlinkClick r:id="rId3"/>
              </a:rPr>
              <a:t>http://patricelamarche.net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PatriceVB</a:t>
            </a:r>
            <a:endParaRPr lang="fr-FR" dirty="0"/>
          </a:p>
        </p:txBody>
      </p:sp>
      <p:pic>
        <p:nvPicPr>
          <p:cNvPr id="2050" name="Picture 2" descr="Résultat de recherche d'images pour &quot;microsoft mvp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25" y="4878632"/>
            <a:ext cx="1221792" cy="49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" y="2055020"/>
            <a:ext cx="5204460" cy="30700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https://secure.meetupstatic.com/photos/event/3/9/3/0/600_465194640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95" y="2175952"/>
            <a:ext cx="3875405" cy="250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 Planification agile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3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projets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 de plusieurs équipes ?</a:t>
            </a:r>
          </a:p>
          <a:p>
            <a:endParaRPr lang="fr-FR" dirty="0" smtClean="0"/>
          </a:p>
          <a:p>
            <a:r>
              <a:rPr lang="fr-FR" dirty="0" smtClean="0"/>
              <a:t>Gestion de plusieurs produits ?</a:t>
            </a:r>
          </a:p>
          <a:p>
            <a:endParaRPr lang="fr-FR" dirty="0" smtClean="0"/>
          </a:p>
          <a:p>
            <a:r>
              <a:rPr lang="fr-FR" dirty="0" smtClean="0"/>
              <a:t>Gestion d’équipes mono ou multi produits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82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projets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les petites et moyennes équipes</a:t>
            </a:r>
          </a:p>
          <a:p>
            <a:pPr lvl="1"/>
            <a:r>
              <a:rPr lang="fr-FR" dirty="0" smtClean="0"/>
              <a:t>1 seul et unique Team Project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Découpage / Vision par « Teams »</a:t>
            </a:r>
          </a:p>
          <a:p>
            <a:pPr lvl="1"/>
            <a:r>
              <a:rPr lang="fr-FR" dirty="0" smtClean="0"/>
              <a:t>1 seul </a:t>
            </a:r>
            <a:r>
              <a:rPr lang="fr-FR" dirty="0" err="1" smtClean="0"/>
              <a:t>backlog</a:t>
            </a:r>
            <a:r>
              <a:rPr lang="fr-FR" dirty="0" smtClean="0"/>
              <a:t> défini au niveau du Team Project</a:t>
            </a:r>
          </a:p>
          <a:p>
            <a:pPr lvl="2"/>
            <a:r>
              <a:rPr lang="fr-FR" dirty="0" smtClean="0"/>
              <a:t>Visibilité/filtre par Teams</a:t>
            </a:r>
          </a:p>
          <a:p>
            <a:pPr lvl="1"/>
            <a:r>
              <a:rPr lang="fr-FR" dirty="0" smtClean="0"/>
              <a:t>Ou 1 </a:t>
            </a:r>
            <a:r>
              <a:rPr lang="fr-FR" dirty="0" err="1" smtClean="0"/>
              <a:t>backlog</a:t>
            </a:r>
            <a:r>
              <a:rPr lang="fr-FR" dirty="0" smtClean="0"/>
              <a:t> par Team</a:t>
            </a:r>
          </a:p>
          <a:p>
            <a:pPr lvl="2"/>
            <a:r>
              <a:rPr lang="fr-FR" dirty="0" smtClean="0"/>
              <a:t>Si plusieurs équipes mono-produits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470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Backlogs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Produit</a:t>
            </a:r>
          </a:p>
          <a:p>
            <a:pPr lvl="1"/>
            <a:r>
              <a:rPr lang="fr-FR" dirty="0" smtClean="0"/>
              <a:t>Mono </a:t>
            </a:r>
            <a:r>
              <a:rPr lang="fr-FR" dirty="0" err="1" smtClean="0"/>
              <a:t>Backlog</a:t>
            </a:r>
            <a:r>
              <a:rPr lang="fr-FR" dirty="0" smtClean="0"/>
              <a:t> ou multi-</a:t>
            </a:r>
            <a:r>
              <a:rPr lang="fr-FR" dirty="0" err="1" smtClean="0"/>
              <a:t>backlog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r>
              <a:rPr lang="fr-FR" dirty="0" smtClean="0"/>
              <a:t>De sprint</a:t>
            </a:r>
          </a:p>
          <a:p>
            <a:endParaRPr lang="fr-FR" dirty="0"/>
          </a:p>
          <a:p>
            <a:r>
              <a:rPr lang="fr-FR" dirty="0" smtClean="0"/>
              <a:t>Planification</a:t>
            </a:r>
          </a:p>
          <a:p>
            <a:pPr lvl="1"/>
            <a:r>
              <a:rPr lang="fr-FR" dirty="0" smtClean="0"/>
              <a:t>Via </a:t>
            </a:r>
            <a:r>
              <a:rPr lang="fr-FR" dirty="0" err="1" smtClean="0"/>
              <a:t>drag’n’drop</a:t>
            </a:r>
            <a:r>
              <a:rPr lang="fr-FR" dirty="0" smtClean="0"/>
              <a:t> depuis </a:t>
            </a:r>
            <a:r>
              <a:rPr lang="fr-FR" dirty="0" err="1" smtClean="0"/>
              <a:t>Backlogs</a:t>
            </a:r>
            <a:r>
              <a:rPr lang="fr-FR" dirty="0" smtClean="0"/>
              <a:t> ou </a:t>
            </a:r>
            <a:r>
              <a:rPr lang="fr-FR" dirty="0" err="1" smtClean="0"/>
              <a:t>Board</a:t>
            </a:r>
            <a:endParaRPr lang="fr-FR" dirty="0" smtClean="0"/>
          </a:p>
          <a:p>
            <a:pPr lvl="1"/>
            <a:r>
              <a:rPr lang="fr-FR" dirty="0" smtClean="0"/>
              <a:t>Via </a:t>
            </a:r>
            <a:r>
              <a:rPr lang="fr-FR" dirty="0" err="1" smtClean="0"/>
              <a:t>drag’n’drop</a:t>
            </a:r>
            <a:r>
              <a:rPr lang="fr-FR" dirty="0" smtClean="0"/>
              <a:t> depuis Delivery Plans</a:t>
            </a:r>
          </a:p>
          <a:p>
            <a:pPr lvl="2"/>
            <a:r>
              <a:rPr lang="fr-FR" dirty="0" smtClean="0"/>
              <a:t>Attention tâches non modifiées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74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9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Agilité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L’agilité ce n’est pas uniquement le développement par itérations</a:t>
            </a:r>
          </a:p>
          <a:p>
            <a:endParaRPr lang="fr-FR" dirty="0" smtClean="0"/>
          </a:p>
          <a:p>
            <a:r>
              <a:rPr lang="fr-FR" dirty="0" smtClean="0"/>
              <a:t>Réelle intégration continue</a:t>
            </a:r>
          </a:p>
          <a:p>
            <a:pPr lvl="1"/>
            <a:r>
              <a:rPr lang="fr-FR" dirty="0" smtClean="0"/>
              <a:t>!= Compilation automatique</a:t>
            </a:r>
          </a:p>
          <a:p>
            <a:pPr lvl="1"/>
            <a:endParaRPr lang="fr-FR" dirty="0"/>
          </a:p>
          <a:p>
            <a:r>
              <a:rPr lang="fr-FR" dirty="0" smtClean="0"/>
              <a:t>Impact sur les tests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502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Différents environnements dont environnement de tests pour tests/validations</a:t>
            </a:r>
          </a:p>
          <a:p>
            <a:endParaRPr lang="fr-FR" dirty="0" smtClean="0"/>
          </a:p>
          <a:p>
            <a:r>
              <a:rPr lang="fr-FR" dirty="0" smtClean="0"/>
              <a:t>Tests et validations manuelles rajoutent dépendance/délai/coût</a:t>
            </a:r>
          </a:p>
          <a:p>
            <a:pPr lvl="1"/>
            <a:r>
              <a:rPr lang="fr-FR" dirty="0" smtClean="0"/>
              <a:t>Disponibilité testeur(s)</a:t>
            </a:r>
          </a:p>
          <a:p>
            <a:pPr lvl="1"/>
            <a:r>
              <a:rPr lang="fr-FR" dirty="0" smtClean="0"/>
              <a:t>Reprise de travail « terminé »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94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causes</a:t>
            </a:r>
          </a:p>
          <a:p>
            <a:pPr lvl="1"/>
            <a:r>
              <a:rPr lang="fr-FR" dirty="0"/>
              <a:t>Test bon fonctionnement, présence bugs du travail du développeur</a:t>
            </a:r>
          </a:p>
          <a:p>
            <a:pPr lvl="1"/>
            <a:r>
              <a:rPr lang="fr-FR" dirty="0" smtClean="0"/>
              <a:t>Validation bonne compréhension besoin</a:t>
            </a:r>
          </a:p>
          <a:p>
            <a:pPr lvl="2"/>
            <a:r>
              <a:rPr lang="fr-FR" dirty="0" smtClean="0"/>
              <a:t>Bonnes « </a:t>
            </a:r>
            <a:r>
              <a:rPr lang="fr-FR" dirty="0" err="1" smtClean="0"/>
              <a:t>spécs</a:t>
            </a:r>
            <a:r>
              <a:rPr lang="fr-FR" dirty="0" smtClean="0"/>
              <a:t> » ? Description du WI ?</a:t>
            </a:r>
          </a:p>
          <a:p>
            <a:pPr lvl="1"/>
            <a:r>
              <a:rPr lang="fr-FR" dirty="0" smtClean="0"/>
              <a:t>Changement d’avis ou précision sur le besoin</a:t>
            </a:r>
          </a:p>
          <a:p>
            <a:pPr lvl="2"/>
            <a:r>
              <a:rPr lang="fr-FR" dirty="0" smtClean="0"/>
              <a:t>Agilité != Maintenant que le </a:t>
            </a:r>
            <a:r>
              <a:rPr lang="fr-FR" dirty="0" err="1" smtClean="0"/>
              <a:t>dév</a:t>
            </a:r>
            <a:r>
              <a:rPr lang="fr-FR" dirty="0" smtClean="0"/>
              <a:t> est fait, je vois si le besoin que j’ai exprimé correspond bien à ce que je souhaitais</a:t>
            </a:r>
          </a:p>
          <a:p>
            <a:pPr lvl="2"/>
            <a:r>
              <a:rPr lang="fr-FR" dirty="0" smtClean="0"/>
              <a:t>Agilité = Itérations, </a:t>
            </a:r>
            <a:r>
              <a:rPr lang="fr-FR" dirty="0" err="1" smtClean="0"/>
              <a:t>Re</a:t>
            </a:r>
            <a:r>
              <a:rPr lang="fr-FR" dirty="0" smtClean="0"/>
              <a:t>-priorisation, évolution du soft en fonction feedback utilisateurs/</a:t>
            </a:r>
            <a:r>
              <a:rPr lang="fr-FR" dirty="0" err="1" smtClean="0"/>
              <a:t>stakeholder</a:t>
            </a:r>
            <a:r>
              <a:rPr lang="fr-FR" dirty="0" smtClean="0"/>
              <a:t> </a:t>
            </a:r>
            <a:r>
              <a:rPr lang="fr-FR" b="1" dirty="0" smtClean="0"/>
              <a:t>après</a:t>
            </a:r>
            <a:r>
              <a:rPr lang="fr-FR" dirty="0" smtClean="0"/>
              <a:t> utilisation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47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Tests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Mise en place, importance, des tests automatisés</a:t>
            </a:r>
          </a:p>
          <a:p>
            <a:endParaRPr lang="fr-FR" dirty="0" smtClean="0"/>
          </a:p>
          <a:p>
            <a:r>
              <a:rPr lang="fr-FR" dirty="0" smtClean="0"/>
              <a:t>Les développeurs sont responsables de tous les tests</a:t>
            </a:r>
          </a:p>
          <a:p>
            <a:endParaRPr lang="fr-FR" dirty="0"/>
          </a:p>
          <a:p>
            <a:r>
              <a:rPr lang="fr-FR" dirty="0" smtClean="0"/>
              <a:t>Exemple chez Microsoft, les </a:t>
            </a:r>
            <a:r>
              <a:rPr lang="fr-FR" dirty="0" err="1" smtClean="0"/>
              <a:t>feature</a:t>
            </a:r>
            <a:r>
              <a:rPr lang="fr-FR" dirty="0" smtClean="0"/>
              <a:t> teams :</a:t>
            </a:r>
          </a:p>
          <a:p>
            <a:pPr lvl="1"/>
            <a:r>
              <a:rPr lang="fr-FR" dirty="0" smtClean="0"/>
              <a:t>Avant : PM + Dev + Test </a:t>
            </a:r>
          </a:p>
          <a:p>
            <a:pPr lvl="1"/>
            <a:r>
              <a:rPr lang="fr-FR" dirty="0" smtClean="0"/>
              <a:t>Maintenant : PM + Software </a:t>
            </a:r>
            <a:r>
              <a:rPr lang="fr-FR" dirty="0" err="1" smtClean="0"/>
              <a:t>engineers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b="1" dirty="0" smtClean="0"/>
              <a:t>La qualité est la responsabilité de tout le monde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385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Gestion des sources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#</a:t>
            </a:r>
            <a:r>
              <a:rPr lang="fr-FR" dirty="0" err="1" smtClean="0"/>
              <a:t>dotnettlse</a:t>
            </a:r>
            <a:r>
              <a:rPr lang="fr-FR" dirty="0" smtClean="0"/>
              <a:t> rejoint .NET </a:t>
            </a:r>
            <a:r>
              <a:rPr lang="fr-FR" dirty="0" err="1" smtClean="0"/>
              <a:t>Foundation</a:t>
            </a:r>
            <a:r>
              <a:rPr lang="fr-FR" dirty="0" smtClean="0"/>
              <a:t> !</a:t>
            </a:r>
            <a:endParaRPr lang="fr-F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66" y="1595321"/>
            <a:ext cx="7456770" cy="492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SCM supportés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TFVC</a:t>
            </a:r>
          </a:p>
          <a:p>
            <a:pPr lvl="1"/>
            <a:r>
              <a:rPr lang="fr-FR" dirty="0" smtClean="0"/>
              <a:t>Le plus simple d’utilisation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Git</a:t>
            </a:r>
          </a:p>
          <a:p>
            <a:pPr lvl="1"/>
            <a:r>
              <a:rPr lang="fr-FR" dirty="0" smtClean="0"/>
              <a:t>Plus moderne</a:t>
            </a:r>
          </a:p>
          <a:p>
            <a:pPr lvl="1"/>
            <a:r>
              <a:rPr lang="fr-FR" dirty="0" smtClean="0"/>
              <a:t>Gestion des branches plus souple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2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Agilité : </a:t>
            </a:r>
            <a:r>
              <a:rPr lang="fr-FR" dirty="0" err="1" smtClean="0"/>
              <a:t>Continous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Intégration continue = </a:t>
            </a:r>
            <a:r>
              <a:rPr lang="fr-FR" dirty="0" err="1" smtClean="0"/>
              <a:t>Trunk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endParaRPr lang="fr-FR" dirty="0" smtClean="0"/>
          </a:p>
          <a:p>
            <a:pPr lvl="1"/>
            <a:r>
              <a:rPr lang="fr-FR" dirty="0" smtClean="0"/>
              <a:t>Les développeurs soumettent du code sur master très régulièrement (tous les jours)</a:t>
            </a:r>
          </a:p>
          <a:p>
            <a:pPr lvl="1"/>
            <a:endParaRPr lang="fr-FR" dirty="0" smtClean="0"/>
          </a:p>
          <a:p>
            <a:r>
              <a:rPr lang="fr-FR" dirty="0" err="1" smtClean="0"/>
              <a:t>GitFlow</a:t>
            </a:r>
            <a:r>
              <a:rPr lang="fr-FR" dirty="0" smtClean="0"/>
              <a:t> </a:t>
            </a:r>
            <a:r>
              <a:rPr lang="fr-FR" b="1" dirty="0" smtClean="0"/>
              <a:t>n’est pas </a:t>
            </a:r>
            <a:r>
              <a:rPr lang="fr-FR" dirty="0" smtClean="0"/>
              <a:t>de l’intégration continue</a:t>
            </a:r>
          </a:p>
          <a:p>
            <a:endParaRPr lang="fr-FR" dirty="0"/>
          </a:p>
          <a:p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97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Stratégie de gestion de branches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branche ou </a:t>
            </a:r>
          </a:p>
          <a:p>
            <a:r>
              <a:rPr lang="fr-FR" dirty="0" smtClean="0"/>
              <a:t>Peu de </a:t>
            </a:r>
            <a:r>
              <a:rPr lang="fr-FR" dirty="0"/>
              <a:t>b</a:t>
            </a:r>
            <a:r>
              <a:rPr lang="fr-FR" dirty="0" smtClean="0"/>
              <a:t>ranches </a:t>
            </a:r>
            <a:r>
              <a:rPr lang="fr-FR" b="1" dirty="0" smtClean="0"/>
              <a:t>avec une courte durée de vie</a:t>
            </a:r>
          </a:p>
          <a:p>
            <a:endParaRPr lang="fr-FR" b="1" dirty="0"/>
          </a:p>
          <a:p>
            <a:r>
              <a:rPr lang="fr-FR" dirty="0" smtClean="0"/>
              <a:t>Comment gérer livrer un travail incomplet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5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flags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Au lieu de gérer différentes versions de code via des branches</a:t>
            </a:r>
          </a:p>
          <a:p>
            <a:pPr lvl="1"/>
            <a:r>
              <a:rPr lang="fr-FR" dirty="0" smtClean="0"/>
              <a:t>Déploiement pour toute modification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Changement de comportement via </a:t>
            </a:r>
            <a:r>
              <a:rPr lang="fr-FR" dirty="0" err="1" smtClean="0"/>
              <a:t>Feature</a:t>
            </a:r>
            <a:r>
              <a:rPr lang="fr-FR" dirty="0" smtClean="0"/>
              <a:t> Flags</a:t>
            </a:r>
          </a:p>
          <a:p>
            <a:pPr lvl="1"/>
            <a:r>
              <a:rPr lang="fr-FR" dirty="0" smtClean="0"/>
              <a:t>Changement à l’exécution</a:t>
            </a:r>
          </a:p>
          <a:p>
            <a:pPr lvl="1"/>
            <a:r>
              <a:rPr lang="fr-FR" dirty="0" smtClean="0"/>
              <a:t>Activation pour validation avec une sélection d’utilisateurs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9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flags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Principe popularisé par </a:t>
            </a:r>
            <a:r>
              <a:rPr lang="fr-FR" dirty="0" err="1" smtClean="0"/>
              <a:t>flickr</a:t>
            </a:r>
            <a:endParaRPr lang="fr-FR" dirty="0" smtClean="0"/>
          </a:p>
          <a:p>
            <a:pPr lvl="1"/>
            <a:r>
              <a:rPr lang="fr-FR" dirty="0">
                <a:hlinkClick r:id="rId2"/>
              </a:rPr>
              <a:t>http://code.flickr.net/2009/12/02/flipping-out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pPr lvl="1"/>
            <a:r>
              <a:rPr lang="fr-FR" dirty="0" smtClean="0"/>
              <a:t>Appelé aussi </a:t>
            </a:r>
            <a:r>
              <a:rPr lang="fr-FR" dirty="0" err="1" smtClean="0"/>
              <a:t>Feature</a:t>
            </a:r>
            <a:r>
              <a:rPr lang="fr-FR" dirty="0" smtClean="0"/>
              <a:t> </a:t>
            </a:r>
            <a:r>
              <a:rPr lang="fr-FR" dirty="0" err="1" smtClean="0"/>
              <a:t>toggle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1026" name="Picture 2" descr="Knife-swi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79" y="3779520"/>
            <a:ext cx="3056056" cy="204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lipp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4041298"/>
            <a:ext cx="47625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1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flags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le code </a:t>
            </a:r>
            <a:endParaRPr lang="fr-FR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5" y="3049270"/>
            <a:ext cx="7565184" cy="190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flags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Plus compliqué : </a:t>
            </a:r>
          </a:p>
          <a:p>
            <a:pPr lvl="1"/>
            <a:r>
              <a:rPr lang="fr-FR" b="1" dirty="0" smtClean="0"/>
              <a:t>Discipline pour supprimer le code</a:t>
            </a:r>
            <a:endParaRPr lang="fr-FR" dirty="0" smtClean="0"/>
          </a:p>
          <a:p>
            <a:pPr lvl="1"/>
            <a:r>
              <a:rPr lang="fr-FR" dirty="0" smtClean="0"/>
              <a:t>Mise à jour BDD et </a:t>
            </a:r>
            <a:r>
              <a:rPr lang="fr-FR" dirty="0" err="1" smtClean="0"/>
              <a:t>Rollback</a:t>
            </a:r>
            <a:endParaRPr lang="fr-FR" dirty="0" smtClean="0"/>
          </a:p>
          <a:p>
            <a:r>
              <a:rPr lang="fr-FR" dirty="0" smtClean="0"/>
              <a:t> Utiliser librairies existantes</a:t>
            </a:r>
          </a:p>
          <a:p>
            <a:pPr lvl="1"/>
            <a:r>
              <a:rPr lang="fr-FR" dirty="0" smtClean="0"/>
              <a:t>Très simple à développer si nécessaire</a:t>
            </a:r>
          </a:p>
          <a:p>
            <a:r>
              <a:rPr lang="fr-FR" dirty="0" smtClean="0"/>
              <a:t>Service online</a:t>
            </a:r>
          </a:p>
          <a:p>
            <a:pPr lvl="1"/>
            <a:r>
              <a:rPr lang="fr-FR" dirty="0">
                <a:hlinkClick r:id="rId2"/>
              </a:rPr>
              <a:t>https://launchdarkly.com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2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Push direct ou Pull </a:t>
            </a:r>
            <a:r>
              <a:rPr lang="fr-FR" dirty="0" err="1" smtClean="0"/>
              <a:t>Request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Pull </a:t>
            </a:r>
            <a:r>
              <a:rPr lang="fr-FR" dirty="0" err="1" smtClean="0"/>
              <a:t>Request</a:t>
            </a:r>
            <a:r>
              <a:rPr lang="fr-FR" dirty="0" smtClean="0"/>
              <a:t> intégré à Team Explorer et portail web</a:t>
            </a:r>
          </a:p>
          <a:p>
            <a:r>
              <a:rPr lang="fr-FR" dirty="0" smtClean="0"/>
              <a:t>Validation d’un pair avant intégration à master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3074" name="Picture 2" descr="Adding details to a new pull requ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888" y="2987040"/>
            <a:ext cx="5848916" cy="37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5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1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0"/>
            <a:ext cx="12201525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L’ALM avec TFS/VSTS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04708" y="4442619"/>
            <a:ext cx="5455227" cy="2350867"/>
          </a:xfrm>
        </p:spPr>
        <p:txBody>
          <a:bodyPr>
            <a:normAutofit/>
          </a:bodyPr>
          <a:lstStyle/>
          <a:p>
            <a:r>
              <a:rPr lang="fr-FR" dirty="0" smtClean="0"/>
              <a:t>Patrice Lamarche - Leader Technique</a:t>
            </a:r>
          </a:p>
          <a:p>
            <a:r>
              <a:rPr lang="fr-FR" dirty="0" smtClean="0"/>
              <a:t>              ALM</a:t>
            </a:r>
          </a:p>
          <a:p>
            <a:r>
              <a:rPr lang="fr-FR" dirty="0" smtClean="0">
                <a:hlinkClick r:id="rId3"/>
              </a:rPr>
              <a:t>http://patricelamarche.net</a:t>
            </a:r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PatriceVB</a:t>
            </a:r>
            <a:endParaRPr lang="fr-FR" dirty="0"/>
          </a:p>
        </p:txBody>
      </p:sp>
      <p:pic>
        <p:nvPicPr>
          <p:cNvPr id="2050" name="Picture 2" descr="Résultat de recherche d'images pour &quot;microsoft mvp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025" y="4878632"/>
            <a:ext cx="1221792" cy="49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2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Déploiement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9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Déploiement 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Automatisez 100% de vos déploiements !</a:t>
            </a:r>
          </a:p>
          <a:p>
            <a:pPr lvl="1"/>
            <a:r>
              <a:rPr lang="fr-FR" dirty="0" smtClean="0"/>
              <a:t>Le déploiement ne doit pas être un effort, « une douleur »</a:t>
            </a:r>
          </a:p>
          <a:p>
            <a:pPr lvl="1"/>
            <a:r>
              <a:rPr lang="fr-FR" dirty="0" smtClean="0"/>
              <a:t>Eviter les erreurs humaines</a:t>
            </a:r>
          </a:p>
          <a:p>
            <a:pPr lvl="1"/>
            <a:endParaRPr lang="fr-FR" dirty="0"/>
          </a:p>
          <a:p>
            <a:r>
              <a:rPr lang="fr-FR" dirty="0" smtClean="0"/>
              <a:t>Le prévoir dès le début de vos projets</a:t>
            </a:r>
          </a:p>
          <a:p>
            <a:pPr lvl="1"/>
            <a:r>
              <a:rPr lang="fr-FR" dirty="0" smtClean="0"/>
              <a:t>Sessions out of proc</a:t>
            </a:r>
          </a:p>
          <a:p>
            <a:pPr lvl="1"/>
            <a:r>
              <a:rPr lang="fr-FR" dirty="0" smtClean="0"/>
              <a:t>Possibilités de </a:t>
            </a:r>
            <a:r>
              <a:rPr lang="fr-FR" dirty="0" err="1" smtClean="0"/>
              <a:t>rollback</a:t>
            </a:r>
            <a:endParaRPr lang="fr-FR" dirty="0" smtClean="0"/>
          </a:p>
          <a:p>
            <a:pPr lvl="1"/>
            <a:endParaRPr lang="fr-FR" dirty="0"/>
          </a:p>
          <a:p>
            <a:r>
              <a:rPr lang="fr-FR" dirty="0" smtClean="0"/>
              <a:t>100% de la chaine de déploiement</a:t>
            </a:r>
          </a:p>
          <a:p>
            <a:pPr lvl="1"/>
            <a:r>
              <a:rPr lang="fr-FR" dirty="0" smtClean="0"/>
              <a:t>BDD (ex : </a:t>
            </a:r>
            <a:r>
              <a:rPr lang="fr-FR" dirty="0" err="1" smtClean="0"/>
              <a:t>ReadyRoll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Déploiement vers les stores pour les applications mobiles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39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possibilités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Depuis une </a:t>
            </a:r>
            <a:r>
              <a:rPr lang="fr-FR" dirty="0" err="1" smtClean="0"/>
              <a:t>build</a:t>
            </a:r>
            <a:endParaRPr lang="fr-FR" dirty="0" smtClean="0"/>
          </a:p>
          <a:p>
            <a:pPr lvl="1"/>
            <a:r>
              <a:rPr lang="fr-FR" dirty="0" smtClean="0"/>
              <a:t>Toujours à la fin de la </a:t>
            </a:r>
            <a:r>
              <a:rPr lang="fr-FR" dirty="0" err="1" smtClean="0"/>
              <a:t>build</a:t>
            </a:r>
            <a:endParaRPr lang="fr-FR" dirty="0" smtClean="0"/>
          </a:p>
          <a:p>
            <a:pPr lvl="1"/>
            <a:r>
              <a:rPr lang="fr-FR" dirty="0" smtClean="0"/>
              <a:t>Conserver le drop</a:t>
            </a:r>
          </a:p>
          <a:p>
            <a:endParaRPr lang="fr-FR" dirty="0"/>
          </a:p>
          <a:p>
            <a:r>
              <a:rPr lang="fr-FR" dirty="0" smtClean="0"/>
              <a:t>Depuis Gestion des Releases</a:t>
            </a:r>
          </a:p>
          <a:p>
            <a:pPr lvl="1"/>
            <a:r>
              <a:rPr lang="fr-FR" dirty="0" smtClean="0"/>
              <a:t>Meilleure gestion du trigger de déploiement</a:t>
            </a:r>
          </a:p>
          <a:p>
            <a:pPr lvl="1"/>
            <a:r>
              <a:rPr lang="fr-FR" dirty="0" smtClean="0"/>
              <a:t>Suivi multi-environnement</a:t>
            </a:r>
          </a:p>
          <a:p>
            <a:pPr lvl="1"/>
            <a:r>
              <a:rPr lang="fr-FR" dirty="0" smtClean="0"/>
              <a:t>Promotion simple</a:t>
            </a:r>
          </a:p>
          <a:p>
            <a:pPr lvl="1"/>
            <a:r>
              <a:rPr lang="fr-FR" dirty="0" smtClean="0"/>
              <a:t>Traçabilité, rétention de </a:t>
            </a:r>
            <a:r>
              <a:rPr lang="fr-FR" dirty="0" err="1" smtClean="0"/>
              <a:t>builds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545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  Démo</a:t>
            </a:r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Déploiement d’application Web via </a:t>
            </a:r>
            <a:r>
              <a:rPr lang="fr-FR" dirty="0" err="1" smtClean="0"/>
              <a:t>WebDeploy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23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Chausson Matériaux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76" y="1825625"/>
            <a:ext cx="8373259" cy="4351338"/>
          </a:xfrm>
        </p:spPr>
        <p:txBody>
          <a:bodyPr/>
          <a:lstStyle/>
          <a:p>
            <a:r>
              <a:rPr lang="fr-FR" dirty="0" smtClean="0"/>
              <a:t>Entreprise familiale toulousaine</a:t>
            </a:r>
          </a:p>
          <a:p>
            <a:r>
              <a:rPr lang="fr-FR" dirty="0" smtClean="0"/>
              <a:t>+ 3000 personnes, + 300 agences, + de 850M € de CA</a:t>
            </a:r>
          </a:p>
          <a:p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632" y="3657268"/>
            <a:ext cx="4849055" cy="27201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82" y="3320500"/>
            <a:ext cx="5336026" cy="3257281"/>
          </a:xfrm>
          <a:prstGeom prst="rect">
            <a:avLst/>
          </a:prstGeom>
        </p:spPr>
      </p:pic>
      <p:sp>
        <p:nvSpPr>
          <p:cNvPr id="6" name="AutoShape 2" descr=" Chausson-Matériaux – Vignette de la capture d'écran 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2337" y="414722"/>
            <a:ext cx="1657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Nous recrutons 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Chef de projet / Product </a:t>
            </a:r>
            <a:r>
              <a:rPr lang="fr-FR" dirty="0" err="1" smtClean="0"/>
              <a:t>Owner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Des développeurs Web</a:t>
            </a:r>
          </a:p>
          <a:p>
            <a:endParaRPr lang="fr-FR" dirty="0"/>
          </a:p>
          <a:p>
            <a:r>
              <a:rPr lang="fr-FR" dirty="0">
                <a:hlinkClick r:id="rId2"/>
              </a:rPr>
              <a:t>p</a:t>
            </a:r>
            <a:r>
              <a:rPr lang="fr-FR" dirty="0" smtClean="0">
                <a:hlinkClick r:id="rId2"/>
              </a:rPr>
              <a:t>atrice.lamarche@chausson-materiaux.fr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41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Echangeons !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 </a:t>
            </a:r>
            <a:r>
              <a:rPr lang="fr-FR" dirty="0" err="1" smtClean="0"/>
              <a:t>meetup</a:t>
            </a:r>
            <a:r>
              <a:rPr lang="fr-FR" dirty="0" smtClean="0"/>
              <a:t> n’est pas un talk formel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N’hésitez pas à m’interrompre !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36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ALM / </a:t>
            </a:r>
            <a:r>
              <a:rPr lang="fr-FR" dirty="0" err="1" smtClean="0"/>
              <a:t>DevOps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Différences « marketing » uniquement</a:t>
            </a:r>
          </a:p>
          <a:p>
            <a:r>
              <a:rPr lang="fr-FR" dirty="0" smtClean="0"/>
              <a:t>Les outils modernes d’ALM sont des outils </a:t>
            </a:r>
            <a:r>
              <a:rPr lang="fr-FR" dirty="0" err="1" smtClean="0"/>
              <a:t>DevOps</a:t>
            </a:r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707" y="2924945"/>
            <a:ext cx="7051010" cy="351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4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TFS / VSTS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776" y="1825624"/>
            <a:ext cx="9519023" cy="4773295"/>
          </a:xfrm>
        </p:spPr>
        <p:txBody>
          <a:bodyPr>
            <a:normAutofit/>
          </a:bodyPr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vraie équipe SCRUM au sein de Microsoft</a:t>
            </a:r>
          </a:p>
          <a:p>
            <a:r>
              <a:rPr lang="fr-FR" dirty="0" smtClean="0"/>
              <a:t>Sprints de 3 semaines</a:t>
            </a:r>
          </a:p>
          <a:p>
            <a:pPr lvl="1"/>
            <a:r>
              <a:rPr lang="fr-FR" dirty="0" smtClean="0"/>
              <a:t>Livraisons en </a:t>
            </a:r>
            <a:r>
              <a:rPr lang="fr-FR" dirty="0" err="1" smtClean="0"/>
              <a:t>prod</a:t>
            </a:r>
            <a:r>
              <a:rPr lang="fr-FR" dirty="0" smtClean="0"/>
              <a:t>. à l’issue de chaque sprint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r>
              <a:rPr lang="fr-FR" dirty="0">
                <a:hlinkClick r:id="rId2"/>
              </a:rPr>
              <a:t>https://docs.microsoft.com/en-us/vsts/release-notes</a:t>
            </a:r>
            <a:r>
              <a:rPr lang="fr-FR" dirty="0" smtClean="0">
                <a:hlinkClick r:id="rId2"/>
              </a:rPr>
              <a:t>/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15" y="3311355"/>
            <a:ext cx="5550686" cy="2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TFS / VSTS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plus de proposer un outil d’ALM, </a:t>
            </a:r>
            <a:r>
              <a:rPr lang="fr-FR" dirty="0" smtClean="0"/>
              <a:t>l’équipe TFS/VSTS est moteur </a:t>
            </a:r>
            <a:r>
              <a:rPr lang="fr-FR" dirty="0"/>
              <a:t>de la transformation agile de Microsoft</a:t>
            </a:r>
          </a:p>
          <a:p>
            <a:pPr lvl="1"/>
            <a:r>
              <a:rPr lang="fr-FR" dirty="0" smtClean="0"/>
              <a:t>Mise en place pratiques agiles</a:t>
            </a:r>
          </a:p>
          <a:p>
            <a:pPr lvl="1"/>
            <a:r>
              <a:rPr lang="fr-FR" dirty="0" smtClean="0"/>
              <a:t>Unification des environnements de </a:t>
            </a:r>
            <a:r>
              <a:rPr lang="fr-FR" dirty="0" err="1" smtClean="0"/>
              <a:t>dév</a:t>
            </a:r>
            <a:endParaRPr lang="fr-FR" dirty="0" smtClean="0"/>
          </a:p>
          <a:p>
            <a:pPr lvl="2"/>
            <a:r>
              <a:rPr lang="fr-FR" dirty="0" smtClean="0"/>
              <a:t>VSTS : + de 43 000 </a:t>
            </a:r>
            <a:r>
              <a:rPr lang="fr-FR" dirty="0" err="1" smtClean="0"/>
              <a:t>dévs</a:t>
            </a:r>
            <a:endParaRPr lang="fr-FR" dirty="0" smtClean="0"/>
          </a:p>
          <a:p>
            <a:pPr lvl="1"/>
            <a:r>
              <a:rPr lang="fr-FR" dirty="0" smtClean="0"/>
              <a:t>Adoption </a:t>
            </a:r>
            <a:r>
              <a:rPr lang="fr-FR" dirty="0"/>
              <a:t>de </a:t>
            </a:r>
            <a:r>
              <a:rPr lang="fr-FR" dirty="0" smtClean="0"/>
              <a:t>git</a:t>
            </a:r>
          </a:p>
          <a:p>
            <a:pPr lvl="2"/>
            <a:r>
              <a:rPr lang="fr-FR" dirty="0" smtClean="0"/>
              <a:t>Bientôt SCM quasi unique de Microsoft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382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596</Words>
  <Application>Microsoft Office PowerPoint</Application>
  <PresentationFormat>Widescreen</PresentationFormat>
  <Paragraphs>178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Segoe UI Light</vt:lpstr>
      <vt:lpstr>Segoe UI Semilight</vt:lpstr>
      <vt:lpstr>Office Theme</vt:lpstr>
      <vt:lpstr>L’ALM avec TFS/VSTS</vt:lpstr>
      <vt:lpstr>#dotnettlse rejoint .NET Foundation !</vt:lpstr>
      <vt:lpstr>L’ALM avec TFS/VSTS</vt:lpstr>
      <vt:lpstr>Chausson Matériaux</vt:lpstr>
      <vt:lpstr>Nous recrutons !</vt:lpstr>
      <vt:lpstr>Echangeons !</vt:lpstr>
      <vt:lpstr>ALM / DevOps ?</vt:lpstr>
      <vt:lpstr>TFS / VSTS</vt:lpstr>
      <vt:lpstr>TFS / VSTS</vt:lpstr>
      <vt:lpstr>   Planification agile</vt:lpstr>
      <vt:lpstr>Structure de projets</vt:lpstr>
      <vt:lpstr>Structure de projets</vt:lpstr>
      <vt:lpstr>Backlogs</vt:lpstr>
      <vt:lpstr>  Démo</vt:lpstr>
      <vt:lpstr>Agilité</vt:lpstr>
      <vt:lpstr>Les Tests</vt:lpstr>
      <vt:lpstr>Les Tests</vt:lpstr>
      <vt:lpstr>Les Tests</vt:lpstr>
      <vt:lpstr>  Gestion des sources</vt:lpstr>
      <vt:lpstr>2 SCM supportés</vt:lpstr>
      <vt:lpstr>Agilité : Continous Integration</vt:lpstr>
      <vt:lpstr>Stratégie de gestion de branches</vt:lpstr>
      <vt:lpstr>Feature flags</vt:lpstr>
      <vt:lpstr>Feature flags</vt:lpstr>
      <vt:lpstr>Feature flags</vt:lpstr>
      <vt:lpstr>Feature flags</vt:lpstr>
      <vt:lpstr>  Démo</vt:lpstr>
      <vt:lpstr>Push direct ou Pull Request</vt:lpstr>
      <vt:lpstr>  Démo</vt:lpstr>
      <vt:lpstr>  Déploiement</vt:lpstr>
      <vt:lpstr>Déploiement </vt:lpstr>
      <vt:lpstr>2 possibilités</vt:lpstr>
      <vt:lpstr>  Démo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Patrice Lamarche</dc:creator>
  <cp:lastModifiedBy>Patrice Lamarche</cp:lastModifiedBy>
  <cp:revision>225</cp:revision>
  <dcterms:created xsi:type="dcterms:W3CDTF">2017-01-28T17:30:03Z</dcterms:created>
  <dcterms:modified xsi:type="dcterms:W3CDTF">2017-10-16T14:46:40Z</dcterms:modified>
</cp:coreProperties>
</file>