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6B05-0784-4B68-A31A-CAF19EE6E779}" type="datetimeFigureOut">
              <a:rPr lang="tr-TR" smtClean="0"/>
              <a:t>23.06.2020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94BF-70EF-4693-878A-2404A663F5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840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6B05-0784-4B68-A31A-CAF19EE6E779}" type="datetimeFigureOut">
              <a:rPr lang="tr-TR" smtClean="0"/>
              <a:t>23.06.2020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94BF-70EF-4693-878A-2404A663F5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016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6B05-0784-4B68-A31A-CAF19EE6E779}" type="datetimeFigureOut">
              <a:rPr lang="tr-TR" smtClean="0"/>
              <a:t>23.06.2020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94BF-70EF-4693-878A-2404A663F5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754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6B05-0784-4B68-A31A-CAF19EE6E779}" type="datetimeFigureOut">
              <a:rPr lang="tr-TR" smtClean="0"/>
              <a:t>23.06.2020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94BF-70EF-4693-878A-2404A663F5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294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6B05-0784-4B68-A31A-CAF19EE6E779}" type="datetimeFigureOut">
              <a:rPr lang="tr-TR" smtClean="0"/>
              <a:t>23.06.2020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94BF-70EF-4693-878A-2404A663F5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288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6B05-0784-4B68-A31A-CAF19EE6E779}" type="datetimeFigureOut">
              <a:rPr lang="tr-TR" smtClean="0"/>
              <a:t>23.06.2020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94BF-70EF-4693-878A-2404A663F5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490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6B05-0784-4B68-A31A-CAF19EE6E779}" type="datetimeFigureOut">
              <a:rPr lang="tr-TR" smtClean="0"/>
              <a:t>23.06.2020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94BF-70EF-4693-878A-2404A663F5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315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6B05-0784-4B68-A31A-CAF19EE6E779}" type="datetimeFigureOut">
              <a:rPr lang="tr-TR" smtClean="0"/>
              <a:t>23.06.2020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94BF-70EF-4693-878A-2404A663F5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124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6B05-0784-4B68-A31A-CAF19EE6E779}" type="datetimeFigureOut">
              <a:rPr lang="tr-TR" smtClean="0"/>
              <a:t>23.06.2020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94BF-70EF-4693-878A-2404A663F5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470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6B05-0784-4B68-A31A-CAF19EE6E779}" type="datetimeFigureOut">
              <a:rPr lang="tr-TR" smtClean="0"/>
              <a:t>23.06.2020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94BF-70EF-4693-878A-2404A663F5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904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6B05-0784-4B68-A31A-CAF19EE6E779}" type="datetimeFigureOut">
              <a:rPr lang="tr-TR" smtClean="0"/>
              <a:t>23.06.2020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94BF-70EF-4693-878A-2404A663F5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558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E6B05-0784-4B68-A31A-CAF19EE6E779}" type="datetimeFigureOut">
              <a:rPr lang="tr-TR" smtClean="0"/>
              <a:t>23.06.2020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A94BF-70EF-4693-878A-2404A663F5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146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INVESTMENT HOME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For the AirBnB Rental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1613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Results</a:t>
            </a:r>
            <a:endParaRPr lang="tr-TR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05870" y="1690688"/>
            <a:ext cx="5810814" cy="229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3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Discussion – Loan Based Investment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768" y="1690688"/>
            <a:ext cx="3398520" cy="4351338"/>
          </a:xfrm>
        </p:spPr>
        <p:txBody>
          <a:bodyPr/>
          <a:lstStyle/>
          <a:p>
            <a:r>
              <a:rPr lang="tr-TR" dirty="0" smtClean="0"/>
              <a:t>Interest : %1.35</a:t>
            </a:r>
          </a:p>
          <a:p>
            <a:r>
              <a:rPr lang="tr-TR" dirty="0" smtClean="0"/>
              <a:t>Period: 120 Month</a:t>
            </a:r>
            <a:endParaRPr lang="tr-TR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32871" y="3789739"/>
            <a:ext cx="2505075" cy="1019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00152" y="3203478"/>
            <a:ext cx="188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/>
              <a:t>Future Values</a:t>
            </a:r>
            <a:endParaRPr lang="tr-T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331357" y="3203477"/>
            <a:ext cx="2526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/>
              <a:t>Monthly Payments</a:t>
            </a:r>
            <a:endParaRPr lang="tr-TR" sz="2400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476307" y="3789739"/>
            <a:ext cx="25146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7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Discussion – Profit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The </a:t>
            </a:r>
            <a:r>
              <a:rPr lang="tr-TR" dirty="0"/>
              <a:t>only profitable place is Tarlabasi with %6.8 in monthly </a:t>
            </a:r>
            <a:r>
              <a:rPr lang="tr-TR" dirty="0" smtClean="0"/>
              <a:t>basis.</a:t>
            </a:r>
          </a:p>
          <a:p>
            <a:r>
              <a:rPr lang="tr-TR" dirty="0"/>
              <a:t>Turkey's infilation rate is %12 according to TUIK </a:t>
            </a:r>
            <a:r>
              <a:rPr lang="tr-TR" dirty="0" smtClean="0"/>
              <a:t>data.</a:t>
            </a:r>
            <a:r>
              <a:rPr lang="tr-TR" dirty="0"/>
              <a:t> We can calculate net present value of the profit from house at Tarlabasi. Net Present value of Tarlabasi investment is 29160 TL. </a:t>
            </a:r>
          </a:p>
        </p:txBody>
      </p:sp>
    </p:spTree>
    <p:extLst>
      <p:ext uri="{BB962C8B-B14F-4D97-AF65-F5344CB8AC3E}">
        <p14:creationId xmlns:p14="http://schemas.microsoft.com/office/powerpoint/2010/main" val="394291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Conclusion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We can profit %8.6 if we invest house at </a:t>
            </a:r>
            <a:r>
              <a:rPr lang="tr-TR" dirty="0" smtClean="0"/>
              <a:t>Tarlabasi.</a:t>
            </a:r>
          </a:p>
          <a:p>
            <a:r>
              <a:rPr lang="tr-TR" dirty="0"/>
              <a:t>Payback period of the investment is 102 </a:t>
            </a:r>
            <a:r>
              <a:rPr lang="tr-TR" dirty="0" smtClean="0"/>
              <a:t>months.</a:t>
            </a:r>
          </a:p>
          <a:p>
            <a:r>
              <a:rPr lang="tr-TR" dirty="0" smtClean="0"/>
              <a:t>For </a:t>
            </a:r>
            <a:r>
              <a:rPr lang="tr-TR" dirty="0"/>
              <a:t>Other Places we make loss. For Kumkapı, Tepebaşı and Taksim, we make loss %28.4, %16.8 and %315 in monthly basis. </a:t>
            </a:r>
            <a:endParaRPr lang="tr-TR" dirty="0" smtClean="0"/>
          </a:p>
          <a:p>
            <a:r>
              <a:rPr lang="tr-TR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investment is not a good investment.</a:t>
            </a:r>
            <a:endParaRPr lang="tr-TR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956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Introduction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</a:t>
            </a:r>
            <a:r>
              <a:rPr lang="tr-TR" dirty="0" smtClean="0"/>
              <a:t>reate </a:t>
            </a:r>
            <a:r>
              <a:rPr lang="tr-TR" dirty="0"/>
              <a:t>a company that provides house and hotel-grade service with housekeeping in </a:t>
            </a:r>
            <a:r>
              <a:rPr lang="tr-TR" dirty="0" smtClean="0"/>
              <a:t>Istanbul</a:t>
            </a:r>
          </a:p>
          <a:p>
            <a:r>
              <a:rPr lang="tr-TR" dirty="0"/>
              <a:t>Istanbul is a historical and popular place to visit. </a:t>
            </a:r>
            <a:endParaRPr lang="tr-TR" dirty="0" smtClean="0"/>
          </a:p>
          <a:p>
            <a:r>
              <a:rPr lang="tr-TR" dirty="0" smtClean="0"/>
              <a:t>For </a:t>
            </a:r>
            <a:r>
              <a:rPr lang="tr-TR" dirty="0"/>
              <a:t>that reason, we are wondering which locations are suitable. </a:t>
            </a:r>
          </a:p>
        </p:txBody>
      </p:sp>
    </p:spTree>
    <p:extLst>
      <p:ext uri="{BB962C8B-B14F-4D97-AF65-F5344CB8AC3E}">
        <p14:creationId xmlns:p14="http://schemas.microsoft.com/office/powerpoint/2010/main" val="341398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Data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AirBnB Istanbul Dataset</a:t>
            </a:r>
          </a:p>
          <a:p>
            <a:r>
              <a:rPr lang="tr-TR" dirty="0" smtClean="0"/>
              <a:t>Endeksa House Indexing Website</a:t>
            </a:r>
          </a:p>
          <a:p>
            <a:r>
              <a:rPr lang="tr-TR" dirty="0" smtClean="0"/>
              <a:t>Foursquare API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8466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Methodology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Show Locations on Map</a:t>
            </a:r>
          </a:p>
          <a:p>
            <a:r>
              <a:rPr lang="tr-TR" dirty="0" smtClean="0"/>
              <a:t>Find Popular Plaes in Neighbourhood Basis</a:t>
            </a:r>
          </a:p>
          <a:p>
            <a:r>
              <a:rPr lang="tr-TR" dirty="0" smtClean="0"/>
              <a:t>Find Centroid of the Dataset Using K-Mean Clustering</a:t>
            </a:r>
          </a:p>
          <a:p>
            <a:r>
              <a:rPr lang="tr-TR" dirty="0" smtClean="0"/>
              <a:t>Find Popular Centroids according to Hotel Numbers Around</a:t>
            </a:r>
          </a:p>
          <a:p>
            <a:r>
              <a:rPr lang="tr-TR" dirty="0" smtClean="0"/>
              <a:t>Determine AirBnB Prices According to Frequency Distribution</a:t>
            </a:r>
          </a:p>
          <a:p>
            <a:pPr marL="0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21612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AirBnB Rentals Over Istanbul </a:t>
            </a:r>
            <a:endParaRPr lang="tr-TR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329078" y="1590936"/>
            <a:ext cx="7533843" cy="433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4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Limited Rentals in Neighborhood Basis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1250" y="1825625"/>
            <a:ext cx="4462549" cy="4351338"/>
          </a:xfrm>
        </p:spPr>
        <p:txBody>
          <a:bodyPr/>
          <a:lstStyle/>
          <a:p>
            <a:r>
              <a:rPr lang="tr-TR" dirty="0" smtClean="0"/>
              <a:t>Places that have more than 500 AirBnB</a:t>
            </a:r>
          </a:p>
          <a:p>
            <a:pPr lvl="1"/>
            <a:r>
              <a:rPr lang="tr-TR" dirty="0" smtClean="0"/>
              <a:t>Beyoğlu</a:t>
            </a:r>
          </a:p>
          <a:p>
            <a:pPr lvl="1"/>
            <a:r>
              <a:rPr lang="tr-TR" dirty="0" smtClean="0"/>
              <a:t>Şişli</a:t>
            </a:r>
          </a:p>
          <a:p>
            <a:pPr lvl="1"/>
            <a:r>
              <a:rPr lang="tr-TR" dirty="0" smtClean="0"/>
              <a:t>Fatih</a:t>
            </a:r>
          </a:p>
          <a:p>
            <a:pPr lvl="1"/>
            <a:r>
              <a:rPr lang="tr-TR" dirty="0" smtClean="0"/>
              <a:t>Kadıköy</a:t>
            </a:r>
          </a:p>
          <a:p>
            <a:pPr lvl="1"/>
            <a:r>
              <a:rPr lang="tr-TR" dirty="0" smtClean="0"/>
              <a:t>Beşiktaş</a:t>
            </a:r>
            <a:endParaRPr lang="tr-TR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19492" y="2245562"/>
            <a:ext cx="539813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6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K-Mean Centroids (30 Clusters)</a:t>
            </a:r>
            <a:endParaRPr lang="tr-TR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32018" y="1690688"/>
            <a:ext cx="5760720" cy="465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7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Popular Centroids according to Hotel Numbers Around</a:t>
            </a:r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7002292" y="2277688"/>
            <a:ext cx="389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More than 10 Hotels in 100m Radius</a:t>
            </a:r>
            <a:endParaRPr lang="tr-TR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18388" y="1818463"/>
            <a:ext cx="3834332" cy="446774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509510" y="2796452"/>
            <a:ext cx="3390900" cy="13315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02292" y="4277479"/>
            <a:ext cx="419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The places are in the Fatih and Beyoğlu.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5190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Determine AirBnB Prices According to Frequency Distribution</a:t>
            </a:r>
            <a:endParaRPr lang="tr-TR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17617" y="1690688"/>
            <a:ext cx="4038600" cy="31813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988491" y="1662113"/>
            <a:ext cx="4067175" cy="3209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63273" y="4946073"/>
            <a:ext cx="97923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Daily Rental for Beyoglu is selected 450 TL per day and Daily Rental for Fatih is Selected 500 TL per day</a:t>
            </a:r>
            <a:r>
              <a:rPr lang="tr-TR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Occupancy </a:t>
            </a:r>
            <a:r>
              <a:rPr lang="tr-TR" dirty="0"/>
              <a:t>rate at montly basis is assumed %45 percent of the month. 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Monthly </a:t>
            </a:r>
            <a:r>
              <a:rPr lang="tr-TR" dirty="0"/>
              <a:t>airBnB rental prices of Beyoglu and Fatih is 6075.0 TL and 6750.0 TL per month, respectively.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926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326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INVESTMENT HOME</vt:lpstr>
      <vt:lpstr>Introduction</vt:lpstr>
      <vt:lpstr>Data</vt:lpstr>
      <vt:lpstr>Methodology</vt:lpstr>
      <vt:lpstr>AirBnB Rentals Over Istanbul </vt:lpstr>
      <vt:lpstr>Limited Rentals in Neighborhood Basis</vt:lpstr>
      <vt:lpstr>K-Mean Centroids (30 Clusters)</vt:lpstr>
      <vt:lpstr>Popular Centroids according to Hotel Numbers Around</vt:lpstr>
      <vt:lpstr>Determine AirBnB Prices According to Frequency Distribution</vt:lpstr>
      <vt:lpstr>Results</vt:lpstr>
      <vt:lpstr>Discussion – Loan Based Investment</vt:lpstr>
      <vt:lpstr>Discussion – Profit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HOME</dc:title>
  <dc:creator>Eren SOYLU</dc:creator>
  <cp:lastModifiedBy>Eren SOYLU</cp:lastModifiedBy>
  <cp:revision>4</cp:revision>
  <dcterms:created xsi:type="dcterms:W3CDTF">2020-06-23T20:02:07Z</dcterms:created>
  <dcterms:modified xsi:type="dcterms:W3CDTF">2020-06-23T20:15:45Z</dcterms:modified>
</cp:coreProperties>
</file>