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5" r:id="rId1"/>
  </p:sldMasterIdLst>
  <p:sldIdLst>
    <p:sldId id="256" r:id="rId2"/>
    <p:sldId id="257" r:id="rId3"/>
    <p:sldId id="258" r:id="rId4"/>
    <p:sldId id="260" r:id="rId5"/>
    <p:sldId id="264" r:id="rId6"/>
    <p:sldId id="273" r:id="rId7"/>
    <p:sldId id="274" r:id="rId8"/>
    <p:sldId id="275" r:id="rId9"/>
    <p:sldId id="268" r:id="rId10"/>
    <p:sldId id="269" r:id="rId11"/>
    <p:sldId id="270" r:id="rId12"/>
    <p:sldId id="265" r:id="rId13"/>
    <p:sldId id="259" r:id="rId14"/>
    <p:sldId id="263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7969712-3EAC-4DEF-A7BD-9683C4D077C6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FC018A5-4544-4FB7-A65A-339D14F2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78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9712-3EAC-4DEF-A7BD-9683C4D077C6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18A5-4544-4FB7-A65A-339D14F2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2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9712-3EAC-4DEF-A7BD-9683C4D077C6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18A5-4544-4FB7-A65A-339D14F2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78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9712-3EAC-4DEF-A7BD-9683C4D077C6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18A5-4544-4FB7-A65A-339D14F2F4D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9528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9712-3EAC-4DEF-A7BD-9683C4D077C6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18A5-4544-4FB7-A65A-339D14F2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909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9712-3EAC-4DEF-A7BD-9683C4D077C6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18A5-4544-4FB7-A65A-339D14F2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627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9712-3EAC-4DEF-A7BD-9683C4D077C6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18A5-4544-4FB7-A65A-339D14F2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143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9712-3EAC-4DEF-A7BD-9683C4D077C6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18A5-4544-4FB7-A65A-339D14F2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821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9712-3EAC-4DEF-A7BD-9683C4D077C6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18A5-4544-4FB7-A65A-339D14F2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44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9712-3EAC-4DEF-A7BD-9683C4D077C6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18A5-4544-4FB7-A65A-339D14F2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62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9712-3EAC-4DEF-A7BD-9683C4D077C6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18A5-4544-4FB7-A65A-339D14F2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91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9712-3EAC-4DEF-A7BD-9683C4D077C6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18A5-4544-4FB7-A65A-339D14F2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95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9712-3EAC-4DEF-A7BD-9683C4D077C6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18A5-4544-4FB7-A65A-339D14F2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46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9712-3EAC-4DEF-A7BD-9683C4D077C6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18A5-4544-4FB7-A65A-339D14F2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28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9712-3EAC-4DEF-A7BD-9683C4D077C6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18A5-4544-4FB7-A65A-339D14F2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08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9712-3EAC-4DEF-A7BD-9683C4D077C6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18A5-4544-4FB7-A65A-339D14F2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3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9712-3EAC-4DEF-A7BD-9683C4D077C6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18A5-4544-4FB7-A65A-339D14F2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07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69712-3EAC-4DEF-A7BD-9683C4D077C6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018A5-4544-4FB7-A65A-339D14F2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114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  <p:sldLayoutId id="2147484037" r:id="rId12"/>
    <p:sldLayoutId id="2147484038" r:id="rId13"/>
    <p:sldLayoutId id="2147484039" r:id="rId14"/>
    <p:sldLayoutId id="2147484040" r:id="rId15"/>
    <p:sldLayoutId id="2147484041" r:id="rId16"/>
    <p:sldLayoutId id="214748404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1DFB2-E03E-4693-B787-9330923E04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校园智慧餐厅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F2E485-E679-4BF1-BFAB-3D6230459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967438"/>
          </a:xfrm>
        </p:spPr>
        <p:txBody>
          <a:bodyPr>
            <a:normAutofit/>
          </a:bodyPr>
          <a:lstStyle/>
          <a:p>
            <a:r>
              <a:rPr lang="zh-CN" altLang="en-US" dirty="0"/>
              <a:t>团队：</a:t>
            </a:r>
            <a:r>
              <a:rPr lang="en-US" altLang="zh-CN" dirty="0"/>
              <a:t>	“</a:t>
            </a:r>
            <a:r>
              <a:rPr lang="zh-CN" altLang="en-US" dirty="0"/>
              <a:t>校园与智慧之恋</a:t>
            </a:r>
            <a:r>
              <a:rPr lang="en-US" altLang="zh-CN" dirty="0"/>
              <a:t>”</a:t>
            </a:r>
          </a:p>
          <a:p>
            <a:r>
              <a:rPr lang="zh-CN" altLang="en-US" dirty="0"/>
              <a:t>学校：</a:t>
            </a:r>
            <a:r>
              <a:rPr lang="en-US" altLang="zh-CN" dirty="0"/>
              <a:t>	</a:t>
            </a:r>
            <a:r>
              <a:rPr lang="zh-CN" altLang="en-US" dirty="0"/>
              <a:t>中国科学院大学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8274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5E50D-F57C-4A52-9590-F654AC9C8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作品介绍</a:t>
            </a:r>
            <a:r>
              <a:rPr lang="en-US" altLang="zh-CN" dirty="0"/>
              <a:t>-</a:t>
            </a:r>
            <a:r>
              <a:rPr lang="zh-CN" altLang="en-US" dirty="0"/>
              <a:t>统计数据分析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A2C787E-1534-4DC2-9B83-DF5CD8D81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880" y="310136"/>
            <a:ext cx="5276033" cy="435319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5A63D7D-C849-4D4D-A291-91BD19725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79" y="2097088"/>
            <a:ext cx="4444476" cy="2831491"/>
          </a:xfrm>
          <a:prstGeom prst="rect">
            <a:avLst/>
          </a:prstGeom>
        </p:spPr>
      </p:pic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B1440174-420D-4D69-9681-8316DDE7703E}"/>
              </a:ext>
            </a:extLst>
          </p:cNvPr>
          <p:cNvSpPr/>
          <p:nvPr/>
        </p:nvSpPr>
        <p:spPr>
          <a:xfrm>
            <a:off x="266974" y="5379432"/>
            <a:ext cx="3277558" cy="1027718"/>
          </a:xfrm>
          <a:prstGeom prst="wedgeRoundRectCallout">
            <a:avLst>
              <a:gd name="adj1" fmla="val 31302"/>
              <a:gd name="adj2" fmla="val -73710"/>
              <a:gd name="adj3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热门菜品分析</a:t>
            </a:r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9A798D13-5C27-4A6F-A121-2E8FA30F9D35}"/>
              </a:ext>
            </a:extLst>
          </p:cNvPr>
          <p:cNvSpPr/>
          <p:nvPr/>
        </p:nvSpPr>
        <p:spPr>
          <a:xfrm>
            <a:off x="7924800" y="5484514"/>
            <a:ext cx="4089031" cy="1189121"/>
          </a:xfrm>
          <a:prstGeom prst="wedgeRoundRectCallout">
            <a:avLst>
              <a:gd name="adj1" fmla="val -35331"/>
              <a:gd name="adj2" fmla="val -109984"/>
              <a:gd name="adj3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学生在各食堂活跃度</a:t>
            </a:r>
            <a:endParaRPr lang="en-US" altLang="zh-C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大概冷热颜色大小圆圈那种</a:t>
            </a:r>
          </a:p>
        </p:txBody>
      </p:sp>
    </p:spTree>
    <p:extLst>
      <p:ext uri="{BB962C8B-B14F-4D97-AF65-F5344CB8AC3E}">
        <p14:creationId xmlns:p14="http://schemas.microsoft.com/office/powerpoint/2010/main" val="1406796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9C449-2BFA-4237-A9D4-4BE8128A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作品介绍</a:t>
            </a:r>
            <a:r>
              <a:rPr lang="en-US" altLang="zh-CN" dirty="0"/>
              <a:t>-</a:t>
            </a:r>
            <a:r>
              <a:rPr lang="zh-CN" altLang="en-US" dirty="0"/>
              <a:t>用户查询接口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2E82D6B-7D17-45B7-88A6-96935EBAE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4" b="19978"/>
          <a:stretch/>
        </p:blipFill>
        <p:spPr>
          <a:xfrm>
            <a:off x="6394943" y="938813"/>
            <a:ext cx="3903153" cy="4980373"/>
          </a:xfrm>
        </p:spPr>
      </p:pic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A2A6700A-2586-4B3A-872D-C3BAF75B2C2D}"/>
              </a:ext>
            </a:extLst>
          </p:cNvPr>
          <p:cNvSpPr/>
          <p:nvPr/>
        </p:nvSpPr>
        <p:spPr>
          <a:xfrm>
            <a:off x="901148" y="3275424"/>
            <a:ext cx="4598504" cy="2273119"/>
          </a:xfrm>
          <a:prstGeom prst="wedgeRoundRectCallout">
            <a:avLst>
              <a:gd name="adj1" fmla="val 70577"/>
              <a:gd name="adj2" fmla="val -92714"/>
              <a:gd name="adj3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使用微信公众号</a:t>
            </a:r>
            <a:endParaRPr lang="en-US" altLang="zh-C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为学生提供本人餐厅消费记录等信息，便于查询</a:t>
            </a:r>
            <a:endParaRPr lang="en-US" altLang="zh-C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这我看着瞎补。。。啥忌口选项、用餐评价啥的我都扔这得了</a:t>
            </a:r>
          </a:p>
        </p:txBody>
      </p:sp>
    </p:spTree>
    <p:extLst>
      <p:ext uri="{BB962C8B-B14F-4D97-AF65-F5344CB8AC3E}">
        <p14:creationId xmlns:p14="http://schemas.microsoft.com/office/powerpoint/2010/main" val="4126560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6CFAC-0B4D-47FE-9FF3-13E7299E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作品介绍</a:t>
            </a:r>
            <a:r>
              <a:rPr lang="en-US" altLang="zh-CN" dirty="0"/>
              <a:t>-</a:t>
            </a:r>
            <a:r>
              <a:rPr lang="zh-CN" altLang="en-US" dirty="0"/>
              <a:t>解决痛点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A30C0-CF1B-49E4-8F0C-624E29077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学生：摆脱常年困扰光大学生群体的饭卡</a:t>
            </a:r>
            <a:r>
              <a:rPr lang="zh-CN" altLang="en-US" dirty="0">
                <a:solidFill>
                  <a:srgbClr val="FFFF00"/>
                </a:solidFill>
              </a:rPr>
              <a:t>忘记带、容易丢</a:t>
            </a:r>
            <a:r>
              <a:rPr lang="zh-CN" altLang="en-US" dirty="0"/>
              <a:t>等问题。实现</a:t>
            </a:r>
            <a:r>
              <a:rPr lang="zh-CN" altLang="en-US" dirty="0">
                <a:solidFill>
                  <a:srgbClr val="FF0000"/>
                </a:solidFill>
              </a:rPr>
              <a:t>校园餐厅一脸通</a:t>
            </a:r>
            <a:r>
              <a:rPr lang="zh-CN" altLang="en-US" dirty="0"/>
              <a:t>，点餐、结算、订座，一脸搞定，更可使用</a:t>
            </a:r>
            <a:r>
              <a:rPr lang="en-US" altLang="zh-CN" dirty="0"/>
              <a:t>H5</a:t>
            </a:r>
            <a:r>
              <a:rPr lang="zh-CN" altLang="en-US" dirty="0"/>
              <a:t>、微信公众号查询本人消费信息</a:t>
            </a:r>
            <a:r>
              <a:rPr lang="zh-CN" altLang="en-US" dirty="0">
                <a:solidFill>
                  <a:srgbClr val="FF0000"/>
                </a:solidFill>
              </a:rPr>
              <a:t>方便快捷效率高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学校管理方：解决校园多消费、认证平台融合困难，学生管理消耗大量</a:t>
            </a:r>
            <a:r>
              <a:rPr lang="zh-CN" altLang="en-US" dirty="0">
                <a:solidFill>
                  <a:srgbClr val="FFFF00"/>
                </a:solidFill>
              </a:rPr>
              <a:t>人力物力资源</a:t>
            </a:r>
            <a:r>
              <a:rPr lang="zh-CN" altLang="en-US" dirty="0"/>
              <a:t>的问题。全方位掌握学生动态，</a:t>
            </a:r>
            <a:r>
              <a:rPr lang="zh-CN" altLang="en-US" dirty="0">
                <a:solidFill>
                  <a:srgbClr val="FF0000"/>
                </a:solidFill>
              </a:rPr>
              <a:t>一平台搞定</a:t>
            </a:r>
            <a:r>
              <a:rPr lang="zh-CN" altLang="en-US" dirty="0"/>
              <a:t>学生轨迹管理，签到、认证、消费、管理多合一，协助</a:t>
            </a:r>
            <a:r>
              <a:rPr lang="zh-CN" altLang="en-US" dirty="0">
                <a:solidFill>
                  <a:srgbClr val="FF0000"/>
                </a:solidFill>
              </a:rPr>
              <a:t>校园智慧管理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56918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D52E6-C7C9-4BE2-8559-34F2628E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22321F-7679-4032-9020-3E79BF8E8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8447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硬件：采用“树莓派”开源硬件平台，结合触摸屏和语音提供友好用户界面。</a:t>
            </a:r>
            <a:endParaRPr lang="en-US" altLang="zh-CN" dirty="0"/>
          </a:p>
          <a:p>
            <a:r>
              <a:rPr lang="zh-CN" altLang="en-US" dirty="0"/>
              <a:t>软件：采用</a:t>
            </a:r>
            <a:r>
              <a:rPr lang="en-US" altLang="zh-CN" dirty="0"/>
              <a:t>Linux</a:t>
            </a:r>
            <a:r>
              <a:rPr lang="zh-CN" altLang="en-US" dirty="0"/>
              <a:t>开源系统，人脸识别相关模块调用“云从科技”</a:t>
            </a:r>
            <a:r>
              <a:rPr lang="en-US" altLang="zh-CN" dirty="0"/>
              <a:t>SDK</a:t>
            </a:r>
            <a:r>
              <a:rPr lang="zh-CN" altLang="en-US" dirty="0"/>
              <a:t>，业务系统与管理系统采用自行编写的程序，同时提供多种用户与</a:t>
            </a:r>
            <a:r>
              <a:rPr lang="zh-CN" altLang="en-US"/>
              <a:t>管理接口和二</a:t>
            </a:r>
            <a:r>
              <a:rPr lang="zh-CN" altLang="en-US" dirty="0"/>
              <a:t>次开发对接</a:t>
            </a:r>
            <a:r>
              <a:rPr lang="en-US" altLang="zh-CN" dirty="0"/>
              <a:t>API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使用了由“云从科技”提供的如下</a:t>
            </a:r>
            <a:r>
              <a:rPr lang="en-US" altLang="zh-CN" dirty="0"/>
              <a:t>SDK</a:t>
            </a:r>
            <a:r>
              <a:rPr lang="zh-CN" altLang="en-US" dirty="0"/>
              <a:t>：人脸检测、人脸属性分析、人脸特征提取、人脸图片比对，“云从科技”</a:t>
            </a:r>
            <a:r>
              <a:rPr lang="en-US" altLang="zh-CN" dirty="0"/>
              <a:t>SDK</a:t>
            </a:r>
            <a:r>
              <a:rPr lang="zh-CN" altLang="en-US" dirty="0"/>
              <a:t>为本平台引入了高准确度、快速、稳定的人脸识别。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9167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D52E6-C7C9-4BE2-8559-34F2628E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系统架构图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F33AD1-4D04-434B-8A23-B08CE38BCCE0}"/>
              </a:ext>
            </a:extLst>
          </p:cNvPr>
          <p:cNvSpPr/>
          <p:nvPr/>
        </p:nvSpPr>
        <p:spPr>
          <a:xfrm>
            <a:off x="255357" y="2617343"/>
            <a:ext cx="3536829" cy="269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0C98AB-517F-48AC-A067-3B2954F82DC9}"/>
              </a:ext>
            </a:extLst>
          </p:cNvPr>
          <p:cNvSpPr txBox="1"/>
          <p:nvPr/>
        </p:nvSpPr>
        <p:spPr>
          <a:xfrm>
            <a:off x="1402669" y="2617344"/>
            <a:ext cx="1319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树莓派</a:t>
            </a:r>
          </a:p>
        </p:txBody>
      </p:sp>
      <p:sp>
        <p:nvSpPr>
          <p:cNvPr id="6" name="圆角矩形 6">
            <a:extLst>
              <a:ext uri="{FF2B5EF4-FFF2-40B4-BE49-F238E27FC236}">
                <a16:creationId xmlns:a16="http://schemas.microsoft.com/office/drawing/2014/main" id="{3DEB03A4-109F-45AA-A075-33D7A889A29A}"/>
              </a:ext>
            </a:extLst>
          </p:cNvPr>
          <p:cNvSpPr/>
          <p:nvPr/>
        </p:nvSpPr>
        <p:spPr>
          <a:xfrm>
            <a:off x="427885" y="3272954"/>
            <a:ext cx="3165895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触控</a:t>
            </a:r>
            <a:r>
              <a:rPr lang="en-US" altLang="zh-CN" dirty="0"/>
              <a:t>+</a:t>
            </a:r>
            <a:r>
              <a:rPr lang="zh-CN" altLang="en-US" dirty="0"/>
              <a:t>语音人机交互界面</a:t>
            </a:r>
          </a:p>
        </p:txBody>
      </p:sp>
      <p:sp>
        <p:nvSpPr>
          <p:cNvPr id="7" name="圆角矩形 8">
            <a:extLst>
              <a:ext uri="{FF2B5EF4-FFF2-40B4-BE49-F238E27FC236}">
                <a16:creationId xmlns:a16="http://schemas.microsoft.com/office/drawing/2014/main" id="{BF043F9F-E77E-44FD-BCB0-3C193A1A7BAB}"/>
              </a:ext>
            </a:extLst>
          </p:cNvPr>
          <p:cNvSpPr/>
          <p:nvPr/>
        </p:nvSpPr>
        <p:spPr>
          <a:xfrm>
            <a:off x="393377" y="4589512"/>
            <a:ext cx="3165895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适配云从</a:t>
            </a:r>
            <a:r>
              <a:rPr lang="en-US" altLang="zh-CN" dirty="0"/>
              <a:t>SDK</a:t>
            </a:r>
            <a:endParaRPr lang="zh-CN" altLang="en-US" dirty="0"/>
          </a:p>
        </p:txBody>
      </p:sp>
      <p:sp>
        <p:nvSpPr>
          <p:cNvPr id="8" name="上下箭头 9">
            <a:extLst>
              <a:ext uri="{FF2B5EF4-FFF2-40B4-BE49-F238E27FC236}">
                <a16:creationId xmlns:a16="http://schemas.microsoft.com/office/drawing/2014/main" id="{11391433-2072-472A-9604-99C02E96DDC6}"/>
              </a:ext>
            </a:extLst>
          </p:cNvPr>
          <p:cNvSpPr/>
          <p:nvPr/>
        </p:nvSpPr>
        <p:spPr>
          <a:xfrm>
            <a:off x="1978264" y="5308786"/>
            <a:ext cx="232913" cy="7763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10">
            <a:extLst>
              <a:ext uri="{FF2B5EF4-FFF2-40B4-BE49-F238E27FC236}">
                <a16:creationId xmlns:a16="http://schemas.microsoft.com/office/drawing/2014/main" id="{7F8A1459-9916-47DF-BEFB-5D7065073000}"/>
              </a:ext>
            </a:extLst>
          </p:cNvPr>
          <p:cNvSpPr/>
          <p:nvPr/>
        </p:nvSpPr>
        <p:spPr>
          <a:xfrm>
            <a:off x="255356" y="6085165"/>
            <a:ext cx="9120777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云从科技</a:t>
            </a:r>
            <a:r>
              <a:rPr lang="en-US" altLang="zh-CN" dirty="0"/>
              <a:t>SDK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8711C46-177D-4ACC-9820-E57C6A76EAF5}"/>
              </a:ext>
            </a:extLst>
          </p:cNvPr>
          <p:cNvSpPr/>
          <p:nvPr/>
        </p:nvSpPr>
        <p:spPr>
          <a:xfrm>
            <a:off x="4404442" y="2617344"/>
            <a:ext cx="4971692" cy="269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FA748A-507A-489E-845F-9EB6BB6A07D5}"/>
              </a:ext>
            </a:extLst>
          </p:cNvPr>
          <p:cNvSpPr txBox="1"/>
          <p:nvPr/>
        </p:nvSpPr>
        <p:spPr>
          <a:xfrm>
            <a:off x="6065025" y="2694834"/>
            <a:ext cx="2030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服务器后端</a:t>
            </a:r>
          </a:p>
        </p:txBody>
      </p:sp>
      <p:sp>
        <p:nvSpPr>
          <p:cNvPr id="12" name="上下箭头 14">
            <a:extLst>
              <a:ext uri="{FF2B5EF4-FFF2-40B4-BE49-F238E27FC236}">
                <a16:creationId xmlns:a16="http://schemas.microsoft.com/office/drawing/2014/main" id="{A158A950-F98F-4D6D-9754-2ABD48406BBF}"/>
              </a:ext>
            </a:extLst>
          </p:cNvPr>
          <p:cNvSpPr/>
          <p:nvPr/>
        </p:nvSpPr>
        <p:spPr>
          <a:xfrm>
            <a:off x="6743637" y="5308787"/>
            <a:ext cx="232913" cy="77637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上下箭头 15">
            <a:extLst>
              <a:ext uri="{FF2B5EF4-FFF2-40B4-BE49-F238E27FC236}">
                <a16:creationId xmlns:a16="http://schemas.microsoft.com/office/drawing/2014/main" id="{8B1BC737-FC70-4E03-9B42-94E13BF682EF}"/>
              </a:ext>
            </a:extLst>
          </p:cNvPr>
          <p:cNvSpPr/>
          <p:nvPr/>
        </p:nvSpPr>
        <p:spPr>
          <a:xfrm rot="5400000">
            <a:off x="9565804" y="3707995"/>
            <a:ext cx="232913" cy="61225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6">
            <a:extLst>
              <a:ext uri="{FF2B5EF4-FFF2-40B4-BE49-F238E27FC236}">
                <a16:creationId xmlns:a16="http://schemas.microsoft.com/office/drawing/2014/main" id="{9AC18EA0-4FB8-412A-ABB9-A650D6EA295A}"/>
              </a:ext>
            </a:extLst>
          </p:cNvPr>
          <p:cNvSpPr/>
          <p:nvPr/>
        </p:nvSpPr>
        <p:spPr>
          <a:xfrm>
            <a:off x="4589909" y="3217032"/>
            <a:ext cx="1378792" cy="9962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</a:t>
            </a:r>
            <a:r>
              <a:rPr lang="zh-CN" altLang="en-US" dirty="0"/>
              <a:t>页面管理模块</a:t>
            </a:r>
          </a:p>
        </p:txBody>
      </p:sp>
      <p:sp>
        <p:nvSpPr>
          <p:cNvPr id="15" name="圆角矩形 17">
            <a:extLst>
              <a:ext uri="{FF2B5EF4-FFF2-40B4-BE49-F238E27FC236}">
                <a16:creationId xmlns:a16="http://schemas.microsoft.com/office/drawing/2014/main" id="{34E69C41-AE1A-4979-8522-598F9305738B}"/>
              </a:ext>
            </a:extLst>
          </p:cNvPr>
          <p:cNvSpPr/>
          <p:nvPr/>
        </p:nvSpPr>
        <p:spPr>
          <a:xfrm>
            <a:off x="6065025" y="3217032"/>
            <a:ext cx="1499561" cy="9962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 API RESTful</a:t>
            </a:r>
            <a:r>
              <a:rPr lang="zh-CN" altLang="en-US" dirty="0"/>
              <a:t>模块</a:t>
            </a:r>
          </a:p>
        </p:txBody>
      </p:sp>
      <p:sp>
        <p:nvSpPr>
          <p:cNvPr id="16" name="圆角矩形 18">
            <a:extLst>
              <a:ext uri="{FF2B5EF4-FFF2-40B4-BE49-F238E27FC236}">
                <a16:creationId xmlns:a16="http://schemas.microsoft.com/office/drawing/2014/main" id="{2D8C32E7-15C7-4C71-B01D-5CF354D0DB87}"/>
              </a:ext>
            </a:extLst>
          </p:cNvPr>
          <p:cNvSpPr/>
          <p:nvPr/>
        </p:nvSpPr>
        <p:spPr>
          <a:xfrm>
            <a:off x="7660910" y="3217030"/>
            <a:ext cx="1499561" cy="99620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学生数据人脸管理模块</a:t>
            </a:r>
          </a:p>
        </p:txBody>
      </p:sp>
      <p:sp>
        <p:nvSpPr>
          <p:cNvPr id="17" name="圆角矩形 19">
            <a:extLst>
              <a:ext uri="{FF2B5EF4-FFF2-40B4-BE49-F238E27FC236}">
                <a16:creationId xmlns:a16="http://schemas.microsoft.com/office/drawing/2014/main" id="{85B2FC05-C886-4720-BBFA-76CFABC7E8A6}"/>
              </a:ext>
            </a:extLst>
          </p:cNvPr>
          <p:cNvSpPr/>
          <p:nvPr/>
        </p:nvSpPr>
        <p:spPr>
          <a:xfrm>
            <a:off x="4589909" y="4489276"/>
            <a:ext cx="4570562" cy="6175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行为统计分析模块</a:t>
            </a:r>
          </a:p>
        </p:txBody>
      </p:sp>
      <p:sp>
        <p:nvSpPr>
          <p:cNvPr id="18" name="上下箭头 20">
            <a:extLst>
              <a:ext uri="{FF2B5EF4-FFF2-40B4-BE49-F238E27FC236}">
                <a16:creationId xmlns:a16="http://schemas.microsoft.com/office/drawing/2014/main" id="{BF1BD900-88E5-4B94-AA94-D14C9C041AF3}"/>
              </a:ext>
            </a:extLst>
          </p:cNvPr>
          <p:cNvSpPr/>
          <p:nvPr/>
        </p:nvSpPr>
        <p:spPr>
          <a:xfrm rot="10800000">
            <a:off x="5162127" y="4213233"/>
            <a:ext cx="232913" cy="276042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上下箭头 21">
            <a:extLst>
              <a:ext uri="{FF2B5EF4-FFF2-40B4-BE49-F238E27FC236}">
                <a16:creationId xmlns:a16="http://schemas.microsoft.com/office/drawing/2014/main" id="{4E5CD62C-61FF-49A5-BC4F-0529A388CEE9}"/>
              </a:ext>
            </a:extLst>
          </p:cNvPr>
          <p:cNvSpPr/>
          <p:nvPr/>
        </p:nvSpPr>
        <p:spPr>
          <a:xfrm rot="10800000">
            <a:off x="6698349" y="4213233"/>
            <a:ext cx="232913" cy="276042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上下箭头 22">
            <a:extLst>
              <a:ext uri="{FF2B5EF4-FFF2-40B4-BE49-F238E27FC236}">
                <a16:creationId xmlns:a16="http://schemas.microsoft.com/office/drawing/2014/main" id="{5DA789B4-2224-4507-ACDC-681DF850E571}"/>
              </a:ext>
            </a:extLst>
          </p:cNvPr>
          <p:cNvSpPr/>
          <p:nvPr/>
        </p:nvSpPr>
        <p:spPr>
          <a:xfrm rot="10800000">
            <a:off x="8329821" y="4213233"/>
            <a:ext cx="232913" cy="276042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8">
            <a:extLst>
              <a:ext uri="{FF2B5EF4-FFF2-40B4-BE49-F238E27FC236}">
                <a16:creationId xmlns:a16="http://schemas.microsoft.com/office/drawing/2014/main" id="{0EA49B8F-CE80-4F44-969A-E33C164B3E4E}"/>
              </a:ext>
            </a:extLst>
          </p:cNvPr>
          <p:cNvSpPr/>
          <p:nvPr/>
        </p:nvSpPr>
        <p:spPr>
          <a:xfrm>
            <a:off x="423067" y="3933901"/>
            <a:ext cx="3165895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平台管理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9F1C690-B4A3-4927-B356-5B13B59403DF}"/>
              </a:ext>
            </a:extLst>
          </p:cNvPr>
          <p:cNvSpPr/>
          <p:nvPr/>
        </p:nvSpPr>
        <p:spPr>
          <a:xfrm>
            <a:off x="4404441" y="932937"/>
            <a:ext cx="4971692" cy="106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38AD601-2EE4-4BDF-A207-D321C2A29BF7}"/>
              </a:ext>
            </a:extLst>
          </p:cNvPr>
          <p:cNvSpPr txBox="1"/>
          <p:nvPr/>
        </p:nvSpPr>
        <p:spPr>
          <a:xfrm>
            <a:off x="4558053" y="920663"/>
            <a:ext cx="4564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用户界面</a:t>
            </a:r>
          </a:p>
        </p:txBody>
      </p:sp>
      <p:sp>
        <p:nvSpPr>
          <p:cNvPr id="24" name="圆角矩形 6">
            <a:extLst>
              <a:ext uri="{FF2B5EF4-FFF2-40B4-BE49-F238E27FC236}">
                <a16:creationId xmlns:a16="http://schemas.microsoft.com/office/drawing/2014/main" id="{983F03D1-7218-4789-858B-FF36F94F0746}"/>
              </a:ext>
            </a:extLst>
          </p:cNvPr>
          <p:cNvSpPr/>
          <p:nvPr/>
        </p:nvSpPr>
        <p:spPr>
          <a:xfrm>
            <a:off x="4503649" y="1347673"/>
            <a:ext cx="2294667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微信公众号</a:t>
            </a:r>
          </a:p>
        </p:txBody>
      </p:sp>
      <p:sp>
        <p:nvSpPr>
          <p:cNvPr id="25" name="圆角矩形 8">
            <a:extLst>
              <a:ext uri="{FF2B5EF4-FFF2-40B4-BE49-F238E27FC236}">
                <a16:creationId xmlns:a16="http://schemas.microsoft.com/office/drawing/2014/main" id="{4BD3F26B-7388-4934-861A-53CB16D2F5E6}"/>
              </a:ext>
            </a:extLst>
          </p:cNvPr>
          <p:cNvSpPr/>
          <p:nvPr/>
        </p:nvSpPr>
        <p:spPr>
          <a:xfrm>
            <a:off x="6981910" y="1347673"/>
            <a:ext cx="2294667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H5</a:t>
            </a:r>
            <a:r>
              <a:rPr lang="zh-CN" altLang="en-US" dirty="0"/>
              <a:t>页面</a:t>
            </a:r>
          </a:p>
        </p:txBody>
      </p:sp>
      <p:sp>
        <p:nvSpPr>
          <p:cNvPr id="26" name="上下箭头 9">
            <a:extLst>
              <a:ext uri="{FF2B5EF4-FFF2-40B4-BE49-F238E27FC236}">
                <a16:creationId xmlns:a16="http://schemas.microsoft.com/office/drawing/2014/main" id="{8C1F02B7-EDBC-4D26-9DED-0AE127905677}"/>
              </a:ext>
            </a:extLst>
          </p:cNvPr>
          <p:cNvSpPr/>
          <p:nvPr/>
        </p:nvSpPr>
        <p:spPr>
          <a:xfrm>
            <a:off x="6758733" y="2006799"/>
            <a:ext cx="232913" cy="61054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65F3EC8-5068-45F6-B8CB-4921141A9185}"/>
              </a:ext>
            </a:extLst>
          </p:cNvPr>
          <p:cNvSpPr/>
          <p:nvPr/>
        </p:nvSpPr>
        <p:spPr>
          <a:xfrm>
            <a:off x="10013153" y="2588179"/>
            <a:ext cx="2070562" cy="269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B984759-55EC-4F67-8A9C-9612DAFE1198}"/>
              </a:ext>
            </a:extLst>
          </p:cNvPr>
          <p:cNvSpPr txBox="1"/>
          <p:nvPr/>
        </p:nvSpPr>
        <p:spPr>
          <a:xfrm>
            <a:off x="10198618" y="2588180"/>
            <a:ext cx="1734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第三方平台</a:t>
            </a:r>
          </a:p>
        </p:txBody>
      </p:sp>
      <p:sp>
        <p:nvSpPr>
          <p:cNvPr id="29" name="圆角矩形 6">
            <a:extLst>
              <a:ext uri="{FF2B5EF4-FFF2-40B4-BE49-F238E27FC236}">
                <a16:creationId xmlns:a16="http://schemas.microsoft.com/office/drawing/2014/main" id="{B38B8006-EA74-4B9B-A62B-FCD4C0E85A0C}"/>
              </a:ext>
            </a:extLst>
          </p:cNvPr>
          <p:cNvSpPr/>
          <p:nvPr/>
        </p:nvSpPr>
        <p:spPr>
          <a:xfrm>
            <a:off x="10141291" y="3243790"/>
            <a:ext cx="1853407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平台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0" name="圆角矩形 8">
            <a:extLst>
              <a:ext uri="{FF2B5EF4-FFF2-40B4-BE49-F238E27FC236}">
                <a16:creationId xmlns:a16="http://schemas.microsoft.com/office/drawing/2014/main" id="{216AF227-700F-4B2A-9FBB-3976C6626E97}"/>
              </a:ext>
            </a:extLst>
          </p:cNvPr>
          <p:cNvSpPr/>
          <p:nvPr/>
        </p:nvSpPr>
        <p:spPr>
          <a:xfrm>
            <a:off x="10106783" y="4560348"/>
            <a:ext cx="1853407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1" name="圆角矩形 8">
            <a:extLst>
              <a:ext uri="{FF2B5EF4-FFF2-40B4-BE49-F238E27FC236}">
                <a16:creationId xmlns:a16="http://schemas.microsoft.com/office/drawing/2014/main" id="{576F026C-7653-4187-8838-B61573FEDBBF}"/>
              </a:ext>
            </a:extLst>
          </p:cNvPr>
          <p:cNvSpPr/>
          <p:nvPr/>
        </p:nvSpPr>
        <p:spPr>
          <a:xfrm>
            <a:off x="10136473" y="3904737"/>
            <a:ext cx="1853407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消费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2" name="上下箭头 15">
            <a:extLst>
              <a:ext uri="{FF2B5EF4-FFF2-40B4-BE49-F238E27FC236}">
                <a16:creationId xmlns:a16="http://schemas.microsoft.com/office/drawing/2014/main" id="{83DBDB27-EBDC-4B37-BD8A-312B838EEEB8}"/>
              </a:ext>
            </a:extLst>
          </p:cNvPr>
          <p:cNvSpPr/>
          <p:nvPr/>
        </p:nvSpPr>
        <p:spPr>
          <a:xfrm rot="5400000">
            <a:off x="3974185" y="3707994"/>
            <a:ext cx="232913" cy="61225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377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82C00-6E5A-4DC4-B876-5A08C9E7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平台演示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54414FC-AFCF-41BB-B549-BB49974E1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167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6FCA7-C00E-44BF-93D3-C9BC00E94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DCF1D-BC70-4276-8D06-E014481D9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感谢您的倾听，谢谢！</a:t>
            </a:r>
            <a:endParaRPr lang="en-US" altLang="zh-CN" dirty="0"/>
          </a:p>
          <a:p>
            <a:r>
              <a:rPr lang="zh-CN" altLang="en-US" dirty="0"/>
              <a:t>欢迎广泛交流、提问！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项目开源地址：</a:t>
            </a:r>
            <a:r>
              <a:rPr lang="en-US" altLang="zh-CN" dirty="0"/>
              <a:t>https://github.com/dotomato/yuncong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984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350FE-84A2-474B-A5D1-1EA86FAB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团队成员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76D629-9B6B-4A17-BFFA-29196175E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队长：</a:t>
            </a:r>
            <a:r>
              <a:rPr lang="zh-CN" altLang="en-US" dirty="0">
                <a:solidFill>
                  <a:srgbClr val="FF0000"/>
                </a:solidFill>
              </a:rPr>
              <a:t>杨    骏</a:t>
            </a:r>
            <a:r>
              <a:rPr lang="en-US" altLang="zh-CN" dirty="0"/>
              <a:t>——</a:t>
            </a:r>
            <a:r>
              <a:rPr lang="zh-CN" altLang="en-US" dirty="0"/>
              <a:t>项目软硬件开发，项目负责人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队员：</a:t>
            </a:r>
            <a:r>
              <a:rPr lang="zh-CN" altLang="en-US" dirty="0">
                <a:solidFill>
                  <a:srgbClr val="FF0000"/>
                </a:solidFill>
              </a:rPr>
              <a:t>陈    君</a:t>
            </a:r>
            <a:r>
              <a:rPr lang="en-US" altLang="zh-CN" dirty="0"/>
              <a:t>——</a:t>
            </a:r>
            <a:r>
              <a:rPr lang="zh-CN" altLang="en-US" dirty="0"/>
              <a:t>项目后台开发，界面美工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</a:t>
            </a:r>
            <a:r>
              <a:rPr lang="zh-CN" altLang="en-US" dirty="0">
                <a:solidFill>
                  <a:srgbClr val="FF0000"/>
                </a:solidFill>
              </a:rPr>
              <a:t>周鸿宇</a:t>
            </a:r>
            <a:r>
              <a:rPr lang="en-US" altLang="zh-CN" dirty="0"/>
              <a:t>——</a:t>
            </a:r>
            <a:r>
              <a:rPr lang="zh-CN" altLang="en-US" dirty="0"/>
              <a:t>人工智能顾问</a:t>
            </a:r>
          </a:p>
        </p:txBody>
      </p:sp>
    </p:spTree>
    <p:extLst>
      <p:ext uri="{BB962C8B-B14F-4D97-AF65-F5344CB8AC3E}">
        <p14:creationId xmlns:p14="http://schemas.microsoft.com/office/powerpoint/2010/main" val="111097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143EB-756A-4180-967A-6C4B75B2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作品介绍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0E5AD0-FF48-40D8-B28B-0B6909DAC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08765"/>
          </a:xfrm>
        </p:spPr>
        <p:txBody>
          <a:bodyPr>
            <a:normAutofit/>
          </a:bodyPr>
          <a:lstStyle/>
          <a:p>
            <a:r>
              <a:rPr lang="zh-CN" altLang="en-US" dirty="0"/>
              <a:t>“校园智慧餐厅”是一款致力于运用人工智能与电子领域先进技术为</a:t>
            </a:r>
            <a:r>
              <a:rPr lang="zh-CN" altLang="en-US" dirty="0">
                <a:solidFill>
                  <a:srgbClr val="FF0000"/>
                </a:solidFill>
              </a:rPr>
              <a:t>学生餐厅用餐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B0F0"/>
                </a:solidFill>
              </a:rPr>
              <a:t>学校餐厅管理</a:t>
            </a:r>
            <a:r>
              <a:rPr lang="zh-CN" altLang="en-US" dirty="0"/>
              <a:t>带来便利的综合餐厅智能平台。为学生提供刷脸点餐、预约用餐、刷脸支付、忌口智能维护等功能，为学校方提供用餐管理、菜品维护、消费统计、菜品推荐等功能。</a:t>
            </a:r>
            <a:endParaRPr lang="en-US" altLang="zh-CN" dirty="0"/>
          </a:p>
          <a:p>
            <a:r>
              <a:rPr lang="zh-CN" altLang="en-US" dirty="0"/>
              <a:t>本平台包含：</a:t>
            </a:r>
            <a:r>
              <a:rPr lang="zh-CN" altLang="en-US" dirty="0">
                <a:solidFill>
                  <a:srgbClr val="FFFF00"/>
                </a:solidFill>
              </a:rPr>
              <a:t>智能硬件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FF00"/>
                </a:solidFill>
              </a:rPr>
              <a:t>配套软件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FF00"/>
                </a:solidFill>
              </a:rPr>
              <a:t>后台管理系统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FF00"/>
                </a:solidFill>
              </a:rPr>
              <a:t>数据统计系统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FF00"/>
                </a:solidFill>
              </a:rPr>
              <a:t>对接接口</a:t>
            </a:r>
            <a:r>
              <a:rPr lang="zh-CN" altLang="en-US" dirty="0"/>
              <a:t>，实现全方位覆盖。平台开源，便于对接与二次开发。</a:t>
            </a:r>
            <a:endParaRPr lang="en-US" altLang="zh-CN" dirty="0"/>
          </a:p>
          <a:p>
            <a:r>
              <a:rPr lang="zh-CN" altLang="en-US" dirty="0"/>
              <a:t>本平台使用“</a:t>
            </a: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云从科技</a:t>
            </a:r>
            <a:r>
              <a:rPr lang="zh-CN" altLang="en-US" dirty="0"/>
              <a:t>”提供的优秀人脸识别</a:t>
            </a:r>
            <a:r>
              <a:rPr lang="en-US" altLang="zh-CN" dirty="0"/>
              <a:t>SDK</a:t>
            </a:r>
            <a:r>
              <a:rPr lang="zh-CN" altLang="en-US" dirty="0"/>
              <a:t>进行开发，结合自动化、智能控制、软件开发领域新技术，实现了本平台的</a:t>
            </a: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高准确度、高可用性、高稳定性、使用便捷方便等特点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2091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6CFAC-0B4D-47FE-9FF3-13E7299E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作品介绍</a:t>
            </a:r>
            <a:r>
              <a:rPr lang="en-US" altLang="zh-CN" dirty="0"/>
              <a:t>-</a:t>
            </a:r>
            <a:r>
              <a:rPr lang="zh-CN" altLang="en-US" dirty="0"/>
              <a:t>智能硬件介绍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A30C0-CF1B-49E4-8F0C-624E29077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EE770E-CA10-4E61-B658-989B82CB5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010" y="1944079"/>
            <a:ext cx="6033856" cy="4525392"/>
          </a:xfrm>
          <a:prstGeom prst="rect">
            <a:avLst/>
          </a:prstGeom>
        </p:spPr>
      </p:pic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FDA50237-30D8-4E45-BD55-F71DA4477AD8}"/>
              </a:ext>
            </a:extLst>
          </p:cNvPr>
          <p:cNvSpPr/>
          <p:nvPr/>
        </p:nvSpPr>
        <p:spPr>
          <a:xfrm>
            <a:off x="211366" y="2151275"/>
            <a:ext cx="3277558" cy="1086800"/>
          </a:xfrm>
          <a:prstGeom prst="wedgeRoundRectCallout">
            <a:avLst>
              <a:gd name="adj1" fmla="val 65701"/>
              <a:gd name="adj2" fmla="val 32018"/>
              <a:gd name="adj3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结合触摸屏</a:t>
            </a:r>
            <a:endParaRPr lang="en-US" altLang="zh-C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提供用户友好界面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CC358A7D-6E70-4B28-B936-ACFC45F2AC7B}"/>
              </a:ext>
            </a:extLst>
          </p:cNvPr>
          <p:cNvSpPr/>
          <p:nvPr/>
        </p:nvSpPr>
        <p:spPr>
          <a:xfrm>
            <a:off x="8417511" y="2694675"/>
            <a:ext cx="3559946" cy="727405"/>
          </a:xfrm>
          <a:prstGeom prst="wedgeRoundRectCallout">
            <a:avLst>
              <a:gd name="adj1" fmla="val -46518"/>
              <a:gd name="adj2" fmla="val 133287"/>
              <a:gd name="adj3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高清晰度图像传感器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25270869-2E57-43D0-BB54-E8F16BAA6850}"/>
              </a:ext>
            </a:extLst>
          </p:cNvPr>
          <p:cNvSpPr/>
          <p:nvPr/>
        </p:nvSpPr>
        <p:spPr>
          <a:xfrm>
            <a:off x="3773010" y="5579897"/>
            <a:ext cx="3559946" cy="727405"/>
          </a:xfrm>
          <a:prstGeom prst="wedgeRoundRectCallout">
            <a:avLst>
              <a:gd name="adj1" fmla="val 67696"/>
              <a:gd name="adj2" fmla="val -58325"/>
              <a:gd name="adj3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硬件开发板</a:t>
            </a: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B369085C-A682-44CE-8F77-93C73E29E517}"/>
              </a:ext>
            </a:extLst>
          </p:cNvPr>
          <p:cNvSpPr/>
          <p:nvPr/>
        </p:nvSpPr>
        <p:spPr>
          <a:xfrm>
            <a:off x="211366" y="4962452"/>
            <a:ext cx="3277558" cy="1086800"/>
          </a:xfrm>
          <a:prstGeom prst="wedgeRoundRectCallout">
            <a:avLst>
              <a:gd name="adj1" fmla="val 84932"/>
              <a:gd name="adj2" fmla="val -91328"/>
              <a:gd name="adj3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智能语音播报</a:t>
            </a:r>
          </a:p>
        </p:txBody>
      </p:sp>
    </p:spTree>
    <p:extLst>
      <p:ext uri="{BB962C8B-B14F-4D97-AF65-F5344CB8AC3E}">
        <p14:creationId xmlns:p14="http://schemas.microsoft.com/office/powerpoint/2010/main" val="422303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6CFAC-0B4D-47FE-9FF3-13E7299E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作品介绍</a:t>
            </a:r>
            <a:r>
              <a:rPr lang="en-US" altLang="zh-CN" dirty="0"/>
              <a:t>-</a:t>
            </a:r>
            <a:r>
              <a:rPr lang="zh-CN" altLang="en-US" dirty="0"/>
              <a:t>配套软件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A30C0-CF1B-49E4-8F0C-624E29077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4126F9-76E7-46E0-A303-1B156A39B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26" y="1729581"/>
            <a:ext cx="7591425" cy="4581525"/>
          </a:xfrm>
          <a:prstGeom prst="rect">
            <a:avLst/>
          </a:prstGeom>
        </p:spPr>
      </p:pic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13FDC7CE-525A-49E0-9027-C1AFC088B2E4}"/>
              </a:ext>
            </a:extLst>
          </p:cNvPr>
          <p:cNvSpPr/>
          <p:nvPr/>
        </p:nvSpPr>
        <p:spPr>
          <a:xfrm>
            <a:off x="79900" y="5507754"/>
            <a:ext cx="3277558" cy="1086800"/>
          </a:xfrm>
          <a:prstGeom prst="wedgeRoundRectCallout">
            <a:avLst>
              <a:gd name="adj1" fmla="val 22092"/>
              <a:gd name="adj2" fmla="val -84793"/>
              <a:gd name="adj3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渲染视频回传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307EE3EB-6D0C-43C3-B8C1-8409317953EE}"/>
              </a:ext>
            </a:extLst>
          </p:cNvPr>
          <p:cNvSpPr/>
          <p:nvPr/>
        </p:nvSpPr>
        <p:spPr>
          <a:xfrm>
            <a:off x="4687028" y="3109661"/>
            <a:ext cx="3277558" cy="1478570"/>
          </a:xfrm>
          <a:prstGeom prst="wedgeRoundRectCallout">
            <a:avLst>
              <a:gd name="adj1" fmla="val -59708"/>
              <a:gd name="adj2" fmla="val -9502"/>
              <a:gd name="adj3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图文结合友好菜单</a:t>
            </a:r>
            <a:endParaRPr lang="en-US" altLang="zh-C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触摸控制大按钮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EE6AC2B8-DD15-4120-A65A-4B8116529562}"/>
              </a:ext>
            </a:extLst>
          </p:cNvPr>
          <p:cNvSpPr/>
          <p:nvPr/>
        </p:nvSpPr>
        <p:spPr>
          <a:xfrm>
            <a:off x="7683515" y="579619"/>
            <a:ext cx="3277558" cy="999583"/>
          </a:xfrm>
          <a:prstGeom prst="wedgeRoundRectCallout">
            <a:avLst>
              <a:gd name="adj1" fmla="val -70001"/>
              <a:gd name="adj2" fmla="val 51741"/>
              <a:gd name="adj3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设备相关软件信息</a:t>
            </a: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AC2FB2FA-6C70-4EC6-BD84-9CE981CC750A}"/>
              </a:ext>
            </a:extLst>
          </p:cNvPr>
          <p:cNvSpPr/>
          <p:nvPr/>
        </p:nvSpPr>
        <p:spPr>
          <a:xfrm>
            <a:off x="4687028" y="4799811"/>
            <a:ext cx="3277558" cy="1478570"/>
          </a:xfrm>
          <a:prstGeom prst="wedgeRoundRectCallout">
            <a:avLst>
              <a:gd name="adj1" fmla="val -59708"/>
              <a:gd name="adj2" fmla="val -9502"/>
              <a:gd name="adj3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推荐菜品</a:t>
            </a:r>
          </a:p>
        </p:txBody>
      </p:sp>
    </p:spTree>
    <p:extLst>
      <p:ext uri="{BB962C8B-B14F-4D97-AF65-F5344CB8AC3E}">
        <p14:creationId xmlns:p14="http://schemas.microsoft.com/office/powerpoint/2010/main" val="93979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6CFAC-0B4D-47FE-9FF3-13E7299E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作品介绍</a:t>
            </a:r>
            <a:r>
              <a:rPr lang="en-US" altLang="zh-CN" dirty="0"/>
              <a:t>-</a:t>
            </a:r>
            <a:r>
              <a:rPr lang="zh-CN" altLang="en-US" dirty="0"/>
              <a:t>配套软件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A30C0-CF1B-49E4-8F0C-624E29077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4126F9-76E7-46E0-A303-1B156A39B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26" y="1729581"/>
            <a:ext cx="7591425" cy="4581525"/>
          </a:xfrm>
          <a:prstGeom prst="rect">
            <a:avLst/>
          </a:prstGeom>
        </p:spPr>
      </p:pic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13FDC7CE-525A-49E0-9027-C1AFC088B2E4}"/>
              </a:ext>
            </a:extLst>
          </p:cNvPr>
          <p:cNvSpPr/>
          <p:nvPr/>
        </p:nvSpPr>
        <p:spPr>
          <a:xfrm>
            <a:off x="79900" y="5507754"/>
            <a:ext cx="3277558" cy="1086800"/>
          </a:xfrm>
          <a:prstGeom prst="wedgeRoundRectCallout">
            <a:avLst>
              <a:gd name="adj1" fmla="val 22092"/>
              <a:gd name="adj2" fmla="val -84793"/>
              <a:gd name="adj3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渲染视频回传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307EE3EB-6D0C-43C3-B8C1-8409317953EE}"/>
              </a:ext>
            </a:extLst>
          </p:cNvPr>
          <p:cNvSpPr/>
          <p:nvPr/>
        </p:nvSpPr>
        <p:spPr>
          <a:xfrm>
            <a:off x="4966608" y="3129943"/>
            <a:ext cx="3277558" cy="1478570"/>
          </a:xfrm>
          <a:prstGeom prst="wedgeRoundRectCallout">
            <a:avLst>
              <a:gd name="adj1" fmla="val -59708"/>
              <a:gd name="adj2" fmla="val -9502"/>
              <a:gd name="adj3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忌口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EE6AC2B8-DD15-4120-A65A-4B8116529562}"/>
              </a:ext>
            </a:extLst>
          </p:cNvPr>
          <p:cNvSpPr/>
          <p:nvPr/>
        </p:nvSpPr>
        <p:spPr>
          <a:xfrm>
            <a:off x="7683515" y="579619"/>
            <a:ext cx="3277558" cy="999583"/>
          </a:xfrm>
          <a:prstGeom prst="wedgeRoundRectCallout">
            <a:avLst>
              <a:gd name="adj1" fmla="val -70001"/>
              <a:gd name="adj2" fmla="val 51741"/>
              <a:gd name="adj3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设备相关软件信息</a:t>
            </a: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2CFD58DF-525C-4DDF-B47F-1920155385C8}"/>
              </a:ext>
            </a:extLst>
          </p:cNvPr>
          <p:cNvSpPr/>
          <p:nvPr/>
        </p:nvSpPr>
        <p:spPr>
          <a:xfrm>
            <a:off x="4966608" y="4760912"/>
            <a:ext cx="3277558" cy="1478570"/>
          </a:xfrm>
          <a:prstGeom prst="wedgeRoundRectCallout">
            <a:avLst>
              <a:gd name="adj1" fmla="val -59708"/>
              <a:gd name="adj2" fmla="val -9502"/>
              <a:gd name="adj3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确认点餐</a:t>
            </a:r>
          </a:p>
        </p:txBody>
      </p:sp>
    </p:spTree>
    <p:extLst>
      <p:ext uri="{BB962C8B-B14F-4D97-AF65-F5344CB8AC3E}">
        <p14:creationId xmlns:p14="http://schemas.microsoft.com/office/powerpoint/2010/main" val="13411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6CFAC-0B4D-47FE-9FF3-13E7299E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作品介绍</a:t>
            </a:r>
            <a:r>
              <a:rPr lang="en-US" altLang="zh-CN" dirty="0"/>
              <a:t>-</a:t>
            </a:r>
            <a:r>
              <a:rPr lang="zh-CN" altLang="en-US" dirty="0"/>
              <a:t>配套软件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A30C0-CF1B-49E4-8F0C-624E29077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4126F9-76E7-46E0-A303-1B156A39B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26" y="1729581"/>
            <a:ext cx="7591425" cy="4581525"/>
          </a:xfrm>
          <a:prstGeom prst="rect">
            <a:avLst/>
          </a:prstGeom>
        </p:spPr>
      </p:pic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13FDC7CE-525A-49E0-9027-C1AFC088B2E4}"/>
              </a:ext>
            </a:extLst>
          </p:cNvPr>
          <p:cNvSpPr/>
          <p:nvPr/>
        </p:nvSpPr>
        <p:spPr>
          <a:xfrm>
            <a:off x="79900" y="5507754"/>
            <a:ext cx="3277558" cy="1086800"/>
          </a:xfrm>
          <a:prstGeom prst="wedgeRoundRectCallout">
            <a:avLst>
              <a:gd name="adj1" fmla="val 22092"/>
              <a:gd name="adj2" fmla="val -84793"/>
              <a:gd name="adj3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渲染视频回传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307EE3EB-6D0C-43C3-B8C1-8409317953EE}"/>
              </a:ext>
            </a:extLst>
          </p:cNvPr>
          <p:cNvSpPr/>
          <p:nvPr/>
        </p:nvSpPr>
        <p:spPr>
          <a:xfrm>
            <a:off x="5046120" y="3030148"/>
            <a:ext cx="3277558" cy="1478570"/>
          </a:xfrm>
          <a:prstGeom prst="wedgeRoundRectCallout">
            <a:avLst>
              <a:gd name="adj1" fmla="val -59708"/>
              <a:gd name="adj2" fmla="val -9502"/>
              <a:gd name="adj3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阿姨侧</a:t>
            </a:r>
            <a:endParaRPr lang="en-US" altLang="zh-C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谁谁谁点了啥啥啥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EE6AC2B8-DD15-4120-A65A-4B8116529562}"/>
              </a:ext>
            </a:extLst>
          </p:cNvPr>
          <p:cNvSpPr/>
          <p:nvPr/>
        </p:nvSpPr>
        <p:spPr>
          <a:xfrm>
            <a:off x="7683515" y="579619"/>
            <a:ext cx="3277558" cy="999583"/>
          </a:xfrm>
          <a:prstGeom prst="wedgeRoundRectCallout">
            <a:avLst>
              <a:gd name="adj1" fmla="val -70001"/>
              <a:gd name="adj2" fmla="val 51741"/>
              <a:gd name="adj3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设备相关软件信息</a:t>
            </a: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6239B497-72C9-47A5-87D9-AA7B50186056}"/>
              </a:ext>
            </a:extLst>
          </p:cNvPr>
          <p:cNvSpPr/>
          <p:nvPr/>
        </p:nvSpPr>
        <p:spPr>
          <a:xfrm>
            <a:off x="5046120" y="4734493"/>
            <a:ext cx="3277558" cy="1478570"/>
          </a:xfrm>
          <a:prstGeom prst="wedgeRoundRectCallout">
            <a:avLst>
              <a:gd name="adj1" fmla="val -59708"/>
              <a:gd name="adj2" fmla="val -9502"/>
              <a:gd name="adj3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谁谁谁预约了啥啥啥</a:t>
            </a:r>
          </a:p>
        </p:txBody>
      </p:sp>
    </p:spTree>
    <p:extLst>
      <p:ext uri="{BB962C8B-B14F-4D97-AF65-F5344CB8AC3E}">
        <p14:creationId xmlns:p14="http://schemas.microsoft.com/office/powerpoint/2010/main" val="143327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6CFAC-0B4D-47FE-9FF3-13E7299E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作品介绍</a:t>
            </a:r>
            <a:r>
              <a:rPr lang="en-US" altLang="zh-CN" dirty="0"/>
              <a:t>-</a:t>
            </a:r>
            <a:r>
              <a:rPr lang="zh-CN" altLang="en-US" dirty="0"/>
              <a:t>配套软件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A30C0-CF1B-49E4-8F0C-624E29077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4126F9-76E7-46E0-A303-1B156A39B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26" y="1729581"/>
            <a:ext cx="7591425" cy="4581525"/>
          </a:xfrm>
          <a:prstGeom prst="rect">
            <a:avLst/>
          </a:prstGeom>
        </p:spPr>
      </p:pic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13FDC7CE-525A-49E0-9027-C1AFC088B2E4}"/>
              </a:ext>
            </a:extLst>
          </p:cNvPr>
          <p:cNvSpPr/>
          <p:nvPr/>
        </p:nvSpPr>
        <p:spPr>
          <a:xfrm>
            <a:off x="853226" y="3476943"/>
            <a:ext cx="3277558" cy="1086800"/>
          </a:xfrm>
          <a:prstGeom prst="wedgeRoundRectCallout">
            <a:avLst>
              <a:gd name="adj1" fmla="val 22092"/>
              <a:gd name="adj2" fmla="val -84793"/>
              <a:gd name="adj3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阿姨侧就不需要人脸识别了。。。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307EE3EB-6D0C-43C3-B8C1-8409317953EE}"/>
              </a:ext>
            </a:extLst>
          </p:cNvPr>
          <p:cNvSpPr/>
          <p:nvPr/>
        </p:nvSpPr>
        <p:spPr>
          <a:xfrm>
            <a:off x="5046120" y="3030148"/>
            <a:ext cx="3277558" cy="1478570"/>
          </a:xfrm>
          <a:prstGeom prst="wedgeRoundRectCallout">
            <a:avLst>
              <a:gd name="adj1" fmla="val -59708"/>
              <a:gd name="adj2" fmla="val -9502"/>
              <a:gd name="adj3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阿姨侧</a:t>
            </a:r>
            <a:endParaRPr lang="en-US" altLang="zh-C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谁谁谁点了啥啥啥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EE6AC2B8-DD15-4120-A65A-4B8116529562}"/>
              </a:ext>
            </a:extLst>
          </p:cNvPr>
          <p:cNvSpPr/>
          <p:nvPr/>
        </p:nvSpPr>
        <p:spPr>
          <a:xfrm>
            <a:off x="7683515" y="579619"/>
            <a:ext cx="3277558" cy="999583"/>
          </a:xfrm>
          <a:prstGeom prst="wedgeRoundRectCallout">
            <a:avLst>
              <a:gd name="adj1" fmla="val -70001"/>
              <a:gd name="adj2" fmla="val 51741"/>
              <a:gd name="adj3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设备相关软件信息</a:t>
            </a: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6239B497-72C9-47A5-87D9-AA7B50186056}"/>
              </a:ext>
            </a:extLst>
          </p:cNvPr>
          <p:cNvSpPr/>
          <p:nvPr/>
        </p:nvSpPr>
        <p:spPr>
          <a:xfrm>
            <a:off x="5046120" y="4734493"/>
            <a:ext cx="3277558" cy="1478570"/>
          </a:xfrm>
          <a:prstGeom prst="wedgeRoundRectCallout">
            <a:avLst>
              <a:gd name="adj1" fmla="val -59708"/>
              <a:gd name="adj2" fmla="val -9502"/>
              <a:gd name="adj3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谁谁谁预约了啥啥啥</a:t>
            </a:r>
          </a:p>
        </p:txBody>
      </p:sp>
    </p:spTree>
    <p:extLst>
      <p:ext uri="{BB962C8B-B14F-4D97-AF65-F5344CB8AC3E}">
        <p14:creationId xmlns:p14="http://schemas.microsoft.com/office/powerpoint/2010/main" val="300708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内容占位符 23">
            <a:extLst>
              <a:ext uri="{FF2B5EF4-FFF2-40B4-BE49-F238E27FC236}">
                <a16:creationId xmlns:a16="http://schemas.microsoft.com/office/drawing/2014/main" id="{D3C67FF5-8FEE-4FB3-A28F-9FDB5D0A2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041" y="2249488"/>
            <a:ext cx="6948744" cy="3541712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D25E50D-F57C-4A52-9590-F654AC9C8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作品介绍</a:t>
            </a:r>
            <a:r>
              <a:rPr lang="en-US" altLang="zh-CN" dirty="0"/>
              <a:t>-</a:t>
            </a:r>
            <a:r>
              <a:rPr lang="zh-CN" altLang="en-US" dirty="0"/>
              <a:t>后台管理</a:t>
            </a:r>
          </a:p>
        </p:txBody>
      </p:sp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B1440174-420D-4D69-9681-8316DDE7703E}"/>
              </a:ext>
            </a:extLst>
          </p:cNvPr>
          <p:cNvSpPr/>
          <p:nvPr/>
        </p:nvSpPr>
        <p:spPr>
          <a:xfrm>
            <a:off x="266976" y="1671988"/>
            <a:ext cx="3277558" cy="1478569"/>
          </a:xfrm>
          <a:prstGeom prst="wedgeRoundRectCallout">
            <a:avLst>
              <a:gd name="adj1" fmla="val 71118"/>
              <a:gd name="adj2" fmla="val 43973"/>
              <a:gd name="adj3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系统调用信息</a:t>
            </a:r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9A798D13-5C27-4A6F-A121-2E8FA30F9D35}"/>
              </a:ext>
            </a:extLst>
          </p:cNvPr>
          <p:cNvSpPr/>
          <p:nvPr/>
        </p:nvSpPr>
        <p:spPr>
          <a:xfrm>
            <a:off x="435652" y="5229666"/>
            <a:ext cx="3277558" cy="1478569"/>
          </a:xfrm>
          <a:prstGeom prst="wedgeRoundRectCallout">
            <a:avLst>
              <a:gd name="adj1" fmla="val 64888"/>
              <a:gd name="adj2" fmla="val -71909"/>
              <a:gd name="adj3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用户信息管理</a:t>
            </a: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F5D5E230-2F61-49A2-BAB3-CBE804CC3D2E}"/>
              </a:ext>
            </a:extLst>
          </p:cNvPr>
          <p:cNvSpPr/>
          <p:nvPr/>
        </p:nvSpPr>
        <p:spPr>
          <a:xfrm>
            <a:off x="8647468" y="4668132"/>
            <a:ext cx="3277558" cy="1478569"/>
          </a:xfrm>
          <a:prstGeom prst="wedgeRoundRectCallout">
            <a:avLst>
              <a:gd name="adj1" fmla="val -75960"/>
              <a:gd name="adj2" fmla="val 16354"/>
              <a:gd name="adj3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点菜记录</a:t>
            </a:r>
          </a:p>
        </p:txBody>
      </p:sp>
    </p:spTree>
    <p:extLst>
      <p:ext uri="{BB962C8B-B14F-4D97-AF65-F5344CB8AC3E}">
        <p14:creationId xmlns:p14="http://schemas.microsoft.com/office/powerpoint/2010/main" val="2962258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210</TotalTime>
  <Words>699</Words>
  <Application>Microsoft Office PowerPoint</Application>
  <PresentationFormat>宽屏</PresentationFormat>
  <Paragraphs>89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Trebuchet MS</vt:lpstr>
      <vt:lpstr>Tw Cen MT</vt:lpstr>
      <vt:lpstr>电路</vt:lpstr>
      <vt:lpstr>校园智慧餐厅</vt:lpstr>
      <vt:lpstr>团队成员</vt:lpstr>
      <vt:lpstr>作品介绍</vt:lpstr>
      <vt:lpstr>作品介绍-智能硬件介绍</vt:lpstr>
      <vt:lpstr>作品介绍-配套软件</vt:lpstr>
      <vt:lpstr>作品介绍-配套软件</vt:lpstr>
      <vt:lpstr>作品介绍-配套软件</vt:lpstr>
      <vt:lpstr>作品介绍-配套软件</vt:lpstr>
      <vt:lpstr>作品介绍-后台管理</vt:lpstr>
      <vt:lpstr>作品介绍-统计数据分析</vt:lpstr>
      <vt:lpstr>作品介绍-用户查询接口</vt:lpstr>
      <vt:lpstr>作品介绍-解决痛点</vt:lpstr>
      <vt:lpstr>技术架构</vt:lpstr>
      <vt:lpstr>系统架构图</vt:lpstr>
      <vt:lpstr>平台演示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Jun</dc:creator>
  <cp:lastModifiedBy>Jun</cp:lastModifiedBy>
  <cp:revision>226</cp:revision>
  <dcterms:created xsi:type="dcterms:W3CDTF">2018-07-25T17:00:29Z</dcterms:created>
  <dcterms:modified xsi:type="dcterms:W3CDTF">2018-08-15T02:04:24Z</dcterms:modified>
</cp:coreProperties>
</file>