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7" r:id="rId4"/>
    <p:sldId id="267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4432-A44E-A7A6-878E-A261B11F1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A9333-6515-6E43-BACF-42C28370D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6F245-EF5B-F78F-9250-008EC7D3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1526D-7773-87F2-FC77-E7E9C443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8890-3B65-4F9A-688E-196BE187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231E-6EEB-E098-505B-704C5D52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6ACEC-24F9-D8D8-33B4-9AC02B0F6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BC080-074F-B779-F51D-B51D5AC6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2608-B79A-3D3F-16F4-170116CB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4CED-9C3E-E8F7-0E01-1B16CD19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0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9AF5D-2184-1EEF-9163-A8BB0FBC2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3373E-5407-0362-0273-108EA11CD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DBD4C-0FEF-C868-98BD-F2FFBFF4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3E189-0B80-AFC4-656E-500DB6B5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B9D79-3EC4-D85F-2B15-193B78C5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0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9352-99FE-8928-4650-1413B7E7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E5178-C99E-CE73-3571-EB7022DA9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E71A6-1CC7-ED04-DA9E-90E87853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A4A54-6F7B-2979-29B1-0646A922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7C512-6EF5-C352-A29E-152A673C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3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E5DF-FD7E-9D96-B09A-BEA4683D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CE71C-871C-D530-93B9-F36F10D7F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D4F5A-852A-C5A8-4DA7-8153460A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553B8-EDF5-1432-0BD4-1383F89F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1163-F0BA-F138-65CB-98B7BAFA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9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8D26-122C-58EB-D85C-AFE718A5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7C51D-612E-9EE0-EA01-4F1186FA1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49995-C7AB-5AEC-7D79-DD57DCB3A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0CFE8-0349-A2A0-FDE6-99E28FA3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39F2B-A731-36AB-6524-203D358F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D7386-345A-AA6C-A062-04E45D1B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7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BEEF-25AC-2EE5-561E-3059AF5C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AC049-6E07-88C7-9C3D-ADFB84B56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B38A2-555E-53C3-5E7D-F33BA1CB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FA8F5-857D-C44D-370E-7867C6C2D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D7A1C-17C7-CEE6-5DBB-080930E26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83DEA-738E-0890-FEE6-E454BAF0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4F6B1-AAA3-4953-C216-94DEE9FA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DDC2E-EFFC-1E10-48BB-A16763D9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D6D2-7015-37CF-D2D7-6BEB0AF5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AD16D-F347-231D-8591-D7C3C3C9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99598-5125-CF80-BB58-19C9498A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954A5-4DD9-60B6-8653-D21DE20C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5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B24A8-D27D-DE17-0B72-9A5A1E3A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FD077-AF79-0536-047D-2871369B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0531A-8A6F-E2E8-0F42-8CD401CE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4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C03C-024B-503B-5779-724395EC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C463-9B32-700B-8B5C-5A5AAA573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47ADC-9452-0003-EE84-96895BD46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B39EF-8DD2-F64E-FB91-723F54EC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1D2E7-0116-6FC4-E4FC-02A840C0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8AE74-DF73-8D3A-1242-78B0D0D0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2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30FA-4DAC-1A7A-2385-0065DAE8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32D75-E3CB-DF34-DC42-FD90138FE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37CDD-DBC1-5C0F-5498-25315F9F2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84783-F4D7-67FF-C209-17456712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114-2F71-482F-8BD7-6408A5B0F2D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675FB-1193-2E04-7710-114F256D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66151-C4C9-5E54-2982-73FCD364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AD1B1-ACB9-3AE4-28FB-F18A3ED7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93FF3-0770-3086-4499-A3759C161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1A2B-7755-C031-5CBA-666976F8B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BB114-2F71-482F-8BD7-6408A5B0F2D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0AD25-3CBB-9585-0547-B087A6983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85D3E-8E49-85C1-F315-C3778C5B5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3A9E-4025-48B6-ABA3-28751C65D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6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17.jpg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CF1585E-08AD-C692-2D6B-DF867E6E6987}"/>
              </a:ext>
            </a:extLst>
          </p:cNvPr>
          <p:cNvSpPr/>
          <p:nvPr/>
        </p:nvSpPr>
        <p:spPr>
          <a:xfrm>
            <a:off x="754601" y="677539"/>
            <a:ext cx="10306975" cy="13658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AF5D6-3CCD-7E4F-3287-DBC78B072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3231" y="946740"/>
            <a:ext cx="6643457" cy="839602"/>
          </a:xfrm>
          <a:ln w="57150">
            <a:noFill/>
          </a:ln>
        </p:spPr>
        <p:txBody>
          <a:bodyPr>
            <a:noAutofit/>
          </a:bodyPr>
          <a:lstStyle/>
          <a:p>
            <a:r>
              <a:rPr lang="en-US" sz="5600" dirty="0" err="1"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6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6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6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6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849144B-2012-2FB5-5F53-A924C97BDC12}"/>
              </a:ext>
            </a:extLst>
          </p:cNvPr>
          <p:cNvSpPr txBox="1">
            <a:spLocks/>
          </p:cNvSpPr>
          <p:nvPr/>
        </p:nvSpPr>
        <p:spPr>
          <a:xfrm>
            <a:off x="3687285" y="3608341"/>
            <a:ext cx="4811523" cy="292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/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(NT)</a:t>
            </a:r>
          </a:p>
          <a:p>
            <a:pPr lvl="1" algn="l"/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Hiếu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Nguyễn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Hương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Quỳnh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Nguyễn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Lê</a:t>
            </a:r>
          </a:p>
          <a:p>
            <a:pPr lvl="1"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Nguyễn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Anh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8FAE468-72F2-A09E-1F00-FD07BA263631}"/>
              </a:ext>
            </a:extLst>
          </p:cNvPr>
          <p:cNvSpPr txBox="1">
            <a:spLocks/>
          </p:cNvSpPr>
          <p:nvPr/>
        </p:nvSpPr>
        <p:spPr>
          <a:xfrm>
            <a:off x="3498079" y="2611210"/>
            <a:ext cx="4713766" cy="83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Đội</a:t>
            </a:r>
            <a:r>
              <a:rPr lang="en-US" sz="3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SPK_SANDBOX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ECF5A7-6E33-78C6-5153-B555A7BDBAE8}"/>
              </a:ext>
            </a:extLst>
          </p:cNvPr>
          <p:cNvCxnSpPr>
            <a:cxnSpLocks/>
          </p:cNvCxnSpPr>
          <p:nvPr/>
        </p:nvCxnSpPr>
        <p:spPr>
          <a:xfrm>
            <a:off x="2823099" y="3282849"/>
            <a:ext cx="58148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4F3B36-9061-D525-285B-9A32051F2B04}"/>
              </a:ext>
            </a:extLst>
          </p:cNvPr>
          <p:cNvCxnSpPr>
            <a:cxnSpLocks/>
          </p:cNvCxnSpPr>
          <p:nvPr/>
        </p:nvCxnSpPr>
        <p:spPr>
          <a:xfrm>
            <a:off x="4400365" y="3464711"/>
            <a:ext cx="271064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9C0D08EE-578C-C155-E42A-9DEC1CCAEAE6}"/>
              </a:ext>
            </a:extLst>
          </p:cNvPr>
          <p:cNvSpPr/>
          <p:nvPr/>
        </p:nvSpPr>
        <p:spPr>
          <a:xfrm rot="10800000">
            <a:off x="10871643" y="0"/>
            <a:ext cx="1314450" cy="142106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56552-C36C-5833-6895-BCCD4BD96501}"/>
              </a:ext>
            </a:extLst>
          </p:cNvPr>
          <p:cNvSpPr/>
          <p:nvPr/>
        </p:nvSpPr>
        <p:spPr>
          <a:xfrm>
            <a:off x="1" y="2379216"/>
            <a:ext cx="12186092" cy="447878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7F75DD75-D355-298B-DE1F-71609ECB237B}"/>
              </a:ext>
            </a:extLst>
          </p:cNvPr>
          <p:cNvSpPr/>
          <p:nvPr/>
        </p:nvSpPr>
        <p:spPr>
          <a:xfrm>
            <a:off x="0" y="5681708"/>
            <a:ext cx="1012054" cy="11762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0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car on a road&#10;&#10;Description automatically generated with low confidence">
            <a:extLst>
              <a:ext uri="{FF2B5EF4-FFF2-40B4-BE49-F238E27FC236}">
                <a16:creationId xmlns:a16="http://schemas.microsoft.com/office/drawing/2014/main" id="{0A6BA537-329A-CE1B-BA1D-9DBE565C3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1" y="4420968"/>
            <a:ext cx="3090388" cy="19308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 descr="Shape&#10;&#10;Description automatically generated">
            <a:extLst>
              <a:ext uri="{FF2B5EF4-FFF2-40B4-BE49-F238E27FC236}">
                <a16:creationId xmlns:a16="http://schemas.microsoft.com/office/drawing/2014/main" id="{5FC14D62-0AD8-01B1-2B10-F4B503A43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65" y="4420969"/>
            <a:ext cx="2762344" cy="1930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8EF72EB-3908-5D08-1674-A0B0EFAAE670}"/>
              </a:ext>
            </a:extLst>
          </p:cNvPr>
          <p:cNvGrpSpPr/>
          <p:nvPr/>
        </p:nvGrpSpPr>
        <p:grpSpPr>
          <a:xfrm>
            <a:off x="656947" y="2886882"/>
            <a:ext cx="10919535" cy="991898"/>
            <a:chOff x="4008893" y="2742539"/>
            <a:chExt cx="7237159" cy="9099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947FD0-E79A-5435-4453-8BDC4AC6CEB8}"/>
                </a:ext>
              </a:extLst>
            </p:cNvPr>
            <p:cNvSpPr/>
            <p:nvPr/>
          </p:nvSpPr>
          <p:spPr>
            <a:xfrm>
              <a:off x="4008893" y="2742539"/>
              <a:ext cx="7237159" cy="909903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8AFD80-8168-A1A3-6B25-47446576B830}"/>
                </a:ext>
              </a:extLst>
            </p:cNvPr>
            <p:cNvSpPr/>
            <p:nvPr/>
          </p:nvSpPr>
          <p:spPr>
            <a:xfrm>
              <a:off x="4105432" y="2866094"/>
              <a:ext cx="2039398" cy="637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j-lt"/>
                </a:rPr>
                <a:t>Lane Segmentation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1B3A9A-33FC-0BDD-31EE-897D4934AF3B}"/>
                </a:ext>
              </a:extLst>
            </p:cNvPr>
            <p:cNvSpPr/>
            <p:nvPr/>
          </p:nvSpPr>
          <p:spPr>
            <a:xfrm>
              <a:off x="6787967" y="2866094"/>
              <a:ext cx="2169601" cy="637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j-lt"/>
                </a:rPr>
                <a:t>Traffic Sign Detection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BF987C-00E4-AB85-B1DC-48A65763AA60}"/>
                </a:ext>
              </a:extLst>
            </p:cNvPr>
            <p:cNvSpPr/>
            <p:nvPr/>
          </p:nvSpPr>
          <p:spPr>
            <a:xfrm>
              <a:off x="9436962" y="2866094"/>
              <a:ext cx="1722269" cy="637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j-lt"/>
                </a:rPr>
                <a:t>Controller</a:t>
              </a: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0FB7B11A-B46E-1BDF-24CF-CB696297129F}"/>
              </a:ext>
            </a:extLst>
          </p:cNvPr>
          <p:cNvSpPr txBox="1">
            <a:spLocks/>
          </p:cNvSpPr>
          <p:nvPr/>
        </p:nvSpPr>
        <p:spPr>
          <a:xfrm>
            <a:off x="381412" y="129045"/>
            <a:ext cx="5714588" cy="718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>
                <a:latin typeface="Calibri Light (Headings)"/>
                <a:cs typeface="Arial" panose="020B0604020202020204" pitchFamily="34" charset="0"/>
              </a:rPr>
              <a:t>Main Issues</a:t>
            </a:r>
          </a:p>
        </p:txBody>
      </p:sp>
      <p:pic>
        <p:nvPicPr>
          <p:cNvPr id="3" name="Picture 2" descr="A picture containing text, grass, road, sky&#10;&#10;Description automatically generated">
            <a:extLst>
              <a:ext uri="{FF2B5EF4-FFF2-40B4-BE49-F238E27FC236}">
                <a16:creationId xmlns:a16="http://schemas.microsoft.com/office/drawing/2014/main" id="{66804AA8-7E13-94F4-AA4C-2D16396C2E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9"/>
          <a:stretch/>
        </p:blipFill>
        <p:spPr>
          <a:xfrm>
            <a:off x="4491934" y="193687"/>
            <a:ext cx="3540079" cy="2239674"/>
          </a:xfrm>
          <a:prstGeom prst="rect">
            <a:avLst/>
          </a:prstGeom>
        </p:spPr>
      </p:pic>
      <p:pic>
        <p:nvPicPr>
          <p:cNvPr id="6" name="Picture 5" descr="A screenshot of a car driving down a road&#10;&#10;Description automatically generated with medium confidence">
            <a:extLst>
              <a:ext uri="{FF2B5EF4-FFF2-40B4-BE49-F238E27FC236}">
                <a16:creationId xmlns:a16="http://schemas.microsoft.com/office/drawing/2014/main" id="{3ECD1E12-E4F8-8DF2-3C8E-6B915B62B6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" t="3061" r="3484" b="3928"/>
          <a:stretch/>
        </p:blipFill>
        <p:spPr>
          <a:xfrm>
            <a:off x="8725259" y="4426545"/>
            <a:ext cx="3014292" cy="192523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CB30EEC-0ED5-6F4C-C1F8-DC3352E07680}"/>
              </a:ext>
            </a:extLst>
          </p:cNvPr>
          <p:cNvSpPr/>
          <p:nvPr/>
        </p:nvSpPr>
        <p:spPr>
          <a:xfrm rot="5400000">
            <a:off x="5903101" y="2556670"/>
            <a:ext cx="412179" cy="192599"/>
          </a:xfrm>
          <a:prstGeom prst="right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50AD6B4-737B-1CF5-7147-1D1DA6409444}"/>
              </a:ext>
            </a:extLst>
          </p:cNvPr>
          <p:cNvSpPr/>
          <p:nvPr/>
        </p:nvSpPr>
        <p:spPr>
          <a:xfrm rot="5400000">
            <a:off x="2064324" y="4035854"/>
            <a:ext cx="488027" cy="228041"/>
          </a:xfrm>
          <a:prstGeom prst="right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54561DD-2915-0D09-1783-9B6618F38639}"/>
              </a:ext>
            </a:extLst>
          </p:cNvPr>
          <p:cNvSpPr/>
          <p:nvPr/>
        </p:nvSpPr>
        <p:spPr>
          <a:xfrm rot="5400000">
            <a:off x="5986721" y="4009776"/>
            <a:ext cx="488027" cy="228041"/>
          </a:xfrm>
          <a:prstGeom prst="right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EB8DB79-129E-C13D-4E31-38F560AC5199}"/>
              </a:ext>
            </a:extLst>
          </p:cNvPr>
          <p:cNvSpPr/>
          <p:nvPr/>
        </p:nvSpPr>
        <p:spPr>
          <a:xfrm rot="5400000">
            <a:off x="9988392" y="4035854"/>
            <a:ext cx="488027" cy="228041"/>
          </a:xfrm>
          <a:prstGeom prst="right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AC2969B-9560-54C5-4A24-9FA03A50C6BF}"/>
              </a:ext>
            </a:extLst>
          </p:cNvPr>
          <p:cNvSpPr/>
          <p:nvPr/>
        </p:nvSpPr>
        <p:spPr>
          <a:xfrm rot="10800000">
            <a:off x="10871643" y="0"/>
            <a:ext cx="1314450" cy="142106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C7BC2063-9012-12BE-A4C7-0ED02A84BF9B}"/>
              </a:ext>
            </a:extLst>
          </p:cNvPr>
          <p:cNvSpPr/>
          <p:nvPr/>
        </p:nvSpPr>
        <p:spPr>
          <a:xfrm>
            <a:off x="0" y="5681708"/>
            <a:ext cx="1012054" cy="11762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B831610-7755-A9F8-3017-6B56666841B6}"/>
              </a:ext>
            </a:extLst>
          </p:cNvPr>
          <p:cNvSpPr txBox="1">
            <a:spLocks/>
          </p:cNvSpPr>
          <p:nvPr/>
        </p:nvSpPr>
        <p:spPr>
          <a:xfrm>
            <a:off x="381412" y="129045"/>
            <a:ext cx="5714588" cy="718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>
                <a:latin typeface="Calibri Light (Headings)"/>
                <a:cs typeface="Arial" panose="020B0604020202020204" pitchFamily="34" charset="0"/>
              </a:rPr>
              <a:t>Lane Segmentation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1DD55E-B189-19AC-ACC5-9ED70F6EA4A9}"/>
              </a:ext>
            </a:extLst>
          </p:cNvPr>
          <p:cNvSpPr txBox="1"/>
          <p:nvPr/>
        </p:nvSpPr>
        <p:spPr>
          <a:xfrm>
            <a:off x="422176" y="742718"/>
            <a:ext cx="796718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Dataset</a:t>
            </a:r>
            <a:r>
              <a:rPr lang="en-US" b="1">
                <a:latin typeface="+mj-lt"/>
              </a:rPr>
              <a:t>: </a:t>
            </a:r>
          </a:p>
          <a:p>
            <a:r>
              <a:rPr lang="en-US" b="1">
                <a:latin typeface="+mj-lt"/>
              </a:rPr>
              <a:t>	Total:	⁓ 8k images			Train: 	⁓ 5,6k images</a:t>
            </a:r>
          </a:p>
          <a:p>
            <a:r>
              <a:rPr lang="en-US" b="1">
                <a:latin typeface="+mj-lt"/>
              </a:rPr>
              <a:t>	Val: 	⁓ 1,6k images			Test:	⁓ 0,8k images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40D10DE-CD9B-1957-F2E0-F17475B01030}"/>
              </a:ext>
            </a:extLst>
          </p:cNvPr>
          <p:cNvGrpSpPr/>
          <p:nvPr/>
        </p:nvGrpSpPr>
        <p:grpSpPr>
          <a:xfrm>
            <a:off x="1122754" y="4573870"/>
            <a:ext cx="9744765" cy="667441"/>
            <a:chOff x="936152" y="1966434"/>
            <a:chExt cx="9895354" cy="6961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1C2E232-1559-A31D-6DD2-D7220E79F771}"/>
                </a:ext>
              </a:extLst>
            </p:cNvPr>
            <p:cNvSpPr/>
            <p:nvPr/>
          </p:nvSpPr>
          <p:spPr>
            <a:xfrm>
              <a:off x="936152" y="1968003"/>
              <a:ext cx="2070914" cy="6647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+mj-lt"/>
                </a:rPr>
                <a:t>Ảnh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trả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về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từ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phần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mềm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mô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phỏng</a:t>
              </a:r>
              <a:endParaRPr lang="en-US" dirty="0">
                <a:latin typeface="+mj-l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2403C3A-6EF8-8824-4D3A-CF692DEBB577}"/>
                </a:ext>
              </a:extLst>
            </p:cNvPr>
            <p:cNvSpPr/>
            <p:nvPr/>
          </p:nvSpPr>
          <p:spPr>
            <a:xfrm>
              <a:off x="4785445" y="1966434"/>
              <a:ext cx="2070914" cy="6647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+mj-lt"/>
                </a:rPr>
                <a:t>Edg</a:t>
              </a:r>
              <a:r>
                <a:rPr lang="en-US" dirty="0">
                  <a:latin typeface="+mj-lt"/>
                </a:rPr>
                <a:t> Detection</a:t>
              </a:r>
            </a:p>
            <a:p>
              <a:pPr algn="ctr"/>
              <a:r>
                <a:rPr lang="en-US" dirty="0">
                  <a:latin typeface="+mj-lt"/>
                </a:rPr>
                <a:t>(Canny, Sobel,…)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E599748-A0AB-2AD9-77B1-6CA77AAFAEBC}"/>
                </a:ext>
              </a:extLst>
            </p:cNvPr>
            <p:cNvSpPr/>
            <p:nvPr/>
          </p:nvSpPr>
          <p:spPr>
            <a:xfrm>
              <a:off x="8760592" y="1997905"/>
              <a:ext cx="2070914" cy="6647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+mj-lt"/>
                </a:rPr>
                <a:t>ROI Image</a:t>
              </a: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08980286-8572-B096-8D0C-1A0CEC8830AB}"/>
                </a:ext>
              </a:extLst>
            </p:cNvPr>
            <p:cNvSpPr/>
            <p:nvPr/>
          </p:nvSpPr>
          <p:spPr>
            <a:xfrm>
              <a:off x="3444135" y="2141307"/>
              <a:ext cx="904240" cy="324100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9E856059-F3CF-D087-D736-91D79DAD3FD8}"/>
                </a:ext>
              </a:extLst>
            </p:cNvPr>
            <p:cNvSpPr/>
            <p:nvPr/>
          </p:nvSpPr>
          <p:spPr>
            <a:xfrm>
              <a:off x="7356355" y="2172863"/>
              <a:ext cx="904240" cy="324100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ED298F0-E1A9-A12F-E9F1-1A9F725CF1FA}"/>
              </a:ext>
            </a:extLst>
          </p:cNvPr>
          <p:cNvCxnSpPr>
            <a:cxnSpLocks/>
          </p:cNvCxnSpPr>
          <p:nvPr/>
        </p:nvCxnSpPr>
        <p:spPr>
          <a:xfrm>
            <a:off x="1940560" y="4443865"/>
            <a:ext cx="8636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80252C-AE3B-3D62-C5B9-FC38AB280435}"/>
              </a:ext>
            </a:extLst>
          </p:cNvPr>
          <p:cNvCxnSpPr>
            <a:cxnSpLocks/>
          </p:cNvCxnSpPr>
          <p:nvPr/>
        </p:nvCxnSpPr>
        <p:spPr>
          <a:xfrm>
            <a:off x="1899920" y="763038"/>
            <a:ext cx="871728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353F199-FAFE-4493-F4D4-97054935E09A}"/>
              </a:ext>
            </a:extLst>
          </p:cNvPr>
          <p:cNvCxnSpPr>
            <a:cxnSpLocks/>
          </p:cNvCxnSpPr>
          <p:nvPr/>
        </p:nvCxnSpPr>
        <p:spPr>
          <a:xfrm>
            <a:off x="1899920" y="1818640"/>
            <a:ext cx="871728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20A958A-759E-40D2-F8EE-232B30F3A62F}"/>
              </a:ext>
            </a:extLst>
          </p:cNvPr>
          <p:cNvGrpSpPr/>
          <p:nvPr/>
        </p:nvGrpSpPr>
        <p:grpSpPr>
          <a:xfrm>
            <a:off x="492991" y="2058438"/>
            <a:ext cx="11206017" cy="2259579"/>
            <a:chOff x="492991" y="2058438"/>
            <a:chExt cx="11206017" cy="225957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7E19D63-D8FF-3013-D0B5-7932EC6A2BE5}"/>
                </a:ext>
              </a:extLst>
            </p:cNvPr>
            <p:cNvGrpSpPr/>
            <p:nvPr/>
          </p:nvGrpSpPr>
          <p:grpSpPr>
            <a:xfrm>
              <a:off x="492991" y="2058438"/>
              <a:ext cx="11206017" cy="2259579"/>
              <a:chOff x="381413" y="847184"/>
              <a:chExt cx="11195394" cy="225743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EB1F47B-FDA3-598D-F734-17A5517F1B10}"/>
                  </a:ext>
                </a:extLst>
              </p:cNvPr>
              <p:cNvGrpSpPr/>
              <p:nvPr/>
            </p:nvGrpSpPr>
            <p:grpSpPr>
              <a:xfrm>
                <a:off x="381413" y="847184"/>
                <a:ext cx="11195394" cy="1770609"/>
                <a:chOff x="576132" y="936494"/>
                <a:chExt cx="11214162" cy="1773577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A8E52DB-D407-2A59-D6DD-D999C5845F1B}"/>
                    </a:ext>
                  </a:extLst>
                </p:cNvPr>
                <p:cNvSpPr/>
                <p:nvPr/>
              </p:nvSpPr>
              <p:spPr>
                <a:xfrm>
                  <a:off x="5805679" y="937198"/>
                  <a:ext cx="3129111" cy="39035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alibri Light (Headings)"/>
                    </a:rPr>
                    <a:t>UNET (Model for segmentation)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83283E8-D603-2FA3-833C-5C738EF1639F}"/>
                    </a:ext>
                  </a:extLst>
                </p:cNvPr>
                <p:cNvSpPr/>
                <p:nvPr/>
              </p:nvSpPr>
              <p:spPr>
                <a:xfrm>
                  <a:off x="9480160" y="936494"/>
                  <a:ext cx="2310134" cy="3910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alibri Light (Headings)"/>
                    </a:rPr>
                    <a:t>Output (Binary Image)</a:t>
                  </a:r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C5B30BF-F748-0A5A-EA2E-FBC99DF75B6F}"/>
                    </a:ext>
                  </a:extLst>
                </p:cNvPr>
                <p:cNvGrpSpPr/>
                <p:nvPr/>
              </p:nvGrpSpPr>
              <p:grpSpPr>
                <a:xfrm>
                  <a:off x="576132" y="957831"/>
                  <a:ext cx="4826288" cy="1752240"/>
                  <a:chOff x="320340" y="967545"/>
                  <a:chExt cx="4826288" cy="1752240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85718119-5509-48E5-95F8-F50E1EDEC536}"/>
                      </a:ext>
                    </a:extLst>
                  </p:cNvPr>
                  <p:cNvSpPr/>
                  <p:nvPr/>
                </p:nvSpPr>
                <p:spPr>
                  <a:xfrm>
                    <a:off x="410856" y="967545"/>
                    <a:ext cx="2052733" cy="38753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Calibri Light (Headings)"/>
                      </a:rPr>
                      <a:t>Input (RGB Image)</a:t>
                    </a:r>
                  </a:p>
                </p:txBody>
              </p:sp>
              <p:pic>
                <p:nvPicPr>
                  <p:cNvPr id="26" name="Picture 25" descr="A picture containing text&#10;&#10;Description automatically generated">
                    <a:extLst>
                      <a:ext uri="{FF2B5EF4-FFF2-40B4-BE49-F238E27FC236}">
                        <a16:creationId xmlns:a16="http://schemas.microsoft.com/office/drawing/2014/main" id="{555F4DC7-47DA-4BBD-66CC-6786A609BC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10151" y="1601546"/>
                    <a:ext cx="2236477" cy="1118239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sx="1000" sy="1000" algn="tl" rotWithShape="0">
                      <a:srgbClr val="000000"/>
                    </a:outerShdw>
                  </a:effectLst>
                </p:spPr>
              </p:pic>
              <p:pic>
                <p:nvPicPr>
                  <p:cNvPr id="27" name="Picture 26" descr="A road with trees on the sid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CDA9D5C4-1E6C-59FA-6C65-E754603087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1205"/>
                  <a:stretch/>
                </p:blipFill>
                <p:spPr>
                  <a:xfrm>
                    <a:off x="320340" y="1589834"/>
                    <a:ext cx="2233766" cy="111688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dist="139700" sx="1000" sy="1000" algn="tl" rotWithShape="0">
                      <a:srgbClr val="333333"/>
                    </a:outerShdw>
                  </a:effectLst>
                </p:spPr>
              </p:pic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E6E17EA-03C9-C548-7F0B-4682E523894E}"/>
                    </a:ext>
                  </a:extLst>
                </p:cNvPr>
                <p:cNvSpPr/>
                <p:nvPr/>
              </p:nvSpPr>
              <p:spPr>
                <a:xfrm>
                  <a:off x="3308056" y="956415"/>
                  <a:ext cx="1952253" cy="39036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latin typeface="Calibri Light (Headings)"/>
                    </a:rPr>
                    <a:t>Image Processing</a:t>
                  </a:r>
                  <a:endParaRPr lang="en-US" dirty="0">
                    <a:latin typeface="Calibri Light (Headings)"/>
                  </a:endParaRPr>
                </a:p>
              </p:txBody>
            </p:sp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90CA4D31-87C3-9606-BF9C-D86C76280C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6527" y="1580119"/>
                  <a:ext cx="2233767" cy="111688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sx="1000" sy="1000" algn="tl" rotWithShape="0">
                    <a:srgbClr val="000000"/>
                  </a:outerShdw>
                </a:effectLst>
              </p:spPr>
            </p:pic>
          </p:grp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93204CB1-7E57-23AD-45DC-7C0F00393D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2708" y="1333059"/>
                <a:ext cx="2853841" cy="1771562"/>
              </a:xfrm>
              <a:prstGeom prst="rect">
                <a:avLst/>
              </a:prstGeom>
            </p:spPr>
          </p:pic>
        </p:grpSp>
        <p:sp>
          <p:nvSpPr>
            <p:cNvPr id="63" name="Arrow: Right 62">
              <a:extLst>
                <a:ext uri="{FF2B5EF4-FFF2-40B4-BE49-F238E27FC236}">
                  <a16:creationId xmlns:a16="http://schemas.microsoft.com/office/drawing/2014/main" id="{729AB576-5BB3-C0CF-D8C8-8C6916875954}"/>
                </a:ext>
              </a:extLst>
            </p:cNvPr>
            <p:cNvSpPr/>
            <p:nvPr/>
          </p:nvSpPr>
          <p:spPr>
            <a:xfrm>
              <a:off x="2760998" y="2171743"/>
              <a:ext cx="340710" cy="207645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AB19D149-71D6-6BF5-818B-6EC361DE37C6}"/>
                </a:ext>
              </a:extLst>
            </p:cNvPr>
            <p:cNvSpPr/>
            <p:nvPr/>
          </p:nvSpPr>
          <p:spPr>
            <a:xfrm>
              <a:off x="5281209" y="2151581"/>
              <a:ext cx="340710" cy="207645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6E4A3ED1-27A5-3F02-E899-DFF0AD6D3A9B}"/>
                </a:ext>
              </a:extLst>
            </p:cNvPr>
            <p:cNvSpPr/>
            <p:nvPr/>
          </p:nvSpPr>
          <p:spPr>
            <a:xfrm>
              <a:off x="8939691" y="2151581"/>
              <a:ext cx="340710" cy="207645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84EB7389-01AE-F4A0-7AFF-8A6FD498E5A9}"/>
              </a:ext>
            </a:extLst>
          </p:cNvPr>
          <p:cNvSpPr/>
          <p:nvPr/>
        </p:nvSpPr>
        <p:spPr>
          <a:xfrm rot="10800000">
            <a:off x="10871643" y="0"/>
            <a:ext cx="1314450" cy="142106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road with trees on the side&#10;&#10;Description automatically generated with medium confidence">
            <a:extLst>
              <a:ext uri="{FF2B5EF4-FFF2-40B4-BE49-F238E27FC236}">
                <a16:creationId xmlns:a16="http://schemas.microsoft.com/office/drawing/2014/main" id="{AC7523BA-54FC-E47A-4A3F-C96A578AF4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1"/>
          <a:stretch/>
        </p:blipFill>
        <p:spPr>
          <a:xfrm>
            <a:off x="803173" y="5361090"/>
            <a:ext cx="2740492" cy="1176292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3400A894-37E7-F92C-B954-A8F7E42D2CCA}"/>
              </a:ext>
            </a:extLst>
          </p:cNvPr>
          <p:cNvSpPr/>
          <p:nvPr/>
        </p:nvSpPr>
        <p:spPr>
          <a:xfrm>
            <a:off x="0" y="5681708"/>
            <a:ext cx="1012054" cy="11762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C1A45D3E-9776-E379-B5A0-0BCA178D3A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212" y="5361090"/>
            <a:ext cx="2740492" cy="1176292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F083A2E-8F19-00AC-40C8-09F5B27492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020" y="5361090"/>
            <a:ext cx="2740492" cy="117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9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53F2837-8E6B-6A01-3B1D-C71FC88B980B}"/>
              </a:ext>
            </a:extLst>
          </p:cNvPr>
          <p:cNvSpPr txBox="1">
            <a:spLocks/>
          </p:cNvSpPr>
          <p:nvPr/>
        </p:nvSpPr>
        <p:spPr>
          <a:xfrm>
            <a:off x="381412" y="99830"/>
            <a:ext cx="5714588" cy="718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700" b="1" kern="1200" dirty="0">
                <a:latin typeface="+mj-lt"/>
                <a:ea typeface="+mj-ea"/>
                <a:cs typeface="+mj-cs"/>
              </a:rPr>
              <a:t>Traffic Sign Detection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87285D-8DA3-D735-0C9E-2911C21C0826}"/>
              </a:ext>
            </a:extLst>
          </p:cNvPr>
          <p:cNvGrpSpPr/>
          <p:nvPr/>
        </p:nvGrpSpPr>
        <p:grpSpPr>
          <a:xfrm>
            <a:off x="2396317" y="935361"/>
            <a:ext cx="7135518" cy="458517"/>
            <a:chOff x="2030072" y="2284011"/>
            <a:chExt cx="7135518" cy="528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3E1082-FB8B-7FBF-89B5-125D069A7545}"/>
                </a:ext>
              </a:extLst>
            </p:cNvPr>
            <p:cNvSpPr/>
            <p:nvPr/>
          </p:nvSpPr>
          <p:spPr>
            <a:xfrm>
              <a:off x="2030072" y="2325124"/>
              <a:ext cx="1438146" cy="486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EA7973-78E2-031B-D5FB-15743CDCF44D}"/>
                </a:ext>
              </a:extLst>
            </p:cNvPr>
            <p:cNvSpPr/>
            <p:nvPr/>
          </p:nvSpPr>
          <p:spPr>
            <a:xfrm>
              <a:off x="4901629" y="2284012"/>
              <a:ext cx="1453693" cy="528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Yolov8n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74FF08-029D-B9FC-E73F-F81E7FE95A88}"/>
                </a:ext>
              </a:extLst>
            </p:cNvPr>
            <p:cNvSpPr/>
            <p:nvPr/>
          </p:nvSpPr>
          <p:spPr>
            <a:xfrm>
              <a:off x="7711897" y="2284011"/>
              <a:ext cx="1453693" cy="528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  <a:p>
              <a:pPr algn="ctr"/>
              <a:r>
                <a:rPr lang="en-US" dirty="0"/>
                <a:t>6 classes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056E582-59D5-96D6-6A56-ADE2605B2ED5}"/>
                </a:ext>
              </a:extLst>
            </p:cNvPr>
            <p:cNvCxnSpPr>
              <a:stCxn id="3" idx="2"/>
              <a:endCxn id="3" idx="2"/>
            </p:cNvCxnSpPr>
            <p:nvPr/>
          </p:nvCxnSpPr>
          <p:spPr>
            <a:xfrm>
              <a:off x="5628476" y="2812518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43275021-04DD-6843-F19A-3D4710A39371}"/>
                </a:ext>
              </a:extLst>
            </p:cNvPr>
            <p:cNvSpPr/>
            <p:nvPr/>
          </p:nvSpPr>
          <p:spPr>
            <a:xfrm>
              <a:off x="3739684" y="2382409"/>
              <a:ext cx="890479" cy="310720"/>
            </a:xfrm>
            <a:prstGeom prst="right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288D31-EB0E-B16B-6AFA-F297A72B19E7}"/>
              </a:ext>
            </a:extLst>
          </p:cNvPr>
          <p:cNvCxnSpPr>
            <a:cxnSpLocks/>
          </p:cNvCxnSpPr>
          <p:nvPr/>
        </p:nvCxnSpPr>
        <p:spPr>
          <a:xfrm>
            <a:off x="1656845" y="1880432"/>
            <a:ext cx="871728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3C08A8C-C37D-9C44-3266-E1E659BA3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18825"/>
              </p:ext>
            </p:extLst>
          </p:nvPr>
        </p:nvGraphicFramePr>
        <p:xfrm>
          <a:off x="613746" y="2019839"/>
          <a:ext cx="10698178" cy="149725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01839">
                  <a:extLst>
                    <a:ext uri="{9D8B030D-6E8A-4147-A177-3AD203B41FA5}">
                      <a16:colId xmlns:a16="http://schemas.microsoft.com/office/drawing/2014/main" val="2302596754"/>
                    </a:ext>
                  </a:extLst>
                </a:gridCol>
                <a:gridCol w="1708166">
                  <a:extLst>
                    <a:ext uri="{9D8B030D-6E8A-4147-A177-3AD203B41FA5}">
                      <a16:colId xmlns:a16="http://schemas.microsoft.com/office/drawing/2014/main" val="2912573090"/>
                    </a:ext>
                  </a:extLst>
                </a:gridCol>
                <a:gridCol w="1935921">
                  <a:extLst>
                    <a:ext uri="{9D8B030D-6E8A-4147-A177-3AD203B41FA5}">
                      <a16:colId xmlns:a16="http://schemas.microsoft.com/office/drawing/2014/main" val="4134441182"/>
                    </a:ext>
                  </a:extLst>
                </a:gridCol>
                <a:gridCol w="1708166">
                  <a:extLst>
                    <a:ext uri="{9D8B030D-6E8A-4147-A177-3AD203B41FA5}">
                      <a16:colId xmlns:a16="http://schemas.microsoft.com/office/drawing/2014/main" val="3757967679"/>
                    </a:ext>
                  </a:extLst>
                </a:gridCol>
                <a:gridCol w="1822043">
                  <a:extLst>
                    <a:ext uri="{9D8B030D-6E8A-4147-A177-3AD203B41FA5}">
                      <a16:colId xmlns:a16="http://schemas.microsoft.com/office/drawing/2014/main" val="939574918"/>
                    </a:ext>
                  </a:extLst>
                </a:gridCol>
                <a:gridCol w="1822043">
                  <a:extLst>
                    <a:ext uri="{9D8B030D-6E8A-4147-A177-3AD203B41FA5}">
                      <a16:colId xmlns:a16="http://schemas.microsoft.com/office/drawing/2014/main" val="2979235569"/>
                    </a:ext>
                  </a:extLst>
                </a:gridCol>
              </a:tblGrid>
              <a:tr h="352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 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mAP@0.5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mAP@0.5:0.95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2851502"/>
                  </a:ext>
                </a:extLst>
              </a:tr>
              <a:tr h="28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YOLOv5m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640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0.995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0.997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0.993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0.861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9255330"/>
                  </a:ext>
                </a:extLst>
              </a:tr>
              <a:tr h="28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YOLOv6n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640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0.994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0.996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0.856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3147193"/>
                  </a:ext>
                </a:extLst>
              </a:tr>
              <a:tr h="28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YOLOv7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640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0.992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0.993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0.991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0.835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9366784"/>
                  </a:ext>
                </a:extLst>
              </a:tr>
              <a:tr h="28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YOLOv8n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22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640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22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0.994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22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0.998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22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0.992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22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0.887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222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887358"/>
                  </a:ext>
                </a:extLst>
              </a:tr>
            </a:tbl>
          </a:graphicData>
        </a:graphic>
      </p:graphicFrame>
      <p:sp>
        <p:nvSpPr>
          <p:cNvPr id="4" name="Right Triangle 3">
            <a:extLst>
              <a:ext uri="{FF2B5EF4-FFF2-40B4-BE49-F238E27FC236}">
                <a16:creationId xmlns:a16="http://schemas.microsoft.com/office/drawing/2014/main" id="{F46AF248-A42E-BABA-9FBB-5CD167942BAE}"/>
              </a:ext>
            </a:extLst>
          </p:cNvPr>
          <p:cNvSpPr/>
          <p:nvPr/>
        </p:nvSpPr>
        <p:spPr>
          <a:xfrm rot="10800000">
            <a:off x="10871643" y="0"/>
            <a:ext cx="1314450" cy="142106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999E8DC-1A81-C798-8745-E841F60ACF91}"/>
              </a:ext>
            </a:extLst>
          </p:cNvPr>
          <p:cNvSpPr/>
          <p:nvPr/>
        </p:nvSpPr>
        <p:spPr>
          <a:xfrm>
            <a:off x="0" y="5681708"/>
            <a:ext cx="1012054" cy="11762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FB75DB-E14C-5A54-9290-A42E1893813D}"/>
              </a:ext>
            </a:extLst>
          </p:cNvPr>
          <p:cNvGrpSpPr/>
          <p:nvPr/>
        </p:nvGrpSpPr>
        <p:grpSpPr>
          <a:xfrm>
            <a:off x="652244" y="3613212"/>
            <a:ext cx="10726482" cy="3144958"/>
            <a:chOff x="1057653" y="3458400"/>
            <a:chExt cx="9874134" cy="328123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1A18D25-59C7-98F3-5F37-A8D8C736DFE3}"/>
                </a:ext>
              </a:extLst>
            </p:cNvPr>
            <p:cNvCxnSpPr>
              <a:cxnSpLocks/>
            </p:cNvCxnSpPr>
            <p:nvPr/>
          </p:nvCxnSpPr>
          <p:spPr>
            <a:xfrm>
              <a:off x="1778000" y="3458400"/>
              <a:ext cx="863600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8B059CB-2FDA-E627-8892-CAB15190152D}"/>
                </a:ext>
              </a:extLst>
            </p:cNvPr>
            <p:cNvGrpSpPr/>
            <p:nvPr/>
          </p:nvGrpSpPr>
          <p:grpSpPr>
            <a:xfrm>
              <a:off x="1057653" y="3458443"/>
              <a:ext cx="9874134" cy="3281189"/>
              <a:chOff x="672538" y="3237827"/>
              <a:chExt cx="10667494" cy="354482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2DE5054-FC56-FA1E-18D1-E61D124802B1}"/>
                  </a:ext>
                </a:extLst>
              </p:cNvPr>
              <p:cNvGrpSpPr/>
              <p:nvPr/>
            </p:nvGrpSpPr>
            <p:grpSpPr>
              <a:xfrm>
                <a:off x="6411055" y="3598829"/>
                <a:ext cx="4905847" cy="1498940"/>
                <a:chOff x="528364" y="4800258"/>
                <a:chExt cx="5202569" cy="1589601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35A7A515-9E41-7F89-67D3-DA90DE8071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51" r="15283" b="32411"/>
                <a:stretch/>
              </p:blipFill>
              <p:spPr>
                <a:xfrm>
                  <a:off x="528365" y="4800258"/>
                  <a:ext cx="5202568" cy="1497252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B9776F2E-3535-6993-49F1-778F08DD41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51" t="41053" r="15283" b="9415"/>
                <a:stretch/>
              </p:blipFill>
              <p:spPr>
                <a:xfrm>
                  <a:off x="528364" y="5292630"/>
                  <a:ext cx="5202568" cy="1097229"/>
                </a:xfrm>
                <a:prstGeom prst="rect">
                  <a:avLst/>
                </a:prstGeom>
              </p:spPr>
            </p:pic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2B1623-CD4E-363B-D131-0BC5710D99FC}"/>
                  </a:ext>
                </a:extLst>
              </p:cNvPr>
              <p:cNvSpPr txBox="1"/>
              <p:nvPr/>
            </p:nvSpPr>
            <p:spPr>
              <a:xfrm>
                <a:off x="6217340" y="3237827"/>
                <a:ext cx="275036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/>
                  <a:t>Dataset: ⁓ 9k images 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815148A-F505-421B-BA2A-794EC521D899}"/>
                  </a:ext>
                </a:extLst>
              </p:cNvPr>
              <p:cNvGrpSpPr/>
              <p:nvPr/>
            </p:nvGrpSpPr>
            <p:grpSpPr>
              <a:xfrm>
                <a:off x="672538" y="3598829"/>
                <a:ext cx="4905846" cy="1508207"/>
                <a:chOff x="3495040" y="2414587"/>
                <a:chExt cx="4572000" cy="1405573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59BC40A3-398F-2F96-0FF9-AD60F524B8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61" r="14807" b="50000"/>
                <a:stretch/>
              </p:blipFill>
              <p:spPr>
                <a:xfrm>
                  <a:off x="3495040" y="2414587"/>
                  <a:ext cx="4572000" cy="1014413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57985B61-BA3E-5569-D995-5E9A202B54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60" t="69280" r="14808" b="11690"/>
                <a:stretch/>
              </p:blipFill>
              <p:spPr>
                <a:xfrm>
                  <a:off x="3495040" y="3434080"/>
                  <a:ext cx="4572000" cy="386080"/>
                </a:xfrm>
                <a:prstGeom prst="rect">
                  <a:avLst/>
                </a:prstGeom>
              </p:spPr>
            </p:pic>
          </p:grpSp>
          <p:sp>
            <p:nvSpPr>
              <p:cNvPr id="42" name="Arrow: Right 41">
                <a:extLst>
                  <a:ext uri="{FF2B5EF4-FFF2-40B4-BE49-F238E27FC236}">
                    <a16:creationId xmlns:a16="http://schemas.microsoft.com/office/drawing/2014/main" id="{4D944C2F-8BF6-976C-3E44-624A5CF65EC0}"/>
                  </a:ext>
                </a:extLst>
              </p:cNvPr>
              <p:cNvSpPr/>
              <p:nvPr/>
            </p:nvSpPr>
            <p:spPr>
              <a:xfrm>
                <a:off x="5772100" y="3994839"/>
                <a:ext cx="445240" cy="207522"/>
              </a:xfrm>
              <a:prstGeom prst="rightArrow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 descr="A road with trees on the side&#10;&#10;Description automatically generated with medium confidence">
                <a:extLst>
                  <a:ext uri="{FF2B5EF4-FFF2-40B4-BE49-F238E27FC236}">
                    <a16:creationId xmlns:a16="http://schemas.microsoft.com/office/drawing/2014/main" id="{F2E125F3-5E6C-6D24-864B-511F55E0B9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7530" y="5220928"/>
                <a:ext cx="2776397" cy="1561723"/>
              </a:xfrm>
              <a:prstGeom prst="rect">
                <a:avLst/>
              </a:prstGeom>
            </p:spPr>
          </p:pic>
          <p:pic>
            <p:nvPicPr>
              <p:cNvPr id="26" name="Picture 25" descr="A road with trees on the side&#10;&#10;Description automatically generated with medium confidence">
                <a:extLst>
                  <a:ext uri="{FF2B5EF4-FFF2-40B4-BE49-F238E27FC236}">
                    <a16:creationId xmlns:a16="http://schemas.microsoft.com/office/drawing/2014/main" id="{3C96A059-08F4-8231-2B61-A94B04870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7293" y="5220928"/>
                <a:ext cx="2776397" cy="1561723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313385-27A5-6BF8-C322-C10B48E8F058}"/>
                  </a:ext>
                </a:extLst>
              </p:cNvPr>
              <p:cNvSpPr txBox="1"/>
              <p:nvPr/>
            </p:nvSpPr>
            <p:spPr>
              <a:xfrm>
                <a:off x="4192973" y="5538236"/>
                <a:ext cx="1421736" cy="5232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Straight, confidence &gt; 0.8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AC0E790-661A-83EB-5D15-2FFA5B88AE61}"/>
                  </a:ext>
                </a:extLst>
              </p:cNvPr>
              <p:cNvSpPr txBox="1"/>
              <p:nvPr/>
            </p:nvSpPr>
            <p:spPr>
              <a:xfrm>
                <a:off x="9623435" y="5538235"/>
                <a:ext cx="1716597" cy="5232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Turn right, confidence &gt; 0.8</a:t>
                </a:r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BF4BF8AF-5B30-AEB4-30B3-5FF2712E081B}"/>
                  </a:ext>
                </a:extLst>
              </p:cNvPr>
              <p:cNvSpPr/>
              <p:nvPr/>
            </p:nvSpPr>
            <p:spPr>
              <a:xfrm>
                <a:off x="5774850" y="5744224"/>
                <a:ext cx="445240" cy="207522"/>
              </a:xfrm>
              <a:prstGeom prst="rightArrow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22F26C3-1E2E-55F7-CB10-4E09782B814E}"/>
              </a:ext>
            </a:extLst>
          </p:cNvPr>
          <p:cNvSpPr/>
          <p:nvPr/>
        </p:nvSpPr>
        <p:spPr>
          <a:xfrm>
            <a:off x="6993033" y="1020726"/>
            <a:ext cx="890479" cy="269571"/>
          </a:xfrm>
          <a:prstGeom prst="right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 descr="A road with trees on the side&#10;&#10;Description automatically generated with medium confidence">
            <a:extLst>
              <a:ext uri="{FF2B5EF4-FFF2-40B4-BE49-F238E27FC236}">
                <a16:creationId xmlns:a16="http://schemas.microsoft.com/office/drawing/2014/main" id="{1E4C3D8D-E6DB-AA0D-CE34-3D31BB1B3DF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2" r="9514" b="3"/>
          <a:stretch/>
        </p:blipFill>
        <p:spPr>
          <a:xfrm>
            <a:off x="613746" y="841633"/>
            <a:ext cx="1585726" cy="1000878"/>
          </a:xfrm>
          <a:prstGeom prst="rect">
            <a:avLst/>
          </a:prstGeom>
        </p:spPr>
      </p:pic>
      <p:pic>
        <p:nvPicPr>
          <p:cNvPr id="35" name="Picture 34" descr="A road with trees on the side&#10;&#10;Description automatically generated with medium confidence">
            <a:extLst>
              <a:ext uri="{FF2B5EF4-FFF2-40B4-BE49-F238E27FC236}">
                <a16:creationId xmlns:a16="http://schemas.microsoft.com/office/drawing/2014/main" id="{F926C058-9B86-B70F-BE36-9AB090BC59B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6" r="5882" b="3"/>
          <a:stretch/>
        </p:blipFill>
        <p:spPr>
          <a:xfrm>
            <a:off x="9824337" y="812203"/>
            <a:ext cx="1585726" cy="100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5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4C7E75B2-4555-77BF-4013-0AF943221195}"/>
              </a:ext>
            </a:extLst>
          </p:cNvPr>
          <p:cNvSpPr txBox="1">
            <a:spLocks/>
          </p:cNvSpPr>
          <p:nvPr/>
        </p:nvSpPr>
        <p:spPr>
          <a:xfrm>
            <a:off x="381412" y="144520"/>
            <a:ext cx="5714588" cy="718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8BE2FF8-BA30-1644-50E1-E0C1B2E7B174}"/>
              </a:ext>
            </a:extLst>
          </p:cNvPr>
          <p:cNvGrpSpPr/>
          <p:nvPr/>
        </p:nvGrpSpPr>
        <p:grpSpPr>
          <a:xfrm>
            <a:off x="257017" y="1285762"/>
            <a:ext cx="11461170" cy="1753185"/>
            <a:chOff x="585925" y="932156"/>
            <a:chExt cx="11461170" cy="159798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7C594F6-3779-7E4B-7AC4-4C2A82326F61}"/>
                </a:ext>
              </a:extLst>
            </p:cNvPr>
            <p:cNvPicPr/>
            <p:nvPr/>
          </p:nvPicPr>
          <p:blipFill rotWithShape="1">
            <a:blip r:embed="rId2"/>
            <a:srcRect l="8672" t="485" r="16818" b="9499"/>
            <a:stretch/>
          </p:blipFill>
          <p:spPr>
            <a:xfrm>
              <a:off x="585925" y="932156"/>
              <a:ext cx="1970843" cy="1597980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59EF97D-EDDD-98DF-24E9-113300F10E9E}"/>
                </a:ext>
              </a:extLst>
            </p:cNvPr>
            <p:cNvCxnSpPr>
              <a:cxnSpLocks/>
            </p:cNvCxnSpPr>
            <p:nvPr/>
          </p:nvCxnSpPr>
          <p:spPr>
            <a:xfrm>
              <a:off x="2810904" y="1790869"/>
              <a:ext cx="666465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43C716-F64F-B69A-BF84-D0E31CE9DFEE}"/>
                </a:ext>
              </a:extLst>
            </p:cNvPr>
            <p:cNvSpPr/>
            <p:nvPr/>
          </p:nvSpPr>
          <p:spPr>
            <a:xfrm>
              <a:off x="3731505" y="1598662"/>
              <a:ext cx="1952245" cy="3844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PID Controller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05638D-A773-BB7C-7290-3199CDEDBBE8}"/>
                </a:ext>
              </a:extLst>
            </p:cNvPr>
            <p:cNvSpPr/>
            <p:nvPr/>
          </p:nvSpPr>
          <p:spPr>
            <a:xfrm>
              <a:off x="6786902" y="1875376"/>
              <a:ext cx="1952245" cy="3844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Angle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9A3DF48-F121-2FEB-7766-89DEF210D303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85" y="1772173"/>
              <a:ext cx="666465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8A3D4B-A85C-E6FC-BD65-6D36AFE03406}"/>
                </a:ext>
              </a:extLst>
            </p:cNvPr>
            <p:cNvSpPr/>
            <p:nvPr/>
          </p:nvSpPr>
          <p:spPr>
            <a:xfrm>
              <a:off x="6786902" y="1214248"/>
              <a:ext cx="1952245" cy="3844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Current_Speed</a:t>
              </a:r>
              <a:endParaRPr lang="en-US" dirty="0"/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CD38898C-4949-C13F-65AB-6D0E26C93A04}"/>
                </a:ext>
              </a:extLst>
            </p:cNvPr>
            <p:cNvSpPr/>
            <p:nvPr/>
          </p:nvSpPr>
          <p:spPr>
            <a:xfrm>
              <a:off x="8911476" y="1314973"/>
              <a:ext cx="155448" cy="914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F32D5C-46E5-F332-F05C-8265B08DA6F1}"/>
                </a:ext>
              </a:extLst>
            </p:cNvPr>
            <p:cNvCxnSpPr>
              <a:cxnSpLocks/>
            </p:cNvCxnSpPr>
            <p:nvPr/>
          </p:nvCxnSpPr>
          <p:spPr>
            <a:xfrm>
              <a:off x="9281198" y="1772173"/>
              <a:ext cx="666465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67E370-D2B9-1965-E04E-18DE1299C6B4}"/>
                </a:ext>
              </a:extLst>
            </p:cNvPr>
            <p:cNvSpPr/>
            <p:nvPr/>
          </p:nvSpPr>
          <p:spPr>
            <a:xfrm>
              <a:off x="10094850" y="1579966"/>
              <a:ext cx="1952245" cy="3844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Sendback_Angle</a:t>
              </a: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A502312-2746-7E6C-9E70-8A6681461AAB}"/>
              </a:ext>
            </a:extLst>
          </p:cNvPr>
          <p:cNvGrpSpPr/>
          <p:nvPr/>
        </p:nvGrpSpPr>
        <p:grpSpPr>
          <a:xfrm>
            <a:off x="321997" y="4220289"/>
            <a:ext cx="11313983" cy="1476665"/>
            <a:chOff x="585925" y="2936274"/>
            <a:chExt cx="11313983" cy="105314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D23E130-ECCD-950D-07DC-CA3C0D6432BD}"/>
                </a:ext>
              </a:extLst>
            </p:cNvPr>
            <p:cNvSpPr/>
            <p:nvPr/>
          </p:nvSpPr>
          <p:spPr>
            <a:xfrm>
              <a:off x="585926" y="2936274"/>
              <a:ext cx="1952245" cy="3844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Error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65BB2A-D857-6339-89BF-00A60AC8C55D}"/>
                </a:ext>
              </a:extLst>
            </p:cNvPr>
            <p:cNvSpPr/>
            <p:nvPr/>
          </p:nvSpPr>
          <p:spPr>
            <a:xfrm>
              <a:off x="585925" y="3605000"/>
              <a:ext cx="1952245" cy="3844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Traffic sign</a:t>
              </a:r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13BD8B57-F695-0D12-BC16-87AF32219D96}"/>
                </a:ext>
              </a:extLst>
            </p:cNvPr>
            <p:cNvSpPr/>
            <p:nvPr/>
          </p:nvSpPr>
          <p:spPr>
            <a:xfrm>
              <a:off x="2627371" y="2981747"/>
              <a:ext cx="155448" cy="914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BE5F030-87EA-091A-8D6D-F6A4643D2055}"/>
                </a:ext>
              </a:extLst>
            </p:cNvPr>
            <p:cNvCxnSpPr>
              <a:cxnSpLocks/>
            </p:cNvCxnSpPr>
            <p:nvPr/>
          </p:nvCxnSpPr>
          <p:spPr>
            <a:xfrm>
              <a:off x="3010689" y="3438947"/>
              <a:ext cx="666465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554A84-9974-0CF9-8DCC-DC92AB51700B}"/>
                </a:ext>
              </a:extLst>
            </p:cNvPr>
            <p:cNvSpPr/>
            <p:nvPr/>
          </p:nvSpPr>
          <p:spPr>
            <a:xfrm>
              <a:off x="3905024" y="3246740"/>
              <a:ext cx="2074522" cy="3844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 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E04B515-2C6E-B176-FE94-66449402329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087" y="3443075"/>
              <a:ext cx="666465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71E36EC-D63C-ECD0-CAEE-3B93567B4F5A}"/>
                </a:ext>
              </a:extLst>
            </p:cNvPr>
            <p:cNvSpPr/>
            <p:nvPr/>
          </p:nvSpPr>
          <p:spPr>
            <a:xfrm>
              <a:off x="6941370" y="3246740"/>
              <a:ext cx="1952245" cy="3844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Speed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71BE68-008F-F5F2-4F03-88F2F6983924}"/>
                </a:ext>
              </a:extLst>
            </p:cNvPr>
            <p:cNvCxnSpPr>
              <a:cxnSpLocks/>
            </p:cNvCxnSpPr>
            <p:nvPr/>
          </p:nvCxnSpPr>
          <p:spPr>
            <a:xfrm>
              <a:off x="9134011" y="3438947"/>
              <a:ext cx="666465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35A6A4-48A9-08F8-F384-0DEA4ABF37D9}"/>
                </a:ext>
              </a:extLst>
            </p:cNvPr>
            <p:cNvSpPr/>
            <p:nvPr/>
          </p:nvSpPr>
          <p:spPr>
            <a:xfrm>
              <a:off x="9947663" y="3246740"/>
              <a:ext cx="1952245" cy="3844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Sendback_Speed</a:t>
              </a:r>
              <a:endParaRPr lang="en-US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05ECDB-1AB1-9D52-6F92-5B925816C80B}"/>
              </a:ext>
            </a:extLst>
          </p:cNvPr>
          <p:cNvCxnSpPr/>
          <p:nvPr/>
        </p:nvCxnSpPr>
        <p:spPr>
          <a:xfrm>
            <a:off x="257017" y="3675357"/>
            <a:ext cx="1167796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1675C41B-78D7-38B4-9EFF-E64C45AE3E55}"/>
              </a:ext>
            </a:extLst>
          </p:cNvPr>
          <p:cNvSpPr/>
          <p:nvPr/>
        </p:nvSpPr>
        <p:spPr>
          <a:xfrm rot="10800000">
            <a:off x="10871643" y="0"/>
            <a:ext cx="1314450" cy="142106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E966EC2-597A-613D-9838-8B7AA7B64B1A}"/>
              </a:ext>
            </a:extLst>
          </p:cNvPr>
          <p:cNvSpPr/>
          <p:nvPr/>
        </p:nvSpPr>
        <p:spPr>
          <a:xfrm>
            <a:off x="0" y="5681708"/>
            <a:ext cx="1012054" cy="11762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0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316C5A4-6BA6-82D4-35F4-E64B062C04C5}"/>
              </a:ext>
            </a:extLst>
          </p:cNvPr>
          <p:cNvGrpSpPr/>
          <p:nvPr/>
        </p:nvGrpSpPr>
        <p:grpSpPr>
          <a:xfrm>
            <a:off x="735844" y="714302"/>
            <a:ext cx="10720312" cy="3063619"/>
            <a:chOff x="514578" y="171377"/>
            <a:chExt cx="10720312" cy="3063619"/>
          </a:xfrm>
        </p:grpSpPr>
        <p:pic>
          <p:nvPicPr>
            <p:cNvPr id="3" name="Picture 2" descr="A road with trees on the side&#10;&#10;Description automatically generated with medium confidence">
              <a:extLst>
                <a:ext uri="{FF2B5EF4-FFF2-40B4-BE49-F238E27FC236}">
                  <a16:creationId xmlns:a16="http://schemas.microsoft.com/office/drawing/2014/main" id="{2B39C7F1-56B7-2ECF-17B3-342E5DA9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578" y="1061493"/>
              <a:ext cx="3160778" cy="177793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3A92A5AF-9D48-0D8F-AAF0-3E3D614AF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763" y="1061493"/>
              <a:ext cx="3160778" cy="177793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C4C1D082-2453-5CF8-750B-AB50D4ACF275}"/>
                </a:ext>
              </a:extLst>
            </p:cNvPr>
            <p:cNvCxnSpPr>
              <a:cxnSpLocks/>
            </p:cNvCxnSpPr>
            <p:nvPr/>
          </p:nvCxnSpPr>
          <p:spPr>
            <a:xfrm>
              <a:off x="7906289" y="1782116"/>
              <a:ext cx="666465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5AD1C4-B555-2DAA-67C1-206FBBE7972D}"/>
                </a:ext>
              </a:extLst>
            </p:cNvPr>
            <p:cNvSpPr/>
            <p:nvPr/>
          </p:nvSpPr>
          <p:spPr>
            <a:xfrm>
              <a:off x="9199312" y="891720"/>
              <a:ext cx="1952245" cy="3844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max, min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29136A2-C0B3-670B-00A0-625101A490B8}"/>
                </a:ext>
              </a:extLst>
            </p:cNvPr>
            <p:cNvCxnSpPr>
              <a:cxnSpLocks/>
            </p:cNvCxnSpPr>
            <p:nvPr/>
          </p:nvCxnSpPr>
          <p:spPr>
            <a:xfrm>
              <a:off x="10175434" y="1357280"/>
              <a:ext cx="0" cy="424836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011648-FDAC-FCD1-2A38-5E3CE7BE396C}"/>
                </a:ext>
              </a:extLst>
            </p:cNvPr>
            <p:cNvSpPr/>
            <p:nvPr/>
          </p:nvSpPr>
          <p:spPr>
            <a:xfrm>
              <a:off x="9199312" y="1863262"/>
              <a:ext cx="1952245" cy="3844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Line 31 =&gt; line 45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9E49E0F-2F36-2DCF-4856-BDB9FD9B9913}"/>
                </a:ext>
              </a:extLst>
            </p:cNvPr>
            <p:cNvCxnSpPr>
              <a:cxnSpLocks/>
            </p:cNvCxnSpPr>
            <p:nvPr/>
          </p:nvCxnSpPr>
          <p:spPr>
            <a:xfrm>
              <a:off x="10175434" y="2397167"/>
              <a:ext cx="0" cy="424836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05CC53-C2E8-4922-B985-862AE2D24C8B}"/>
                </a:ext>
              </a:extLst>
            </p:cNvPr>
            <p:cNvSpPr/>
            <p:nvPr/>
          </p:nvSpPr>
          <p:spPr>
            <a:xfrm>
              <a:off x="9115977" y="2850582"/>
              <a:ext cx="2118913" cy="3844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Angle = angle +(-) 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A3549F3-0633-7B95-ABAE-D7AE968BEB7F}"/>
                </a:ext>
              </a:extLst>
            </p:cNvPr>
            <p:cNvCxnSpPr>
              <a:cxnSpLocks/>
            </p:cNvCxnSpPr>
            <p:nvPr/>
          </p:nvCxnSpPr>
          <p:spPr>
            <a:xfrm>
              <a:off x="3770775" y="1863262"/>
              <a:ext cx="666465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55BD2D9-6A56-692A-AA61-9245D0E45D94}"/>
                </a:ext>
              </a:extLst>
            </p:cNvPr>
            <p:cNvCxnSpPr>
              <a:cxnSpLocks/>
              <a:stCxn id="12" idx="7"/>
              <a:endCxn id="17" idx="2"/>
            </p:cNvCxnSpPr>
            <p:nvPr/>
          </p:nvCxnSpPr>
          <p:spPr>
            <a:xfrm flipV="1">
              <a:off x="6316028" y="555791"/>
              <a:ext cx="102527" cy="11495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DAC2080-4BA0-7D7B-E239-38CCDFAE4B0D}"/>
                    </a:ext>
                  </a:extLst>
                </p:cNvPr>
                <p:cNvSpPr/>
                <p:nvPr/>
              </p:nvSpPr>
              <p:spPr>
                <a:xfrm>
                  <a:off x="5442432" y="171377"/>
                  <a:ext cx="1952245" cy="384414"/>
                </a:xfrm>
                <a:prstGeom prst="rect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alibri (Body)"/>
                    </a:rPr>
                    <a:t>Max</a:t>
                  </a:r>
                  <a:r>
                    <a:rPr lang="en-US" dirty="0">
                      <a:latin typeface="Matura MT Script Capitals" panose="03020802060602070202" pitchFamily="66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a14:m>
                  <a:r>
                    <a:rPr lang="en-US" dirty="0"/>
                    <a:t> min</a:t>
                  </a: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DAC2080-4BA0-7D7B-E239-38CCDFAE4B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2432" y="171377"/>
                  <a:ext cx="1952245" cy="384414"/>
                </a:xfrm>
                <a:prstGeom prst="rect">
                  <a:avLst/>
                </a:prstGeom>
                <a:blipFill>
                  <a:blip r:embed="rId4"/>
                  <a:stretch>
                    <a:fillRect t="-10769" b="-15385"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EBD2431-4EE6-F60A-2AEB-157C41A88BBD}"/>
                </a:ext>
              </a:extLst>
            </p:cNvPr>
            <p:cNvCxnSpPr>
              <a:cxnSpLocks/>
            </p:cNvCxnSpPr>
            <p:nvPr/>
          </p:nvCxnSpPr>
          <p:spPr>
            <a:xfrm>
              <a:off x="4530763" y="1746187"/>
              <a:ext cx="316077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FED439D-3610-C74D-0607-89F7E453BF1B}"/>
                </a:ext>
              </a:extLst>
            </p:cNvPr>
            <p:cNvSpPr/>
            <p:nvPr/>
          </p:nvSpPr>
          <p:spPr>
            <a:xfrm>
              <a:off x="6217520" y="1688483"/>
              <a:ext cx="115409" cy="115409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2706AB-B78E-A183-36FC-46C878E09492}"/>
                </a:ext>
              </a:extLst>
            </p:cNvPr>
            <p:cNvCxnSpPr>
              <a:cxnSpLocks/>
            </p:cNvCxnSpPr>
            <p:nvPr/>
          </p:nvCxnSpPr>
          <p:spPr>
            <a:xfrm>
              <a:off x="4530763" y="2147162"/>
              <a:ext cx="3160778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2F604E3C-EBCF-8153-9ADA-EA75CE61F269}"/>
              </a:ext>
            </a:extLst>
          </p:cNvPr>
          <p:cNvSpPr txBox="1">
            <a:spLocks/>
          </p:cNvSpPr>
          <p:nvPr/>
        </p:nvSpPr>
        <p:spPr>
          <a:xfrm>
            <a:off x="381412" y="144520"/>
            <a:ext cx="5714588" cy="718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02B72C-CC45-0AD3-2D26-C97A3A5B7B2E}"/>
              </a:ext>
            </a:extLst>
          </p:cNvPr>
          <p:cNvGrpSpPr/>
          <p:nvPr/>
        </p:nvGrpSpPr>
        <p:grpSpPr>
          <a:xfrm>
            <a:off x="563044" y="4378635"/>
            <a:ext cx="11065912" cy="1593080"/>
            <a:chOff x="221942" y="5010837"/>
            <a:chExt cx="10957795" cy="1246247"/>
          </a:xfrm>
        </p:grpSpPr>
        <p:pic>
          <p:nvPicPr>
            <p:cNvPr id="16" name="Picture 15" descr="A road with trees on the side&#10;&#10;Description automatically generated with medium confidence">
              <a:extLst>
                <a:ext uri="{FF2B5EF4-FFF2-40B4-BE49-F238E27FC236}">
                  <a16:creationId xmlns:a16="http://schemas.microsoft.com/office/drawing/2014/main" id="{1296274E-EA93-DEED-2C52-AC40E0832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42" y="5010837"/>
              <a:ext cx="2086252" cy="124624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8" name="Picture 17" descr="A road with trees on the side&#10;&#10;Description automatically generated with medium confidence">
              <a:extLst>
                <a:ext uri="{FF2B5EF4-FFF2-40B4-BE49-F238E27FC236}">
                  <a16:creationId xmlns:a16="http://schemas.microsoft.com/office/drawing/2014/main" id="{FF88FEA9-B1BE-A81D-D02E-1BEA3F0B1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769" y="5010837"/>
              <a:ext cx="2086252" cy="124624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9" name="Picture 18" descr="A picture containing text, tool&#10;&#10;Description automatically generated">
              <a:extLst>
                <a:ext uri="{FF2B5EF4-FFF2-40B4-BE49-F238E27FC236}">
                  <a16:creationId xmlns:a16="http://schemas.microsoft.com/office/drawing/2014/main" id="{52C2B35D-63CC-DDD0-6308-B85B4A1C3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9768" y="5010837"/>
              <a:ext cx="1884685" cy="124623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CE687D3-FD73-4C3C-5A66-57D693767F33}"/>
                </a:ext>
              </a:extLst>
            </p:cNvPr>
            <p:cNvSpPr/>
            <p:nvPr/>
          </p:nvSpPr>
          <p:spPr>
            <a:xfrm>
              <a:off x="6639715" y="5324712"/>
              <a:ext cx="97763" cy="97763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62D4652-35A8-33FE-5C1A-124AF43C09A6}"/>
                </a:ext>
              </a:extLst>
            </p:cNvPr>
            <p:cNvCxnSpPr>
              <a:cxnSpLocks/>
            </p:cNvCxnSpPr>
            <p:nvPr/>
          </p:nvCxnSpPr>
          <p:spPr>
            <a:xfrm>
              <a:off x="6949372" y="5633956"/>
              <a:ext cx="666465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24DADA-19BB-A600-B675-6AFD11F16A03}"/>
                </a:ext>
              </a:extLst>
            </p:cNvPr>
            <p:cNvSpPr/>
            <p:nvPr/>
          </p:nvSpPr>
          <p:spPr>
            <a:xfrm>
              <a:off x="7701315" y="5438073"/>
              <a:ext cx="1285780" cy="3844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Straight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0B0868-762A-16A2-9456-2DA1AEF0A175}"/>
                </a:ext>
              </a:extLst>
            </p:cNvPr>
            <p:cNvSpPr/>
            <p:nvPr/>
          </p:nvSpPr>
          <p:spPr>
            <a:xfrm>
              <a:off x="9893957" y="5416379"/>
              <a:ext cx="1285780" cy="3844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Turn 25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F2CF6C-B9A2-01EB-422B-683A9A47B384}"/>
                </a:ext>
              </a:extLst>
            </p:cNvPr>
            <p:cNvCxnSpPr>
              <a:cxnSpLocks/>
            </p:cNvCxnSpPr>
            <p:nvPr/>
          </p:nvCxnSpPr>
          <p:spPr>
            <a:xfrm>
              <a:off x="9134010" y="5630280"/>
              <a:ext cx="666465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E5F794F-4BB1-327F-E217-DBD6CB9101B1}"/>
              </a:ext>
            </a:extLst>
          </p:cNvPr>
          <p:cNvSpPr txBox="1"/>
          <p:nvPr/>
        </p:nvSpPr>
        <p:spPr>
          <a:xfrm>
            <a:off x="7317837" y="5460053"/>
            <a:ext cx="84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8246D2-1FC1-F6B5-7FC0-4DF45FDC0A96}"/>
              </a:ext>
            </a:extLst>
          </p:cNvPr>
          <p:cNvSpPr txBox="1"/>
          <p:nvPr/>
        </p:nvSpPr>
        <p:spPr>
          <a:xfrm>
            <a:off x="9503026" y="5476329"/>
            <a:ext cx="84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</a:t>
            </a:r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1E660239-BD5C-0438-5B2E-9696B442F6C1}"/>
              </a:ext>
            </a:extLst>
          </p:cNvPr>
          <p:cNvSpPr/>
          <p:nvPr/>
        </p:nvSpPr>
        <p:spPr>
          <a:xfrm rot="10800000">
            <a:off x="10871643" y="0"/>
            <a:ext cx="1314450" cy="142106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D372E63F-F7F9-6EC3-5878-0D4D6B5AE92D}"/>
              </a:ext>
            </a:extLst>
          </p:cNvPr>
          <p:cNvSpPr/>
          <p:nvPr/>
        </p:nvSpPr>
        <p:spPr>
          <a:xfrm>
            <a:off x="0" y="5681708"/>
            <a:ext cx="1012054" cy="11762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210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(Body)</vt:lpstr>
      <vt:lpstr>Calibri Light</vt:lpstr>
      <vt:lpstr>Calibri Light (Headings)</vt:lpstr>
      <vt:lpstr>Cambria Math</vt:lpstr>
      <vt:lpstr>Matura MT Script Capitals</vt:lpstr>
      <vt:lpstr>Office Theme</vt:lpstr>
      <vt:lpstr>Cuộc thi xe tự hành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Cuộc thi đua xe tự hành</dc:title>
  <dc:creator>Nguyễn Tấn Dũng</dc:creator>
  <cp:lastModifiedBy>Nguyễn Tấn Dũng</cp:lastModifiedBy>
  <cp:revision>22</cp:revision>
  <dcterms:created xsi:type="dcterms:W3CDTF">2023-01-30T05:55:46Z</dcterms:created>
  <dcterms:modified xsi:type="dcterms:W3CDTF">2023-02-04T10:13:23Z</dcterms:modified>
</cp:coreProperties>
</file>