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9"/>
  </p:notesMasterIdLst>
  <p:sldIdLst>
    <p:sldId id="256" r:id="rId2"/>
    <p:sldId id="257" r:id="rId3"/>
    <p:sldId id="275" r:id="rId4"/>
    <p:sldId id="265" r:id="rId5"/>
    <p:sldId id="260" r:id="rId6"/>
    <p:sldId id="261" r:id="rId7"/>
    <p:sldId id="262" r:id="rId8"/>
    <p:sldId id="263" r:id="rId9"/>
    <p:sldId id="309" r:id="rId10"/>
    <p:sldId id="343" r:id="rId11"/>
    <p:sldId id="344" r:id="rId12"/>
    <p:sldId id="340" r:id="rId13"/>
    <p:sldId id="341" r:id="rId14"/>
    <p:sldId id="345" r:id="rId15"/>
    <p:sldId id="279" r:id="rId16"/>
    <p:sldId id="342" r:id="rId17"/>
    <p:sldId id="271" r:id="rId18"/>
    <p:sldId id="272" r:id="rId19"/>
    <p:sldId id="273" r:id="rId20"/>
    <p:sldId id="280" r:id="rId21"/>
    <p:sldId id="311" r:id="rId22"/>
    <p:sldId id="312" r:id="rId23"/>
    <p:sldId id="326" r:id="rId24"/>
    <p:sldId id="313" r:id="rId25"/>
    <p:sldId id="314" r:id="rId26"/>
    <p:sldId id="315" r:id="rId27"/>
    <p:sldId id="316" r:id="rId28"/>
    <p:sldId id="317" r:id="rId29"/>
    <p:sldId id="318" r:id="rId30"/>
    <p:sldId id="320" r:id="rId31"/>
    <p:sldId id="321" r:id="rId32"/>
    <p:sldId id="319" r:id="rId33"/>
    <p:sldId id="322" r:id="rId34"/>
    <p:sldId id="323" r:id="rId35"/>
    <p:sldId id="324" r:id="rId36"/>
    <p:sldId id="327" r:id="rId37"/>
    <p:sldId id="331" r:id="rId38"/>
    <p:sldId id="338" r:id="rId39"/>
    <p:sldId id="328" r:id="rId40"/>
    <p:sldId id="329" r:id="rId41"/>
    <p:sldId id="346" r:id="rId42"/>
    <p:sldId id="330" r:id="rId43"/>
    <p:sldId id="332" r:id="rId44"/>
    <p:sldId id="333" r:id="rId45"/>
    <p:sldId id="305" r:id="rId46"/>
    <p:sldId id="307" r:id="rId47"/>
    <p:sldId id="300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D10"/>
    <a:srgbClr val="000000"/>
    <a:srgbClr val="008000"/>
    <a:srgbClr val="00DE64"/>
    <a:srgbClr val="00FE73"/>
    <a:srgbClr val="66FF66"/>
    <a:srgbClr val="FF0303"/>
    <a:srgbClr val="0000FF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73250" autoAdjust="0"/>
  </p:normalViewPr>
  <p:slideViewPr>
    <p:cSldViewPr>
      <p:cViewPr varScale="1">
        <p:scale>
          <a:sx n="54" d="100"/>
          <a:sy n="54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EFA33-FB47-48D1-AB55-DD35E48DD24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3ED80C-43AF-4C91-98A9-8841D29C929A}">
      <dgm:prSet phldrT="[Text]"/>
      <dgm:spPr/>
      <dgm:t>
        <a:bodyPr/>
        <a:lstStyle/>
        <a:p>
          <a:r>
            <a:rPr lang="en-US" dirty="0" err="1" smtClean="0"/>
            <a:t>Mở</a:t>
          </a:r>
          <a:r>
            <a:rPr lang="en-US" dirty="0" smtClean="0"/>
            <a:t> </a:t>
          </a:r>
          <a:r>
            <a:rPr lang="en-US" dirty="0" err="1" smtClean="0"/>
            <a:t>đầu</a:t>
          </a:r>
          <a:endParaRPr lang="en-US" dirty="0"/>
        </a:p>
      </dgm:t>
    </dgm:pt>
    <dgm:pt modelId="{1EFDDF07-617D-4EB3-AB8E-E2445A1102DE}" type="parTrans" cxnId="{765E6F2D-EB78-424F-A98B-391B1A0FCBA4}">
      <dgm:prSet/>
      <dgm:spPr/>
      <dgm:t>
        <a:bodyPr/>
        <a:lstStyle/>
        <a:p>
          <a:endParaRPr lang="en-US"/>
        </a:p>
      </dgm:t>
    </dgm:pt>
    <dgm:pt modelId="{1AB7D152-C683-43BD-B26F-17B1ECE659E3}" type="sibTrans" cxnId="{765E6F2D-EB78-424F-A98B-391B1A0FCBA4}">
      <dgm:prSet/>
      <dgm:spPr/>
      <dgm:t>
        <a:bodyPr/>
        <a:lstStyle/>
        <a:p>
          <a:endParaRPr lang="en-US"/>
        </a:p>
      </dgm:t>
    </dgm:pt>
    <dgm:pt modelId="{D84AEA11-C5C0-41C8-B7BD-F487EB7F6D1F}">
      <dgm:prSet phldrT="[Text]"/>
      <dgm:spPr/>
      <dgm:t>
        <a:bodyPr/>
        <a:lstStyle/>
        <a:p>
          <a:r>
            <a:rPr lang="en-US" dirty="0" err="1" smtClean="0"/>
            <a:t>Khảo</a:t>
          </a:r>
          <a:r>
            <a:rPr lang="en-US" dirty="0" smtClean="0"/>
            <a:t> </a:t>
          </a:r>
          <a:r>
            <a:rPr lang="en-US" dirty="0" err="1" smtClean="0"/>
            <a:t>sát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bảo</a:t>
          </a:r>
          <a:r>
            <a:rPr lang="en-US" dirty="0" smtClean="0"/>
            <a:t> </a:t>
          </a:r>
          <a:r>
            <a:rPr lang="en-US" dirty="0" err="1" smtClean="0"/>
            <a:t>vệ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</a:t>
          </a:r>
          <a:r>
            <a:rPr lang="en-US" dirty="0" err="1" smtClean="0"/>
            <a:t>trường</a:t>
          </a:r>
          <a:endParaRPr lang="en-US" dirty="0"/>
        </a:p>
      </dgm:t>
    </dgm:pt>
    <dgm:pt modelId="{9A8840BC-92CD-4854-B353-B946462CCE39}" type="parTrans" cxnId="{8C802A20-5912-42B4-BF9D-2539FAAEC690}">
      <dgm:prSet/>
      <dgm:spPr/>
      <dgm:t>
        <a:bodyPr/>
        <a:lstStyle/>
        <a:p>
          <a:endParaRPr lang="en-US"/>
        </a:p>
      </dgm:t>
    </dgm:pt>
    <dgm:pt modelId="{EDCF2A54-32D0-4028-8390-8E21FE15680F}" type="sibTrans" cxnId="{8C802A20-5912-42B4-BF9D-2539FAAEC690}">
      <dgm:prSet/>
      <dgm:spPr/>
      <dgm:t>
        <a:bodyPr/>
        <a:lstStyle/>
        <a:p>
          <a:endParaRPr lang="en-US"/>
        </a:p>
      </dgm:t>
    </dgm:pt>
    <dgm:pt modelId="{B296DE21-4464-43E2-A8C8-13B7B044D698}">
      <dgm:prSet phldrT="[Text]"/>
      <dgm:spPr/>
      <dgm:t>
        <a:bodyPr/>
        <a:lstStyle/>
        <a:p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số</a:t>
          </a:r>
          <a:r>
            <a:rPr lang="en-US" dirty="0" smtClean="0"/>
            <a:t> </a:t>
          </a:r>
          <a:r>
            <a:rPr lang="en-US" dirty="0" err="1" smtClean="0"/>
            <a:t>vấn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giải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 </a:t>
          </a:r>
          <a:r>
            <a:rPr lang="en-US" dirty="0" err="1" smtClean="0"/>
            <a:t>chính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đề</a:t>
          </a:r>
          <a:r>
            <a:rPr lang="en-US" dirty="0" smtClean="0"/>
            <a:t> </a:t>
          </a:r>
          <a:r>
            <a:rPr lang="en-US" dirty="0" err="1" smtClean="0"/>
            <a:t>tài</a:t>
          </a:r>
          <a:endParaRPr lang="en-US" dirty="0"/>
        </a:p>
      </dgm:t>
    </dgm:pt>
    <dgm:pt modelId="{01EDA849-DEFF-4097-A809-04A477AD0CE3}" type="parTrans" cxnId="{BE6DE2BD-100D-40CD-98DF-185AC5AE0F1E}">
      <dgm:prSet/>
      <dgm:spPr/>
      <dgm:t>
        <a:bodyPr/>
        <a:lstStyle/>
        <a:p>
          <a:endParaRPr lang="en-US"/>
        </a:p>
      </dgm:t>
    </dgm:pt>
    <dgm:pt modelId="{E07C328D-DE6E-4149-A531-B0E2EF9886FD}" type="sibTrans" cxnId="{BE6DE2BD-100D-40CD-98DF-185AC5AE0F1E}">
      <dgm:prSet/>
      <dgm:spPr/>
      <dgm:t>
        <a:bodyPr/>
        <a:lstStyle/>
        <a:p>
          <a:endParaRPr lang="en-US"/>
        </a:p>
      </dgm:t>
    </dgm:pt>
    <dgm:pt modelId="{5D237B5E-B7B2-470B-B531-209111C682CD}">
      <dgm:prSet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r>
            <a:rPr lang="en-US" dirty="0" smtClean="0"/>
            <a:t> </a:t>
          </a:r>
          <a:r>
            <a:rPr lang="en-US" dirty="0" err="1" smtClean="0"/>
            <a:t>đạt</a:t>
          </a:r>
          <a:r>
            <a:rPr lang="en-US" dirty="0" smtClean="0"/>
            <a:t> </a:t>
          </a:r>
          <a:r>
            <a:rPr lang="en-US" dirty="0" err="1" smtClean="0"/>
            <a:t>được</a:t>
          </a:r>
          <a:endParaRPr lang="en-US" dirty="0"/>
        </a:p>
      </dgm:t>
    </dgm:pt>
    <dgm:pt modelId="{995EF429-AAA2-4350-A122-277E50F29DF6}" type="parTrans" cxnId="{49037172-2FC8-44CD-A016-446DA462C9EC}">
      <dgm:prSet/>
      <dgm:spPr/>
      <dgm:t>
        <a:bodyPr/>
        <a:lstStyle/>
        <a:p>
          <a:endParaRPr lang="en-US"/>
        </a:p>
      </dgm:t>
    </dgm:pt>
    <dgm:pt modelId="{25C10237-9D7A-468C-BF27-5210FC932805}" type="sibTrans" cxnId="{49037172-2FC8-44CD-A016-446DA462C9EC}">
      <dgm:prSet/>
      <dgm:spPr/>
      <dgm:t>
        <a:bodyPr/>
        <a:lstStyle/>
        <a:p>
          <a:endParaRPr lang="en-US"/>
        </a:p>
      </dgm:t>
    </dgm:pt>
    <dgm:pt modelId="{294538A6-43EB-408F-AB49-A34C0A990CC2}" type="pres">
      <dgm:prSet presAssocID="{DA5EFA33-FB47-48D1-AB55-DD35E48DD24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18913887-C90D-42BA-892B-EF0A0D091283}" type="pres">
      <dgm:prSet presAssocID="{DA5EFA33-FB47-48D1-AB55-DD35E48DD247}" presName="Name1" presStyleCnt="0"/>
      <dgm:spPr/>
    </dgm:pt>
    <dgm:pt modelId="{B54A8DA1-E840-46A0-9C32-9741B6056504}" type="pres">
      <dgm:prSet presAssocID="{DA5EFA33-FB47-48D1-AB55-DD35E48DD247}" presName="cycle" presStyleCnt="0"/>
      <dgm:spPr/>
    </dgm:pt>
    <dgm:pt modelId="{2E0D5443-2E72-4130-873C-70B25DB6FDFD}" type="pres">
      <dgm:prSet presAssocID="{DA5EFA33-FB47-48D1-AB55-DD35E48DD247}" presName="srcNode" presStyleLbl="node1" presStyleIdx="0" presStyleCnt="4"/>
      <dgm:spPr/>
    </dgm:pt>
    <dgm:pt modelId="{AA20612E-6E10-4F3B-A9AB-19490D9029D3}" type="pres">
      <dgm:prSet presAssocID="{DA5EFA33-FB47-48D1-AB55-DD35E48DD247}" presName="conn" presStyleLbl="parChTrans1D2" presStyleIdx="0" presStyleCnt="1"/>
      <dgm:spPr/>
      <dgm:t>
        <a:bodyPr/>
        <a:lstStyle/>
        <a:p>
          <a:endParaRPr lang="en-US"/>
        </a:p>
      </dgm:t>
    </dgm:pt>
    <dgm:pt modelId="{CF28F15C-F858-42B4-8521-DFB4EC71EDF4}" type="pres">
      <dgm:prSet presAssocID="{DA5EFA33-FB47-48D1-AB55-DD35E48DD247}" presName="extraNode" presStyleLbl="node1" presStyleIdx="0" presStyleCnt="4"/>
      <dgm:spPr/>
    </dgm:pt>
    <dgm:pt modelId="{6EE0AED7-425B-4B5D-82A1-0C5D5F4D6EE2}" type="pres">
      <dgm:prSet presAssocID="{DA5EFA33-FB47-48D1-AB55-DD35E48DD247}" presName="dstNode" presStyleLbl="node1" presStyleIdx="0" presStyleCnt="4"/>
      <dgm:spPr/>
    </dgm:pt>
    <dgm:pt modelId="{285D9F4B-F44C-4788-9069-9934863F92C2}" type="pres">
      <dgm:prSet presAssocID="{203ED80C-43AF-4C91-98A9-8841D29C929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76B5F6-C8D5-4CE3-B893-032F1D1F4226}" type="pres">
      <dgm:prSet presAssocID="{203ED80C-43AF-4C91-98A9-8841D29C929A}" presName="accent_1" presStyleCnt="0"/>
      <dgm:spPr/>
    </dgm:pt>
    <dgm:pt modelId="{DFE743A1-80A6-4E72-AF25-C77F7356DAC3}" type="pres">
      <dgm:prSet presAssocID="{203ED80C-43AF-4C91-98A9-8841D29C929A}" presName="accentRepeatNode" presStyleLbl="solidFgAcc1" presStyleIdx="0" presStyleCnt="4"/>
      <dgm:spPr/>
    </dgm:pt>
    <dgm:pt modelId="{A70F443F-0727-45B8-B148-77CAACAA534D}" type="pres">
      <dgm:prSet presAssocID="{D84AEA11-C5C0-41C8-B7BD-F487EB7F6D1F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3AA93F-E733-4670-8089-98C82AB405C8}" type="pres">
      <dgm:prSet presAssocID="{D84AEA11-C5C0-41C8-B7BD-F487EB7F6D1F}" presName="accent_2" presStyleCnt="0"/>
      <dgm:spPr/>
    </dgm:pt>
    <dgm:pt modelId="{9FC2F929-67E8-47E4-A301-971CF5A273E2}" type="pres">
      <dgm:prSet presAssocID="{D84AEA11-C5C0-41C8-B7BD-F487EB7F6D1F}" presName="accentRepeatNode" presStyleLbl="solidFgAcc1" presStyleIdx="1" presStyleCnt="4"/>
      <dgm:spPr/>
    </dgm:pt>
    <dgm:pt modelId="{2A76CB09-8E38-4E25-A43F-207E4EE5D169}" type="pres">
      <dgm:prSet presAssocID="{B296DE21-4464-43E2-A8C8-13B7B044D69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77D4A-2057-4A64-9B60-14590A5CE006}" type="pres">
      <dgm:prSet presAssocID="{B296DE21-4464-43E2-A8C8-13B7B044D698}" presName="accent_3" presStyleCnt="0"/>
      <dgm:spPr/>
    </dgm:pt>
    <dgm:pt modelId="{419938B3-1FBF-429A-B0A1-EF5D34FB62E8}" type="pres">
      <dgm:prSet presAssocID="{B296DE21-4464-43E2-A8C8-13B7B044D698}" presName="accentRepeatNode" presStyleLbl="solidFgAcc1" presStyleIdx="2" presStyleCnt="4"/>
      <dgm:spPr/>
    </dgm:pt>
    <dgm:pt modelId="{E73D234A-B2C7-4E89-A78A-B7DD8885A1DC}" type="pres">
      <dgm:prSet presAssocID="{5D237B5E-B7B2-470B-B531-209111C682C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46493-E80D-4402-9454-3C17F420F963}" type="pres">
      <dgm:prSet presAssocID="{5D237B5E-B7B2-470B-B531-209111C682CD}" presName="accent_4" presStyleCnt="0"/>
      <dgm:spPr/>
    </dgm:pt>
    <dgm:pt modelId="{79AD1D0A-0B72-4B14-A861-BFF6AF21F571}" type="pres">
      <dgm:prSet presAssocID="{5D237B5E-B7B2-470B-B531-209111C682CD}" presName="accentRepeatNode" presStyleLbl="solidFgAcc1" presStyleIdx="3" presStyleCnt="4"/>
      <dgm:spPr/>
    </dgm:pt>
  </dgm:ptLst>
  <dgm:cxnLst>
    <dgm:cxn modelId="{49037172-2FC8-44CD-A016-446DA462C9EC}" srcId="{DA5EFA33-FB47-48D1-AB55-DD35E48DD247}" destId="{5D237B5E-B7B2-470B-B531-209111C682CD}" srcOrd="3" destOrd="0" parTransId="{995EF429-AAA2-4350-A122-277E50F29DF6}" sibTransId="{25C10237-9D7A-468C-BF27-5210FC932805}"/>
    <dgm:cxn modelId="{24FE8772-00CF-44F7-9E42-8F33639744D5}" type="presOf" srcId="{D84AEA11-C5C0-41C8-B7BD-F487EB7F6D1F}" destId="{A70F443F-0727-45B8-B148-77CAACAA534D}" srcOrd="0" destOrd="0" presId="urn:microsoft.com/office/officeart/2008/layout/VerticalCurvedList"/>
    <dgm:cxn modelId="{4AE5CE95-0559-4AF5-B458-CE8AED284CF5}" type="presOf" srcId="{B296DE21-4464-43E2-A8C8-13B7B044D698}" destId="{2A76CB09-8E38-4E25-A43F-207E4EE5D169}" srcOrd="0" destOrd="0" presId="urn:microsoft.com/office/officeart/2008/layout/VerticalCurvedList"/>
    <dgm:cxn modelId="{67A651D7-1844-4F32-AC85-62BB3FFC70A4}" type="presOf" srcId="{1AB7D152-C683-43BD-B26F-17B1ECE659E3}" destId="{AA20612E-6E10-4F3B-A9AB-19490D9029D3}" srcOrd="0" destOrd="0" presId="urn:microsoft.com/office/officeart/2008/layout/VerticalCurvedList"/>
    <dgm:cxn modelId="{97C75E6C-8CD4-459A-9276-D7DD4355EFFC}" type="presOf" srcId="{5D237B5E-B7B2-470B-B531-209111C682CD}" destId="{E73D234A-B2C7-4E89-A78A-B7DD8885A1DC}" srcOrd="0" destOrd="0" presId="urn:microsoft.com/office/officeart/2008/layout/VerticalCurvedList"/>
    <dgm:cxn modelId="{8C802A20-5912-42B4-BF9D-2539FAAEC690}" srcId="{DA5EFA33-FB47-48D1-AB55-DD35E48DD247}" destId="{D84AEA11-C5C0-41C8-B7BD-F487EB7F6D1F}" srcOrd="1" destOrd="0" parTransId="{9A8840BC-92CD-4854-B353-B946462CCE39}" sibTransId="{EDCF2A54-32D0-4028-8390-8E21FE15680F}"/>
    <dgm:cxn modelId="{BE6DE2BD-100D-40CD-98DF-185AC5AE0F1E}" srcId="{DA5EFA33-FB47-48D1-AB55-DD35E48DD247}" destId="{B296DE21-4464-43E2-A8C8-13B7B044D698}" srcOrd="2" destOrd="0" parTransId="{01EDA849-DEFF-4097-A809-04A477AD0CE3}" sibTransId="{E07C328D-DE6E-4149-A531-B0E2EF9886FD}"/>
    <dgm:cxn modelId="{765E6F2D-EB78-424F-A98B-391B1A0FCBA4}" srcId="{DA5EFA33-FB47-48D1-AB55-DD35E48DD247}" destId="{203ED80C-43AF-4C91-98A9-8841D29C929A}" srcOrd="0" destOrd="0" parTransId="{1EFDDF07-617D-4EB3-AB8E-E2445A1102DE}" sibTransId="{1AB7D152-C683-43BD-B26F-17B1ECE659E3}"/>
    <dgm:cxn modelId="{3F9E154A-2A71-44B1-AEE0-F96631EAF4B7}" type="presOf" srcId="{203ED80C-43AF-4C91-98A9-8841D29C929A}" destId="{285D9F4B-F44C-4788-9069-9934863F92C2}" srcOrd="0" destOrd="0" presId="urn:microsoft.com/office/officeart/2008/layout/VerticalCurvedList"/>
    <dgm:cxn modelId="{504A7FA0-DA02-465E-A8ED-A178A7AF496F}" type="presOf" srcId="{DA5EFA33-FB47-48D1-AB55-DD35E48DD247}" destId="{294538A6-43EB-408F-AB49-A34C0A990CC2}" srcOrd="0" destOrd="0" presId="urn:microsoft.com/office/officeart/2008/layout/VerticalCurvedList"/>
    <dgm:cxn modelId="{AFFAA655-3EA2-4C40-BB4E-EDAA91F75AB3}" type="presParOf" srcId="{294538A6-43EB-408F-AB49-A34C0A990CC2}" destId="{18913887-C90D-42BA-892B-EF0A0D091283}" srcOrd="0" destOrd="0" presId="urn:microsoft.com/office/officeart/2008/layout/VerticalCurvedList"/>
    <dgm:cxn modelId="{7C97B323-39BF-4439-9887-AF56C6649A71}" type="presParOf" srcId="{18913887-C90D-42BA-892B-EF0A0D091283}" destId="{B54A8DA1-E840-46A0-9C32-9741B6056504}" srcOrd="0" destOrd="0" presId="urn:microsoft.com/office/officeart/2008/layout/VerticalCurvedList"/>
    <dgm:cxn modelId="{E703F02B-E378-44CE-980D-205B4751A65C}" type="presParOf" srcId="{B54A8DA1-E840-46A0-9C32-9741B6056504}" destId="{2E0D5443-2E72-4130-873C-70B25DB6FDFD}" srcOrd="0" destOrd="0" presId="urn:microsoft.com/office/officeart/2008/layout/VerticalCurvedList"/>
    <dgm:cxn modelId="{1A54129E-1568-4581-ABE9-B0D4836DC898}" type="presParOf" srcId="{B54A8DA1-E840-46A0-9C32-9741B6056504}" destId="{AA20612E-6E10-4F3B-A9AB-19490D9029D3}" srcOrd="1" destOrd="0" presId="urn:microsoft.com/office/officeart/2008/layout/VerticalCurvedList"/>
    <dgm:cxn modelId="{DC4FA466-6A81-4D2B-B6C7-E9600BC6F078}" type="presParOf" srcId="{B54A8DA1-E840-46A0-9C32-9741B6056504}" destId="{CF28F15C-F858-42B4-8521-DFB4EC71EDF4}" srcOrd="2" destOrd="0" presId="urn:microsoft.com/office/officeart/2008/layout/VerticalCurvedList"/>
    <dgm:cxn modelId="{91E8B7E2-4D65-4CB9-8DF3-0DD9A217ABFD}" type="presParOf" srcId="{B54A8DA1-E840-46A0-9C32-9741B6056504}" destId="{6EE0AED7-425B-4B5D-82A1-0C5D5F4D6EE2}" srcOrd="3" destOrd="0" presId="urn:microsoft.com/office/officeart/2008/layout/VerticalCurvedList"/>
    <dgm:cxn modelId="{A3291DC9-650C-4467-B6EE-4C9B5AB866D5}" type="presParOf" srcId="{18913887-C90D-42BA-892B-EF0A0D091283}" destId="{285D9F4B-F44C-4788-9069-9934863F92C2}" srcOrd="1" destOrd="0" presId="urn:microsoft.com/office/officeart/2008/layout/VerticalCurvedList"/>
    <dgm:cxn modelId="{DB8A3B75-F36C-4C92-8909-C046AE90827D}" type="presParOf" srcId="{18913887-C90D-42BA-892B-EF0A0D091283}" destId="{FF76B5F6-C8D5-4CE3-B893-032F1D1F4226}" srcOrd="2" destOrd="0" presId="urn:microsoft.com/office/officeart/2008/layout/VerticalCurvedList"/>
    <dgm:cxn modelId="{C5398528-542F-4FA7-A1DE-E319DBCCFBED}" type="presParOf" srcId="{FF76B5F6-C8D5-4CE3-B893-032F1D1F4226}" destId="{DFE743A1-80A6-4E72-AF25-C77F7356DAC3}" srcOrd="0" destOrd="0" presId="urn:microsoft.com/office/officeart/2008/layout/VerticalCurvedList"/>
    <dgm:cxn modelId="{69252AC6-2620-4070-AD8A-BC8A6D4FFA7A}" type="presParOf" srcId="{18913887-C90D-42BA-892B-EF0A0D091283}" destId="{A70F443F-0727-45B8-B148-77CAACAA534D}" srcOrd="3" destOrd="0" presId="urn:microsoft.com/office/officeart/2008/layout/VerticalCurvedList"/>
    <dgm:cxn modelId="{24994A91-1CE9-40C3-BE8B-1CAA6B5AEA0E}" type="presParOf" srcId="{18913887-C90D-42BA-892B-EF0A0D091283}" destId="{FA3AA93F-E733-4670-8089-98C82AB405C8}" srcOrd="4" destOrd="0" presId="urn:microsoft.com/office/officeart/2008/layout/VerticalCurvedList"/>
    <dgm:cxn modelId="{3AE202BA-CC25-4D2C-9CDA-ED082F5F82CA}" type="presParOf" srcId="{FA3AA93F-E733-4670-8089-98C82AB405C8}" destId="{9FC2F929-67E8-47E4-A301-971CF5A273E2}" srcOrd="0" destOrd="0" presId="urn:microsoft.com/office/officeart/2008/layout/VerticalCurvedList"/>
    <dgm:cxn modelId="{652EDD81-ED57-4CB4-AF7E-16166A83DF35}" type="presParOf" srcId="{18913887-C90D-42BA-892B-EF0A0D091283}" destId="{2A76CB09-8E38-4E25-A43F-207E4EE5D169}" srcOrd="5" destOrd="0" presId="urn:microsoft.com/office/officeart/2008/layout/VerticalCurvedList"/>
    <dgm:cxn modelId="{2834B1BC-BB1C-43F8-93E1-C26DB2019A4A}" type="presParOf" srcId="{18913887-C90D-42BA-892B-EF0A0D091283}" destId="{A0977D4A-2057-4A64-9B60-14590A5CE006}" srcOrd="6" destOrd="0" presId="urn:microsoft.com/office/officeart/2008/layout/VerticalCurvedList"/>
    <dgm:cxn modelId="{8561934A-04B9-4F5F-824F-FB7C4687F318}" type="presParOf" srcId="{A0977D4A-2057-4A64-9B60-14590A5CE006}" destId="{419938B3-1FBF-429A-B0A1-EF5D34FB62E8}" srcOrd="0" destOrd="0" presId="urn:microsoft.com/office/officeart/2008/layout/VerticalCurvedList"/>
    <dgm:cxn modelId="{ED2B52BC-2D29-4EC9-A6D3-3A627A292280}" type="presParOf" srcId="{18913887-C90D-42BA-892B-EF0A0D091283}" destId="{E73D234A-B2C7-4E89-A78A-B7DD8885A1DC}" srcOrd="7" destOrd="0" presId="urn:microsoft.com/office/officeart/2008/layout/VerticalCurvedList"/>
    <dgm:cxn modelId="{F4D8B214-488A-4D9E-ACEB-D2BF89A4770B}" type="presParOf" srcId="{18913887-C90D-42BA-892B-EF0A0D091283}" destId="{80646493-E80D-4402-9454-3C17F420F963}" srcOrd="8" destOrd="0" presId="urn:microsoft.com/office/officeart/2008/layout/VerticalCurvedList"/>
    <dgm:cxn modelId="{D36B0917-5A69-4E12-BB41-4E803A462650}" type="presParOf" srcId="{80646493-E80D-4402-9454-3C17F420F963}" destId="{79AD1D0A-0B72-4B14-A861-BFF6AF21F57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0612E-6E10-4F3B-A9AB-19490D9029D3}">
      <dsp:nvSpPr>
        <dsp:cNvPr id="0" name=""/>
        <dsp:cNvSpPr/>
      </dsp:nvSpPr>
      <dsp:spPr>
        <a:xfrm>
          <a:off x="-5082866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D9F4B-F44C-4788-9069-9934863F92C2}">
      <dsp:nvSpPr>
        <dsp:cNvPr id="0" name=""/>
        <dsp:cNvSpPr/>
      </dsp:nvSpPr>
      <dsp:spPr>
        <a:xfrm>
          <a:off x="508061" y="345637"/>
          <a:ext cx="6668932" cy="691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8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Mở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đầu</a:t>
          </a:r>
          <a:endParaRPr lang="en-US" sz="2200" kern="1200" dirty="0"/>
        </a:p>
      </dsp:txBody>
      <dsp:txXfrm>
        <a:off x="508061" y="345637"/>
        <a:ext cx="6668932" cy="691633"/>
      </dsp:txXfrm>
    </dsp:sp>
    <dsp:sp modelId="{DFE743A1-80A6-4E72-AF25-C77F7356DAC3}">
      <dsp:nvSpPr>
        <dsp:cNvPr id="0" name=""/>
        <dsp:cNvSpPr/>
      </dsp:nvSpPr>
      <dsp:spPr>
        <a:xfrm>
          <a:off x="75789" y="259182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F443F-0727-45B8-B148-77CAACAA534D}">
      <dsp:nvSpPr>
        <dsp:cNvPr id="0" name=""/>
        <dsp:cNvSpPr/>
      </dsp:nvSpPr>
      <dsp:spPr>
        <a:xfrm>
          <a:off x="904590" y="1383267"/>
          <a:ext cx="6272403" cy="691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8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Khảo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sát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giải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pháp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bảo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vệ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trên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thị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trường</a:t>
          </a:r>
          <a:endParaRPr lang="en-US" sz="2200" kern="1200" dirty="0"/>
        </a:p>
      </dsp:txBody>
      <dsp:txXfrm>
        <a:off x="904590" y="1383267"/>
        <a:ext cx="6272403" cy="691633"/>
      </dsp:txXfrm>
    </dsp:sp>
    <dsp:sp modelId="{9FC2F929-67E8-47E4-A301-971CF5A273E2}">
      <dsp:nvSpPr>
        <dsp:cNvPr id="0" name=""/>
        <dsp:cNvSpPr/>
      </dsp:nvSpPr>
      <dsp:spPr>
        <a:xfrm>
          <a:off x="472319" y="1296813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6CB09-8E38-4E25-A43F-207E4EE5D169}">
      <dsp:nvSpPr>
        <dsp:cNvPr id="0" name=""/>
        <dsp:cNvSpPr/>
      </dsp:nvSpPr>
      <dsp:spPr>
        <a:xfrm>
          <a:off x="904590" y="2420898"/>
          <a:ext cx="6272403" cy="691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8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Một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số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vấn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đề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giải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pháp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chính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trong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đề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tài</a:t>
          </a:r>
          <a:endParaRPr lang="en-US" sz="2200" kern="1200" dirty="0"/>
        </a:p>
      </dsp:txBody>
      <dsp:txXfrm>
        <a:off x="904590" y="2420898"/>
        <a:ext cx="6272403" cy="691633"/>
      </dsp:txXfrm>
    </dsp:sp>
    <dsp:sp modelId="{419938B3-1FBF-429A-B0A1-EF5D34FB62E8}">
      <dsp:nvSpPr>
        <dsp:cNvPr id="0" name=""/>
        <dsp:cNvSpPr/>
      </dsp:nvSpPr>
      <dsp:spPr>
        <a:xfrm>
          <a:off x="472319" y="233444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D234A-B2C7-4E89-A78A-B7DD8885A1DC}">
      <dsp:nvSpPr>
        <dsp:cNvPr id="0" name=""/>
        <dsp:cNvSpPr/>
      </dsp:nvSpPr>
      <dsp:spPr>
        <a:xfrm>
          <a:off x="508061" y="3458529"/>
          <a:ext cx="6668932" cy="6916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984" tIns="55880" rIns="55880" bIns="5588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Kết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quả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đạt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được</a:t>
          </a:r>
          <a:endParaRPr lang="en-US" sz="2200" kern="1200" dirty="0"/>
        </a:p>
      </dsp:txBody>
      <dsp:txXfrm>
        <a:off x="508061" y="3458529"/>
        <a:ext cx="6668932" cy="691633"/>
      </dsp:txXfrm>
    </dsp:sp>
    <dsp:sp modelId="{79AD1D0A-0B72-4B14-A861-BFF6AF21F571}">
      <dsp:nvSpPr>
        <dsp:cNvPr id="0" name=""/>
        <dsp:cNvSpPr/>
      </dsp:nvSpPr>
      <dsp:spPr>
        <a:xfrm>
          <a:off x="75789" y="3372074"/>
          <a:ext cx="864542" cy="8645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20E108B-148B-4624-BD31-D6620FD21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0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88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USB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email, chat qua skype hay qua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tháp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3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chép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sẻ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USB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lẻ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0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mắt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Windows 7.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tháng</a:t>
            </a:r>
            <a:r>
              <a:rPr lang="en-US" baseline="0" dirty="0" smtClean="0"/>
              <a:t> 7/2015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net market share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desktop windows 7 </a:t>
            </a:r>
            <a:r>
              <a:rPr lang="en-US" baseline="0" dirty="0" err="1" smtClean="0"/>
              <a:t>chiếm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Windows 8, 8.1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Windows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lẻ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USB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DLP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nay. </a:t>
            </a:r>
          </a:p>
          <a:p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– endpoint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81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node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100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500 </a:t>
            </a:r>
            <a:r>
              <a:rPr lang="en-US" baseline="0" dirty="0" err="1" smtClean="0"/>
              <a:t>nghìn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7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ổ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chép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DLP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="1" baseline="0" dirty="0" err="1" smtClean="0"/>
              <a:t>thứ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nhất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. </a:t>
            </a:r>
            <a:r>
              <a:rPr lang="en-US" b="1" baseline="0" dirty="0" err="1" smtClean="0"/>
              <a:t>Thứ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hai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ý. 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err="1" smtClean="0"/>
              <a:t>Cuối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cùng</a:t>
            </a:r>
            <a:r>
              <a:rPr lang="en-US" b="1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(endpoint). 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62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87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Winrar</a:t>
            </a:r>
            <a:r>
              <a:rPr lang="en-US" baseline="0" dirty="0" smtClean="0"/>
              <a:t>, PDF, WinWord..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can </a:t>
            </a:r>
            <a:r>
              <a:rPr lang="en-US" baseline="0" dirty="0" err="1" smtClean="0"/>
              <a:t>thiệp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Windows Explorer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Explorer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Windows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thù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. Cho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1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WinWord, PDF, </a:t>
            </a:r>
            <a:r>
              <a:rPr lang="en-US" baseline="0" dirty="0" err="1" smtClean="0"/>
              <a:t>Winrar</a:t>
            </a:r>
            <a:r>
              <a:rPr lang="en-US" baseline="0" dirty="0" smtClean="0"/>
              <a:t>..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Windows Explorer </a:t>
            </a:r>
            <a:r>
              <a:rPr lang="en-US" b="1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can </a:t>
            </a:r>
            <a:r>
              <a:rPr lang="en-US" baseline="0" dirty="0" err="1" smtClean="0"/>
              <a:t>thiệp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module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4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baseline="0" dirty="0" smtClean="0"/>
              <a:t> qua module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winrar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93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4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baseline="0" dirty="0" err="1" smtClean="0"/>
              <a:t>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can </a:t>
            </a:r>
            <a:r>
              <a:rPr lang="en-US" baseline="0" dirty="0" err="1" smtClean="0"/>
              <a:t>thiệp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, module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ReadFile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WriteFile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8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module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2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Windows,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CreateRemoteThread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module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DLL Injection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chèn</a:t>
            </a:r>
            <a:r>
              <a:rPr lang="en-US" baseline="0" dirty="0" smtClean="0"/>
              <a:t> DLL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DLL Intercepting.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9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62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5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USB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USB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3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USB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Windows Explorer.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3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niệm</a:t>
            </a:r>
            <a:r>
              <a:rPr lang="en-US" baseline="0" dirty="0" smtClean="0"/>
              <a:t> DLP hay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Data Loss Prevention.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nước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9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Windows Explorer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huống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4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Windows Explorer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USB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96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9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InfoWatch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2006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2014,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2014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22%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6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81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mát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vệ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ý.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55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Rõ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thoát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tình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cờ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khuynh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USB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qua skype,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chat.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0E108B-148B-4624-BD31-D6620FD212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262063" y="0"/>
            <a:ext cx="2362200" cy="4953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72549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/>
          <p:cNvSpPr>
            <a:spLocks noChangeArrowheads="1"/>
          </p:cNvSpPr>
          <p:nvPr/>
        </p:nvSpPr>
        <p:spPr bwMode="gray">
          <a:xfrm>
            <a:off x="1276350" y="4941888"/>
            <a:ext cx="7867650" cy="2174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281113" y="4927600"/>
            <a:ext cx="237013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F8AC0A7-6C04-4A1E-8754-368026397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F11FE-59D2-4BDF-94D6-648D4026BF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43DE0-3135-4B3E-90AA-A09DE830BC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3937B-FD65-42C6-8543-A23026052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F9E34-14B1-41CB-830C-D7C4B45AE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4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EC4CE-0A89-4B85-B148-3089CF43D7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0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29EC-4911-4C61-ACAF-C1E67DEAA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6A556-7515-45B4-B284-AA1510D014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FFCEA-E413-4EDB-B228-E348203BC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F042A-A380-4D05-96CA-D9F5CC1B6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00731-58F4-427A-AACF-6CF1965C2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gray">
          <a:xfrm>
            <a:off x="0" y="1143000"/>
            <a:ext cx="228600" cy="57150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gray">
          <a:xfrm>
            <a:off x="8686800" y="0"/>
            <a:ext cx="76200" cy="609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87D7ED4-7B8F-4044-A3B5-35EB2B25E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4" grpId="0" animBg="1"/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v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"/>
        <a:defRPr sz="24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 2" pitchFamily="18" charset="2"/>
        <a:buChar char=""/>
        <a:defRPr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4.png"/><Relationship Id="rId5" Type="http://schemas.openxmlformats.org/officeDocument/2006/relationships/image" Target="../media/image43.png"/><Relationship Id="rId10" Type="http://schemas.openxmlformats.org/officeDocument/2006/relationships/image" Target="../media/image25.png"/><Relationship Id="rId4" Type="http://schemas.openxmlformats.org/officeDocument/2006/relationships/image" Target="../media/image42.png"/><Relationship Id="rId9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27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2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2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16.png"/><Relationship Id="rId10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5.png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0.png"/><Relationship Id="rId7" Type="http://schemas.openxmlformats.org/officeDocument/2006/relationships/image" Target="../media/image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8.png"/><Relationship Id="rId10" Type="http://schemas.openxmlformats.org/officeDocument/2006/relationships/image" Target="../media/image34.png"/><Relationship Id="rId4" Type="http://schemas.openxmlformats.org/officeDocument/2006/relationships/image" Target="../media/image10.png"/><Relationship Id="rId9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29.png"/><Relationship Id="rId1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46.png"/><Relationship Id="rId12" Type="http://schemas.openxmlformats.org/officeDocument/2006/relationships/image" Target="../media/image62.png"/><Relationship Id="rId17" Type="http://schemas.openxmlformats.org/officeDocument/2006/relationships/image" Target="../media/image13.png"/><Relationship Id="rId2" Type="http://schemas.openxmlformats.org/officeDocument/2006/relationships/image" Target="../media/image63.png"/><Relationship Id="rId16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61.png"/><Relationship Id="rId5" Type="http://schemas.openxmlformats.org/officeDocument/2006/relationships/image" Target="../media/image66.png"/><Relationship Id="rId15" Type="http://schemas.openxmlformats.org/officeDocument/2006/relationships/image" Target="../media/image69.jpeg"/><Relationship Id="rId10" Type="http://schemas.openxmlformats.org/officeDocument/2006/relationships/image" Target="../media/image60.png"/><Relationship Id="rId4" Type="http://schemas.openxmlformats.org/officeDocument/2006/relationships/image" Target="../media/image65.png"/><Relationship Id="rId9" Type="http://schemas.openxmlformats.org/officeDocument/2006/relationships/image" Target="../media/image44.png"/><Relationship Id="rId1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60242"/>
            <a:ext cx="8305800" cy="1371600"/>
          </a:xfrm>
        </p:spPr>
        <p:txBody>
          <a:bodyPr/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mềm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bảo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vệ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chống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thất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thoát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trên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377" y="4366917"/>
            <a:ext cx="7010400" cy="457200"/>
          </a:xfrm>
        </p:spPr>
        <p:txBody>
          <a:bodyPr/>
          <a:lstStyle/>
          <a:p>
            <a:pPr algn="r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-17541" y="-810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9" name="Picture 2" descr="C:\Users\Thien\Desktop\logo-kht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8" y="457200"/>
            <a:ext cx="1863882" cy="14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 bwMode="gray">
          <a:xfrm>
            <a:off x="1690352" y="3575847"/>
            <a:ext cx="7010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4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 2" pitchFamily="18" charset="2"/>
              <a:buChar char=""/>
              <a:defRPr sz="24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 2" pitchFamily="18" charset="2"/>
              <a:buChar char="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r"/>
            <a:r>
              <a:rPr lang="en-US" sz="20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Sinh</a:t>
            </a:r>
            <a:r>
              <a:rPr lang="en-US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r>
              <a:rPr lang="en-US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hiện</a:t>
            </a:r>
            <a:r>
              <a:rPr lang="en-US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 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Đỗ</a:t>
            </a:r>
            <a:r>
              <a:rPr lang="en-US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Trung 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Đức</a:t>
            </a:r>
            <a:r>
              <a:rPr lang="en-US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– 1112075</a:t>
            </a:r>
          </a:p>
          <a:p>
            <a:pPr algn="r"/>
            <a:r>
              <a:rPr lang="en-US" sz="20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Trần</a:t>
            </a:r>
            <a:r>
              <a:rPr lang="en-US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Quốc</a:t>
            </a:r>
            <a:r>
              <a:rPr lang="en-US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kern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Tâm</a:t>
            </a:r>
            <a:r>
              <a:rPr lang="en-US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en-US" sz="20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1112276</a:t>
            </a:r>
            <a:endParaRPr lang="en-US" sz="20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8126" y="5326783"/>
            <a:ext cx="59272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err="1"/>
              <a:t>Giáo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dẫn</a:t>
            </a:r>
            <a:r>
              <a:rPr lang="en-US" b="1" dirty="0"/>
              <a:t>: </a:t>
            </a:r>
            <a:endParaRPr lang="en-US" b="1" dirty="0" smtClean="0"/>
          </a:p>
          <a:p>
            <a:pPr algn="r"/>
            <a:r>
              <a:rPr lang="en-US" b="1" dirty="0" smtClean="0"/>
              <a:t>PGS.TS </a:t>
            </a:r>
            <a:r>
              <a:rPr lang="en-US" b="1" dirty="0" err="1"/>
              <a:t>Trần</a:t>
            </a:r>
            <a:r>
              <a:rPr lang="en-US" b="1" dirty="0"/>
              <a:t> Minh </a:t>
            </a:r>
            <a:r>
              <a:rPr lang="en-US" b="1" dirty="0" err="1" smtClean="0"/>
              <a:t>Triết</a:t>
            </a:r>
            <a:r>
              <a:rPr lang="en-US" b="1" dirty="0" smtClean="0"/>
              <a:t> - </a:t>
            </a:r>
            <a:r>
              <a:rPr lang="en-US" b="1" dirty="0" err="1" smtClean="0"/>
              <a:t>ThS</a:t>
            </a:r>
            <a:r>
              <a:rPr lang="en-US" b="1" dirty="0"/>
              <a:t>. </a:t>
            </a:r>
            <a:r>
              <a:rPr lang="en-US" b="1" dirty="0" err="1"/>
              <a:t>Lương</a:t>
            </a:r>
            <a:r>
              <a:rPr lang="en-US" b="1" dirty="0"/>
              <a:t> </a:t>
            </a:r>
            <a:r>
              <a:rPr lang="en-US" b="1" dirty="0" err="1"/>
              <a:t>Vĩ</a:t>
            </a:r>
            <a:r>
              <a:rPr lang="en-US" b="1" dirty="0"/>
              <a:t> Minh</a:t>
            </a:r>
          </a:p>
        </p:txBody>
      </p:sp>
    </p:spTree>
    <p:extLst>
      <p:ext uri="{BB962C8B-B14F-4D97-AF65-F5344CB8AC3E}">
        <p14:creationId xmlns:p14="http://schemas.microsoft.com/office/powerpoint/2010/main" val="424463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87599"/>
            <a:ext cx="2625364" cy="27146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59" y="3119318"/>
            <a:ext cx="1219200" cy="12192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431902" y="3390120"/>
            <a:ext cx="531270" cy="572280"/>
            <a:chOff x="1517450" y="5063378"/>
            <a:chExt cx="531270" cy="57228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7450" y="5063378"/>
              <a:ext cx="496695" cy="49669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818" y="5402176"/>
              <a:ext cx="262902" cy="233482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956316" y="3384182"/>
            <a:ext cx="487981" cy="528379"/>
            <a:chOff x="2085671" y="5100518"/>
            <a:chExt cx="487981" cy="5283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671" y="5100518"/>
              <a:ext cx="487981" cy="487981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667" y="5395415"/>
              <a:ext cx="262902" cy="233482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388164" y="3363901"/>
            <a:ext cx="563324" cy="575839"/>
            <a:chOff x="2497779" y="5036105"/>
            <a:chExt cx="563324" cy="575839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779" y="5036105"/>
              <a:ext cx="522334" cy="52233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201" y="5378462"/>
              <a:ext cx="262902" cy="233482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3368059" y="2875900"/>
            <a:ext cx="1292348" cy="1738024"/>
            <a:chOff x="7701632" y="2305398"/>
            <a:chExt cx="1292348" cy="173802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1632" y="2544611"/>
              <a:ext cx="1219200" cy="1219200"/>
            </a:xfrm>
            <a:prstGeom prst="rect">
              <a:avLst/>
            </a:prstGeom>
          </p:spPr>
        </p:pic>
        <p:grpSp>
          <p:nvGrpSpPr>
            <p:cNvPr id="27" name="Group 26"/>
            <p:cNvGrpSpPr/>
            <p:nvPr/>
          </p:nvGrpSpPr>
          <p:grpSpPr>
            <a:xfrm>
              <a:off x="7701935" y="3455855"/>
              <a:ext cx="531270" cy="572280"/>
              <a:chOff x="1517450" y="5063378"/>
              <a:chExt cx="531270" cy="572280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7450" y="5063378"/>
                <a:ext cx="496695" cy="496695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5818" y="5402176"/>
                <a:ext cx="262902" cy="233482"/>
              </a:xfrm>
              <a:prstGeom prst="rect">
                <a:avLst/>
              </a:prstGeom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8466998" y="3515043"/>
              <a:ext cx="487981" cy="528379"/>
              <a:chOff x="2085671" y="5100518"/>
              <a:chExt cx="487981" cy="528379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5671" y="5100518"/>
                <a:ext cx="487981" cy="487981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7667" y="5395415"/>
                <a:ext cx="262902" cy="233482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8430656" y="2305398"/>
              <a:ext cx="563324" cy="575839"/>
              <a:chOff x="2497779" y="5036105"/>
              <a:chExt cx="563324" cy="575839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7779" y="5036105"/>
                <a:ext cx="522334" cy="522334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8201" y="5378462"/>
                <a:ext cx="262902" cy="2334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57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21441 0.094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23612 0.103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5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18004 -0.069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5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xit" presetSubtype="2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ở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371516"/>
            <a:ext cx="1978380" cy="136079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309279" y="2949780"/>
            <a:ext cx="545385" cy="615812"/>
            <a:chOff x="3300148" y="3530335"/>
            <a:chExt cx="545385" cy="615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0148" y="3530335"/>
              <a:ext cx="496695" cy="4966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61315" y="3893734"/>
              <a:ext cx="284218" cy="25241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174200" y="2967126"/>
            <a:ext cx="530791" cy="598466"/>
            <a:chOff x="4165069" y="3547681"/>
            <a:chExt cx="530791" cy="59846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5069" y="3547681"/>
              <a:ext cx="487981" cy="4879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1642" y="3893734"/>
              <a:ext cx="284218" cy="25241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919599" y="2917052"/>
            <a:ext cx="590826" cy="633082"/>
            <a:chOff x="4910468" y="3497607"/>
            <a:chExt cx="590826" cy="63308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468" y="3497607"/>
              <a:ext cx="522334" cy="52233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17076" y="3878276"/>
              <a:ext cx="284218" cy="252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001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3489 0.25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125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-0.02934 0.255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6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 </a:t>
            </a:r>
            <a:r>
              <a:rPr lang="en-US" smtClean="0"/>
              <a:t>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bảo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tập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dữ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>
                <a:solidFill>
                  <a:srgbClr val="FFC000"/>
                </a:solidFill>
              </a:rPr>
              <a:t>máy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tính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cá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nhân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lưu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trữ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thao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tác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Windows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sao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chép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ra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thiết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bị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lưu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trữ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USB </a:t>
            </a:r>
            <a:r>
              <a:rPr lang="en-US" dirty="0" err="1">
                <a:solidFill>
                  <a:srgbClr val="00B050"/>
                </a:solidFill>
              </a:rPr>
              <a:t>thông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qua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</a:rPr>
              <a:t>đính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kèm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-4482"/>
            <a:ext cx="9144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2 5"/>
          <p:cNvSpPr/>
          <p:nvPr/>
        </p:nvSpPr>
        <p:spPr>
          <a:xfrm>
            <a:off x="685800" y="986118"/>
            <a:ext cx="4267200" cy="2362200"/>
          </a:xfrm>
          <a:prstGeom prst="irregularSeal2">
            <a:avLst/>
          </a:prstGeom>
          <a:gradFill>
            <a:gsLst>
              <a:gs pos="0">
                <a:srgbClr val="F48D1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 err="1" smtClean="0">
                <a:solidFill>
                  <a:srgbClr val="FF0000"/>
                </a:solidFill>
              </a:rPr>
              <a:t>toàn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Explosion 2 6"/>
          <p:cNvSpPr/>
          <p:nvPr/>
        </p:nvSpPr>
        <p:spPr>
          <a:xfrm>
            <a:off x="4381500" y="2213256"/>
            <a:ext cx="4267200" cy="2362200"/>
          </a:xfrm>
          <a:prstGeom prst="irregularSeal2">
            <a:avLst/>
          </a:prstGeom>
          <a:gradFill>
            <a:gsLst>
              <a:gs pos="0">
                <a:srgbClr val="F48D1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Thân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với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người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dùng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Explosion 2 9"/>
          <p:cNvSpPr/>
          <p:nvPr/>
        </p:nvSpPr>
        <p:spPr>
          <a:xfrm>
            <a:off x="612551" y="4026181"/>
            <a:ext cx="4267200" cy="2362200"/>
          </a:xfrm>
          <a:prstGeom prst="irregularSeal2">
            <a:avLst/>
          </a:prstGeom>
          <a:gradFill>
            <a:gsLst>
              <a:gs pos="0">
                <a:srgbClr val="F48D10"/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Chi </a:t>
            </a:r>
            <a:r>
              <a:rPr lang="en-US" dirty="0" err="1" smtClean="0">
                <a:solidFill>
                  <a:srgbClr val="FF0000"/>
                </a:solidFill>
              </a:rPr>
              <a:t>phí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tương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đối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thấp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8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20675"/>
            <a:ext cx="8916988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03213"/>
            <a:ext cx="7829550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57" y="4674784"/>
            <a:ext cx="1037484" cy="1037484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04913"/>
            <a:ext cx="49022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400526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843" y="5116466"/>
            <a:ext cx="1110522" cy="11105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" y="132693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solidFill>
                  <a:srgbClr val="000000"/>
                </a:solidFill>
              </a:rPr>
              <a:t>Xây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dựng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hệ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thống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bảo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mật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&amp; </a:t>
            </a:r>
            <a:r>
              <a:rPr lang="en-US" sz="2000" dirty="0" err="1" smtClean="0">
                <a:solidFill>
                  <a:srgbClr val="000000"/>
                </a:solidFill>
              </a:rPr>
              <a:t>và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giám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sát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chống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thất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thoát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dữ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liệu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07" y="5640405"/>
            <a:ext cx="948607" cy="948607"/>
          </a:xfrm>
          <a:prstGeom prst="rect">
            <a:avLst/>
          </a:prstGeom>
        </p:spPr>
      </p:pic>
      <p:pic>
        <p:nvPicPr>
          <p:cNvPr id="14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78" y="6100755"/>
            <a:ext cx="731413" cy="7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62" y="2755263"/>
            <a:ext cx="788504" cy="788504"/>
          </a:xfrm>
          <a:prstGeom prst="rect">
            <a:avLst/>
          </a:prstGeom>
        </p:spPr>
      </p:pic>
      <p:pic>
        <p:nvPicPr>
          <p:cNvPr id="15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07" y="3169170"/>
            <a:ext cx="596794" cy="59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icons.iconarchive.com/icons/mcdo-design/smooth-leopard/512/USB-Drive-Red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88" y="5775670"/>
            <a:ext cx="785966" cy="7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26" y="6065675"/>
            <a:ext cx="654972" cy="6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949" y="5873749"/>
            <a:ext cx="642938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4519679" y="3765309"/>
            <a:ext cx="2758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</a:rPr>
              <a:t>Bảo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vệ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tập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tin </a:t>
            </a:r>
            <a:r>
              <a:rPr lang="en-US" dirty="0" err="1">
                <a:solidFill>
                  <a:srgbClr val="000000"/>
                </a:solidFill>
              </a:rPr>
              <a:t>tài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</a:rPr>
              <a:t>văn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phòng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định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dạng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tập</a:t>
            </a:r>
            <a:r>
              <a:rPr lang="en-US" dirty="0" smtClean="0">
                <a:solidFill>
                  <a:srgbClr val="000000"/>
                </a:solidFill>
              </a:rPr>
              <a:t> tin </a:t>
            </a:r>
            <a:r>
              <a:rPr lang="en-US" dirty="0" err="1" smtClean="0">
                <a:solidFill>
                  <a:srgbClr val="000000"/>
                </a:solidFill>
              </a:rPr>
              <a:t>thông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dụng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hệ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điều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hành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19663" y="20797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Chống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thất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TimesNewRomanPSMT"/>
              </a:rPr>
              <a:t>thoát</a:t>
            </a:r>
            <a:r>
              <a:rPr lang="en-US" dirty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TimesNewRomanPSMT"/>
              </a:rPr>
              <a:t>dữ</a:t>
            </a:r>
            <a:r>
              <a:rPr lang="en-US" dirty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TimesNewRomanPSMT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trong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các</a:t>
            </a:r>
            <a:endParaRPr lang="en-US" dirty="0">
              <a:solidFill>
                <a:srgbClr val="000000"/>
              </a:solidFill>
              <a:latin typeface="+mj-lt"/>
              <a:ea typeface="TimesNewRomanPSMT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tình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huống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sơ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ý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87887" y="4174305"/>
            <a:ext cx="2302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+mj-lt"/>
                <a:ea typeface="TimesNewRomanPSMT"/>
              </a:rPr>
              <a:t>Chống thất </a:t>
            </a:r>
            <a:r>
              <a:rPr lang="en-US">
                <a:solidFill>
                  <a:srgbClr val="000000"/>
                </a:solidFill>
                <a:latin typeface="+mj-lt"/>
                <a:ea typeface="TimesNewRomanPSMT"/>
              </a:rPr>
              <a:t>thoát </a:t>
            </a:r>
            <a:endParaRPr lang="en-US" smtClean="0">
              <a:solidFill>
                <a:srgbClr val="000000"/>
              </a:solidFill>
              <a:latin typeface="+mj-lt"/>
              <a:ea typeface="TimesNewRomanPSMT"/>
            </a:endParaRPr>
          </a:p>
          <a:p>
            <a:pPr algn="ctr"/>
            <a:r>
              <a:rPr lang="en-US" smtClean="0">
                <a:solidFill>
                  <a:srgbClr val="000000"/>
                </a:solidFill>
                <a:latin typeface="+mj-lt"/>
                <a:ea typeface="TimesNewRomanPSMT"/>
              </a:rPr>
              <a:t>nội </a:t>
            </a:r>
            <a:r>
              <a:rPr lang="en-US">
                <a:solidFill>
                  <a:srgbClr val="000000"/>
                </a:solidFill>
                <a:latin typeface="+mj-lt"/>
                <a:ea typeface="TimesNewRomanPSMT"/>
              </a:rPr>
              <a:t>dung tập tin </a:t>
            </a:r>
            <a:r>
              <a:rPr lang="en-US" smtClean="0">
                <a:solidFill>
                  <a:srgbClr val="000000"/>
                </a:solidFill>
                <a:latin typeface="+mj-lt"/>
                <a:ea typeface="TimesNewRomanPSMT"/>
              </a:rPr>
              <a:t>                     khi </a:t>
            </a:r>
            <a:r>
              <a:rPr lang="en-US">
                <a:solidFill>
                  <a:srgbClr val="000000"/>
                </a:solidFill>
                <a:latin typeface="+mj-lt"/>
                <a:ea typeface="TimesNewRomanPSMT"/>
              </a:rPr>
              <a:t>sao chép ra thiết bị lưu trữ rời (USB)</a:t>
            </a:r>
            <a:endParaRPr lang="en-US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5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5259508"/>
            <a:ext cx="737047" cy="73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69" y="2436324"/>
            <a:ext cx="728870" cy="728870"/>
          </a:xfrm>
          <a:prstGeom prst="rect">
            <a:avLst/>
          </a:prstGeom>
        </p:spPr>
      </p:pic>
      <p:pic>
        <p:nvPicPr>
          <p:cNvPr id="30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89" y="2800759"/>
            <a:ext cx="596794" cy="59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18" y="3258629"/>
            <a:ext cx="780371" cy="780371"/>
          </a:xfrm>
          <a:prstGeom prst="rect">
            <a:avLst/>
          </a:prstGeom>
        </p:spPr>
      </p:pic>
      <p:pic>
        <p:nvPicPr>
          <p:cNvPr id="32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04" y="3578048"/>
            <a:ext cx="596794" cy="59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62" y="4986741"/>
            <a:ext cx="1056012" cy="1056012"/>
          </a:xfrm>
          <a:prstGeom prst="rect">
            <a:avLst/>
          </a:prstGeom>
        </p:spPr>
      </p:pic>
      <p:pic>
        <p:nvPicPr>
          <p:cNvPr id="33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48" y="5629854"/>
            <a:ext cx="731413" cy="7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5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nay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Phạm vi đề tài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00800" y="5243681"/>
            <a:ext cx="3722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i="1" dirty="0" err="1" smtClean="0">
                <a:solidFill>
                  <a:srgbClr val="0070C0"/>
                </a:solidFill>
                <a:latin typeface="+mj-lt"/>
                <a:ea typeface="TimesNewRomanPSMT"/>
              </a:rPr>
              <a:t>Nguồn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  <a:ea typeface="TimesNewRomanPSMT"/>
              </a:rPr>
              <a:t> </a:t>
            </a:r>
            <a:r>
              <a:rPr lang="en-US" sz="1600" i="1" u="sng" dirty="0" smtClean="0">
                <a:solidFill>
                  <a:srgbClr val="0070C0"/>
                </a:solidFill>
                <a:latin typeface="+mj-lt"/>
                <a:ea typeface="Arial" panose="020B0604020202020204" pitchFamily="34" charset="0"/>
              </a:rPr>
              <a:t>http</a:t>
            </a:r>
            <a:r>
              <a:rPr lang="en-US" sz="1600" i="1" u="sng" dirty="0">
                <a:solidFill>
                  <a:srgbClr val="0070C0"/>
                </a:solidFill>
                <a:latin typeface="+mj-lt"/>
                <a:ea typeface="Arial" panose="020B0604020202020204" pitchFamily="34" charset="0"/>
              </a:rPr>
              <a:t>://</a:t>
            </a:r>
            <a:r>
              <a:rPr lang="en-US" sz="1600" i="1" u="sng" dirty="0" smtClean="0">
                <a:solidFill>
                  <a:srgbClr val="0070C0"/>
                </a:solidFill>
                <a:latin typeface="+mj-lt"/>
                <a:ea typeface="Arial" panose="020B0604020202020204" pitchFamily="34" charset="0"/>
              </a:rPr>
              <a:t>www.netmarketshare.com</a:t>
            </a:r>
          </a:p>
          <a:p>
            <a:pPr algn="r"/>
            <a:r>
              <a:rPr lang="en-US" sz="1600" i="1" dirty="0" smtClean="0">
                <a:solidFill>
                  <a:srgbClr val="0070C0"/>
                </a:solidFill>
                <a:latin typeface="+mj-lt"/>
              </a:rPr>
              <a:t>(</a:t>
            </a:r>
            <a:r>
              <a:rPr lang="en-US" sz="1600" i="1" dirty="0" err="1" smtClean="0">
                <a:solidFill>
                  <a:srgbClr val="0070C0"/>
                </a:solidFill>
                <a:latin typeface="+mj-lt"/>
              </a:rPr>
              <a:t>cập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+mj-lt"/>
              </a:rPr>
              <a:t>nhật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+mj-lt"/>
              </a:rPr>
              <a:t>đến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600" i="1" dirty="0" err="1" smtClean="0">
                <a:solidFill>
                  <a:srgbClr val="0070C0"/>
                </a:solidFill>
                <a:latin typeface="+mj-lt"/>
              </a:rPr>
              <a:t>hết</a:t>
            </a:r>
            <a:r>
              <a:rPr lang="en-US" sz="1600" i="1" dirty="0" smtClean="0">
                <a:solidFill>
                  <a:srgbClr val="0070C0"/>
                </a:solidFill>
                <a:latin typeface="+mj-lt"/>
              </a:rPr>
              <a:t> 07/2015)</a:t>
            </a:r>
            <a:endParaRPr lang="en-US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9609" y="5059015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0000"/>
                </a:solidFill>
              </a:rPr>
              <a:t>Hệ điều hành trên máy tính cá nhân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1696784"/>
            <a:ext cx="8458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giải pháp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ngăn </a:t>
            </a:r>
            <a:r>
              <a:rPr lang="en-US"/>
              <a:t>ngừa thất thoát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>
                <a:solidFill>
                  <a:srgbClr val="0070C0"/>
                </a:solidFill>
              </a:rPr>
              <a:t>Bảo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cho</a:t>
            </a:r>
            <a:r>
              <a:rPr lang="en-US" dirty="0">
                <a:solidFill>
                  <a:srgbClr val="0070C0"/>
                </a:solidFill>
              </a:rPr>
              <a:t> data </a:t>
            </a:r>
            <a:r>
              <a:rPr lang="en-US" dirty="0" smtClean="0">
                <a:solidFill>
                  <a:srgbClr val="0070C0"/>
                </a:solidFill>
              </a:rPr>
              <a:t>center: </a:t>
            </a:r>
            <a:r>
              <a:rPr lang="en-US" dirty="0" smtClean="0"/>
              <a:t>RSA </a:t>
            </a:r>
            <a:r>
              <a:rPr lang="en-US" dirty="0"/>
              <a:t>DLP Datacenter </a:t>
            </a:r>
            <a:r>
              <a:rPr lang="en-US" dirty="0" smtClean="0"/>
              <a:t>Software</a:t>
            </a:r>
          </a:p>
          <a:p>
            <a:pPr algn="just"/>
            <a:r>
              <a:rPr lang="en-US" dirty="0" err="1" smtClean="0">
                <a:solidFill>
                  <a:srgbClr val="0070C0"/>
                </a:solidFill>
              </a:rPr>
              <a:t>Bảo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vệ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và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giám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chung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hoạt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động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nhiều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máy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trạm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trong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một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tổ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chức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RSA </a:t>
            </a:r>
            <a:r>
              <a:rPr lang="en-US" dirty="0"/>
              <a:t>DLP Network Software, McAfee Network </a:t>
            </a:r>
            <a:r>
              <a:rPr lang="en-US" dirty="0" smtClean="0"/>
              <a:t>DLP</a:t>
            </a:r>
          </a:p>
          <a:p>
            <a:pPr algn="just"/>
            <a:r>
              <a:rPr lang="en-US" dirty="0" err="1" smtClean="0">
                <a:solidFill>
                  <a:srgbClr val="0070C0"/>
                </a:solidFill>
              </a:rPr>
              <a:t>Bảo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vệ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từng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máy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trạm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McAfee </a:t>
            </a:r>
            <a:r>
              <a:rPr lang="en-US" dirty="0"/>
              <a:t>Data Loss Prevention Endpoint, RSA DLP Endpoint </a:t>
            </a:r>
            <a:r>
              <a:rPr lang="en-US" dirty="0" smtClean="0"/>
              <a:t>Software</a:t>
            </a:r>
          </a:p>
          <a:p>
            <a:pPr algn="just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1828800" y="4145756"/>
            <a:ext cx="1850231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0" descr="Kết quả hình ảnh cho rsa em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giải pháp </a:t>
            </a:r>
            <a:br>
              <a:rPr lang="en-US"/>
            </a:br>
            <a:r>
              <a:rPr lang="en-US"/>
              <a:t>ngăn ngừa thất thoát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Chi </a:t>
            </a:r>
            <a:r>
              <a:rPr lang="en-US" b="1" dirty="0" err="1">
                <a:solidFill>
                  <a:srgbClr val="0070C0"/>
                </a:solidFill>
              </a:rPr>
              <a:t>phí</a:t>
            </a:r>
            <a:r>
              <a:rPr lang="en-US" b="1" dirty="0">
                <a:solidFill>
                  <a:srgbClr val="0070C0"/>
                </a:solidFill>
              </a:rPr>
              <a:t>: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Giải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pháp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cứng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10000 USD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McAfee DLP 4400 Copper Appliance, RSA DLP Network Sensor Appliance). 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Giải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pháp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phần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mềm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en-US" dirty="0" smtClean="0"/>
              <a:t> 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node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, </a:t>
            </a:r>
            <a:r>
              <a:rPr lang="en-US" dirty="0" smtClean="0"/>
              <a:t>(20-50 USD/node/</a:t>
            </a:r>
            <a:r>
              <a:rPr lang="en-US" dirty="0" err="1" smtClean="0"/>
              <a:t>năm</a:t>
            </a:r>
            <a:r>
              <a:rPr lang="en-US" dirty="0" smtClean="0"/>
              <a:t>). </a:t>
            </a:r>
            <a:endParaRPr lang="en-US" dirty="0"/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Giải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pháp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trọn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gói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)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RSA, </a:t>
            </a:r>
            <a:r>
              <a:rPr lang="en-US" dirty="0" err="1"/>
              <a:t>Symatec</a:t>
            </a:r>
            <a:r>
              <a:rPr lang="en-US" dirty="0"/>
              <a:t>, Websense, McAfee, Trend Micro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100 000 </a:t>
            </a:r>
            <a:r>
              <a:rPr lang="en-US" dirty="0" err="1"/>
              <a:t>đến</a:t>
            </a:r>
            <a:r>
              <a:rPr lang="en-US" dirty="0"/>
              <a:t> 500 000 USD </a:t>
            </a:r>
            <a:r>
              <a:rPr lang="en-US" dirty="0" err="1" smtClean="0"/>
              <a:t>cho</a:t>
            </a:r>
            <a:r>
              <a:rPr lang="en-US" dirty="0" smtClean="0"/>
              <a:t> 3 </a:t>
            </a:r>
            <a:r>
              <a:rPr lang="en-US" dirty="0" err="1" smtClean="0"/>
              <a:t>năm</a:t>
            </a:r>
            <a:r>
              <a:rPr lang="en-US" dirty="0" smtClean="0"/>
              <a:t> (</a:t>
            </a:r>
            <a:r>
              <a:rPr lang="en-US" sz="1800" i="1" dirty="0" smtClean="0"/>
              <a:t>Theo </a:t>
            </a:r>
            <a:r>
              <a:rPr lang="en-US" sz="1800" i="1" dirty="0" err="1"/>
              <a:t>ước</a:t>
            </a:r>
            <a:r>
              <a:rPr lang="en-US" sz="1800" i="1" dirty="0"/>
              <a:t> </a:t>
            </a:r>
            <a:r>
              <a:rPr lang="en-US" sz="1800" i="1" dirty="0" err="1"/>
              <a:t>tính</a:t>
            </a:r>
            <a:r>
              <a:rPr lang="en-US" sz="1800" i="1" dirty="0"/>
              <a:t> </a:t>
            </a:r>
            <a:r>
              <a:rPr lang="en-US" sz="1800" i="1" dirty="0" err="1"/>
              <a:t>của</a:t>
            </a:r>
            <a:r>
              <a:rPr lang="en-US" sz="1800" i="1" dirty="0"/>
              <a:t> </a:t>
            </a:r>
            <a:r>
              <a:rPr lang="en-US" sz="1800" i="1" dirty="0" err="1"/>
              <a:t>tổ</a:t>
            </a:r>
            <a:r>
              <a:rPr lang="en-US" sz="1800" i="1" dirty="0"/>
              <a:t> </a:t>
            </a:r>
            <a:r>
              <a:rPr lang="en-US" sz="1800" i="1" dirty="0" err="1"/>
              <a:t>chức</a:t>
            </a:r>
            <a:r>
              <a:rPr lang="en-US" sz="1800" i="1" dirty="0"/>
              <a:t> Info Tech Research Group Inc.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132523"/>
            <a:ext cx="1843088" cy="1393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909" y="5138850"/>
            <a:ext cx="1850231" cy="13858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606" y="5254625"/>
            <a:ext cx="17145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giải pháp </a:t>
            </a:r>
            <a:br>
              <a:rPr lang="en-US"/>
            </a:br>
            <a:r>
              <a:rPr lang="en-US"/>
              <a:t>ngăn ngừa thất thoát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b="1" dirty="0" err="1" smtClean="0">
                <a:solidFill>
                  <a:srgbClr val="0070C0"/>
                </a:solidFill>
              </a:rPr>
              <a:t>Các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tính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năng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chính</a:t>
            </a:r>
            <a:r>
              <a:rPr lang="en-US" dirty="0" smtClean="0"/>
              <a:t>: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3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Lưu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trữ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USB, </a:t>
            </a:r>
            <a:r>
              <a:rPr lang="en-US" dirty="0" smtClean="0"/>
              <a:t>CD/DVD,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/>
              <a:t>ổ </a:t>
            </a:r>
            <a:r>
              <a:rPr lang="en-US" dirty="0" err="1"/>
              <a:t>đĩa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.</a:t>
            </a:r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Đang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được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sử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dụng</a:t>
            </a:r>
            <a:r>
              <a:rPr lang="en-US" dirty="0"/>
              <a:t>: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copy-paste, </a:t>
            </a:r>
            <a:r>
              <a:rPr lang="en-US" dirty="0" err="1"/>
              <a:t>soạn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…</a:t>
            </a:r>
            <a:endParaRPr lang="en-US" dirty="0"/>
          </a:p>
          <a:p>
            <a:pPr lvl="1" algn="just"/>
            <a:r>
              <a:rPr lang="en-US" dirty="0" err="1" smtClean="0">
                <a:solidFill>
                  <a:srgbClr val="0070C0"/>
                </a:solidFill>
              </a:rPr>
              <a:t>Đang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được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truyền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môi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trường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mạng</a:t>
            </a:r>
            <a:r>
              <a:rPr lang="en-US" dirty="0"/>
              <a:t>: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qua email (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Email Client </a:t>
            </a:r>
            <a:r>
              <a:rPr lang="en-US" dirty="0" smtClean="0"/>
              <a:t> </a:t>
            </a:r>
            <a:r>
              <a:rPr lang="en-US" dirty="0" err="1"/>
              <a:t>hoặc</a:t>
            </a:r>
            <a:r>
              <a:rPr lang="en-US" dirty="0"/>
              <a:t> webmail),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Instant Messenger (</a:t>
            </a:r>
            <a:r>
              <a:rPr lang="en-US" dirty="0" err="1"/>
              <a:t>như</a:t>
            </a:r>
            <a:r>
              <a:rPr lang="en-US" dirty="0"/>
              <a:t> Skype, Facebook…), </a:t>
            </a:r>
            <a:r>
              <a:rPr lang="en-US" dirty="0" err="1"/>
              <a:t>hoặc</a:t>
            </a:r>
            <a:r>
              <a:rPr lang="en-US" dirty="0"/>
              <a:t> upload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(</a:t>
            </a:r>
            <a:r>
              <a:rPr lang="en-US" dirty="0" err="1"/>
              <a:t>thông</a:t>
            </a:r>
            <a:r>
              <a:rPr lang="en-US" dirty="0"/>
              <a:t> qua HTTP, </a:t>
            </a:r>
            <a:r>
              <a:rPr lang="en-US" dirty="0" smtClean="0"/>
              <a:t>FTP…).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trình bày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68770452"/>
              </p:ext>
            </p:extLst>
          </p:nvPr>
        </p:nvGraphicFramePr>
        <p:xfrm>
          <a:off x="914400" y="1600200"/>
          <a:ext cx="723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56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20612E-6E10-4F3B-A9AB-19490D9029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E743A1-80A6-4E72-AF25-C77F7356D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5D9F4B-F44C-4788-9069-9934863F9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C2F929-67E8-47E4-A301-971CF5A27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70F443F-0727-45B8-B148-77CAACAA5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9938B3-1FBF-429A-B0A1-EF5D34FB62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76CB09-8E38-4E25-A43F-207E4EE5D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AD1D0A-0B72-4B14-A861-BFF6AF21F5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3D234A-B2C7-4E89-A78A-B7DD8885A1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20675"/>
            <a:ext cx="8916988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03213"/>
            <a:ext cx="7829550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57" y="4674784"/>
            <a:ext cx="1037484" cy="1037484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04913"/>
            <a:ext cx="49022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400526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843" y="5116466"/>
            <a:ext cx="1110522" cy="11105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000" y="132693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solidFill>
                  <a:srgbClr val="000000"/>
                </a:solidFill>
              </a:rPr>
              <a:t>Xây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dựng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hệ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thống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bảo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mật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&amp; </a:t>
            </a:r>
            <a:r>
              <a:rPr lang="en-US" sz="2000" dirty="0" err="1" smtClean="0">
                <a:solidFill>
                  <a:srgbClr val="000000"/>
                </a:solidFill>
              </a:rPr>
              <a:t>và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giám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sát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chống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thất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thoát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dữ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liệu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72" y="4947125"/>
            <a:ext cx="943056" cy="943056"/>
          </a:xfrm>
          <a:prstGeom prst="rect">
            <a:avLst/>
          </a:prstGeom>
        </p:spPr>
      </p:pic>
      <p:pic>
        <p:nvPicPr>
          <p:cNvPr id="13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568" y="5496167"/>
            <a:ext cx="731413" cy="7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07" y="5640405"/>
            <a:ext cx="948607" cy="948607"/>
          </a:xfrm>
          <a:prstGeom prst="rect">
            <a:avLst/>
          </a:prstGeom>
        </p:spPr>
      </p:pic>
      <p:pic>
        <p:nvPicPr>
          <p:cNvPr id="14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78" y="6100755"/>
            <a:ext cx="731413" cy="7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949" y="5873749"/>
            <a:ext cx="642938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4519679" y="3765309"/>
            <a:ext cx="2758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</a:rPr>
              <a:t>Bảo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vệ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tập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tin </a:t>
            </a:r>
            <a:r>
              <a:rPr lang="en-US" dirty="0" err="1">
                <a:solidFill>
                  <a:srgbClr val="000000"/>
                </a:solidFill>
              </a:rPr>
              <a:t>tài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liệu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dirty="0" smtClean="0">
              <a:solidFill>
                <a:srgbClr val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0000"/>
                </a:solidFill>
              </a:rPr>
              <a:t>văn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phòng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000000"/>
                </a:solidFill>
              </a:rPr>
              <a:t>định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dạng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tập</a:t>
            </a:r>
            <a:r>
              <a:rPr lang="en-US" dirty="0" smtClean="0">
                <a:solidFill>
                  <a:srgbClr val="000000"/>
                </a:solidFill>
              </a:rPr>
              <a:t> tin </a:t>
            </a:r>
            <a:r>
              <a:rPr lang="en-US" dirty="0" err="1" smtClean="0">
                <a:solidFill>
                  <a:srgbClr val="000000"/>
                </a:solidFill>
              </a:rPr>
              <a:t>thông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dụng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trên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hệ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điều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hành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5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5259508"/>
            <a:ext cx="737047" cy="73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9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53" y="1049876"/>
            <a:ext cx="802743" cy="8027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47" y="2621781"/>
            <a:ext cx="1030063" cy="1030063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 rot="5400000">
            <a:off x="5933058" y="2322694"/>
            <a:ext cx="695398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414155">
            <a:off x="6849208" y="2315950"/>
            <a:ext cx="704444" cy="244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38" y="2802304"/>
            <a:ext cx="1036924" cy="80097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72" y="2647819"/>
            <a:ext cx="773665" cy="104444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8063120">
            <a:off x="5086838" y="2325223"/>
            <a:ext cx="811373" cy="198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67" y="3124034"/>
            <a:ext cx="775683" cy="77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30" y="3133243"/>
            <a:ext cx="686028" cy="68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26" y="3168298"/>
            <a:ext cx="686028" cy="68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89" y="1553056"/>
            <a:ext cx="481806" cy="4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340657" y="4066610"/>
            <a:ext cx="7128293" cy="125328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16337" y="4372147"/>
            <a:ext cx="2682273" cy="579939"/>
          </a:xfrm>
          <a:prstGeom prst="roundRect">
            <a:avLst/>
          </a:prstGeom>
          <a:solidFill>
            <a:srgbClr val="F48D1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chèn</a:t>
            </a:r>
            <a:r>
              <a:rPr lang="en-US" dirty="0" smtClean="0"/>
              <a:t> DLL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374290" y="4358954"/>
            <a:ext cx="3839356" cy="593132"/>
          </a:xfrm>
          <a:prstGeom prst="roundRect">
            <a:avLst/>
          </a:prstGeom>
          <a:solidFill>
            <a:srgbClr val="F48D1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5400000">
            <a:off x="4447585" y="3867497"/>
            <a:ext cx="656596" cy="197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>
            <a:off x="5955704" y="3871231"/>
            <a:ext cx="656596" cy="197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5400000">
            <a:off x="7342448" y="3846806"/>
            <a:ext cx="656596" cy="197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49752" y="4949800"/>
            <a:ext cx="264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44" name="Bent Arrow 43"/>
          <p:cNvSpPr/>
          <p:nvPr/>
        </p:nvSpPr>
        <p:spPr>
          <a:xfrm>
            <a:off x="2514600" y="1447800"/>
            <a:ext cx="3125597" cy="2826159"/>
          </a:xfrm>
          <a:prstGeom prst="bentArrow">
            <a:avLst>
              <a:gd name="adj1" fmla="val 6450"/>
              <a:gd name="adj2" fmla="val 7222"/>
              <a:gd name="adj3" fmla="val 6063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 rot="5400000">
            <a:off x="4447585" y="5283486"/>
            <a:ext cx="656596" cy="197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5955704" y="5287220"/>
            <a:ext cx="656596" cy="197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7342448" y="5262795"/>
            <a:ext cx="656596" cy="197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7" y="5734660"/>
            <a:ext cx="909946" cy="90994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52" y="5752264"/>
            <a:ext cx="885907" cy="88590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75" y="5705358"/>
            <a:ext cx="943056" cy="943056"/>
          </a:xfrm>
          <a:prstGeom prst="rect">
            <a:avLst/>
          </a:prstGeom>
        </p:spPr>
      </p:pic>
      <p:pic>
        <p:nvPicPr>
          <p:cNvPr id="51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37" y="6034512"/>
            <a:ext cx="707619" cy="7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055564"/>
            <a:ext cx="642938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775" y="6109259"/>
            <a:ext cx="632279" cy="6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206375"/>
            <a:ext cx="7092573" cy="533400"/>
          </a:xfrm>
        </p:spPr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– Windows Explorer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96" y="3124200"/>
            <a:ext cx="1143000" cy="114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58344" y="3061419"/>
            <a:ext cx="33626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00400"/>
            <a:ext cx="1219200" cy="121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65115" y="2734215"/>
            <a:ext cx="229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Gọi</a:t>
            </a:r>
            <a:r>
              <a:rPr lang="en-US" sz="1600" dirty="0"/>
              <a:t> </a:t>
            </a:r>
            <a:r>
              <a:rPr lang="en-US" sz="1600" dirty="0" smtClean="0"/>
              <a:t>API </a:t>
            </a:r>
            <a:r>
              <a:rPr lang="en-US" sz="1600" dirty="0" err="1"/>
              <a:t>CreateProcess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865115" y="3357905"/>
            <a:ext cx="229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Gọi</a:t>
            </a:r>
            <a:r>
              <a:rPr lang="en-US" sz="1600" dirty="0"/>
              <a:t> API </a:t>
            </a:r>
            <a:r>
              <a:rPr lang="en-US" sz="1600" dirty="0" err="1"/>
              <a:t>CreateProcess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96910" y="3920012"/>
            <a:ext cx="229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Gọi</a:t>
            </a:r>
            <a:r>
              <a:rPr lang="en-US" sz="1600" dirty="0"/>
              <a:t> API </a:t>
            </a:r>
            <a:r>
              <a:rPr lang="en-US" sz="1600" dirty="0" err="1"/>
              <a:t>CreateProcess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968" y="2713292"/>
            <a:ext cx="335255" cy="3352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03" y="3331999"/>
            <a:ext cx="356020" cy="3352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85" y="3918426"/>
            <a:ext cx="301164" cy="3593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525" y="1609975"/>
            <a:ext cx="971275" cy="97127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6479559" y="3657600"/>
            <a:ext cx="1216641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414155">
            <a:off x="6268214" y="4699365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12" y="3115191"/>
            <a:ext cx="1105523" cy="10410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525" y="4677663"/>
            <a:ext cx="824848" cy="111353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9608301">
            <a:off x="6293323" y="2644325"/>
            <a:ext cx="1371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556198" y="3678540"/>
            <a:ext cx="33626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540243" y="4262379"/>
            <a:ext cx="336260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9707" y="3319046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CreateProcess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 rot="2424826">
            <a:off x="5945710" y="4835742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CreateProcess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 rot="19670930">
            <a:off x="5945710" y="225612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CreateProcess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09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– Windows Explorer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42044"/>
            <a:ext cx="1143000" cy="114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58343" y="2976116"/>
            <a:ext cx="2861257" cy="203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85" y="3082148"/>
            <a:ext cx="1219200" cy="121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2648912"/>
            <a:ext cx="229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Gọi</a:t>
            </a:r>
            <a:r>
              <a:rPr lang="en-US" sz="1600" dirty="0"/>
              <a:t> API </a:t>
            </a:r>
            <a:r>
              <a:rPr lang="en-US" sz="1600" dirty="0" err="1"/>
              <a:t>CreateProcess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515910" y="3272602"/>
            <a:ext cx="229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Gọi</a:t>
            </a:r>
            <a:r>
              <a:rPr lang="en-US" sz="1600" dirty="0"/>
              <a:t> API </a:t>
            </a:r>
            <a:r>
              <a:rPr lang="en-US" sz="1600" dirty="0" err="1"/>
              <a:t>CreateProcess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492205" y="3834709"/>
            <a:ext cx="2294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Gọi</a:t>
            </a:r>
            <a:r>
              <a:rPr lang="en-US" sz="1600" dirty="0"/>
              <a:t> API </a:t>
            </a:r>
            <a:r>
              <a:rPr lang="en-US" sz="1600" dirty="0" err="1"/>
              <a:t>CreateProcess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45" y="2640862"/>
            <a:ext cx="335255" cy="3352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80" y="3244343"/>
            <a:ext cx="356020" cy="3352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36" y="3834709"/>
            <a:ext cx="301164" cy="3593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613" y="1628285"/>
            <a:ext cx="971275" cy="971275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6924836" y="3501763"/>
            <a:ext cx="1059385" cy="2117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2414155">
            <a:off x="6753370" y="4438879"/>
            <a:ext cx="1133272" cy="211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277" y="3044000"/>
            <a:ext cx="1105523" cy="104104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7" y="4509004"/>
            <a:ext cx="824848" cy="1113537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9608301">
            <a:off x="6784581" y="2533077"/>
            <a:ext cx="1133272" cy="211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556199" y="3593238"/>
            <a:ext cx="2852978" cy="171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1540242" y="4177077"/>
            <a:ext cx="2847563" cy="220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419600" y="2438400"/>
            <a:ext cx="762000" cy="2438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12627" y="1998309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pic>
        <p:nvPicPr>
          <p:cNvPr id="26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035" y="2087557"/>
            <a:ext cx="731413" cy="7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70" y="3607614"/>
            <a:ext cx="731413" cy="7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70" y="5135987"/>
            <a:ext cx="731413" cy="7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10" y="3617978"/>
            <a:ext cx="731413" cy="7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616553" y="3163209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CreateProcess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 rot="2424826">
            <a:off x="6332556" y="4750439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CreateProcess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 rot="19670930">
            <a:off x="6332556" y="2142598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CreateProcess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749973" y="508066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5196014" y="2984317"/>
            <a:ext cx="444217" cy="195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5192023" y="4203517"/>
            <a:ext cx="444217" cy="195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5203135" y="3575167"/>
            <a:ext cx="300732" cy="205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- </a:t>
            </a:r>
            <a:r>
              <a:rPr lang="en-US" dirty="0" err="1" smtClean="0"/>
              <a:t>WinRar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2314" y="3330396"/>
            <a:ext cx="27511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73" y="3276600"/>
            <a:ext cx="1219200" cy="121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0980" y="2958507"/>
            <a:ext cx="1755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Gọi</a:t>
            </a:r>
            <a:r>
              <a:rPr lang="en-US" sz="1600" dirty="0" smtClean="0"/>
              <a:t> API </a:t>
            </a:r>
            <a:r>
              <a:rPr lang="en-US" sz="1600" dirty="0" err="1" smtClean="0"/>
              <a:t>ReadFile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3725084"/>
            <a:ext cx="1742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Goi</a:t>
            </a:r>
            <a:r>
              <a:rPr lang="en-US" sz="1600" dirty="0" smtClean="0"/>
              <a:t> API </a:t>
            </a:r>
            <a:r>
              <a:rPr lang="en-US" sz="1600" dirty="0" err="1" smtClean="0"/>
              <a:t>WriteFile</a:t>
            </a:r>
            <a:endParaRPr lang="en-US" sz="16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3" y="3268942"/>
            <a:ext cx="824848" cy="11135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600" y="3082920"/>
            <a:ext cx="1369297" cy="1369297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5904963" y="3330396"/>
            <a:ext cx="171825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1522314" y="4130308"/>
            <a:ext cx="27511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900780" y="4130308"/>
            <a:ext cx="171825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4" y="2865340"/>
            <a:ext cx="465056" cy="46505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788" y="3653672"/>
            <a:ext cx="465056" cy="46505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159988" y="2938046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ReadFile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6159987" y="3762265"/>
            <a:ext cx="988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WriteFile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12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- </a:t>
            </a:r>
            <a:r>
              <a:rPr lang="en-US" dirty="0" err="1" smtClean="0"/>
              <a:t>WinRar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2313" y="3388074"/>
            <a:ext cx="228768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334278"/>
            <a:ext cx="1219200" cy="121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2380" y="3016185"/>
            <a:ext cx="1755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Gọi</a:t>
            </a:r>
            <a:r>
              <a:rPr lang="en-US" sz="1600" dirty="0" smtClean="0"/>
              <a:t> API </a:t>
            </a:r>
            <a:r>
              <a:rPr lang="en-US" sz="1600" dirty="0" err="1" smtClean="0"/>
              <a:t>ReadFile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600" y="3782762"/>
            <a:ext cx="1742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Goi</a:t>
            </a:r>
            <a:r>
              <a:rPr lang="en-US" sz="1600" dirty="0" smtClean="0"/>
              <a:t> API </a:t>
            </a:r>
            <a:r>
              <a:rPr lang="en-US" sz="1600" dirty="0" err="1" smtClean="0"/>
              <a:t>WriteFile</a:t>
            </a:r>
            <a:endParaRPr lang="en-US" sz="16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3" y="3326620"/>
            <a:ext cx="824848" cy="11135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600" y="3140598"/>
            <a:ext cx="1369297" cy="1369297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6278207" y="3388074"/>
            <a:ext cx="134501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1522314" y="4187985"/>
            <a:ext cx="2287686" cy="252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6278207" y="4187986"/>
            <a:ext cx="13408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923018"/>
            <a:ext cx="465056" cy="46505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44" y="3711350"/>
            <a:ext cx="465056" cy="46505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159988" y="2995724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ReadFile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6159987" y="3819943"/>
            <a:ext cx="988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WriteFile</a:t>
            </a:r>
            <a:endParaRPr lang="en-US" sz="1600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0" y="2923018"/>
            <a:ext cx="762000" cy="205378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00400" y="228600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pic>
        <p:nvPicPr>
          <p:cNvPr id="19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93" y="3989220"/>
            <a:ext cx="731413" cy="7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845" y="3989220"/>
            <a:ext cx="731413" cy="7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Arrow 21"/>
          <p:cNvSpPr/>
          <p:nvPr/>
        </p:nvSpPr>
        <p:spPr>
          <a:xfrm>
            <a:off x="4585952" y="4187985"/>
            <a:ext cx="367048" cy="252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590586" y="3382953"/>
            <a:ext cx="362414" cy="233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88961" y="1676400"/>
            <a:ext cx="2362200" cy="22098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73" y="1676400"/>
            <a:ext cx="1219200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6634" y="1859770"/>
            <a:ext cx="20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pic>
        <p:nvPicPr>
          <p:cNvPr id="9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471" y="5061833"/>
            <a:ext cx="1497180" cy="14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 Arrow 11"/>
          <p:cNvSpPr/>
          <p:nvPr/>
        </p:nvSpPr>
        <p:spPr>
          <a:xfrm>
            <a:off x="2355761" y="3834030"/>
            <a:ext cx="228600" cy="12611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99397" y="3057710"/>
            <a:ext cx="1143000" cy="6858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603106" y="1696146"/>
            <a:ext cx="685800" cy="1022866"/>
          </a:xfrm>
          <a:prstGeom prst="roundRect">
            <a:avLst/>
          </a:prstGeom>
          <a:solidFill>
            <a:srgbClr val="F48D1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4231" y="4047077"/>
            <a:ext cx="200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85762" y="615211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19841" y="1789808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7295881" y="2101573"/>
            <a:ext cx="439492" cy="22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819927" y="1491733"/>
            <a:ext cx="1116697" cy="1513959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3698918" y="2101573"/>
            <a:ext cx="2854281" cy="22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56200" y="107098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51" name="Cloud Callout 50"/>
          <p:cNvSpPr/>
          <p:nvPr/>
        </p:nvSpPr>
        <p:spPr>
          <a:xfrm>
            <a:off x="5355736" y="3320773"/>
            <a:ext cx="2874135" cy="1258132"/>
          </a:xfrm>
          <a:prstGeom prst="cloudCallout">
            <a:avLst>
              <a:gd name="adj1" fmla="val -17696"/>
              <a:gd name="adj2" fmla="val -129534"/>
            </a:avLst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Gọi</a:t>
            </a:r>
            <a:r>
              <a:rPr lang="en-US" dirty="0"/>
              <a:t> API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3698918" y="2094764"/>
            <a:ext cx="1127984" cy="249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5963443" y="2107510"/>
            <a:ext cx="589755" cy="236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/>
      <p:bldP spid="22" grpId="0"/>
      <p:bldP spid="26" grpId="0" animBg="1"/>
      <p:bldP spid="34" grpId="0" animBg="1"/>
      <p:bldP spid="44" grpId="0" animBg="1"/>
      <p:bldP spid="44" grpId="1" animBg="1"/>
      <p:bldP spid="45" grpId="0"/>
      <p:bldP spid="51" grpId="0" animBg="1"/>
      <p:bldP spid="53" grpId="0" animBg="1"/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88961" y="1676400"/>
            <a:ext cx="2362200" cy="22098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636075"/>
            <a:ext cx="1219200" cy="1219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43860" y="2101573"/>
            <a:ext cx="523740" cy="22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54332" y="1307068"/>
            <a:ext cx="20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pic>
        <p:nvPicPr>
          <p:cNvPr id="9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20" y="5086529"/>
            <a:ext cx="1497180" cy="14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 Arrow 11"/>
          <p:cNvSpPr/>
          <p:nvPr/>
        </p:nvSpPr>
        <p:spPr>
          <a:xfrm>
            <a:off x="2355761" y="3834030"/>
            <a:ext cx="228600" cy="12611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98561" y="3052002"/>
            <a:ext cx="1143000" cy="6858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85762" y="615211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76901" y="1725622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51161" y="2213299"/>
            <a:ext cx="2606899" cy="0"/>
          </a:xfrm>
          <a:prstGeom prst="straightConnector1">
            <a:avLst/>
          </a:prstGeom>
          <a:ln w="1016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258060" y="1734242"/>
            <a:ext cx="685800" cy="1022866"/>
          </a:xfrm>
          <a:prstGeom prst="roundRect">
            <a:avLst/>
          </a:prstGeom>
          <a:solidFill>
            <a:srgbClr val="F48D1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629646" y="2957480"/>
            <a:ext cx="1466353" cy="77632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25" name="Bent-Up Arrow 24"/>
          <p:cNvSpPr/>
          <p:nvPr/>
        </p:nvSpPr>
        <p:spPr>
          <a:xfrm>
            <a:off x="6095999" y="2795168"/>
            <a:ext cx="640725" cy="738215"/>
          </a:xfrm>
          <a:prstGeom prst="bentUpArrow">
            <a:avLst>
              <a:gd name="adj1" fmla="val 17190"/>
              <a:gd name="adj2" fmla="val 16711"/>
              <a:gd name="adj3" fmla="val 25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3620129" y="2568534"/>
            <a:ext cx="1230632" cy="738215"/>
          </a:xfrm>
          <a:prstGeom prst="bentUpArrow">
            <a:avLst>
              <a:gd name="adj1" fmla="val 17190"/>
              <a:gd name="adj2" fmla="val 16711"/>
              <a:gd name="adj3" fmla="val 25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197" y="3886200"/>
            <a:ext cx="252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API </a:t>
            </a:r>
            <a:r>
              <a:rPr lang="en-US" dirty="0" err="1" smtClean="0"/>
              <a:t>CreateRemoteThread</a:t>
            </a:r>
            <a:endParaRPr lang="en-US" dirty="0"/>
          </a:p>
          <a:p>
            <a:r>
              <a:rPr lang="en-US" dirty="0" err="1" smtClean="0"/>
              <a:t>Tải</a:t>
            </a:r>
            <a:r>
              <a:rPr lang="en-US" dirty="0" smtClean="0"/>
              <a:t> DLL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29" name="Curved Up Arrow 28"/>
          <p:cNvSpPr/>
          <p:nvPr/>
        </p:nvSpPr>
        <p:spPr>
          <a:xfrm>
            <a:off x="2799537" y="3794549"/>
            <a:ext cx="2737842" cy="899565"/>
          </a:xfrm>
          <a:prstGeom prst="curvedUp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24013" y="471719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35445" y="257239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2" name="Cloud Callout 31"/>
          <p:cNvSpPr/>
          <p:nvPr/>
        </p:nvSpPr>
        <p:spPr>
          <a:xfrm>
            <a:off x="5780459" y="4477784"/>
            <a:ext cx="2874135" cy="1267391"/>
          </a:xfrm>
          <a:prstGeom prst="cloudCallout">
            <a:avLst>
              <a:gd name="adj1" fmla="val -17696"/>
              <a:gd name="adj2" fmla="val -129534"/>
            </a:avLst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Gọi</a:t>
            </a:r>
            <a:r>
              <a:rPr lang="en-US" dirty="0"/>
              <a:t> API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35260" y="2617524"/>
            <a:ext cx="3200400" cy="4008817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xplosion 2 33"/>
          <p:cNvSpPr/>
          <p:nvPr/>
        </p:nvSpPr>
        <p:spPr>
          <a:xfrm>
            <a:off x="258169" y="3320649"/>
            <a:ext cx="3071915" cy="2166223"/>
          </a:xfrm>
          <a:prstGeom prst="irregularSeal2">
            <a:avLst/>
          </a:prstGeom>
          <a:solidFill>
            <a:srgbClr val="F48D1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DLL Injection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496631" y="1316037"/>
            <a:ext cx="2479985" cy="2743542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Explosion 2 35"/>
          <p:cNvSpPr/>
          <p:nvPr/>
        </p:nvSpPr>
        <p:spPr>
          <a:xfrm>
            <a:off x="4174189" y="1752577"/>
            <a:ext cx="3212540" cy="1624975"/>
          </a:xfrm>
          <a:prstGeom prst="irregularSeal2">
            <a:avLst/>
          </a:prstGeom>
          <a:solidFill>
            <a:srgbClr val="F48D1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DLL Intercepting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3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22" grpId="0"/>
      <p:bldP spid="23" grpId="0" animBg="1"/>
      <p:bldP spid="24" grpId="0" animBg="1"/>
      <p:bldP spid="25" grpId="0" animBg="1"/>
      <p:bldP spid="26" grpId="0" animBg="1"/>
      <p:bldP spid="28" grpId="0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5" y="1522789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Windows Explorer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636075"/>
            <a:ext cx="1219200" cy="1219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43860" y="2101573"/>
            <a:ext cx="523740" cy="22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54332" y="13070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Explorer</a:t>
            </a:r>
            <a:endParaRPr lang="en-US" dirty="0"/>
          </a:p>
        </p:txBody>
      </p:sp>
      <p:pic>
        <p:nvPicPr>
          <p:cNvPr id="9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20" y="5086529"/>
            <a:ext cx="1497180" cy="14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 Arrow 11"/>
          <p:cNvSpPr/>
          <p:nvPr/>
        </p:nvSpPr>
        <p:spPr>
          <a:xfrm>
            <a:off x="2355761" y="3834030"/>
            <a:ext cx="228600" cy="12611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98561" y="3052002"/>
            <a:ext cx="1143000" cy="6858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85762" y="615211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76901" y="1725622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51161" y="2213299"/>
            <a:ext cx="2606899" cy="0"/>
          </a:xfrm>
          <a:prstGeom prst="straightConnector1">
            <a:avLst/>
          </a:prstGeom>
          <a:ln w="1016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258060" y="1734242"/>
            <a:ext cx="685800" cy="1022866"/>
          </a:xfrm>
          <a:prstGeom prst="roundRect">
            <a:avLst/>
          </a:prstGeom>
          <a:solidFill>
            <a:srgbClr val="F48D1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629646" y="2957480"/>
            <a:ext cx="1466353" cy="77632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25" name="Bent-Up Arrow 24"/>
          <p:cNvSpPr/>
          <p:nvPr/>
        </p:nvSpPr>
        <p:spPr>
          <a:xfrm>
            <a:off x="6095999" y="2795168"/>
            <a:ext cx="640725" cy="738215"/>
          </a:xfrm>
          <a:prstGeom prst="bentUpArrow">
            <a:avLst>
              <a:gd name="adj1" fmla="val 17190"/>
              <a:gd name="adj2" fmla="val 16711"/>
              <a:gd name="adj3" fmla="val 25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3620129" y="2568534"/>
            <a:ext cx="1230632" cy="738215"/>
          </a:xfrm>
          <a:prstGeom prst="bentUpArrow">
            <a:avLst>
              <a:gd name="adj1" fmla="val 17190"/>
              <a:gd name="adj2" fmla="val 16711"/>
              <a:gd name="adj3" fmla="val 25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197" y="3886200"/>
            <a:ext cx="252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API </a:t>
            </a:r>
            <a:r>
              <a:rPr lang="en-US" dirty="0" err="1" smtClean="0"/>
              <a:t>CreateRemoteThread</a:t>
            </a:r>
            <a:endParaRPr lang="en-US" dirty="0"/>
          </a:p>
          <a:p>
            <a:r>
              <a:rPr lang="en-US" dirty="0" err="1" smtClean="0"/>
              <a:t>Tải</a:t>
            </a:r>
            <a:r>
              <a:rPr lang="en-US" dirty="0" smtClean="0"/>
              <a:t> DLL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29" name="Curved Up Arrow 28"/>
          <p:cNvSpPr/>
          <p:nvPr/>
        </p:nvSpPr>
        <p:spPr>
          <a:xfrm>
            <a:off x="2799537" y="3794549"/>
            <a:ext cx="2737842" cy="899565"/>
          </a:xfrm>
          <a:prstGeom prst="curvedUp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24013" y="471719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35445" y="257239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2" name="Cloud Callout 31"/>
          <p:cNvSpPr/>
          <p:nvPr/>
        </p:nvSpPr>
        <p:spPr>
          <a:xfrm>
            <a:off x="5780459" y="4477999"/>
            <a:ext cx="2874135" cy="1267176"/>
          </a:xfrm>
          <a:prstGeom prst="cloudCallout">
            <a:avLst>
              <a:gd name="adj1" fmla="val -17696"/>
              <a:gd name="adj2" fmla="val -129534"/>
            </a:avLst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Gọi</a:t>
            </a:r>
            <a:r>
              <a:rPr lang="en-US" dirty="0"/>
              <a:t> API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78437" y="2712788"/>
            <a:ext cx="3200400" cy="4008817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xplosion 2 33"/>
          <p:cNvSpPr/>
          <p:nvPr/>
        </p:nvSpPr>
        <p:spPr>
          <a:xfrm>
            <a:off x="442679" y="3375883"/>
            <a:ext cx="3071915" cy="2166223"/>
          </a:xfrm>
          <a:prstGeom prst="irregularSeal2">
            <a:avLst/>
          </a:prstGeom>
          <a:solidFill>
            <a:srgbClr val="F48D1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DLL Injection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522091" y="1495985"/>
            <a:ext cx="2479985" cy="2743542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Explosion 2 35"/>
          <p:cNvSpPr/>
          <p:nvPr/>
        </p:nvSpPr>
        <p:spPr>
          <a:xfrm>
            <a:off x="4201458" y="1972333"/>
            <a:ext cx="3266142" cy="1624975"/>
          </a:xfrm>
          <a:prstGeom prst="irregularSeal2">
            <a:avLst/>
          </a:prstGeom>
          <a:solidFill>
            <a:srgbClr val="F48D1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DLL Intercepting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8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22" grpId="0"/>
      <p:bldP spid="23" grpId="0" animBg="1"/>
      <p:bldP spid="24" grpId="0" animBg="1"/>
      <p:bldP spid="25" grpId="0" animBg="1"/>
      <p:bldP spid="26" grpId="0" animBg="1"/>
      <p:bldP spid="28" grpId="0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Microsoft Word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19" y="1308255"/>
            <a:ext cx="2762899" cy="27628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636075"/>
            <a:ext cx="1219200" cy="1219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43860" y="2101573"/>
            <a:ext cx="523740" cy="22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49498" y="12360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Winrar</a:t>
            </a:r>
            <a:endParaRPr lang="en-US" dirty="0"/>
          </a:p>
        </p:txBody>
      </p:sp>
      <p:pic>
        <p:nvPicPr>
          <p:cNvPr id="9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20" y="5086529"/>
            <a:ext cx="1497180" cy="14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 Arrow 11"/>
          <p:cNvSpPr/>
          <p:nvPr/>
        </p:nvSpPr>
        <p:spPr>
          <a:xfrm>
            <a:off x="2355761" y="3834030"/>
            <a:ext cx="228600" cy="12611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98561" y="3052002"/>
            <a:ext cx="1143000" cy="68580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85762" y="615211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76901" y="1725622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51161" y="2213299"/>
            <a:ext cx="2606899" cy="0"/>
          </a:xfrm>
          <a:prstGeom prst="straightConnector1">
            <a:avLst/>
          </a:prstGeom>
          <a:ln w="1016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258060" y="1734242"/>
            <a:ext cx="685800" cy="1022866"/>
          </a:xfrm>
          <a:prstGeom prst="roundRect">
            <a:avLst/>
          </a:prstGeom>
          <a:solidFill>
            <a:srgbClr val="F48D1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629646" y="2957480"/>
            <a:ext cx="1466353" cy="776320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25" name="Bent-Up Arrow 24"/>
          <p:cNvSpPr/>
          <p:nvPr/>
        </p:nvSpPr>
        <p:spPr>
          <a:xfrm>
            <a:off x="6095999" y="2795168"/>
            <a:ext cx="640725" cy="738215"/>
          </a:xfrm>
          <a:prstGeom prst="bentUpArrow">
            <a:avLst>
              <a:gd name="adj1" fmla="val 17190"/>
              <a:gd name="adj2" fmla="val 16711"/>
              <a:gd name="adj3" fmla="val 25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3620129" y="2568534"/>
            <a:ext cx="1230632" cy="738215"/>
          </a:xfrm>
          <a:prstGeom prst="bentUpArrow">
            <a:avLst>
              <a:gd name="adj1" fmla="val 17190"/>
              <a:gd name="adj2" fmla="val 16711"/>
              <a:gd name="adj3" fmla="val 25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197" y="3886200"/>
            <a:ext cx="252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API </a:t>
            </a:r>
            <a:r>
              <a:rPr lang="en-US" dirty="0" err="1" smtClean="0"/>
              <a:t>CreateRemoteThread</a:t>
            </a:r>
            <a:endParaRPr lang="en-US" dirty="0"/>
          </a:p>
          <a:p>
            <a:r>
              <a:rPr lang="en-US" dirty="0" err="1" smtClean="0"/>
              <a:t>Tải</a:t>
            </a:r>
            <a:r>
              <a:rPr lang="en-US" dirty="0" smtClean="0"/>
              <a:t> DLL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29" name="Curved Up Arrow 28"/>
          <p:cNvSpPr/>
          <p:nvPr/>
        </p:nvSpPr>
        <p:spPr>
          <a:xfrm>
            <a:off x="2799537" y="3794549"/>
            <a:ext cx="2737842" cy="899565"/>
          </a:xfrm>
          <a:prstGeom prst="curvedUp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24013" y="471719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35445" y="257239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2" name="Cloud Callout 31"/>
          <p:cNvSpPr/>
          <p:nvPr/>
        </p:nvSpPr>
        <p:spPr>
          <a:xfrm>
            <a:off x="5780459" y="4504117"/>
            <a:ext cx="2874135" cy="1241058"/>
          </a:xfrm>
          <a:prstGeom prst="cloudCallout">
            <a:avLst>
              <a:gd name="adj1" fmla="val -17696"/>
              <a:gd name="adj2" fmla="val -129534"/>
            </a:avLst>
          </a:prstGeom>
          <a:solidFill>
            <a:schemeClr val="tx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Gọi</a:t>
            </a:r>
            <a:r>
              <a:rPr lang="en-US" dirty="0"/>
              <a:t> API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6139" y="2635225"/>
            <a:ext cx="3200400" cy="4008817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xplosion 2 33"/>
          <p:cNvSpPr/>
          <p:nvPr/>
        </p:nvSpPr>
        <p:spPr>
          <a:xfrm>
            <a:off x="390381" y="3298320"/>
            <a:ext cx="3071915" cy="2166223"/>
          </a:xfrm>
          <a:prstGeom prst="irregularSeal2">
            <a:avLst/>
          </a:prstGeom>
          <a:solidFill>
            <a:srgbClr val="F48D1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DLL Injection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515172" y="1368160"/>
            <a:ext cx="2479985" cy="2743542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Explosion 2 35"/>
          <p:cNvSpPr/>
          <p:nvPr/>
        </p:nvSpPr>
        <p:spPr>
          <a:xfrm>
            <a:off x="4499339" y="1825347"/>
            <a:ext cx="2745763" cy="1624975"/>
          </a:xfrm>
          <a:prstGeom prst="irregularSeal2">
            <a:avLst/>
          </a:prstGeom>
          <a:solidFill>
            <a:srgbClr val="F48D1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0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22" grpId="0"/>
      <p:bldP spid="23" grpId="0" animBg="1"/>
      <p:bldP spid="24" grpId="0" animBg="1"/>
      <p:bldP spid="25" grpId="0" animBg="1"/>
      <p:bldP spid="26" grpId="0" animBg="1"/>
      <p:bldP spid="28" grpId="0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7086600" cy="533400"/>
          </a:xfrm>
        </p:spPr>
        <p:txBody>
          <a:bodyPr/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WriteFile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42208" y="2408744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738876" y="1194313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38876" y="278450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31870" y="275577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38876" y="430869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66551" y="5867400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57212" y="2254760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2568415" y="3812492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4114463" y="3077174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2568415" y="5328362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831870" y="4311009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661410" y="3793380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0800000">
            <a:off x="4117600" y="4563620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3706262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61270" y="247583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306851" y="5867400"/>
            <a:ext cx="2568335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Gọi</a:t>
            </a:r>
            <a:r>
              <a:rPr lang="en-US" sz="2000" dirty="0" smtClean="0">
                <a:solidFill>
                  <a:schemeClr val="tx1"/>
                </a:solidFill>
              </a:rPr>
              <a:t> API </a:t>
            </a:r>
            <a:r>
              <a:rPr lang="en-US" sz="2000" dirty="0" err="1" smtClean="0">
                <a:solidFill>
                  <a:schemeClr val="tx1"/>
                </a:solidFill>
              </a:rPr>
              <a:t>gốc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với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dữ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liệu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được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128751" y="6122324"/>
            <a:ext cx="1178100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88" y="4610221"/>
            <a:ext cx="1003153" cy="100315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4" y="3233325"/>
            <a:ext cx="668017" cy="66801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76" y="4700628"/>
            <a:ext cx="668017" cy="6680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38" y="5527855"/>
            <a:ext cx="611348" cy="65869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306851" y="1187872"/>
            <a:ext cx="2568335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Lấy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cần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thiết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10800000">
            <a:off x="4101074" y="1479304"/>
            <a:ext cx="1205776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Bent Arrow 35"/>
          <p:cNvSpPr/>
          <p:nvPr/>
        </p:nvSpPr>
        <p:spPr>
          <a:xfrm rot="10800000">
            <a:off x="7924800" y="1066800"/>
            <a:ext cx="609600" cy="7223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7865209" y="6132774"/>
            <a:ext cx="1178100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33454" y="1570223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Asynchronous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233454" y="2853342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Overlapped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233454" y="4232775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 smtClean="0"/>
              <a:t>kỳ</a:t>
            </a:r>
            <a:endParaRPr lang="en-US" dirty="0"/>
          </a:p>
        </p:txBody>
      </p:sp>
      <p:pic>
        <p:nvPicPr>
          <p:cNvPr id="35" name="Picture 32" descr="Icon0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47" y="176988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2" descr="Icon0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81" y="30414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2" descr="Icon0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082" y="437755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8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31" grpId="0" animBg="1"/>
      <p:bldP spid="32" grpId="0" animBg="1"/>
      <p:bldP spid="36" grpId="0" animBg="1"/>
      <p:bldP spid="41" grpId="0" animBg="1"/>
      <p:bldP spid="3" grpId="0" animBg="1"/>
      <p:bldP spid="5" grpId="0" animBg="1"/>
      <p:bldP spid="33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6375"/>
            <a:ext cx="7046820" cy="533400"/>
          </a:xfrm>
        </p:spPr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can </a:t>
            </a:r>
            <a:r>
              <a:rPr lang="en-US" dirty="0" err="1"/>
              <a:t>thiệp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ReadFile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08020" y="2408744"/>
            <a:ext cx="2750054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04687" y="1194313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04687" y="278450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65621" y="4308394"/>
            <a:ext cx="2362199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để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lấy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04687" y="430869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65620" y="5857743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Giải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2423023" y="2254761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2434226" y="3812492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 flipV="1">
            <a:off x="5865758" y="5344136"/>
            <a:ext cx="710073" cy="3171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1600" y="3751249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06881" y="2754230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7220" y="2769779"/>
            <a:ext cx="1600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Gọi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hàm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76" y="4600686"/>
            <a:ext cx="1003153" cy="10031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34" y="3233325"/>
            <a:ext cx="668017" cy="668017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8037420" y="3037611"/>
            <a:ext cx="7879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994563" y="4594195"/>
            <a:ext cx="1071057" cy="33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994562" y="3037611"/>
            <a:ext cx="2442658" cy="33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427820" y="6112666"/>
            <a:ext cx="1397565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5190871" y="1187872"/>
            <a:ext cx="2568335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Lấy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cần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thiết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10800000">
            <a:off x="3985094" y="1479304"/>
            <a:ext cx="1205776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 Arrow 34"/>
          <p:cNvSpPr/>
          <p:nvPr/>
        </p:nvSpPr>
        <p:spPr>
          <a:xfrm rot="10800000">
            <a:off x="7808820" y="1066800"/>
            <a:ext cx="609600" cy="7223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812" y="5641897"/>
            <a:ext cx="497216" cy="53572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233454" y="1570223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Asynchronous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233454" y="2853342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Overlapped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233454" y="4232775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pic>
        <p:nvPicPr>
          <p:cNvPr id="32" name="Picture 32" descr="Icon0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47" y="176988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2" descr="Icon0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81" y="30414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2" descr="Icon0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12" y="43611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3251307" y="5522306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/>
          </a:p>
        </p:txBody>
      </p:sp>
      <p:pic>
        <p:nvPicPr>
          <p:cNvPr id="41" name="Picture 32" descr="Icon0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465" y="565072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19" grpId="0" animBg="1"/>
      <p:bldP spid="23" grpId="0" animBg="1"/>
      <p:bldP spid="25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26" grpId="0" animBg="1"/>
      <p:bldP spid="27" grpId="0" animBg="1"/>
      <p:bldP spid="28" grpId="0" animBg="1"/>
      <p:bldP spid="31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7543800" cy="533400"/>
          </a:xfrm>
        </p:spPr>
        <p:txBody>
          <a:bodyPr/>
          <a:lstStyle/>
          <a:p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ReplaceFile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447800" y="2433631"/>
            <a:ext cx="5860143" cy="2991418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44468" y="1219200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Kiểm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tin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hợp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lệ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44468" y="280939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Đọc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mã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37462" y="2780664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644468" y="4333583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72143" y="5892287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toàn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dữ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liệu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2462804" y="2279647"/>
            <a:ext cx="703119" cy="2958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2474007" y="3837379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4020055" y="3102061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2474007" y="5353249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737462" y="4335896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Lưu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mã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hóa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5567002" y="3818267"/>
            <a:ext cx="703119" cy="3182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4020055" y="4588507"/>
            <a:ext cx="703119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20384" y="3758184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30618" y="2425121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Thất</a:t>
            </a:r>
            <a:r>
              <a:rPr lang="en-US" dirty="0" smtClean="0"/>
              <a:t> </a:t>
            </a:r>
            <a:r>
              <a:rPr lang="en-US" dirty="0" err="1" smtClean="0"/>
              <a:t>bại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88" y="4610221"/>
            <a:ext cx="1003153" cy="100315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114" y="3233325"/>
            <a:ext cx="668017" cy="66801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076" y="4700628"/>
            <a:ext cx="668017" cy="668017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392637" y="5885861"/>
            <a:ext cx="2362199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Gọi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hàm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gốc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036715" y="6168776"/>
            <a:ext cx="1301938" cy="3319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7754836" y="6172416"/>
            <a:ext cx="1084364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190871" y="1187872"/>
            <a:ext cx="2568335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Lấy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thông</a:t>
            </a:r>
            <a:r>
              <a:rPr lang="en-US" sz="2000" dirty="0" smtClean="0">
                <a:solidFill>
                  <a:schemeClr val="tx1"/>
                </a:solidFill>
              </a:rPr>
              <a:t> tin 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cần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thiết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3985094" y="1479304"/>
            <a:ext cx="1205776" cy="3283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Bent Arrow 31"/>
          <p:cNvSpPr/>
          <p:nvPr/>
        </p:nvSpPr>
        <p:spPr>
          <a:xfrm rot="10800000">
            <a:off x="7808820" y="1066800"/>
            <a:ext cx="609600" cy="7223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995" y="6311387"/>
            <a:ext cx="559736" cy="603083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233454" y="1570223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233454" y="2853342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3233454" y="4232775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2" descr="Icon0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47" y="176988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2" descr="Icon0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81" y="30414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2" descr="Icon0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12" y="43611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0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7162800" cy="533400"/>
          </a:xfrm>
        </p:spPr>
        <p:txBody>
          <a:bodyPr/>
          <a:lstStyle/>
          <a:p>
            <a:r>
              <a:rPr lang="en-US" sz="2800" dirty="0" err="1" smtClean="0"/>
              <a:t>Quá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can </a:t>
            </a:r>
            <a:r>
              <a:rPr lang="en-US" sz="2800" dirty="0" err="1" smtClean="0"/>
              <a:t>thiệp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xử</a:t>
            </a:r>
            <a:r>
              <a:rPr lang="en-US" sz="2800" dirty="0" smtClean="0"/>
              <a:t> </a:t>
            </a:r>
            <a:r>
              <a:rPr lang="en-US" sz="2800" dirty="0" err="1" smtClean="0"/>
              <a:t>lý</a:t>
            </a:r>
            <a:r>
              <a:rPr lang="en-US" sz="2800" dirty="0" smtClean="0"/>
              <a:t> </a:t>
            </a:r>
            <a:r>
              <a:rPr lang="en-US" sz="2800" dirty="0" err="1" smtClean="0"/>
              <a:t>CreateProcess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56408" y="1676400"/>
            <a:ext cx="2896992" cy="4392611"/>
          </a:xfrm>
          <a:prstGeom prst="roundRect">
            <a:avLst>
              <a:gd name="adj" fmla="val 7179"/>
            </a:avLst>
          </a:prstGeom>
          <a:ln w="4127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1371600" y="1963307"/>
            <a:ext cx="2961550" cy="1043131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Kiểm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trình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tên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453075" y="1935334"/>
            <a:ext cx="2494013" cy="107585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gốc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ở </a:t>
            </a:r>
            <a:r>
              <a:rPr lang="en-US" dirty="0" err="1">
                <a:solidFill>
                  <a:schemeClr val="tx1"/>
                </a:solidFill>
              </a:rPr>
              <a:t>chế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CREATE_SUSPENDED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53075" y="3568587"/>
            <a:ext cx="2494013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Chèn</a:t>
            </a:r>
            <a:r>
              <a:rPr lang="en-US" dirty="0">
                <a:solidFill>
                  <a:schemeClr val="tx1"/>
                </a:solidFill>
              </a:rPr>
              <a:t> DLL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80750" y="5012987"/>
            <a:ext cx="2494013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nhật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tin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được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tạo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337443" y="2278621"/>
            <a:ext cx="1133797" cy="3035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 rot="5400000">
            <a:off x="6415054" y="3148226"/>
            <a:ext cx="545261" cy="2958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6416131" y="4542752"/>
            <a:ext cx="565512" cy="3182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Rounded Rectangle 13"/>
          <p:cNvSpPr/>
          <p:nvPr/>
        </p:nvSpPr>
        <p:spPr>
          <a:xfrm>
            <a:off x="1687206" y="3915402"/>
            <a:ext cx="2362200" cy="838200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Gọi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gốc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5266" y="1939972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lệ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934697" y="3255923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r>
              <a:rPr lang="en-US" sz="1600" dirty="0" smtClean="0"/>
              <a:t> </a:t>
            </a:r>
            <a:r>
              <a:rPr lang="en-US" sz="1600" dirty="0" err="1" smtClean="0"/>
              <a:t>lệ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 rot="5400000">
            <a:off x="2413767" y="3297134"/>
            <a:ext cx="908963" cy="3275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Left Arrow 24"/>
          <p:cNvSpPr/>
          <p:nvPr/>
        </p:nvSpPr>
        <p:spPr>
          <a:xfrm>
            <a:off x="381000" y="4139921"/>
            <a:ext cx="1306206" cy="3529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ight Arrow 25"/>
          <p:cNvSpPr/>
          <p:nvPr/>
        </p:nvSpPr>
        <p:spPr>
          <a:xfrm>
            <a:off x="381000" y="2278621"/>
            <a:ext cx="990600" cy="3035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Left Arrow 26"/>
          <p:cNvSpPr/>
          <p:nvPr/>
        </p:nvSpPr>
        <p:spPr>
          <a:xfrm>
            <a:off x="381000" y="5266344"/>
            <a:ext cx="5105400" cy="3314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233454" y="1570223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DLL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tiêm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33454" y="2853342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233454" y="4232775"/>
            <a:ext cx="3366524" cy="74085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32" descr="Icon0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47" y="176988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2" descr="Icon0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81" y="304147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2" descr="Icon0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612" y="43611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4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 animBg="1"/>
      <p:bldP spid="25" grpId="0" animBg="1"/>
      <p:bldP spid="26" grpId="0" animBg="1"/>
      <p:bldP spid="2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20675"/>
            <a:ext cx="8916988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03213"/>
            <a:ext cx="7829550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04913"/>
            <a:ext cx="49022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400526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0" y="132693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solidFill>
                  <a:srgbClr val="000000"/>
                </a:solidFill>
              </a:rPr>
              <a:t>Xây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dựng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hệ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thống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bảo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mật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&amp; </a:t>
            </a:r>
            <a:r>
              <a:rPr lang="en-US" sz="2000" dirty="0" err="1" smtClean="0">
                <a:solidFill>
                  <a:srgbClr val="000000"/>
                </a:solidFill>
              </a:rPr>
              <a:t>và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giám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sát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chống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thất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thoát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dữ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liệu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pic>
        <p:nvPicPr>
          <p:cNvPr id="16" name="Picture 4" descr="http://icons.iconarchive.com/icons/mcdo-design/smooth-leopard/512/USB-Drive-Red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88" y="5775670"/>
            <a:ext cx="785966" cy="7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26" y="6065675"/>
            <a:ext cx="654972" cy="6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2087887" y="4174305"/>
            <a:ext cx="2302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solidFill>
                  <a:srgbClr val="000000"/>
                </a:solidFill>
                <a:latin typeface="+mj-lt"/>
                <a:ea typeface="TimesNewRomanPSMT"/>
              </a:rPr>
              <a:t>Chống thất </a:t>
            </a:r>
            <a:r>
              <a:rPr lang="en-US">
                <a:solidFill>
                  <a:srgbClr val="000000"/>
                </a:solidFill>
                <a:latin typeface="+mj-lt"/>
                <a:ea typeface="TimesNewRomanPSMT"/>
              </a:rPr>
              <a:t>thoát </a:t>
            </a:r>
            <a:endParaRPr lang="en-US" smtClean="0">
              <a:solidFill>
                <a:srgbClr val="000000"/>
              </a:solidFill>
              <a:latin typeface="+mj-lt"/>
              <a:ea typeface="TimesNewRomanPSMT"/>
            </a:endParaRPr>
          </a:p>
          <a:p>
            <a:pPr algn="ctr"/>
            <a:r>
              <a:rPr lang="en-US" smtClean="0">
                <a:solidFill>
                  <a:srgbClr val="000000"/>
                </a:solidFill>
                <a:latin typeface="+mj-lt"/>
                <a:ea typeface="TimesNewRomanPSMT"/>
              </a:rPr>
              <a:t>nội </a:t>
            </a:r>
            <a:r>
              <a:rPr lang="en-US">
                <a:solidFill>
                  <a:srgbClr val="000000"/>
                </a:solidFill>
                <a:latin typeface="+mj-lt"/>
                <a:ea typeface="TimesNewRomanPSMT"/>
              </a:rPr>
              <a:t>dung tập tin </a:t>
            </a:r>
            <a:r>
              <a:rPr lang="en-US" smtClean="0">
                <a:solidFill>
                  <a:srgbClr val="000000"/>
                </a:solidFill>
                <a:latin typeface="+mj-lt"/>
                <a:ea typeface="TimesNewRomanPSMT"/>
              </a:rPr>
              <a:t>                     khi </a:t>
            </a:r>
            <a:r>
              <a:rPr lang="en-US">
                <a:solidFill>
                  <a:srgbClr val="000000"/>
                </a:solidFill>
                <a:latin typeface="+mj-lt"/>
                <a:ea typeface="TimesNewRomanPSMT"/>
              </a:rPr>
              <a:t>sao chép ra thiết bị lưu trữ rời (USB)</a:t>
            </a:r>
            <a:endParaRPr lang="en-US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501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2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99" y="206375"/>
            <a:ext cx="7193722" cy="533400"/>
          </a:xfrm>
        </p:spPr>
        <p:txBody>
          <a:bodyPr/>
          <a:lstStyle/>
          <a:p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USB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62400" y="3273723"/>
            <a:ext cx="1917700" cy="1211639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Danh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PC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75100" y="1635636"/>
            <a:ext cx="1917700" cy="1211639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dõi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75100" y="4860243"/>
            <a:ext cx="1917700" cy="1211639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vụ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theo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dõi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ngắt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khỏi</a:t>
            </a:r>
            <a:r>
              <a:rPr lang="en-US" dirty="0">
                <a:solidFill>
                  <a:schemeClr val="tx1"/>
                </a:solidFill>
              </a:rPr>
              <a:t> PC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1641" y="3273723"/>
            <a:ext cx="1917700" cy="1211639"/>
          </a:xfrm>
          <a:prstGeom prst="round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76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Ứng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giám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sát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0001495">
            <a:off x="2499364" y="2633439"/>
            <a:ext cx="1075879" cy="197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0" name="Right Arrow 9"/>
          <p:cNvSpPr/>
          <p:nvPr/>
        </p:nvSpPr>
        <p:spPr>
          <a:xfrm>
            <a:off x="2585317" y="3804954"/>
            <a:ext cx="1075879" cy="197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1" name="Right Arrow 10"/>
          <p:cNvSpPr/>
          <p:nvPr/>
        </p:nvSpPr>
        <p:spPr>
          <a:xfrm rot="2158871">
            <a:off x="2472072" y="5037577"/>
            <a:ext cx="1075879" cy="197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 rot="19781233">
            <a:off x="2571994" y="2212084"/>
            <a:ext cx="65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Tạo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665601" y="3417685"/>
            <a:ext cx="661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Tạo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2194116">
            <a:off x="2738468" y="4583554"/>
            <a:ext cx="543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Tạo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733744" y="1825956"/>
            <a:ext cx="1907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Tín</a:t>
            </a:r>
            <a:r>
              <a:rPr lang="en-US" sz="1600" dirty="0" smtClean="0"/>
              <a:t> </a:t>
            </a:r>
            <a:r>
              <a:rPr lang="en-US" sz="1600" dirty="0" err="1" smtClean="0"/>
              <a:t>hiệu</a:t>
            </a:r>
            <a:r>
              <a:rPr lang="en-US" sz="1600" dirty="0" smtClean="0"/>
              <a:t> </a:t>
            </a:r>
            <a:r>
              <a:rPr lang="en-US" sz="1600" dirty="0" err="1" smtClean="0"/>
              <a:t>thêm</a:t>
            </a:r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thiết</a:t>
            </a:r>
            <a:r>
              <a:rPr lang="en-US" sz="1600" dirty="0" smtClean="0"/>
              <a:t> </a:t>
            </a:r>
            <a:r>
              <a:rPr lang="en-US" sz="1600" dirty="0" err="1" smtClean="0"/>
              <a:t>bị</a:t>
            </a:r>
            <a:r>
              <a:rPr lang="en-US" sz="1600" dirty="0" smtClean="0"/>
              <a:t> </a:t>
            </a:r>
            <a:r>
              <a:rPr lang="en-US" sz="1600" dirty="0" err="1" smtClean="0"/>
              <a:t>mới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vào</a:t>
            </a:r>
            <a:r>
              <a:rPr lang="en-US" sz="1600" dirty="0" smtClean="0"/>
              <a:t> </a:t>
            </a:r>
            <a:r>
              <a:rPr lang="en-US" sz="1600" dirty="0" err="1" smtClean="0"/>
              <a:t>danh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endParaRPr lang="en-US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759853" y="4861150"/>
            <a:ext cx="1729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Tín</a:t>
            </a:r>
            <a:r>
              <a:rPr lang="en-US" sz="1600" dirty="0" smtClean="0"/>
              <a:t> </a:t>
            </a:r>
            <a:r>
              <a:rPr lang="en-US" sz="1600" dirty="0" err="1" smtClean="0"/>
              <a:t>hiệu</a:t>
            </a:r>
            <a:r>
              <a:rPr lang="en-US" sz="1600" dirty="0" smtClean="0"/>
              <a:t> </a:t>
            </a:r>
            <a:r>
              <a:rPr lang="en-US" sz="1600" dirty="0" err="1" smtClean="0"/>
              <a:t>loại</a:t>
            </a:r>
            <a:r>
              <a:rPr lang="en-US" sz="1600" dirty="0" smtClean="0"/>
              <a:t> </a:t>
            </a:r>
            <a:r>
              <a:rPr lang="en-US" sz="1600" dirty="0" err="1" smtClean="0"/>
              <a:t>thiết</a:t>
            </a:r>
            <a:r>
              <a:rPr lang="en-US" sz="1600" dirty="0" smtClean="0"/>
              <a:t>  </a:t>
            </a:r>
            <a:r>
              <a:rPr lang="en-US" sz="1600" dirty="0" err="1" smtClean="0"/>
              <a:t>vừa</a:t>
            </a:r>
            <a:r>
              <a:rPr lang="en-US" sz="1600" dirty="0" smtClean="0"/>
              <a:t> </a:t>
            </a:r>
            <a:r>
              <a:rPr lang="en-US" sz="1600" dirty="0" err="1" smtClean="0"/>
              <a:t>ngắt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nối</a:t>
            </a:r>
            <a:r>
              <a:rPr lang="en-US" sz="1600" dirty="0" smtClean="0"/>
              <a:t> </a:t>
            </a:r>
            <a:r>
              <a:rPr lang="en-US" sz="1600" dirty="0" err="1" smtClean="0"/>
              <a:t>khỏi</a:t>
            </a:r>
            <a:r>
              <a:rPr lang="en-US" sz="1600" dirty="0" smtClean="0"/>
              <a:t> </a:t>
            </a:r>
            <a:r>
              <a:rPr lang="en-US" sz="1600" dirty="0" err="1" smtClean="0"/>
              <a:t>danh</a:t>
            </a:r>
            <a:r>
              <a:rPr lang="en-US" sz="1600" dirty="0" smtClean="0"/>
              <a:t> </a:t>
            </a:r>
            <a:r>
              <a:rPr lang="en-US" sz="1600" dirty="0" err="1" smtClean="0"/>
              <a:t>sách</a:t>
            </a:r>
            <a:endParaRPr lang="en-US" sz="1600" dirty="0" smtClean="0"/>
          </a:p>
        </p:txBody>
      </p:sp>
      <p:sp>
        <p:nvSpPr>
          <p:cNvPr id="23" name="Curved Left Arrow 22"/>
          <p:cNvSpPr/>
          <p:nvPr/>
        </p:nvSpPr>
        <p:spPr>
          <a:xfrm>
            <a:off x="5892800" y="2132673"/>
            <a:ext cx="660400" cy="17468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/>
          <p:nvPr/>
        </p:nvSpPr>
        <p:spPr>
          <a:xfrm rot="16200000">
            <a:off x="5427139" y="4377573"/>
            <a:ext cx="1652410" cy="65634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53" y="1049876"/>
            <a:ext cx="802743" cy="8027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5400000">
            <a:off x="5933058" y="2322694"/>
            <a:ext cx="695398" cy="225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89" y="1553056"/>
            <a:ext cx="481806" cy="4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340657" y="4066610"/>
            <a:ext cx="7128293" cy="1253284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16337" y="4372147"/>
            <a:ext cx="2682273" cy="579939"/>
          </a:xfrm>
          <a:prstGeom prst="roundRect">
            <a:avLst/>
          </a:prstGeom>
          <a:solidFill>
            <a:srgbClr val="F48D1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chèn</a:t>
            </a:r>
            <a:r>
              <a:rPr lang="en-US" dirty="0" smtClean="0"/>
              <a:t> DLL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4374290" y="4358954"/>
            <a:ext cx="3839356" cy="593132"/>
          </a:xfrm>
          <a:prstGeom prst="roundRect">
            <a:avLst/>
          </a:prstGeom>
          <a:solidFill>
            <a:srgbClr val="F48D1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5400000">
            <a:off x="5955704" y="3871231"/>
            <a:ext cx="656596" cy="197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49752" y="4949800"/>
            <a:ext cx="264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44" name="Bent Arrow 43"/>
          <p:cNvSpPr/>
          <p:nvPr/>
        </p:nvSpPr>
        <p:spPr>
          <a:xfrm>
            <a:off x="2514600" y="1447800"/>
            <a:ext cx="3125597" cy="2826159"/>
          </a:xfrm>
          <a:prstGeom prst="bentArrow">
            <a:avLst>
              <a:gd name="adj1" fmla="val 6450"/>
              <a:gd name="adj2" fmla="val 7222"/>
              <a:gd name="adj3" fmla="val 6063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 rot="5400000">
            <a:off x="4447585" y="5283486"/>
            <a:ext cx="656596" cy="197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5400000">
            <a:off x="5955704" y="5287220"/>
            <a:ext cx="656596" cy="197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7342448" y="5262795"/>
            <a:ext cx="656596" cy="197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67" y="5734660"/>
            <a:ext cx="909946" cy="90994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52" y="5752264"/>
            <a:ext cx="885907" cy="88590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75" y="5705358"/>
            <a:ext cx="943056" cy="943056"/>
          </a:xfrm>
          <a:prstGeom prst="rect">
            <a:avLst/>
          </a:prstGeom>
        </p:spPr>
      </p:pic>
      <p:pic>
        <p:nvPicPr>
          <p:cNvPr id="51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337" y="6034512"/>
            <a:ext cx="707619" cy="70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162" y="6055564"/>
            <a:ext cx="642938" cy="64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775" y="6109259"/>
            <a:ext cx="632279" cy="6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icons.iconarchive.com/icons/mcdo-design/smooth-leopard/512/USB-Drive-Red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976" y="2816043"/>
            <a:ext cx="785966" cy="7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714" y="3106048"/>
            <a:ext cx="654972" cy="6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9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Ngăn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ngừa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thất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thoát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dữ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liệu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ata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oss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revention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eakage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dirty="0"/>
              <a:t>revention (</a:t>
            </a:r>
            <a:r>
              <a:rPr lang="en-US" dirty="0" smtClean="0"/>
              <a:t>DLP</a:t>
            </a:r>
            <a:r>
              <a:rPr lang="en-US" dirty="0"/>
              <a:t>) </a:t>
            </a:r>
            <a:endParaRPr lang="en-US" dirty="0" smtClean="0"/>
          </a:p>
          <a:p>
            <a:pPr algn="just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,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 smtClean="0"/>
              <a:t>nước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85" y="1522789"/>
            <a:ext cx="2438400" cy="2438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Windows Explorer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636075"/>
            <a:ext cx="1219200" cy="12192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943860" y="2101573"/>
            <a:ext cx="523740" cy="223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54332" y="130706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 Explorer</a:t>
            </a:r>
            <a:endParaRPr lang="en-US" dirty="0"/>
          </a:p>
        </p:txBody>
      </p:sp>
      <p:pic>
        <p:nvPicPr>
          <p:cNvPr id="9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20" y="5086529"/>
            <a:ext cx="1497180" cy="14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 Arrow 11"/>
          <p:cNvSpPr/>
          <p:nvPr/>
        </p:nvSpPr>
        <p:spPr>
          <a:xfrm>
            <a:off x="2355761" y="3834030"/>
            <a:ext cx="228600" cy="12611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898561" y="3052002"/>
            <a:ext cx="1143000" cy="685800"/>
          </a:xfrm>
          <a:prstGeom prst="round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185762" y="6152118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76901" y="1725622"/>
            <a:ext cx="147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51161" y="2213299"/>
            <a:ext cx="2606899" cy="0"/>
          </a:xfrm>
          <a:prstGeom prst="straightConnector1">
            <a:avLst/>
          </a:prstGeom>
          <a:ln w="1016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258060" y="1734242"/>
            <a:ext cx="685800" cy="1022866"/>
          </a:xfrm>
          <a:prstGeom prst="roundRect">
            <a:avLst/>
          </a:prstGeom>
          <a:solidFill>
            <a:srgbClr val="F48D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629646" y="2957480"/>
            <a:ext cx="1466353" cy="776320"/>
          </a:xfrm>
          <a:prstGeom prst="roundRect">
            <a:avLst/>
          </a:prstGeom>
          <a:solidFill>
            <a:srgbClr val="00DE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/>
          </a:p>
        </p:txBody>
      </p:sp>
      <p:sp>
        <p:nvSpPr>
          <p:cNvPr id="25" name="Bent-Up Arrow 24"/>
          <p:cNvSpPr/>
          <p:nvPr/>
        </p:nvSpPr>
        <p:spPr>
          <a:xfrm>
            <a:off x="6095999" y="2795168"/>
            <a:ext cx="640725" cy="738215"/>
          </a:xfrm>
          <a:prstGeom prst="bentUpArrow">
            <a:avLst>
              <a:gd name="adj1" fmla="val 17190"/>
              <a:gd name="adj2" fmla="val 16711"/>
              <a:gd name="adj3" fmla="val 25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 rot="5400000">
            <a:off x="3620129" y="2568534"/>
            <a:ext cx="1230632" cy="738215"/>
          </a:xfrm>
          <a:prstGeom prst="bentUpArrow">
            <a:avLst>
              <a:gd name="adj1" fmla="val 17190"/>
              <a:gd name="adj2" fmla="val 16711"/>
              <a:gd name="adj3" fmla="val 25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6197" y="3886200"/>
            <a:ext cx="252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API </a:t>
            </a:r>
            <a:r>
              <a:rPr lang="en-US" dirty="0" err="1" smtClean="0"/>
              <a:t>CreateRemoteThread</a:t>
            </a:r>
            <a:endParaRPr lang="en-US" dirty="0"/>
          </a:p>
          <a:p>
            <a:r>
              <a:rPr lang="en-US" dirty="0" err="1" smtClean="0"/>
              <a:t>Tải</a:t>
            </a:r>
            <a:r>
              <a:rPr lang="en-US" dirty="0" smtClean="0"/>
              <a:t> DLL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29" name="Curved Up Arrow 28"/>
          <p:cNvSpPr/>
          <p:nvPr/>
        </p:nvSpPr>
        <p:spPr>
          <a:xfrm>
            <a:off x="2799537" y="3794549"/>
            <a:ext cx="2737842" cy="899565"/>
          </a:xfrm>
          <a:prstGeom prst="curvedUp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24013" y="471719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235445" y="257239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2" name="Cloud Callout 31"/>
          <p:cNvSpPr/>
          <p:nvPr/>
        </p:nvSpPr>
        <p:spPr>
          <a:xfrm>
            <a:off x="5780459" y="4592373"/>
            <a:ext cx="2874135" cy="1152802"/>
          </a:xfrm>
          <a:prstGeom prst="cloudCallout">
            <a:avLst>
              <a:gd name="adj1" fmla="val -17696"/>
              <a:gd name="adj2" fmla="val -129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Gọi</a:t>
            </a:r>
            <a:r>
              <a:rPr lang="en-US" dirty="0"/>
              <a:t> API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03020" y="2689705"/>
            <a:ext cx="3200400" cy="4008817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Explosion 2 33"/>
          <p:cNvSpPr/>
          <p:nvPr/>
        </p:nvSpPr>
        <p:spPr>
          <a:xfrm>
            <a:off x="167262" y="3352800"/>
            <a:ext cx="3071915" cy="2166223"/>
          </a:xfrm>
          <a:prstGeom prst="irregularSeal2">
            <a:avLst/>
          </a:prstGeom>
          <a:solidFill>
            <a:srgbClr val="F48D1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Tiêm</a:t>
            </a:r>
            <a:r>
              <a:rPr lang="en-US" dirty="0" smtClean="0"/>
              <a:t> DLL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743194" y="1371258"/>
            <a:ext cx="2479985" cy="2743542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Explosion 2 35"/>
          <p:cNvSpPr/>
          <p:nvPr/>
        </p:nvSpPr>
        <p:spPr>
          <a:xfrm>
            <a:off x="3727361" y="1828445"/>
            <a:ext cx="2745763" cy="1624975"/>
          </a:xfrm>
          <a:prstGeom prst="irregularSeal2">
            <a:avLst/>
          </a:prstGeom>
          <a:solidFill>
            <a:srgbClr val="F48D1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8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22" grpId="0"/>
      <p:bldP spid="23" grpId="0" animBg="1"/>
      <p:bldP spid="24" grpId="0" animBg="1"/>
      <p:bldP spid="25" grpId="0" animBg="1"/>
      <p:bldP spid="26" grpId="0" animBg="1"/>
      <p:bldP spid="28" grpId="0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7239000" cy="533400"/>
          </a:xfrm>
        </p:spPr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– Windows Explorer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07" y="2057715"/>
            <a:ext cx="2183793" cy="411449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7636652" y="2332261"/>
            <a:ext cx="830902" cy="3124200"/>
          </a:xfrm>
          <a:prstGeom prst="roundRect">
            <a:avLst/>
          </a:prstGeom>
          <a:solidFill>
            <a:schemeClr val="accent1">
              <a:alpha val="8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522314" y="3330396"/>
            <a:ext cx="242964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85" y="3276600"/>
            <a:ext cx="1219200" cy="1219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78319" y="2958507"/>
            <a:ext cx="1755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Gọi</a:t>
            </a:r>
            <a:r>
              <a:rPr lang="en-US" sz="1600" dirty="0" smtClean="0"/>
              <a:t> API </a:t>
            </a:r>
            <a:r>
              <a:rPr lang="en-US" sz="1600" dirty="0" err="1" smtClean="0"/>
              <a:t>ReadFile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977539" y="3725084"/>
            <a:ext cx="1742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Goi</a:t>
            </a:r>
            <a:r>
              <a:rPr lang="en-US" sz="1600" dirty="0" smtClean="0"/>
              <a:t> API </a:t>
            </a:r>
            <a:r>
              <a:rPr lang="en-US" sz="1600" dirty="0" err="1" smtClean="0"/>
              <a:t>WriteFile</a:t>
            </a: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90" y="2468035"/>
            <a:ext cx="884102" cy="884102"/>
          </a:xfrm>
          <a:prstGeom prst="rect">
            <a:avLst/>
          </a:prstGeom>
        </p:spPr>
      </p:pic>
      <p:sp>
        <p:nvSpPr>
          <p:cNvPr id="40" name="Right Arrow 39"/>
          <p:cNvSpPr/>
          <p:nvPr/>
        </p:nvSpPr>
        <p:spPr>
          <a:xfrm>
            <a:off x="5357212" y="3366387"/>
            <a:ext cx="171825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1522314" y="4130308"/>
            <a:ext cx="242964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5371459" y="4147203"/>
            <a:ext cx="171825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715241" y="2958507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ReadFile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5715241" y="3776409"/>
            <a:ext cx="988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WriteFile</a:t>
            </a:r>
            <a:endParaRPr lang="en-US" sz="1600" dirty="0"/>
          </a:p>
        </p:txBody>
      </p:sp>
      <p:pic>
        <p:nvPicPr>
          <p:cNvPr id="17" name="Content Placeholder 4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8" y="3352137"/>
            <a:ext cx="962828" cy="962828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033" y="4495800"/>
            <a:ext cx="754139" cy="7541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081" y="3451239"/>
            <a:ext cx="819131" cy="81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20675"/>
            <a:ext cx="8916988" cy="656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303213"/>
            <a:ext cx="7829550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04913"/>
            <a:ext cx="49022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400526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0" y="1326931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solidFill>
                  <a:srgbClr val="000000"/>
                </a:solidFill>
              </a:rPr>
              <a:t>Xây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dựng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hệ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thống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bảo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mật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&amp; </a:t>
            </a:r>
            <a:r>
              <a:rPr lang="en-US" sz="2000" dirty="0" err="1" smtClean="0">
                <a:solidFill>
                  <a:srgbClr val="000000"/>
                </a:solidFill>
              </a:rPr>
              <a:t>và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giám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sát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 smtClean="0">
                <a:solidFill>
                  <a:srgbClr val="000000"/>
                </a:solidFill>
              </a:rPr>
              <a:t>chống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thất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thoát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dữ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liệu</a:t>
            </a:r>
            <a:endParaRPr lang="en-US" sz="2000" kern="0" dirty="0">
              <a:solidFill>
                <a:srgbClr val="00000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162" y="2755263"/>
            <a:ext cx="788504" cy="788504"/>
          </a:xfrm>
          <a:prstGeom prst="rect">
            <a:avLst/>
          </a:prstGeom>
        </p:spPr>
      </p:pic>
      <p:pic>
        <p:nvPicPr>
          <p:cNvPr id="15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07" y="3169170"/>
            <a:ext cx="596794" cy="59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4919663" y="20797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Chống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thất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TimesNewRomanPSMT"/>
              </a:rPr>
              <a:t>thoát</a:t>
            </a:r>
            <a:r>
              <a:rPr lang="en-US" dirty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TimesNewRomanPSMT"/>
              </a:rPr>
              <a:t>dữ</a:t>
            </a:r>
            <a:r>
              <a:rPr lang="en-US" dirty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TimesNewRomanPSMT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trong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các</a:t>
            </a:r>
            <a:endParaRPr lang="en-US" dirty="0">
              <a:solidFill>
                <a:srgbClr val="000000"/>
              </a:solidFill>
              <a:latin typeface="+mj-lt"/>
              <a:ea typeface="TimesNewRomanPSMT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tình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huống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+mj-lt"/>
                <a:ea typeface="TimesNewRomanPSMT"/>
              </a:rPr>
              <a:t>sơ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TimesNewRomanPSMT"/>
              </a:rPr>
              <a:t> ý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669" y="2436324"/>
            <a:ext cx="728870" cy="728870"/>
          </a:xfrm>
          <a:prstGeom prst="rect">
            <a:avLst/>
          </a:prstGeom>
        </p:spPr>
      </p:pic>
      <p:pic>
        <p:nvPicPr>
          <p:cNvPr id="30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89" y="2800759"/>
            <a:ext cx="596794" cy="59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718" y="3258629"/>
            <a:ext cx="780371" cy="780371"/>
          </a:xfrm>
          <a:prstGeom prst="rect">
            <a:avLst/>
          </a:prstGeom>
        </p:spPr>
      </p:pic>
      <p:pic>
        <p:nvPicPr>
          <p:cNvPr id="32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04" y="3578048"/>
            <a:ext cx="596794" cy="59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8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Kết luận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 đề tài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85800" y="4136046"/>
            <a:ext cx="5105400" cy="843021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0070C0"/>
                </a:solidFill>
              </a:rPr>
              <a:t>Quy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trình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giám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chống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thất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thoát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dữ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tập</a:t>
            </a:r>
            <a:r>
              <a:rPr lang="en-US" dirty="0">
                <a:solidFill>
                  <a:srgbClr val="0070C0"/>
                </a:solidFill>
              </a:rPr>
              <a:t> tin </a:t>
            </a:r>
            <a:r>
              <a:rPr lang="en-US" dirty="0" err="1">
                <a:solidFill>
                  <a:srgbClr val="0070C0"/>
                </a:solidFill>
              </a:rPr>
              <a:t>tài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liệu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cơ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bản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khi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thao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tác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5800" y="3043028"/>
            <a:ext cx="5105400" cy="843021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70C0"/>
                </a:solidFill>
              </a:rPr>
              <a:t>Quy trình giám sát chống thất thoát dữ liệu </a:t>
            </a:r>
            <a:r>
              <a:rPr lang="en-US" smtClean="0">
                <a:solidFill>
                  <a:srgbClr val="0070C0"/>
                </a:solidFill>
              </a:rPr>
              <a:t>                 qua </a:t>
            </a:r>
            <a:r>
              <a:rPr lang="en-US">
                <a:solidFill>
                  <a:srgbClr val="0070C0"/>
                </a:solidFill>
              </a:rPr>
              <a:t>email.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6141" y="1929618"/>
            <a:ext cx="5105400" cy="843021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rgbClr val="0070C0"/>
                </a:solidFill>
              </a:rPr>
              <a:t>Quy trình can thiệp vào quá trình sao chép dữ liệu ra thiết bị rời (USB) để mã hóa, </a:t>
            </a:r>
            <a:r>
              <a:rPr lang="en-US" smtClean="0">
                <a:solidFill>
                  <a:srgbClr val="0070C0"/>
                </a:solidFill>
              </a:rPr>
              <a:t>                            chống </a:t>
            </a:r>
            <a:r>
              <a:rPr lang="en-US">
                <a:solidFill>
                  <a:srgbClr val="0070C0"/>
                </a:solidFill>
              </a:rPr>
              <a:t>thất thoát dữ liệu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18" name="Picture 4" descr="http://icons.iconarchive.com/icons/mcdo-design/smooth-leopard/512/USB-Drive-Red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558" y="2224226"/>
            <a:ext cx="785966" cy="7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296" y="2514231"/>
            <a:ext cx="654972" cy="6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96846" y="6059269"/>
            <a:ext cx="646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FF0000"/>
                </a:solidFill>
              </a:rPr>
              <a:t>Các quy trình được đề xuất có thể được hiện thực hóa trên các nền tảng/môi trường cụ thể khác nhau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21" name="Picture 32" descr="Icon0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24" y="60960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923" y="3280431"/>
            <a:ext cx="788504" cy="788504"/>
          </a:xfrm>
          <a:prstGeom prst="rect">
            <a:avLst/>
          </a:prstGeom>
        </p:spPr>
      </p:pic>
      <p:pic>
        <p:nvPicPr>
          <p:cNvPr id="25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764" y="3633113"/>
            <a:ext cx="654972" cy="6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75" y="4457288"/>
            <a:ext cx="687616" cy="92827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736" y="4530611"/>
            <a:ext cx="945905" cy="800979"/>
          </a:xfrm>
          <a:prstGeom prst="rect">
            <a:avLst/>
          </a:prstGeom>
        </p:spPr>
      </p:pic>
      <p:pic>
        <p:nvPicPr>
          <p:cNvPr id="28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89" y="4865550"/>
            <a:ext cx="620850" cy="6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212" y="4866262"/>
            <a:ext cx="545749" cy="54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74" y="4509556"/>
            <a:ext cx="847542" cy="847542"/>
          </a:xfrm>
          <a:prstGeom prst="rect">
            <a:avLst/>
          </a:prstGeom>
        </p:spPr>
      </p:pic>
      <p:pic>
        <p:nvPicPr>
          <p:cNvPr id="30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85" y="4865550"/>
            <a:ext cx="620850" cy="6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067130" y="5393853"/>
            <a:ext cx="6400800" cy="7405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Kết quả đề tài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2050" name="Picture 2" descr="http://www.altirmezey.com/computer_files/graphix-my-computer_283x2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74" y="1462697"/>
            <a:ext cx="132028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Microsoft Windows 7 wordmark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85" y="5630252"/>
            <a:ext cx="1532586" cy="26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Windows logo - 2006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85" y="5454119"/>
            <a:ext cx="60960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http://www.oicgroup.net/files/grou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10" y="3912171"/>
            <a:ext cx="891868" cy="89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22" y="2527522"/>
            <a:ext cx="897565" cy="927337"/>
          </a:xfrm>
          <a:prstGeom prst="rect">
            <a:avLst/>
          </a:prstGeom>
        </p:spPr>
      </p:pic>
      <p:pic>
        <p:nvPicPr>
          <p:cNvPr id="31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24" y="2882613"/>
            <a:ext cx="630938" cy="63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files.softicons.com/download/application-icons/mega-pack-icons-1-by-nikolay-verin/png/256/Word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69" y="2640166"/>
            <a:ext cx="745020" cy="7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71" y="2512846"/>
            <a:ext cx="687616" cy="9282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32" y="2586169"/>
            <a:ext cx="945905" cy="800979"/>
          </a:xfrm>
          <a:prstGeom prst="rect">
            <a:avLst/>
          </a:prstGeom>
        </p:spPr>
      </p:pic>
      <p:pic>
        <p:nvPicPr>
          <p:cNvPr id="34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2" y="2893587"/>
            <a:ext cx="620850" cy="6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685" y="2921108"/>
            <a:ext cx="620850" cy="62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008" y="2921820"/>
            <a:ext cx="545749" cy="54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://icons.iconarchive.com/icons/mcdo-design/smooth-leopard/512/USB-Drive-Red-ico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867" y="2585206"/>
            <a:ext cx="785966" cy="78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ttp://icons.iconseeker.com/png/fullsize/vista-elements/ok-shield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05" y="2875211"/>
            <a:ext cx="654972" cy="65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Left-Up Arrow 26"/>
          <p:cNvSpPr/>
          <p:nvPr/>
        </p:nvSpPr>
        <p:spPr>
          <a:xfrm>
            <a:off x="5382056" y="3486283"/>
            <a:ext cx="1694322" cy="908462"/>
          </a:xfrm>
          <a:prstGeom prst="leftUpArrow">
            <a:avLst>
              <a:gd name="adj1" fmla="val 13141"/>
              <a:gd name="adj2" fmla="val 17203"/>
              <a:gd name="adj3" fmla="val 193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-Up Arrow 41"/>
          <p:cNvSpPr/>
          <p:nvPr/>
        </p:nvSpPr>
        <p:spPr>
          <a:xfrm flipH="1">
            <a:off x="2580576" y="3505755"/>
            <a:ext cx="1729519" cy="908462"/>
          </a:xfrm>
          <a:prstGeom prst="leftUpArrow">
            <a:avLst>
              <a:gd name="adj1" fmla="val 13141"/>
              <a:gd name="adj2" fmla="val 17203"/>
              <a:gd name="adj3" fmla="val 193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Up-Down Arrow 2047"/>
          <p:cNvSpPr/>
          <p:nvPr/>
        </p:nvSpPr>
        <p:spPr>
          <a:xfrm>
            <a:off x="4732506" y="3335302"/>
            <a:ext cx="268383" cy="6189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http://www.associationadviser.com/wp-content/uploads/2014/11/Email-image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231" y="2404798"/>
            <a:ext cx="1295569" cy="116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techblog.aimms.com/wp-content/uploads/sites/5/2014/10/32_bit_vs_64_bit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67" y="5270290"/>
            <a:ext cx="1556319" cy="114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9" name="Rectangle 2048"/>
          <p:cNvSpPr/>
          <p:nvPr/>
        </p:nvSpPr>
        <p:spPr>
          <a:xfrm>
            <a:off x="2074509" y="1126843"/>
            <a:ext cx="5577236" cy="3749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-Down Arrow 47"/>
          <p:cNvSpPr/>
          <p:nvPr/>
        </p:nvSpPr>
        <p:spPr>
          <a:xfrm>
            <a:off x="3816657" y="3359615"/>
            <a:ext cx="268383" cy="6189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Up-Down Arrow 48"/>
          <p:cNvSpPr/>
          <p:nvPr/>
        </p:nvSpPr>
        <p:spPr>
          <a:xfrm>
            <a:off x="5672772" y="3359615"/>
            <a:ext cx="268383" cy="61894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Left-Right Arrow 2052"/>
          <p:cNvSpPr/>
          <p:nvPr/>
        </p:nvSpPr>
        <p:spPr>
          <a:xfrm>
            <a:off x="1821692" y="2765146"/>
            <a:ext cx="471727" cy="25456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" descr="http://images.clipshrine.com/wheel/thumb-USB-pen-drive-flash-drive-166.6-9516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85206"/>
            <a:ext cx="1059692" cy="100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Left-Right Arrow 52"/>
          <p:cNvSpPr/>
          <p:nvPr/>
        </p:nvSpPr>
        <p:spPr>
          <a:xfrm>
            <a:off x="7409238" y="2869607"/>
            <a:ext cx="471727" cy="254564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https://cdn3.iconfinder.com/data/icons/macosxstyle/macosxstyle_png/512/Setting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76" y="1224678"/>
            <a:ext cx="1030148" cy="10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TextBox 2054"/>
          <p:cNvSpPr txBox="1"/>
          <p:nvPr/>
        </p:nvSpPr>
        <p:spPr>
          <a:xfrm>
            <a:off x="3132643" y="19928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Config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Xin </a:t>
            </a:r>
            <a:r>
              <a:rPr lang="en-US" sz="3600" dirty="0" err="1" smtClean="0"/>
              <a:t>chân</a:t>
            </a:r>
            <a:r>
              <a:rPr lang="en-US" sz="3600" dirty="0" smtClean="0"/>
              <a:t> </a:t>
            </a:r>
            <a:r>
              <a:rPr lang="en-US" sz="3600" dirty="0" err="1" smtClean="0"/>
              <a:t>thành</a:t>
            </a:r>
            <a:r>
              <a:rPr lang="en-US" sz="3600" dirty="0" smtClean="0"/>
              <a:t> </a:t>
            </a:r>
            <a:r>
              <a:rPr lang="en-US" sz="3600" dirty="0" err="1" smtClean="0"/>
              <a:t>cám</a:t>
            </a:r>
            <a:r>
              <a:rPr lang="en-US" sz="3600" dirty="0" smtClean="0"/>
              <a:t> </a:t>
            </a:r>
            <a:r>
              <a:rPr lang="en-US" sz="3600" dirty="0" err="1" smtClean="0"/>
              <a:t>ơn</a:t>
            </a:r>
            <a:r>
              <a:rPr lang="en-US" sz="3600" dirty="0" smtClean="0"/>
              <a:t> </a:t>
            </a:r>
            <a:r>
              <a:rPr lang="en-US" sz="3600" dirty="0" err="1" smtClean="0"/>
              <a:t>quý</a:t>
            </a:r>
            <a:r>
              <a:rPr lang="en-US" sz="3600" dirty="0" smtClean="0"/>
              <a:t> </a:t>
            </a:r>
            <a:r>
              <a:rPr lang="en-US" sz="3600" dirty="0" err="1" smtClean="0"/>
              <a:t>Thầy</a:t>
            </a:r>
            <a:r>
              <a:rPr lang="en-US" sz="3600" dirty="0" smtClean="0"/>
              <a:t>,               </a:t>
            </a:r>
            <a:r>
              <a:rPr lang="en-US" sz="3600" dirty="0" err="1" smtClean="0"/>
              <a:t>quý</a:t>
            </a:r>
            <a:r>
              <a:rPr lang="en-US" sz="3600" dirty="0" smtClean="0"/>
              <a:t> </a:t>
            </a:r>
            <a:r>
              <a:rPr lang="en-US" sz="3600" dirty="0" err="1" smtClean="0"/>
              <a:t>vị</a:t>
            </a:r>
            <a:r>
              <a:rPr lang="en-US" sz="3600" dirty="0" smtClean="0"/>
              <a:t> </a:t>
            </a:r>
            <a:r>
              <a:rPr lang="en-US" sz="3600" dirty="0" err="1" smtClean="0"/>
              <a:t>đại</a:t>
            </a:r>
            <a:r>
              <a:rPr lang="en-US" sz="3600" dirty="0" smtClean="0"/>
              <a:t> </a:t>
            </a:r>
            <a:r>
              <a:rPr lang="en-US" sz="3600" dirty="0" err="1" smtClean="0"/>
              <a:t>biểu</a:t>
            </a:r>
            <a:r>
              <a:rPr lang="en-US" sz="3600" dirty="0" smtClean="0"/>
              <a:t>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bạn</a:t>
            </a:r>
            <a:r>
              <a:rPr lang="en-US" sz="3600" dirty="0" smtClean="0"/>
              <a:t>                                  </a:t>
            </a:r>
            <a:r>
              <a:rPr lang="en-US" sz="3600" dirty="0" err="1" smtClean="0"/>
              <a:t>đã</a:t>
            </a:r>
            <a:r>
              <a:rPr lang="en-US" sz="3600" dirty="0" smtClean="0"/>
              <a:t> </a:t>
            </a:r>
            <a:r>
              <a:rPr lang="en-US" sz="3600" dirty="0" err="1" smtClean="0"/>
              <a:t>chú</a:t>
            </a:r>
            <a:r>
              <a:rPr lang="en-US" sz="3600" dirty="0" smtClean="0"/>
              <a:t> ý </a:t>
            </a:r>
            <a:r>
              <a:rPr lang="en-US" sz="3600" dirty="0" err="1" smtClean="0"/>
              <a:t>lắng</a:t>
            </a:r>
            <a:r>
              <a:rPr lang="en-US" sz="3600" dirty="0" smtClean="0"/>
              <a:t> </a:t>
            </a:r>
            <a:r>
              <a:rPr lang="en-US" sz="3600" dirty="0" err="1" smtClean="0"/>
              <a:t>nghe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2501" t="38020" r="7705" b="17709"/>
          <a:stretch/>
        </p:blipFill>
        <p:spPr>
          <a:xfrm>
            <a:off x="533400" y="1905000"/>
            <a:ext cx="8305801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4457" y="4495800"/>
            <a:ext cx="794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000000"/>
                </a:solidFill>
              </a:rPr>
              <a:t>Số trường hợp thất thoát dữ liệu được ghi nhận từ năm 2006 đến 2014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6841" y="1224915"/>
            <a:ext cx="189987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303"/>
                </a:solidFill>
              </a:rPr>
              <a:t>22%</a:t>
            </a:r>
          </a:p>
          <a:p>
            <a:pPr algn="ctr"/>
            <a:r>
              <a:rPr lang="en-US" smtClean="0"/>
              <a:t>so với năm 2013</a:t>
            </a:r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6934200" y="1342469"/>
            <a:ext cx="457200" cy="52173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0868" y="4865132"/>
            <a:ext cx="877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>
                <a:solidFill>
                  <a:srgbClr val="0070C0"/>
                </a:solidFill>
              </a:rPr>
              <a:t>Nguồn: InfoWatch Analytical Center, “Global Data Leakage Report – </a:t>
            </a:r>
            <a:r>
              <a:rPr lang="en-US" sz="1600" i="1" smtClean="0">
                <a:solidFill>
                  <a:srgbClr val="0070C0"/>
                </a:solidFill>
              </a:rPr>
              <a:t>2014”, </a:t>
            </a:r>
            <a:r>
              <a:rPr lang="en-US" sz="1600" i="1">
                <a:solidFill>
                  <a:srgbClr val="0070C0"/>
                </a:solidFill>
              </a:rPr>
              <a:t>InfoWatch, </a:t>
            </a:r>
            <a:r>
              <a:rPr lang="en-US" sz="1600" i="1" smtClean="0">
                <a:solidFill>
                  <a:srgbClr val="0070C0"/>
                </a:solidFill>
              </a:rPr>
              <a:t>03/2015</a:t>
            </a:r>
            <a:endParaRPr lang="en-US" sz="1600" i="1">
              <a:solidFill>
                <a:srgbClr val="0070C0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47800" y="206375"/>
            <a:ext cx="7696200" cy="649208"/>
          </a:xfrm>
        </p:spPr>
        <p:txBody>
          <a:bodyPr/>
          <a:lstStyle/>
          <a:p>
            <a:r>
              <a:rPr lang="en-US"/>
              <a:t>Tình hình thất thoát dữ liệu trên thế giới</a:t>
            </a:r>
          </a:p>
        </p:txBody>
      </p:sp>
    </p:spTree>
    <p:extLst>
      <p:ext uri="{BB962C8B-B14F-4D97-AF65-F5344CB8AC3E}">
        <p14:creationId xmlns:p14="http://schemas.microsoft.com/office/powerpoint/2010/main" val="18770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4"/>
            <a:ext cx="7696200" cy="555625"/>
          </a:xfrm>
        </p:spPr>
        <p:txBody>
          <a:bodyPr/>
          <a:lstStyle/>
          <a:p>
            <a:r>
              <a:rPr lang="en-US"/>
              <a:t>Tình hình thất thoát dữ liệu trên thế giới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294982"/>
            <a:ext cx="7962900" cy="39528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5247857"/>
            <a:ext cx="796290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21450"/>
            <a:ext cx="8770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 err="1">
                <a:solidFill>
                  <a:srgbClr val="0070C0"/>
                </a:solidFill>
              </a:rPr>
              <a:t>Nguồn</a:t>
            </a:r>
            <a:r>
              <a:rPr lang="en-US" sz="1600" i="1" dirty="0">
                <a:solidFill>
                  <a:srgbClr val="0070C0"/>
                </a:solidFill>
              </a:rPr>
              <a:t>: </a:t>
            </a:r>
            <a:r>
              <a:rPr lang="en-US" sz="1600" i="1" dirty="0" err="1">
                <a:solidFill>
                  <a:srgbClr val="0070C0"/>
                </a:solidFill>
              </a:rPr>
              <a:t>InfoWatch</a:t>
            </a:r>
            <a:r>
              <a:rPr lang="en-US" sz="1600" i="1" dirty="0">
                <a:solidFill>
                  <a:srgbClr val="0070C0"/>
                </a:solidFill>
              </a:rPr>
              <a:t> Analytical Center, “Global Data Leakage Report – </a:t>
            </a:r>
            <a:r>
              <a:rPr lang="en-US" sz="1600" i="1" dirty="0" smtClean="0">
                <a:solidFill>
                  <a:srgbClr val="0070C0"/>
                </a:solidFill>
              </a:rPr>
              <a:t>2014”, </a:t>
            </a:r>
            <a:r>
              <a:rPr lang="en-US" sz="1600" i="1" dirty="0" err="1">
                <a:solidFill>
                  <a:srgbClr val="0070C0"/>
                </a:solidFill>
              </a:rPr>
              <a:t>InfoWatch</a:t>
            </a:r>
            <a:r>
              <a:rPr lang="en-US" sz="1600" i="1" dirty="0">
                <a:solidFill>
                  <a:srgbClr val="0070C0"/>
                </a:solidFill>
              </a:rPr>
              <a:t>, </a:t>
            </a:r>
            <a:r>
              <a:rPr lang="en-US" sz="1600" i="1" dirty="0" smtClean="0">
                <a:solidFill>
                  <a:srgbClr val="0070C0"/>
                </a:solidFill>
              </a:rPr>
              <a:t>03/2015</a:t>
            </a:r>
            <a:endParaRPr lang="en-US" sz="16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loại thất thoát dữ liệu </a:t>
            </a:r>
            <a:br>
              <a:rPr lang="en-US" smtClean="0"/>
            </a:br>
            <a:r>
              <a:rPr lang="en-US" sz="2000"/>
              <a:t>(</a:t>
            </a:r>
            <a:r>
              <a:rPr lang="en-US" sz="2000" smtClean="0"/>
              <a:t>có chủ ý và không chủ ý)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142" y="4512043"/>
            <a:ext cx="620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rgbClr val="000000"/>
                </a:solidFill>
              </a:rPr>
              <a:t>Tỉ lệ trường hợp thất thoát dữ liệu </a:t>
            </a:r>
          </a:p>
          <a:p>
            <a:pPr algn="ctr"/>
            <a:r>
              <a:rPr lang="en-US" b="1" smtClean="0">
                <a:solidFill>
                  <a:srgbClr val="C00000"/>
                </a:solidFill>
              </a:rPr>
              <a:t>có chủ ý</a:t>
            </a:r>
            <a:r>
              <a:rPr lang="en-US" b="1" smtClean="0">
                <a:solidFill>
                  <a:srgbClr val="000000"/>
                </a:solidFill>
              </a:rPr>
              <a:t> và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không chủ ý</a:t>
            </a:r>
            <a:endParaRPr 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5780782"/>
            <a:ext cx="81219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>
                <a:solidFill>
                  <a:srgbClr val="0070C0"/>
                </a:solidFill>
              </a:rPr>
              <a:t>Nguồn: </a:t>
            </a:r>
            <a:endParaRPr lang="en-US" sz="1600" i="1" smtClean="0">
              <a:solidFill>
                <a:srgbClr val="0070C0"/>
              </a:solidFill>
            </a:endParaRPr>
          </a:p>
          <a:p>
            <a:r>
              <a:rPr lang="en-US" sz="1600" i="1" smtClean="0">
                <a:solidFill>
                  <a:srgbClr val="0070C0"/>
                </a:solidFill>
              </a:rPr>
              <a:t>InfoWatch </a:t>
            </a:r>
            <a:r>
              <a:rPr lang="en-US" sz="1600" i="1">
                <a:solidFill>
                  <a:srgbClr val="0070C0"/>
                </a:solidFill>
              </a:rPr>
              <a:t>Analytical Center, “Global Data Leakage Report – </a:t>
            </a:r>
            <a:r>
              <a:rPr lang="en-US" sz="1600" i="1" smtClean="0">
                <a:solidFill>
                  <a:srgbClr val="0070C0"/>
                </a:solidFill>
              </a:rPr>
              <a:t>2014”, </a:t>
            </a:r>
            <a:r>
              <a:rPr lang="en-US" sz="1600" i="1">
                <a:solidFill>
                  <a:srgbClr val="0070C0"/>
                </a:solidFill>
              </a:rPr>
              <a:t>InfoWatch, </a:t>
            </a:r>
            <a:r>
              <a:rPr lang="en-US" sz="1600" i="1" smtClean="0">
                <a:solidFill>
                  <a:srgbClr val="0070C0"/>
                </a:solidFill>
              </a:rPr>
              <a:t>03/2015</a:t>
            </a:r>
          </a:p>
          <a:p>
            <a:r>
              <a:rPr lang="en-US" sz="1600" i="1">
                <a:solidFill>
                  <a:srgbClr val="0070C0"/>
                </a:solidFill>
              </a:rPr>
              <a:t>InfoWatch Analytical Center, “Global Data Leakage Report – </a:t>
            </a:r>
            <a:r>
              <a:rPr lang="en-US" sz="1600" i="1" smtClean="0">
                <a:solidFill>
                  <a:srgbClr val="0070C0"/>
                </a:solidFill>
              </a:rPr>
              <a:t>2013”, InfoWatch, 2014</a:t>
            </a:r>
          </a:p>
          <a:p>
            <a:r>
              <a:rPr lang="en-US" sz="1600" i="1">
                <a:solidFill>
                  <a:srgbClr val="0070C0"/>
                </a:solidFill>
              </a:rPr>
              <a:t>InfoWatch Analytical Center, “Global Data Leakage Report – </a:t>
            </a:r>
            <a:r>
              <a:rPr lang="en-US" sz="1600" i="1" smtClean="0">
                <a:solidFill>
                  <a:srgbClr val="0070C0"/>
                </a:solidFill>
              </a:rPr>
              <a:t>2012”, </a:t>
            </a:r>
            <a:r>
              <a:rPr lang="en-US" sz="1600" i="1">
                <a:solidFill>
                  <a:srgbClr val="0070C0"/>
                </a:solidFill>
              </a:rPr>
              <a:t>InfoWatch, </a:t>
            </a:r>
            <a:r>
              <a:rPr lang="en-US" sz="1600" i="1" smtClean="0">
                <a:solidFill>
                  <a:srgbClr val="0070C0"/>
                </a:solidFill>
              </a:rPr>
              <a:t>2013</a:t>
            </a:r>
            <a:endParaRPr lang="en-US" sz="1600" i="1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0542" t="41666" r="62518" b="10417"/>
          <a:stretch/>
        </p:blipFill>
        <p:spPr>
          <a:xfrm>
            <a:off x="1354617" y="1688690"/>
            <a:ext cx="2058289" cy="20582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17789" t="43750" r="63470" b="19792"/>
          <a:stretch/>
        </p:blipFill>
        <p:spPr>
          <a:xfrm>
            <a:off x="6493093" y="1278278"/>
            <a:ext cx="2606842" cy="28512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61127" t="43750" r="20132" b="22916"/>
          <a:stretch/>
        </p:blipFill>
        <p:spPr>
          <a:xfrm>
            <a:off x="3809999" y="1460979"/>
            <a:ext cx="2286001" cy="2286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18743" y="247727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2012</a:t>
            </a:r>
            <a:endParaRPr 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4604185" y="24537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2013</a:t>
            </a:r>
            <a:endParaRPr lang="en-US" b="1"/>
          </a:p>
        </p:txBody>
      </p:sp>
      <p:sp>
        <p:nvSpPr>
          <p:cNvPr id="17" name="TextBox 16"/>
          <p:cNvSpPr txBox="1"/>
          <p:nvPr/>
        </p:nvSpPr>
        <p:spPr>
          <a:xfrm>
            <a:off x="7447700" y="24886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2014</a:t>
            </a:r>
            <a:endParaRPr lang="en-US" b="1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42386" t="51042" r="44144" b="28125"/>
          <a:stretch/>
        </p:blipFill>
        <p:spPr>
          <a:xfrm>
            <a:off x="7075508" y="4003277"/>
            <a:ext cx="1752601" cy="1524000"/>
          </a:xfrm>
          <a:prstGeom prst="rect">
            <a:avLst/>
          </a:prstGeom>
        </p:spPr>
      </p:pic>
      <p:pic>
        <p:nvPicPr>
          <p:cNvPr id="19" name="Picture 32" descr="Icon0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144" y="384766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loại thất thoát dữ liệu </a:t>
            </a:r>
            <a:br>
              <a:rPr lang="en-US"/>
            </a:br>
            <a:r>
              <a:rPr lang="en-US" sz="2000"/>
              <a:t>(có chủ ý và không chủ ý)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905" t="38541" r="4319" b="18751"/>
          <a:stretch/>
        </p:blipFill>
        <p:spPr>
          <a:xfrm>
            <a:off x="419099" y="3306252"/>
            <a:ext cx="8267701" cy="21869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2789" y="5590053"/>
            <a:ext cx="7259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Tỉ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lệ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trường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hợp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thất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thoát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dữ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liệu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có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chủ</a:t>
            </a:r>
            <a:r>
              <a:rPr lang="en-US" b="1" dirty="0" smtClean="0">
                <a:solidFill>
                  <a:srgbClr val="C00000"/>
                </a:solidFill>
              </a:rPr>
              <a:t> ý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và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chủ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ý </a:t>
            </a:r>
          </a:p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từ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năm</a:t>
            </a:r>
            <a:r>
              <a:rPr lang="en-US" b="1" dirty="0">
                <a:solidFill>
                  <a:srgbClr val="000000"/>
                </a:solidFill>
              </a:rPr>
              <a:t> 2006 </a:t>
            </a:r>
            <a:r>
              <a:rPr lang="en-US" b="1" dirty="0" err="1">
                <a:solidFill>
                  <a:srgbClr val="000000"/>
                </a:solidFill>
              </a:rPr>
              <a:t>đến</a:t>
            </a:r>
            <a:r>
              <a:rPr lang="en-US" b="1" dirty="0">
                <a:solidFill>
                  <a:srgbClr val="000000"/>
                </a:solidFill>
              </a:rPr>
              <a:t> 2014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198284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>
                <a:solidFill>
                  <a:srgbClr val="0070C0"/>
                </a:solidFill>
              </a:rPr>
              <a:t>Nguồn: </a:t>
            </a:r>
          </a:p>
          <a:p>
            <a:r>
              <a:rPr lang="en-US" i="1">
                <a:solidFill>
                  <a:srgbClr val="0070C0"/>
                </a:solidFill>
              </a:rPr>
              <a:t>InfoWatch Analytical Center, “Global Data Leakage Report – 2014”, InfoWatch, 03/2015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148" y="1699478"/>
            <a:ext cx="87058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solidFill>
                  <a:srgbClr val="000000"/>
                </a:solidFill>
              </a:rPr>
              <a:t>Nguy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cơ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dẫn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đến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thất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thoát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dữ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liệu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có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thể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được</a:t>
            </a:r>
            <a:r>
              <a:rPr lang="en-US" sz="2000" dirty="0">
                <a:solidFill>
                  <a:srgbClr val="000000"/>
                </a:solidFill>
              </a:rPr>
              <a:t> chia </a:t>
            </a:r>
            <a:r>
              <a:rPr lang="en-US" sz="2000" dirty="0" err="1">
                <a:solidFill>
                  <a:srgbClr val="000000"/>
                </a:solidFill>
              </a:rPr>
              <a:t>thành</a:t>
            </a:r>
            <a:r>
              <a:rPr lang="en-US" sz="2000" dirty="0">
                <a:solidFill>
                  <a:srgbClr val="000000"/>
                </a:solidFill>
              </a:rPr>
              <a:t> 3 </a:t>
            </a:r>
            <a:r>
              <a:rPr lang="en-US" sz="2000" dirty="0" err="1">
                <a:solidFill>
                  <a:srgbClr val="000000"/>
                </a:solidFill>
              </a:rPr>
              <a:t>nhóm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chính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 err="1" smtClean="0">
                <a:solidFill>
                  <a:srgbClr val="0070C0"/>
                </a:solidFill>
              </a:rPr>
              <a:t>tình</a:t>
            </a:r>
            <a:r>
              <a:rPr lang="en-US" sz="2000" b="1" i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cờ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làm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thất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thoát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dữ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liệu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</a:rPr>
              <a:t>bị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tấn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công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từ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bên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i="1" dirty="0" err="1">
                <a:solidFill>
                  <a:srgbClr val="C00000"/>
                </a:solidFill>
              </a:rPr>
              <a:t>trong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</a:rPr>
              <a:t>bị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tấn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công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</a:rPr>
              <a:t>từ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</a:rPr>
              <a:t>bên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b="1" i="1" dirty="0" err="1">
                <a:solidFill>
                  <a:srgbClr val="00B050"/>
                </a:solidFill>
              </a:rPr>
              <a:t>ngoài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Sao </a:t>
            </a:r>
            <a:r>
              <a:rPr lang="en-US" dirty="0" err="1" smtClean="0"/>
              <a:t>chép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USB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rơi</a:t>
            </a:r>
            <a:r>
              <a:rPr lang="en-US" dirty="0" smtClean="0"/>
              <a:t> </a:t>
            </a:r>
            <a:r>
              <a:rPr lang="en-US" dirty="0" err="1" smtClean="0"/>
              <a:t>mất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lương</a:t>
            </a:r>
            <a:r>
              <a:rPr lang="en-US" dirty="0" smtClean="0"/>
              <a:t>,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…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3937B-FD65-42C6-8543-A23026052D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" y="1908023"/>
            <a:ext cx="2625364" cy="2714626"/>
          </a:xfrm>
          <a:prstGeom prst="rect">
            <a:avLst/>
          </a:prstGeom>
        </p:spPr>
      </p:pic>
      <p:pic>
        <p:nvPicPr>
          <p:cNvPr id="10" name="Picture 4" descr="http://images.clipshrine.com/wheel/thumb-USB-pen-drive-flash-drive-166.6-951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84" y="2575619"/>
            <a:ext cx="1059692" cy="130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533400" y="2662081"/>
            <a:ext cx="530194" cy="496696"/>
            <a:chOff x="881065" y="5757038"/>
            <a:chExt cx="530194" cy="49669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065" y="5757038"/>
              <a:ext cx="496695" cy="49669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357" y="6020252"/>
              <a:ext cx="262902" cy="233482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1066800" y="2650307"/>
            <a:ext cx="522775" cy="549894"/>
            <a:chOff x="1202645" y="5402847"/>
            <a:chExt cx="522775" cy="54989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645" y="5402847"/>
              <a:ext cx="487981" cy="48798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518" y="5719259"/>
              <a:ext cx="262902" cy="233482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1524000" y="2649262"/>
            <a:ext cx="587441" cy="528509"/>
            <a:chOff x="1417036" y="4880513"/>
            <a:chExt cx="587441" cy="52850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036" y="4880513"/>
              <a:ext cx="522334" cy="522334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1575" y="5175540"/>
              <a:ext cx="262902" cy="233482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2333206" y="2578206"/>
            <a:ext cx="1494993" cy="1426771"/>
            <a:chOff x="903365" y="5180492"/>
            <a:chExt cx="1494993" cy="1426771"/>
          </a:xfrm>
        </p:grpSpPr>
        <p:pic>
          <p:nvPicPr>
            <p:cNvPr id="64" name="Picture 4" descr="http://images.clipshrine.com/wheel/thumb-USB-pen-drive-flash-drive-166.6-95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365" y="5180492"/>
              <a:ext cx="1059692" cy="1306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5" name="Group 64"/>
            <p:cNvGrpSpPr/>
            <p:nvPr/>
          </p:nvGrpSpPr>
          <p:grpSpPr>
            <a:xfrm>
              <a:off x="1152560" y="6110567"/>
              <a:ext cx="530194" cy="496696"/>
              <a:chOff x="881065" y="5757038"/>
              <a:chExt cx="530194" cy="496696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065" y="5757038"/>
                <a:ext cx="496695" cy="496695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8357" y="6020252"/>
                <a:ext cx="262902" cy="233482"/>
              </a:xfrm>
              <a:prstGeom prst="rect">
                <a:avLst/>
              </a:prstGeom>
            </p:spPr>
          </p:pic>
        </p:grpSp>
        <p:grpSp>
          <p:nvGrpSpPr>
            <p:cNvPr id="72" name="Group 71"/>
            <p:cNvGrpSpPr/>
            <p:nvPr/>
          </p:nvGrpSpPr>
          <p:grpSpPr>
            <a:xfrm>
              <a:off x="1545586" y="5734811"/>
              <a:ext cx="522775" cy="549894"/>
              <a:chOff x="1202645" y="5402847"/>
              <a:chExt cx="522775" cy="549894"/>
            </a:xfrm>
          </p:grpSpPr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2645" y="5402847"/>
                <a:ext cx="487981" cy="487981"/>
              </a:xfrm>
              <a:prstGeom prst="rect">
                <a:avLst/>
              </a:prstGeom>
            </p:spPr>
          </p:pic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518" y="5719259"/>
                <a:ext cx="262902" cy="233482"/>
              </a:xfrm>
              <a:prstGeom prst="rect">
                <a:avLst/>
              </a:prstGeom>
            </p:spPr>
          </p:pic>
        </p:grpSp>
        <p:grpSp>
          <p:nvGrpSpPr>
            <p:cNvPr id="75" name="Group 74"/>
            <p:cNvGrpSpPr/>
            <p:nvPr/>
          </p:nvGrpSpPr>
          <p:grpSpPr>
            <a:xfrm>
              <a:off x="1810917" y="5290245"/>
              <a:ext cx="587441" cy="528509"/>
              <a:chOff x="1417036" y="4880513"/>
              <a:chExt cx="587441" cy="528509"/>
            </a:xfrm>
          </p:grpSpPr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7036" y="4880513"/>
                <a:ext cx="522334" cy="522334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575" y="5175540"/>
                <a:ext cx="262902" cy="2334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95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61111E-6 4.44444E-6 L 0.21267 0.1145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571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11111E-6 1.11111E-6 L 0.19184 0.046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229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1.48148E-6 L 0.17518 -0.0020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17204 0.0009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6" presetClass="exit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ms01_1">
  <a:themeElements>
    <a:clrScheme name="1_ms01_1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1_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s01_1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s01_1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 with animation</Template>
  <TotalTime>3763</TotalTime>
  <Words>3751</Words>
  <Application>Microsoft Office PowerPoint</Application>
  <PresentationFormat>On-screen Show (4:3)</PresentationFormat>
  <Paragraphs>416</Paragraphs>
  <Slides>47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TimesNewRomanPSMT</vt:lpstr>
      <vt:lpstr>Wingdings</vt:lpstr>
      <vt:lpstr>Wingdings 2</vt:lpstr>
      <vt:lpstr>1_ms01_1</vt:lpstr>
      <vt:lpstr>Giải pháp phần mềm bảo vệ  chống thất thoát dữ liệu trên máy tính cá nhân</vt:lpstr>
      <vt:lpstr>Nội dung trình bày</vt:lpstr>
      <vt:lpstr>Mở đầu</vt:lpstr>
      <vt:lpstr>Mở đầu</vt:lpstr>
      <vt:lpstr>Tình hình thất thoát dữ liệu trên thế giới</vt:lpstr>
      <vt:lpstr>Tình hình thất thoát dữ liệu trên thế giới</vt:lpstr>
      <vt:lpstr>Phân loại thất thoát dữ liệu  (có chủ ý và không chủ ý)</vt:lpstr>
      <vt:lpstr>Phân loại thất thoát dữ liệu  (có chủ ý và không chủ ý)</vt:lpstr>
      <vt:lpstr>Các tình huống thường gặp</vt:lpstr>
      <vt:lpstr>Các tình huống thường gặp</vt:lpstr>
      <vt:lpstr>Các tình huống thường gặp</vt:lpstr>
      <vt:lpstr>Mục tiêu đề tài</vt:lpstr>
      <vt:lpstr>Nội dung và phương pháp</vt:lpstr>
      <vt:lpstr>So sánh giải pháp hiện nay</vt:lpstr>
      <vt:lpstr>Phạm vi đề tài</vt:lpstr>
      <vt:lpstr>Khảo sát các giải pháp bảo vệ trên thị trường</vt:lpstr>
      <vt:lpstr>Một số giải pháp  ngăn ngừa thất thoát dữ liệu</vt:lpstr>
      <vt:lpstr>Một số giải pháp  ngăn ngừa thất thoát dữ liệu</vt:lpstr>
      <vt:lpstr>Một số giải pháp  ngăn ngừa thất thoát dữ liệu</vt:lpstr>
      <vt:lpstr>Một số vấn đề và giải pháp chính trong đề tài</vt:lpstr>
      <vt:lpstr>Tình huống thứ nhất</vt:lpstr>
      <vt:lpstr>DEMO</vt:lpstr>
      <vt:lpstr>Giải pháp đề xuất</vt:lpstr>
      <vt:lpstr>Giải pháp đề xuất – Windows Explorer</vt:lpstr>
      <vt:lpstr>Giải pháp đề xuất – Windows Explorer</vt:lpstr>
      <vt:lpstr>Giải pháp đề xuất - WinRar</vt:lpstr>
      <vt:lpstr>Giải pháp đề xuất - WinRar</vt:lpstr>
      <vt:lpstr> Giải pháp tiếp cận</vt:lpstr>
      <vt:lpstr> Giải pháp kỹ thuật</vt:lpstr>
      <vt:lpstr> Quá trình xử lý Windows Explorer</vt:lpstr>
      <vt:lpstr>Quá trình xử lý Microsoft Word</vt:lpstr>
      <vt:lpstr>Quá trình can thiệp và xử lý WriteFile</vt:lpstr>
      <vt:lpstr>Quá trình can thiệp và xử lý ReadFile</vt:lpstr>
      <vt:lpstr>Quá trình can thiệp và xử lý ReplaceFile </vt:lpstr>
      <vt:lpstr>Quá trình can thiệp và xử lý CreateProcess</vt:lpstr>
      <vt:lpstr>Tình huống thứ hai</vt:lpstr>
      <vt:lpstr>DEMO</vt:lpstr>
      <vt:lpstr>Phát hiện USB tương tác với máy tính</vt:lpstr>
      <vt:lpstr>Giải pháp đề xuất</vt:lpstr>
      <vt:lpstr> Quá trình xử lý Windows Explorer</vt:lpstr>
      <vt:lpstr>Giải pháp đề xuất – Windows Explorer</vt:lpstr>
      <vt:lpstr>Tình huống thứ ba</vt:lpstr>
      <vt:lpstr>DEMO</vt:lpstr>
      <vt:lpstr>Kết luận</vt:lpstr>
      <vt:lpstr>Kết quả đề tài</vt:lpstr>
      <vt:lpstr>Kết quả đề tài</vt:lpstr>
      <vt:lpstr>PowerPoint Presentation</vt:lpstr>
    </vt:vector>
  </TitlesOfParts>
  <Company>University of Natural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Minh Triet</dc:creator>
  <cp:lastModifiedBy>Do Trung Duc</cp:lastModifiedBy>
  <cp:revision>323</cp:revision>
  <dcterms:created xsi:type="dcterms:W3CDTF">2006-05-28T09:28:45Z</dcterms:created>
  <dcterms:modified xsi:type="dcterms:W3CDTF">2015-07-19T20:30:48Z</dcterms:modified>
</cp:coreProperties>
</file>