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5117750" cx="10691800"/>
  <p:notesSz cx="7099300" cy="10234600"/>
  <p:embeddedFontLst>
    <p:embeddedFont>
      <p:font typeface="Roboto"/>
      <p:regular r:id="rId7"/>
      <p:bold r:id="rId8"/>
      <p:italic r:id="rId9"/>
      <p:boldItalic r:id="rId10"/>
    </p:embeddedFon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GoogleSlidesCustomDataVersion2">
      <go:slidesCustomData xmlns:go="http://customooxmlschemas.google.com/" r:id="rId13" roundtripDataSignature="AMtx7mj6cnHKw5qGOaTE8OREhgADoiR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12" orient="horz"/>
        <p:guide pos="232" orient="horz"/>
        <p:guide pos="8880" orient="horz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font" Target="fonts/Roboto-boldItalic.fntdata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92337" y="773112"/>
            <a:ext cx="2700337" cy="381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d8e18f797_0_0:notes"/>
          <p:cNvSpPr txBox="1"/>
          <p:nvPr/>
        </p:nvSpPr>
        <p:spPr>
          <a:xfrm>
            <a:off x="3997325" y="9698037"/>
            <a:ext cx="3086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6" name="Google Shape;96;g35d8e18f797_0_0:notes"/>
          <p:cNvSpPr/>
          <p:nvPr>
            <p:ph idx="2" type="sldImg"/>
          </p:nvPr>
        </p:nvSpPr>
        <p:spPr>
          <a:xfrm>
            <a:off x="2192337" y="773112"/>
            <a:ext cx="2700300" cy="381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35d8e18f797_0_0:notes"/>
          <p:cNvSpPr txBox="1"/>
          <p:nvPr>
            <p:ph idx="1" type="body"/>
          </p:nvPr>
        </p:nvSpPr>
        <p:spPr>
          <a:xfrm>
            <a:off x="962025" y="4848225"/>
            <a:ext cx="52101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/>
          <p:nvPr>
            <p:ph idx="2" type="pic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0" name="Google Shape;70;p10"/>
          <p:cNvSpPr txBox="1"/>
          <p:nvPr>
            <p:ph idx="3" type="body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4" type="body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2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b="0" i="0" sz="5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51435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b="0" i="0" sz="4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b="0" i="0" sz="3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35d8e18f797_0_0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0" name="Google Shape;100;g35d8e18f797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13" y="8243888"/>
              <a:ext cx="9371018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g35d8e18f797_0_0"/>
            <p:cNvSpPr txBox="1"/>
            <p:nvPr/>
          </p:nvSpPr>
          <p:spPr>
            <a:xfrm>
              <a:off x="620713" y="8304213"/>
              <a:ext cx="94488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/>
            </a:p>
          </p:txBody>
        </p:sp>
      </p:grpSp>
      <p:sp>
        <p:nvSpPr>
          <p:cNvPr id="102" name="Google Shape;102;g35d8e18f797_0_0"/>
          <p:cNvSpPr txBox="1"/>
          <p:nvPr>
            <p:ph type="ctrTitle"/>
          </p:nvPr>
        </p:nvSpPr>
        <p:spPr>
          <a:xfrm>
            <a:off x="392900" y="467962"/>
            <a:ext cx="9906000" cy="10158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DEPLOYING GENERATIVE AI ON MOBILE: COMPRESSING STABLE DIFFUSION WITH VRAM OPTIMIZATION AND DOMAIN-SPECIFIC PROMPTING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5d8e18f79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5d8e18f797_0_0"/>
          <p:cNvSpPr txBox="1"/>
          <p:nvPr/>
        </p:nvSpPr>
        <p:spPr>
          <a:xfrm>
            <a:off x="620712" y="5318125"/>
            <a:ext cx="9448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5" name="Google Shape;105;g35d8e18f797_0_0"/>
          <p:cNvSpPr txBox="1"/>
          <p:nvPr/>
        </p:nvSpPr>
        <p:spPr>
          <a:xfrm>
            <a:off x="2089150" y="272097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 ?</a:t>
            </a:r>
            <a:endParaRPr/>
          </a:p>
        </p:txBody>
      </p:sp>
      <p:sp>
        <p:nvSpPr>
          <p:cNvPr id="106" name="Google Shape;106;g35d8e18f797_0_0"/>
          <p:cNvSpPr txBox="1"/>
          <p:nvPr/>
        </p:nvSpPr>
        <p:spPr>
          <a:xfrm>
            <a:off x="7051675" y="2720975"/>
            <a:ext cx="15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/>
          </a:p>
        </p:txBody>
      </p:sp>
      <p:sp>
        <p:nvSpPr>
          <p:cNvPr id="107" name="Google Shape;107;g35d8e18f797_0_0"/>
          <p:cNvSpPr txBox="1"/>
          <p:nvPr/>
        </p:nvSpPr>
        <p:spPr>
          <a:xfrm>
            <a:off x="4165600" y="1364612"/>
            <a:ext cx="205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Do Trung Hieu</a:t>
            </a:r>
            <a:endParaRPr/>
          </a:p>
        </p:txBody>
      </p:sp>
      <p:sp>
        <p:nvSpPr>
          <p:cNvPr id="108" name="Google Shape;108;g35d8e18f797_0_0"/>
          <p:cNvSpPr txBox="1"/>
          <p:nvPr/>
        </p:nvSpPr>
        <p:spPr>
          <a:xfrm>
            <a:off x="3213100" y="1766887"/>
            <a:ext cx="3962400" cy="3786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</a:t>
            </a:r>
            <a:r>
              <a:rPr lang="en-US" sz="1200">
                <a:solidFill>
                  <a:schemeClr val="lt1"/>
                </a:solidFill>
              </a:rPr>
              <a:t>Information Technology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HCMC, Vietnam</a:t>
            </a:r>
            <a:endParaRPr/>
          </a:p>
        </p:txBody>
      </p:sp>
      <p:sp>
        <p:nvSpPr>
          <p:cNvPr id="109" name="Google Shape;109;g35d8e18f797_0_0"/>
          <p:cNvSpPr txBox="1"/>
          <p:nvPr/>
        </p:nvSpPr>
        <p:spPr>
          <a:xfrm>
            <a:off x="1319212" y="14324012"/>
            <a:ext cx="8904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300">
                <a:solidFill>
                  <a:schemeClr val="lt1"/>
                </a:solidFill>
              </a:rPr>
              <a:t>Đỗ Trung Hiếu </a:t>
            </a:r>
            <a:r>
              <a:rPr b="1" i="0" lang="en-US" sz="13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1" i="0" lang="en-US" sz="1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Trường Đại học </a:t>
            </a:r>
            <a:r>
              <a:rPr b="1" lang="en-US" sz="1300">
                <a:solidFill>
                  <a:schemeClr val="lt1"/>
                </a:solidFill>
              </a:rPr>
              <a:t>Công nghệ Thông tin. ĐHQG TP.HCM</a:t>
            </a:r>
            <a:endParaRPr/>
          </a:p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: </a:t>
            </a:r>
            <a:r>
              <a:rPr b="1" lang="en-US" sz="1200">
                <a:solidFill>
                  <a:schemeClr val="lt1"/>
                </a:solidFill>
              </a:rPr>
              <a:t>0384896154</a:t>
            </a: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Email : </a:t>
            </a:r>
            <a:r>
              <a:rPr b="1" lang="en-US" sz="1200">
                <a:solidFill>
                  <a:schemeClr val="lt1"/>
                </a:solidFill>
              </a:rPr>
              <a:t>hieudt.19@grad.uit.edu.vn</a:t>
            </a:r>
            <a:endParaRPr/>
          </a:p>
        </p:txBody>
      </p:sp>
      <p:sp>
        <p:nvSpPr>
          <p:cNvPr id="110" name="Google Shape;110;g35d8e18f797_0_0"/>
          <p:cNvSpPr txBox="1"/>
          <p:nvPr/>
        </p:nvSpPr>
        <p:spPr>
          <a:xfrm>
            <a:off x="620712" y="9164637"/>
            <a:ext cx="3352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the Diffusion Transformer (DiT) and UNet backbone.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Study on Stable Diffusion and Low-Rank Adapter.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the way to change floating point precision type from 8-bits to 4-bits.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Preprocessing randomly prompt on COCO Captions 2024 and small Densely Captioned Images (sDCI) Dataset, including the labeled images. 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Training, evaluation and inference on Stable Diffusion architecture specially FLUX.1.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Development of a demo application with text/image/sketch input and high-quality image, inference time and used VRAM.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g35d8e18f797_0_0"/>
          <p:cNvSpPr txBox="1"/>
          <p:nvPr/>
        </p:nvSpPr>
        <p:spPr>
          <a:xfrm>
            <a:off x="4125912" y="9158287"/>
            <a:ext cx="2895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Study and explore the how to </a:t>
            </a: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Low-rank decompose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enhance computational and memory efficiency and shifted to new domain without more resources ahead</a:t>
            </a: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1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Based-model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 the Diffusion model to know how it generates high-quality samples through denoising process shifted from convolutional-based UNet backbone.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Quantization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effective approach for LLMs to reduce model size. We suppose to implement low-bit inference engine to reduce 4-bits support integer or floating-point data types 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 a demo application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enables users to use the prompt text/ given image or a sketch to generate high-quality with minimize inference time and VRAM.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g35d8e18f797_0_0"/>
          <p:cNvSpPr txBox="1"/>
          <p:nvPr/>
        </p:nvSpPr>
        <p:spPr>
          <a:xfrm>
            <a:off x="544512" y="8850312"/>
            <a:ext cx="2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/>
          </a:p>
        </p:txBody>
      </p:sp>
      <p:sp>
        <p:nvSpPr>
          <p:cNvPr id="113" name="Google Shape;113;g35d8e18f797_0_0"/>
          <p:cNvSpPr txBox="1"/>
          <p:nvPr/>
        </p:nvSpPr>
        <p:spPr>
          <a:xfrm>
            <a:off x="4049712" y="8850312"/>
            <a:ext cx="25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METHOD RESEARCH</a:t>
            </a:r>
            <a:endParaRPr/>
          </a:p>
        </p:txBody>
      </p:sp>
      <p:sp>
        <p:nvSpPr>
          <p:cNvPr id="114" name="Google Shape;114;g35d8e18f797_0_0"/>
          <p:cNvSpPr txBox="1"/>
          <p:nvPr/>
        </p:nvSpPr>
        <p:spPr>
          <a:xfrm>
            <a:off x="5649912" y="3082925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Generate high-quality image by Diffusion which is useful. However it scaled, increasing memory and higher latency.</a:t>
            </a:r>
            <a:endParaRPr/>
          </a:p>
        </p:txBody>
      </p:sp>
      <p:sp>
        <p:nvSpPr>
          <p:cNvPr id="115" name="Google Shape;115;g35d8e18f797_0_0"/>
          <p:cNvSpPr txBox="1"/>
          <p:nvPr/>
        </p:nvSpPr>
        <p:spPr>
          <a:xfrm>
            <a:off x="5649912" y="4066087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Facing a challenge deployment when Diffusion models applied for mobile or edge computing device.</a:t>
            </a:r>
            <a:endParaRPr/>
          </a:p>
        </p:txBody>
      </p:sp>
      <p:sp>
        <p:nvSpPr>
          <p:cNvPr id="116" name="Google Shape;116;g35d8e18f797_0_0"/>
          <p:cNvSpPr txBox="1"/>
          <p:nvPr/>
        </p:nvSpPr>
        <p:spPr>
          <a:xfrm>
            <a:off x="620700" y="3090819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propose a Singular Value Decomposition Quantization technique to reduce latency and saved more memory:</a:t>
            </a:r>
            <a:endParaRPr/>
          </a:p>
        </p:txBody>
      </p:sp>
      <p:sp>
        <p:nvSpPr>
          <p:cNvPr id="117" name="Google Shape;117;g35d8e18f797_0_0"/>
          <p:cNvSpPr txBox="1"/>
          <p:nvPr/>
        </p:nvSpPr>
        <p:spPr>
          <a:xfrm>
            <a:off x="925512" y="3490725"/>
            <a:ext cx="396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a 4-bit quantization technique and Nukachu inference engine quantization speed up.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low-rank branch to cut off redundant memory access, off LoRAs without re-quantization.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Built a demo app with Diffusion model as SDXL and 12B FLUX.1 - inference time/ VRAM reduction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g35d8e18f797_0_0"/>
          <p:cNvSpPr txBox="1"/>
          <p:nvPr/>
        </p:nvSpPr>
        <p:spPr>
          <a:xfrm>
            <a:off x="5649912" y="3544975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Significant rising the cost overhead due to extra data movement of activations.</a:t>
            </a:r>
            <a:endParaRPr/>
          </a:p>
        </p:txBody>
      </p:sp>
      <p:sp>
        <p:nvSpPr>
          <p:cNvPr id="119" name="Google Shape;119;g35d8e18f797_0_0"/>
          <p:cNvSpPr txBox="1"/>
          <p:nvPr/>
        </p:nvSpPr>
        <p:spPr>
          <a:xfrm>
            <a:off x="2140675" y="8091575"/>
            <a:ext cx="62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2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Figure 1.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Diagram of the Stable Diffusion model after quantization to generate images</a:t>
            </a:r>
            <a:endParaRPr sz="1200">
              <a:solidFill>
                <a:srgbClr val="0B499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g35d8e18f797_0_0"/>
          <p:cNvSpPr txBox="1"/>
          <p:nvPr/>
        </p:nvSpPr>
        <p:spPr>
          <a:xfrm>
            <a:off x="7097712" y="8850312"/>
            <a:ext cx="25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EXPECTED RESULTS</a:t>
            </a:r>
            <a:endParaRPr/>
          </a:p>
        </p:txBody>
      </p:sp>
      <p:sp>
        <p:nvSpPr>
          <p:cNvPr id="121" name="Google Shape;121;g35d8e18f797_0_0"/>
          <p:cNvSpPr txBox="1"/>
          <p:nvPr/>
        </p:nvSpPr>
        <p:spPr>
          <a:xfrm>
            <a:off x="7173912" y="9158287"/>
            <a:ext cx="2895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 on Fréchet Inception Distance(FID), LPIPS - lower is better, Image Reward, Peak Signal Noise Ratio (PSNR) - higher is better based one FLUX.1 and SDXL version to compare together to get inference time and used Virtual RAM(VRAM).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 an application with gradio to calculate the inference time and VRAM as below image.</a:t>
            </a:r>
            <a:endParaRPr b="1" sz="1200">
              <a:solidFill>
                <a:srgbClr val="98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" name="Google Shape;122;g35d8e18f797_0_0"/>
          <p:cNvCxnSpPr/>
          <p:nvPr/>
        </p:nvCxnSpPr>
        <p:spPr>
          <a:xfrm>
            <a:off x="809637" y="6026938"/>
            <a:ext cx="9067800" cy="15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123" name="Google Shape;123;g35d8e18f797_0_0"/>
          <p:cNvSpPr/>
          <p:nvPr/>
        </p:nvSpPr>
        <p:spPr>
          <a:xfrm>
            <a:off x="1091775" y="5796850"/>
            <a:ext cx="1805100" cy="46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Input Text/Sketch/Image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g35d8e18f797_0_0"/>
          <p:cNvSpPr/>
          <p:nvPr/>
        </p:nvSpPr>
        <p:spPr>
          <a:xfrm>
            <a:off x="4431063" y="5772150"/>
            <a:ext cx="1863000" cy="461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4-bit SVD Diffusion Quantization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g35d8e18f797_0_0"/>
          <p:cNvSpPr/>
          <p:nvPr/>
        </p:nvSpPr>
        <p:spPr>
          <a:xfrm>
            <a:off x="7983325" y="5845125"/>
            <a:ext cx="1721400" cy="365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High-quality Image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26" name="Google Shape;126;g35d8e18f797_0_0"/>
          <p:cNvGrpSpPr/>
          <p:nvPr/>
        </p:nvGrpSpPr>
        <p:grpSpPr>
          <a:xfrm>
            <a:off x="7021512" y="5887512"/>
            <a:ext cx="381000" cy="228600"/>
            <a:chOff x="3745706" y="5806281"/>
            <a:chExt cx="381000" cy="228600"/>
          </a:xfrm>
        </p:grpSpPr>
        <p:sp>
          <p:nvSpPr>
            <p:cNvPr id="127" name="Google Shape;127;g35d8e18f797_0_0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8" name="Google Shape;128;g35d8e18f797_0_0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29" name="Google Shape;129;g35d8e18f797_0_0"/>
          <p:cNvGrpSpPr/>
          <p:nvPr/>
        </p:nvGrpSpPr>
        <p:grpSpPr>
          <a:xfrm>
            <a:off x="3454662" y="5913387"/>
            <a:ext cx="381000" cy="228600"/>
            <a:chOff x="3745706" y="5806281"/>
            <a:chExt cx="381000" cy="228600"/>
          </a:xfrm>
        </p:grpSpPr>
        <p:sp>
          <p:nvSpPr>
            <p:cNvPr id="130" name="Google Shape;130;g35d8e18f797_0_0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1" name="Google Shape;131;g35d8e18f797_0_0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pic>
        <p:nvPicPr>
          <p:cNvPr id="132" name="Google Shape;132;g35d8e18f79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225" y="6424875"/>
            <a:ext cx="1721400" cy="1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5d8e18f797_0_0"/>
          <p:cNvSpPr/>
          <p:nvPr/>
        </p:nvSpPr>
        <p:spPr>
          <a:xfrm>
            <a:off x="3396213" y="7030563"/>
            <a:ext cx="4107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4" name="Google Shape;134;g35d8e18f797_0_0" title="Stable-Diffusion-scale_optimiz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5775" y="6297275"/>
            <a:ext cx="22860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5d8e18f797_0_0"/>
          <p:cNvSpPr/>
          <p:nvPr/>
        </p:nvSpPr>
        <p:spPr>
          <a:xfrm>
            <a:off x="6994413" y="7030563"/>
            <a:ext cx="4107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6" name="Google Shape;136;g35d8e18f797_0_0" title="sketch-output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4488" y="6317188"/>
            <a:ext cx="1719071" cy="15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5d8e18f797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0650" y="11129225"/>
            <a:ext cx="3052850" cy="22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