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6" r:id="rId16"/>
    <p:sldId id="270" r:id="rId17"/>
    <p:sldId id="271" r:id="rId18"/>
    <p:sldId id="272" r:id="rId19"/>
    <p:sldId id="273" r:id="rId20"/>
    <p:sldId id="275" r:id="rId21"/>
    <p:sldId id="274" r:id="rId22"/>
    <p:sldId id="277" r:id="rId23"/>
    <p:sldId id="279" r:id="rId24"/>
    <p:sldId id="280" r:id="rId25"/>
    <p:sldId id="281" r:id="rId26"/>
    <p:sldId id="282" r:id="rId27"/>
    <p:sldId id="283" r:id="rId28"/>
    <p:sldId id="284" r:id="rId29"/>
    <p:sldId id="285" r:id="rId30"/>
    <p:sldId id="286" r:id="rId31"/>
    <p:sldId id="278"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4" autoAdjust="0"/>
    <p:restoredTop sz="94660"/>
  </p:normalViewPr>
  <p:slideViewPr>
    <p:cSldViewPr snapToGrid="0">
      <p:cViewPr varScale="1">
        <p:scale>
          <a:sx n="70" d="100"/>
          <a:sy n="70" d="100"/>
        </p:scale>
        <p:origin x="6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D7EEAD8-7AE0-46BD-8694-1A75119EBDD8}" type="datetimeFigureOut">
              <a:rPr lang="en-US" smtClean="0"/>
              <a:t>5/7/2016</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2667496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7EEAD8-7AE0-46BD-8694-1A75119EBDD8}" type="datetimeFigureOut">
              <a:rPr lang="en-US" smtClean="0"/>
              <a:t>5/7/2016</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2120976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7EEAD8-7AE0-46BD-8694-1A75119EBDD8}" type="datetimeFigureOut">
              <a:rPr lang="en-US" smtClean="0"/>
              <a:t>5/7/2016</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4208375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7EEAD8-7AE0-46BD-8694-1A75119EBDD8}" type="datetimeFigureOut">
              <a:rPr lang="en-US" smtClean="0"/>
              <a:t>5/7/2016</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639384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7EEAD8-7AE0-46BD-8694-1A75119EBDD8}" type="datetimeFigureOut">
              <a:rPr lang="en-US" smtClean="0"/>
              <a:t>5/7/2016</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1412889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D7EEAD8-7AE0-46BD-8694-1A75119EBDD8}" type="datetimeFigureOut">
              <a:rPr lang="en-US" smtClean="0"/>
              <a:t>5/7/2016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1310338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D7EEAD8-7AE0-46BD-8694-1A75119EBDD8}" type="datetimeFigureOut">
              <a:rPr lang="en-US" smtClean="0"/>
              <a:t>5/7/2016</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3799312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D7EEAD8-7AE0-46BD-8694-1A75119EBDD8}" type="datetimeFigureOut">
              <a:rPr lang="en-US" smtClean="0"/>
              <a:t>5/7/2016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253277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D7EEAD8-7AE0-46BD-8694-1A75119EBDD8}" type="datetimeFigureOut">
              <a:rPr lang="en-US" smtClean="0"/>
              <a:t>5/7/2016</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1347721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7EEAD8-7AE0-46BD-8694-1A75119EBDD8}" type="datetimeFigureOut">
              <a:rPr lang="en-US" smtClean="0"/>
              <a:t>5/7/2016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204311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7EEAD8-7AE0-46BD-8694-1A75119EBDD8}" type="datetimeFigureOut">
              <a:rPr lang="en-US" smtClean="0"/>
              <a:t>5/7/2016</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1648481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7EEAD8-7AE0-46BD-8694-1A75119EBDD8}" type="datetimeFigureOut">
              <a:rPr lang="en-US" smtClean="0"/>
              <a:t>5/7/2016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728786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7EEAD8-7AE0-46BD-8694-1A75119EBDD8}" type="datetimeFigureOut">
              <a:rPr lang="en-US" smtClean="0"/>
              <a:t>5/7/2016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3507632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D7EEAD8-7AE0-46BD-8694-1A75119EBDD8}" type="datetimeFigureOut">
              <a:rPr lang="en-US" smtClean="0"/>
              <a:t>5/7/2016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3248191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7EEAD8-7AE0-46BD-8694-1A75119EBDD8}" type="datetimeFigureOut">
              <a:rPr lang="en-US" smtClean="0"/>
              <a:t>5/7/2016</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3163285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7EEAD8-7AE0-46BD-8694-1A75119EBDD8}" type="datetimeFigureOut">
              <a:rPr lang="en-US" smtClean="0"/>
              <a:t>5/7/2016</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2057755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7EEAD8-7AE0-46BD-8694-1A75119EBDD8}" type="datetimeFigureOut">
              <a:rPr lang="en-US" smtClean="0"/>
              <a:t>5/7/2016</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4071083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D7EEAD8-7AE0-46BD-8694-1A75119EBDD8}" type="datetimeFigureOut">
              <a:rPr lang="en-US" smtClean="0"/>
              <a:t>5/7/2016</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1E49F47-DABB-469A-8B3A-6E21FD40113F}" type="slidenum">
              <a:rPr lang="en-US" smtClean="0"/>
              <a:t>‹#›</a:t>
            </a:fld>
            <a:endParaRPr lang="en-US"/>
          </a:p>
        </p:txBody>
      </p:sp>
    </p:spTree>
    <p:extLst>
      <p:ext uri="{BB962C8B-B14F-4D97-AF65-F5344CB8AC3E}">
        <p14:creationId xmlns:p14="http://schemas.microsoft.com/office/powerpoint/2010/main" val="485820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4137" y="1241946"/>
            <a:ext cx="8825658" cy="3098042"/>
          </a:xfrm>
        </p:spPr>
        <p:txBody>
          <a:bodyPr/>
          <a:lstStyle/>
          <a:p>
            <a:pPr algn="ctr"/>
            <a:r>
              <a:rPr lang="en-US" dirty="0" smtClean="0">
                <a:latin typeface="Times New Roman" panose="02020603050405020304" pitchFamily="18" charset="0"/>
                <a:cs typeface="Times New Roman" panose="02020603050405020304" pitchFamily="18" charset="0"/>
              </a:rPr>
              <a:t>CÔNG NGHỆ .NET</a:t>
            </a:r>
            <a:br>
              <a:rPr lang="en-US" dirty="0" smtClean="0">
                <a:latin typeface="Times New Roman" panose="02020603050405020304" pitchFamily="18" charset="0"/>
                <a:cs typeface="Times New Roman" panose="02020603050405020304" pitchFamily="18" charset="0"/>
              </a:rPr>
            </a:br>
            <a:r>
              <a:rPr lang="en-US" sz="5000" dirty="0" smtClean="0">
                <a:latin typeface="Times New Roman" panose="02020603050405020304" pitchFamily="18" charset="0"/>
                <a:cs typeface="Times New Roman" panose="02020603050405020304" pitchFamily="18" charset="0"/>
              </a:rPr>
              <a:t>ĐỀ TÀI: LINQ</a:t>
            </a:r>
            <a:br>
              <a:rPr lang="en-US" sz="5000" dirty="0" smtClean="0">
                <a:latin typeface="Times New Roman" panose="02020603050405020304" pitchFamily="18" charset="0"/>
                <a:cs typeface="Times New Roman" panose="02020603050405020304" pitchFamily="18" charset="0"/>
              </a:rPr>
            </a:br>
            <a:r>
              <a:rPr lang="en-US" sz="5000" dirty="0" smtClean="0">
                <a:latin typeface="Times New Roman" panose="02020603050405020304" pitchFamily="18" charset="0"/>
                <a:cs typeface="Times New Roman" panose="02020603050405020304" pitchFamily="18" charset="0"/>
              </a:rPr>
              <a:t>LỚP: SE310.G22</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GVHD: PHẠM THI VƯƠNG</a:t>
            </a:r>
            <a:endParaRPr lang="en-US"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NHÓM THỰC HIỆN: NHÓM 19</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99970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3.</a:t>
            </a:r>
            <a:r>
              <a:rPr lang="vi-VN" b="1" dirty="0">
                <a:cs typeface="Times New Roman" panose="02020603050405020304" pitchFamily="18" charset="0"/>
              </a:rPr>
              <a:t> Sơ đồ tính năng của LINQ</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0163" y="2301578"/>
            <a:ext cx="6773541" cy="3758027"/>
          </a:xfrm>
        </p:spPr>
      </p:pic>
    </p:spTree>
    <p:extLst>
      <p:ext uri="{BB962C8B-B14F-4D97-AF65-F5344CB8AC3E}">
        <p14:creationId xmlns:p14="http://schemas.microsoft.com/office/powerpoint/2010/main" val="11661278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3.</a:t>
            </a:r>
            <a:r>
              <a:rPr lang="vi-VN" b="1" dirty="0">
                <a:cs typeface="Times New Roman" panose="02020603050405020304" pitchFamily="18" charset="0"/>
              </a:rPr>
              <a:t> Sơ đồ tính năng của LINQ</a:t>
            </a:r>
            <a:endParaRPr lang="en-US" dirty="0"/>
          </a:p>
        </p:txBody>
      </p:sp>
      <p:sp>
        <p:nvSpPr>
          <p:cNvPr id="3" name="Content Placeholder 2"/>
          <p:cNvSpPr>
            <a:spLocks noGrp="1"/>
          </p:cNvSpPr>
          <p:nvPr>
            <p:ph idx="1"/>
          </p:nvPr>
        </p:nvSpPr>
        <p:spPr>
          <a:xfrm>
            <a:off x="1264137" y="2330544"/>
            <a:ext cx="8825659" cy="3416300"/>
          </a:xfrm>
        </p:spPr>
        <p:txBody>
          <a:bodyPr>
            <a:normAutofit/>
          </a:bodyPr>
          <a:lstStyle/>
          <a:p>
            <a:pPr marL="0" indent="0">
              <a:buNone/>
            </a:pPr>
            <a:r>
              <a:rPr lang="vi-VN" sz="3000" dirty="0">
                <a:latin typeface="+mj-lt"/>
              </a:rPr>
              <a:t>Để hiểu rõ hơn về sơ đồ tính năng trên, chúng ta hãy xét 1 ví dụ sau </a:t>
            </a:r>
            <a:r>
              <a:rPr lang="vi-VN" sz="3000" dirty="0" smtClean="0">
                <a:latin typeface="+mj-lt"/>
              </a:rPr>
              <a:t>:</a:t>
            </a:r>
            <a:endParaRPr lang="en-US" sz="3000" dirty="0" smtClean="0">
              <a:latin typeface="+mj-lt"/>
            </a:endParaRPr>
          </a:p>
          <a:p>
            <a:pPr marL="0" indent="0">
              <a:buNone/>
            </a:pPr>
            <a:endParaRPr lang="en-US" sz="3000" dirty="0">
              <a:latin typeface="+mj-lt"/>
            </a:endParaRPr>
          </a:p>
        </p:txBody>
      </p:sp>
      <p:graphicFrame>
        <p:nvGraphicFramePr>
          <p:cNvPr id="6" name="Table 5"/>
          <p:cNvGraphicFramePr>
            <a:graphicFrameLocks noGrp="1"/>
          </p:cNvGraphicFramePr>
          <p:nvPr>
            <p:extLst>
              <p:ext uri="{D42A27DB-BD31-4B8C-83A1-F6EECF244321}">
                <p14:modId xmlns:p14="http://schemas.microsoft.com/office/powerpoint/2010/main" val="4077876742"/>
              </p:ext>
            </p:extLst>
          </p:nvPr>
        </p:nvGraphicFramePr>
        <p:xfrm>
          <a:off x="3316406" y="2918460"/>
          <a:ext cx="8099188" cy="3939540"/>
        </p:xfrm>
        <a:graphic>
          <a:graphicData uri="http://schemas.openxmlformats.org/drawingml/2006/table">
            <a:tbl>
              <a:tblPr firstRow="1" bandRow="1">
                <a:tableStyleId>{5C22544A-7EE6-4342-B048-85BDC9FD1C3A}</a:tableStyleId>
              </a:tblPr>
              <a:tblGrid>
                <a:gridCol w="4049594"/>
                <a:gridCol w="4049594"/>
              </a:tblGrid>
              <a:tr h="592870">
                <a:tc>
                  <a:txBody>
                    <a:bodyPr/>
                    <a:lstStyle/>
                    <a:p>
                      <a:pPr fontAlgn="base"/>
                      <a:r>
                        <a:rPr lang="en-US" sz="3000" i="1" dirty="0">
                          <a:effectLst/>
                          <a:latin typeface="inherit"/>
                        </a:rPr>
                        <a:t>Query Expression</a:t>
                      </a:r>
                      <a:endParaRPr lang="en-US" sz="3000" dirty="0">
                        <a:effectLst/>
                        <a:latin typeface="inherit"/>
                      </a:endParaRPr>
                    </a:p>
                  </a:txBody>
                  <a:tcPr marL="95250" marR="95250" marT="95250" marB="95250"/>
                </a:tc>
                <a:tc>
                  <a:txBody>
                    <a:bodyPr/>
                    <a:lstStyle/>
                    <a:p>
                      <a:r>
                        <a:rPr lang="en-US" sz="3000" b="0" i="1" kern="1200" dirty="0" smtClean="0">
                          <a:solidFill>
                            <a:schemeClr val="lt1"/>
                          </a:solidFill>
                          <a:effectLst/>
                          <a:latin typeface="+mn-lt"/>
                          <a:ea typeface="+mn-ea"/>
                          <a:cs typeface="+mn-cs"/>
                        </a:rPr>
                        <a:t>Lambda Expression</a:t>
                      </a:r>
                      <a:endParaRPr lang="en-US" sz="3000" dirty="0"/>
                    </a:p>
                  </a:txBody>
                  <a:tcPr/>
                </a:tc>
              </a:tr>
              <a:tr h="2903456">
                <a:tc>
                  <a:txBody>
                    <a:bodyPr/>
                    <a:lstStyle/>
                    <a:p>
                      <a:r>
                        <a:rPr lang="en-GB" sz="3000" b="0" i="0" kern="1200" dirty="0" err="1" smtClean="0">
                          <a:solidFill>
                            <a:schemeClr val="dk1"/>
                          </a:solidFill>
                          <a:effectLst/>
                          <a:latin typeface="+mn-lt"/>
                          <a:ea typeface="+mn-ea"/>
                          <a:cs typeface="+mn-cs"/>
                        </a:rPr>
                        <a:t>var</a:t>
                      </a:r>
                      <a:r>
                        <a:rPr lang="en-GB" sz="3000" b="0" i="0" kern="1200" dirty="0" smtClean="0">
                          <a:solidFill>
                            <a:schemeClr val="dk1"/>
                          </a:solidFill>
                          <a:effectLst/>
                          <a:latin typeface="+mn-lt"/>
                          <a:ea typeface="+mn-ea"/>
                          <a:cs typeface="+mn-cs"/>
                        </a:rPr>
                        <a:t> contacts =from c in </a:t>
                      </a:r>
                      <a:r>
                        <a:rPr lang="en-GB" sz="3000" b="0" i="0" kern="1200" dirty="0" err="1" smtClean="0">
                          <a:solidFill>
                            <a:schemeClr val="dk1"/>
                          </a:solidFill>
                          <a:effectLst/>
                          <a:latin typeface="+mn-lt"/>
                          <a:ea typeface="+mn-ea"/>
                          <a:cs typeface="+mn-cs"/>
                        </a:rPr>
                        <a:t>Customerswhere</a:t>
                      </a:r>
                      <a:r>
                        <a:rPr lang="en-GB" sz="3000" b="0" i="0" kern="1200" dirty="0" smtClean="0">
                          <a:solidFill>
                            <a:schemeClr val="dk1"/>
                          </a:solidFill>
                          <a:effectLst/>
                          <a:latin typeface="+mn-lt"/>
                          <a:ea typeface="+mn-ea"/>
                          <a:cs typeface="+mn-cs"/>
                        </a:rPr>
                        <a:t>  </a:t>
                      </a:r>
                      <a:r>
                        <a:rPr lang="en-GB" sz="3000" b="0" i="0" kern="1200" dirty="0" err="1" smtClean="0">
                          <a:solidFill>
                            <a:schemeClr val="dk1"/>
                          </a:solidFill>
                          <a:effectLst/>
                          <a:latin typeface="+mn-lt"/>
                          <a:ea typeface="+mn-ea"/>
                          <a:cs typeface="+mn-cs"/>
                        </a:rPr>
                        <a:t>c.Country</a:t>
                      </a:r>
                      <a:r>
                        <a:rPr lang="en-GB" sz="3000" b="0" i="0" kern="1200" dirty="0" smtClean="0">
                          <a:solidFill>
                            <a:schemeClr val="dk1"/>
                          </a:solidFill>
                          <a:effectLst/>
                          <a:latin typeface="+mn-lt"/>
                          <a:ea typeface="+mn-ea"/>
                          <a:cs typeface="+mn-cs"/>
                        </a:rPr>
                        <a:t> == “</a:t>
                      </a:r>
                      <a:r>
                        <a:rPr lang="en-GB" sz="3000" b="0" i="0" kern="1200" dirty="0" err="1" smtClean="0">
                          <a:solidFill>
                            <a:schemeClr val="dk1"/>
                          </a:solidFill>
                          <a:effectLst/>
                          <a:latin typeface="+mn-lt"/>
                          <a:ea typeface="+mn-ea"/>
                          <a:cs typeface="+mn-cs"/>
                        </a:rPr>
                        <a:t>Italy”select</a:t>
                      </a:r>
                      <a:r>
                        <a:rPr lang="en-GB" sz="3000" b="0" i="0" kern="1200" dirty="0" smtClean="0">
                          <a:solidFill>
                            <a:schemeClr val="dk1"/>
                          </a:solidFill>
                          <a:effectLst/>
                          <a:latin typeface="+mn-lt"/>
                          <a:ea typeface="+mn-ea"/>
                          <a:cs typeface="+mn-cs"/>
                        </a:rPr>
                        <a:t> new {</a:t>
                      </a:r>
                      <a:r>
                        <a:rPr lang="en-GB" sz="3000" b="0" i="0" kern="1200" dirty="0" err="1" smtClean="0">
                          <a:solidFill>
                            <a:schemeClr val="dk1"/>
                          </a:solidFill>
                          <a:effectLst/>
                          <a:latin typeface="+mn-lt"/>
                          <a:ea typeface="+mn-ea"/>
                          <a:cs typeface="+mn-cs"/>
                        </a:rPr>
                        <a:t>c.Name,c.Phone</a:t>
                      </a:r>
                      <a:r>
                        <a:rPr lang="en-GB" sz="3000" b="0" i="0" kern="1200" dirty="0" smtClean="0">
                          <a:solidFill>
                            <a:schemeClr val="dk1"/>
                          </a:solidFill>
                          <a:effectLst/>
                          <a:latin typeface="+mn-lt"/>
                          <a:ea typeface="+mn-ea"/>
                          <a:cs typeface="+mn-cs"/>
                        </a:rPr>
                        <a:t>};</a:t>
                      </a:r>
                      <a:endParaRPr lang="en-US" sz="3000" dirty="0"/>
                    </a:p>
                  </a:txBody>
                  <a:tcPr/>
                </a:tc>
                <a:tc>
                  <a:txBody>
                    <a:bodyPr/>
                    <a:lstStyle/>
                    <a:p>
                      <a:r>
                        <a:rPr lang="en-GB" sz="3000" b="0" i="0" kern="1200" dirty="0" err="1" smtClean="0">
                          <a:solidFill>
                            <a:schemeClr val="dk1"/>
                          </a:solidFill>
                          <a:effectLst/>
                          <a:latin typeface="+mn-lt"/>
                          <a:ea typeface="+mn-ea"/>
                          <a:cs typeface="+mn-cs"/>
                        </a:rPr>
                        <a:t>var</a:t>
                      </a:r>
                      <a:r>
                        <a:rPr lang="en-GB" sz="3000" b="0" i="0" kern="1200" dirty="0" smtClean="0">
                          <a:solidFill>
                            <a:schemeClr val="dk1"/>
                          </a:solidFill>
                          <a:effectLst/>
                          <a:latin typeface="+mn-lt"/>
                          <a:ea typeface="+mn-ea"/>
                          <a:cs typeface="+mn-cs"/>
                        </a:rPr>
                        <a:t> contacts =Customers .Where(c=&gt;</a:t>
                      </a:r>
                      <a:r>
                        <a:rPr lang="en-GB" sz="3000" b="0" i="0" kern="1200" dirty="0" err="1" smtClean="0">
                          <a:solidFill>
                            <a:schemeClr val="dk1"/>
                          </a:solidFill>
                          <a:effectLst/>
                          <a:latin typeface="+mn-lt"/>
                          <a:ea typeface="+mn-ea"/>
                          <a:cs typeface="+mn-cs"/>
                        </a:rPr>
                        <a:t>c.Country</a:t>
                      </a:r>
                      <a:r>
                        <a:rPr lang="en-GB" sz="3000" b="0" i="0" kern="1200" dirty="0" smtClean="0">
                          <a:solidFill>
                            <a:schemeClr val="dk1"/>
                          </a:solidFill>
                          <a:effectLst/>
                          <a:latin typeface="+mn-lt"/>
                          <a:ea typeface="+mn-ea"/>
                          <a:cs typeface="+mn-cs"/>
                        </a:rPr>
                        <a:t>==”</a:t>
                      </a:r>
                      <a:r>
                        <a:rPr lang="en-GB" sz="3000" b="0" i="0" kern="1200" dirty="0" err="1" smtClean="0">
                          <a:solidFill>
                            <a:schemeClr val="dk1"/>
                          </a:solidFill>
                          <a:effectLst/>
                          <a:latin typeface="+mn-lt"/>
                          <a:ea typeface="+mn-ea"/>
                          <a:cs typeface="+mn-cs"/>
                        </a:rPr>
                        <a:t>Italy&amp;rdquo.Select</a:t>
                      </a:r>
                      <a:r>
                        <a:rPr lang="en-GB" sz="3000" b="0" i="0" kern="1200" dirty="0" smtClean="0">
                          <a:solidFill>
                            <a:schemeClr val="dk1"/>
                          </a:solidFill>
                          <a:effectLst/>
                          <a:latin typeface="+mn-lt"/>
                          <a:ea typeface="+mn-ea"/>
                          <a:cs typeface="+mn-cs"/>
                        </a:rPr>
                        <a:t>(c=&gt; new{</a:t>
                      </a:r>
                      <a:r>
                        <a:rPr lang="en-GB" sz="3000" b="0" i="0" kern="1200" dirty="0" err="1" smtClean="0">
                          <a:solidFill>
                            <a:schemeClr val="dk1"/>
                          </a:solidFill>
                          <a:effectLst/>
                          <a:latin typeface="+mn-lt"/>
                          <a:ea typeface="+mn-ea"/>
                          <a:cs typeface="+mn-cs"/>
                        </a:rPr>
                        <a:t>c.Name,c.Phone</a:t>
                      </a:r>
                      <a:r>
                        <a:rPr lang="en-GB" sz="3000" b="0" i="0" kern="1200" dirty="0" smtClean="0">
                          <a:solidFill>
                            <a:schemeClr val="dk1"/>
                          </a:solidFill>
                          <a:effectLst/>
                          <a:latin typeface="+mn-lt"/>
                          <a:ea typeface="+mn-ea"/>
                          <a:cs typeface="+mn-cs"/>
                        </a:rPr>
                        <a:t>})</a:t>
                      </a:r>
                      <a:endParaRPr lang="en-US" sz="3000" dirty="0"/>
                    </a:p>
                  </a:txBody>
                  <a:tcPr/>
                </a:tc>
              </a:tr>
            </a:tbl>
          </a:graphicData>
        </a:graphic>
      </p:graphicFrame>
    </p:spTree>
    <p:extLst>
      <p:ext uri="{BB962C8B-B14F-4D97-AF65-F5344CB8AC3E}">
        <p14:creationId xmlns:p14="http://schemas.microsoft.com/office/powerpoint/2010/main" val="15842892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3.</a:t>
            </a:r>
            <a:r>
              <a:rPr lang="vi-VN" b="1" dirty="0">
                <a:cs typeface="Times New Roman" panose="02020603050405020304" pitchFamily="18" charset="0"/>
              </a:rPr>
              <a:t> Sơ đồ tính năng của LINQ</a:t>
            </a:r>
            <a:endParaRPr lang="en-US" dirty="0"/>
          </a:p>
        </p:txBody>
      </p:sp>
      <p:sp>
        <p:nvSpPr>
          <p:cNvPr id="3" name="Content Placeholder 2"/>
          <p:cNvSpPr>
            <a:spLocks noGrp="1"/>
          </p:cNvSpPr>
          <p:nvPr>
            <p:ph idx="1"/>
          </p:nvPr>
        </p:nvSpPr>
        <p:spPr/>
        <p:txBody>
          <a:bodyPr>
            <a:normAutofit fontScale="92500" lnSpcReduction="20000"/>
          </a:bodyPr>
          <a:lstStyle/>
          <a:p>
            <a:pPr marL="0" indent="0" algn="just" fontAlgn="base">
              <a:buNone/>
            </a:pPr>
            <a:r>
              <a:rPr lang="en-US" sz="3000" dirty="0" smtClean="0">
                <a:latin typeface="+mj-lt"/>
              </a:rPr>
              <a:t>	</a:t>
            </a:r>
            <a:r>
              <a:rPr lang="vi-VN" sz="3000" dirty="0">
                <a:latin typeface="+mj-lt"/>
              </a:rPr>
              <a:t> Ở cả 2 dạng truy vấn trên đề trả về một tập hợp gồm Name và Phone cũng những Customer ở “Italy</a:t>
            </a:r>
            <a:r>
              <a:rPr lang="vi-VN" sz="3000" dirty="0" smtClean="0">
                <a:latin typeface="+mj-lt"/>
              </a:rPr>
              <a:t>”.</a:t>
            </a:r>
            <a:endParaRPr lang="en-US" sz="3000" dirty="0" smtClean="0">
              <a:latin typeface="+mj-lt"/>
            </a:endParaRPr>
          </a:p>
          <a:p>
            <a:pPr marL="0" indent="0" algn="just" fontAlgn="base">
              <a:buNone/>
            </a:pPr>
            <a:endParaRPr lang="vi-VN" sz="3000" dirty="0">
              <a:latin typeface="+mj-lt"/>
            </a:endParaRPr>
          </a:p>
          <a:p>
            <a:pPr marL="0" indent="0" algn="just" fontAlgn="base">
              <a:buNone/>
            </a:pPr>
            <a:r>
              <a:rPr lang="en-US" sz="3000" dirty="0" smtClean="0">
                <a:latin typeface="+mj-lt"/>
              </a:rPr>
              <a:t>	</a:t>
            </a:r>
            <a:r>
              <a:rPr lang="vi-VN" sz="3000" dirty="0" smtClean="0">
                <a:latin typeface="+mj-lt"/>
              </a:rPr>
              <a:t>Về </a:t>
            </a:r>
            <a:r>
              <a:rPr lang="vi-VN" sz="3000" dirty="0">
                <a:latin typeface="+mj-lt"/>
              </a:rPr>
              <a:t>mặt ngữ nghĩa, câu truy vấn LINQ hết sức là gần gũi với những cách nói thông thường trong cuộc sống, câu truy vấn ở ví dụ trên chúng ta có thể phát biểu như sau :”từ một phần tử Customer ở Italy hãy lấy thông tin Name, Phone của phần tử đó”.</a:t>
            </a:r>
          </a:p>
          <a:p>
            <a:pPr marL="0" indent="0" algn="just">
              <a:buNone/>
            </a:pPr>
            <a:endParaRPr lang="en-US" sz="3000" dirty="0">
              <a:latin typeface="+mj-lt"/>
            </a:endParaRPr>
          </a:p>
        </p:txBody>
      </p:sp>
    </p:spTree>
    <p:extLst>
      <p:ext uri="{BB962C8B-B14F-4D97-AF65-F5344CB8AC3E}">
        <p14:creationId xmlns:p14="http://schemas.microsoft.com/office/powerpoint/2010/main" val="28934264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b="1" dirty="0"/>
              <a:t> </a:t>
            </a:r>
            <a:r>
              <a:rPr lang="en-US" b="1" dirty="0" smtClean="0"/>
              <a:t>4. </a:t>
            </a:r>
            <a:r>
              <a:rPr lang="vi-VN" b="1" dirty="0" smtClean="0"/>
              <a:t>Các </a:t>
            </a:r>
            <a:r>
              <a:rPr lang="vi-VN" b="1" dirty="0"/>
              <a:t>khái niệm cơ bản :</a:t>
            </a:r>
            <a:endParaRPr lang="en-US"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US" sz="3000" b="1" i="1" dirty="0" smtClean="0">
                <a:latin typeface="Times New Roman" panose="02020603050405020304" pitchFamily="18" charset="0"/>
                <a:cs typeface="Times New Roman" panose="02020603050405020304" pitchFamily="18" charset="0"/>
              </a:rPr>
              <a:t>	Automatic Properties: </a:t>
            </a:r>
            <a:r>
              <a:rPr lang="vi-VN" sz="3000" dirty="0">
                <a:latin typeface="Times New Roman" panose="02020603050405020304" pitchFamily="18" charset="0"/>
                <a:cs typeface="Times New Roman" panose="02020603050405020304" pitchFamily="18" charset="0"/>
              </a:rPr>
              <a:t>Tính năng này giúp phát sinh biến cục bộ, do đó lập trình viên không cần phải định nghĩa trong set;get; mà vẫn sử dụng bình thường</a:t>
            </a:r>
            <a:r>
              <a:rPr lang="vi-VN" sz="3000" dirty="0" smtClean="0">
                <a:latin typeface="Times New Roman" panose="02020603050405020304" pitchFamily="18" charset="0"/>
                <a:cs typeface="Times New Roman" panose="02020603050405020304" pitchFamily="18" charset="0"/>
              </a:rPr>
              <a:t>.</a:t>
            </a:r>
            <a:endParaRPr lang="en-US" sz="3000" dirty="0" smtClean="0">
              <a:latin typeface="Times New Roman" panose="02020603050405020304" pitchFamily="18" charset="0"/>
              <a:cs typeface="Times New Roman" panose="02020603050405020304" pitchFamily="18" charset="0"/>
            </a:endParaRPr>
          </a:p>
          <a:p>
            <a:pPr marL="0" indent="0" algn="just" fontAlgn="base">
              <a:buNone/>
            </a:pPr>
            <a:r>
              <a:rPr lang="en-US" sz="3000" b="1" i="1" dirty="0" smtClean="0">
                <a:latin typeface="Times New Roman" panose="02020603050405020304" pitchFamily="18" charset="0"/>
                <a:cs typeface="Times New Roman" panose="02020603050405020304" pitchFamily="18" charset="0"/>
              </a:rPr>
              <a:t>	Anonymous </a:t>
            </a:r>
            <a:r>
              <a:rPr lang="en-US" sz="3000" b="1" i="1" dirty="0">
                <a:latin typeface="Times New Roman" panose="02020603050405020304" pitchFamily="18" charset="0"/>
                <a:cs typeface="Times New Roman" panose="02020603050405020304" pitchFamily="18" charset="0"/>
              </a:rPr>
              <a:t>Types</a:t>
            </a:r>
            <a:r>
              <a:rPr lang="en-US" sz="3000" b="1" i="1" dirty="0" smtClean="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Đây là kiểu dữ liệu ngầm định dùng trong LINQ, hay còn gọi là “kiểu dữ liệu nặc danh”.</a:t>
            </a:r>
          </a:p>
          <a:p>
            <a:pPr marL="0" indent="0" algn="just" fontAlgn="base">
              <a:buNone/>
            </a:pPr>
            <a:r>
              <a:rPr lang="vi-VN" sz="3000" dirty="0" smtClean="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Kiểu dữ liệu này không tường minh như Int, String … mà tùy vào câu lệnh LINQ trả về giá trị là một “tập hợp”, hay một “đối tượng” hoặc những trường dữ liệu do lập trình viên định nghĩa v.v</a:t>
            </a:r>
          </a:p>
          <a:p>
            <a:pPr marL="0" indent="0" algn="just">
              <a:buNone/>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4679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b="1" dirty="0"/>
              <a:t> </a:t>
            </a:r>
            <a:r>
              <a:rPr lang="en-US" b="1" dirty="0"/>
              <a:t>4. </a:t>
            </a:r>
            <a:r>
              <a:rPr lang="vi-VN" b="1" dirty="0"/>
              <a:t>Các khái niệm cơ bản :</a:t>
            </a:r>
            <a:endParaRPr lang="en-US" dirty="0"/>
          </a:p>
        </p:txBody>
      </p:sp>
      <p:sp>
        <p:nvSpPr>
          <p:cNvPr id="3" name="Content Placeholder 2"/>
          <p:cNvSpPr>
            <a:spLocks noGrp="1"/>
          </p:cNvSpPr>
          <p:nvPr>
            <p:ph idx="4294967295"/>
          </p:nvPr>
        </p:nvSpPr>
        <p:spPr>
          <a:xfrm>
            <a:off x="906321" y="2079625"/>
            <a:ext cx="10780712" cy="4778375"/>
          </a:xfrm>
        </p:spPr>
        <p:txBody>
          <a:bodyPr>
            <a:noAutofit/>
          </a:bodyPr>
          <a:lstStyle/>
          <a:p>
            <a:pPr marL="0" indent="0" algn="just">
              <a:buNone/>
            </a:pPr>
            <a:r>
              <a:rPr lang="en-US" sz="3000" b="1" i="1" dirty="0" smtClean="0">
                <a:latin typeface="Times New Roman" panose="02020603050405020304" pitchFamily="18" charset="0"/>
                <a:cs typeface="Times New Roman" panose="02020603050405020304" pitchFamily="18" charset="0"/>
              </a:rPr>
              <a:t>	</a:t>
            </a:r>
          </a:p>
          <a:p>
            <a:pPr marL="0" indent="0" algn="just">
              <a:buNone/>
            </a:pPr>
            <a:r>
              <a:rPr lang="en-US" sz="3000" b="1" i="1" dirty="0" smtClean="0">
                <a:latin typeface="Times New Roman" panose="02020603050405020304" pitchFamily="18" charset="0"/>
                <a:cs typeface="Times New Roman" panose="02020603050405020304" pitchFamily="18" charset="0"/>
              </a:rPr>
              <a:t>	Object Initialization: </a:t>
            </a:r>
            <a:r>
              <a:rPr lang="vi-VN" sz="3000" dirty="0">
                <a:latin typeface="Times New Roman" panose="02020603050405020304" pitchFamily="18" charset="0"/>
                <a:cs typeface="Times New Roman" panose="02020603050405020304" pitchFamily="18" charset="0"/>
              </a:rPr>
              <a:t>Tính năng này giúp chúng ta gán giá trị cho thuộc tính ngay lúc khởi tạo đối tượng </a:t>
            </a:r>
            <a:r>
              <a:rPr lang="vi-VN" sz="3000" dirty="0" smtClean="0">
                <a:latin typeface="Times New Roman" panose="02020603050405020304" pitchFamily="18" charset="0"/>
                <a:cs typeface="Times New Roman" panose="02020603050405020304" pitchFamily="18" charset="0"/>
              </a:rPr>
              <a:t>.</a:t>
            </a:r>
            <a:endParaRPr lang="en-US" sz="3000" dirty="0" smtClean="0">
              <a:latin typeface="Times New Roman" panose="02020603050405020304" pitchFamily="18" charset="0"/>
              <a:cs typeface="Times New Roman" panose="02020603050405020304" pitchFamily="18" charset="0"/>
            </a:endParaRPr>
          </a:p>
          <a:p>
            <a:pPr marL="0" indent="0" algn="just">
              <a:buNone/>
            </a:pPr>
            <a:r>
              <a:rPr lang="en-US" sz="3000" b="1" i="1" dirty="0" smtClean="0">
                <a:latin typeface="Times New Roman" panose="02020603050405020304" pitchFamily="18" charset="0"/>
                <a:cs typeface="Times New Roman" panose="02020603050405020304" pitchFamily="18" charset="0"/>
              </a:rPr>
              <a:t>	Query Expression: </a:t>
            </a:r>
            <a:r>
              <a:rPr lang="vi-VN" sz="3000" dirty="0">
                <a:latin typeface="Times New Roman" panose="02020603050405020304" pitchFamily="18" charset="0"/>
                <a:cs typeface="Times New Roman" panose="02020603050405020304" pitchFamily="18" charset="0"/>
              </a:rPr>
              <a:t>Đây là một tính năng rất thường sử dụng trong LINQ, giúp tích hơp câu lệnh SQL vào ngôn ngữ lập trình hướng đối tượng, điều đáng nói là dữ liệu không đơn thuần là chỉ dùng cho dữ liệu SQL Server và còn sử dùng </a:t>
            </a:r>
            <a:r>
              <a:rPr lang="vi-VN" sz="3000" dirty="0" smtClean="0">
                <a:latin typeface="Times New Roman" panose="02020603050405020304" pitchFamily="18" charset="0"/>
                <a:cs typeface="Times New Roman" panose="02020603050405020304" pitchFamily="18" charset="0"/>
              </a:rPr>
              <a:t>đ</a:t>
            </a:r>
            <a:r>
              <a:rPr lang="en-US" sz="3000" dirty="0" err="1" smtClean="0">
                <a:latin typeface="Times New Roman" panose="02020603050405020304" pitchFamily="18" charset="0"/>
                <a:cs typeface="Times New Roman" panose="02020603050405020304" pitchFamily="18" charset="0"/>
              </a:rPr>
              <a:t>ược</a:t>
            </a:r>
            <a:r>
              <a:rPr lang="vi-VN" sz="3000" dirty="0" smtClean="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với nhiều loại dữ liệu khác </a:t>
            </a:r>
            <a:endParaRPr lang="en-US" sz="3000" dirty="0" smtClean="0">
              <a:latin typeface="Times New Roman" panose="02020603050405020304" pitchFamily="18" charset="0"/>
              <a:cs typeface="Times New Roman" panose="02020603050405020304" pitchFamily="18" charset="0"/>
            </a:endParaRPr>
          </a:p>
          <a:p>
            <a:pPr marL="0" indent="0" algn="just">
              <a:buNone/>
            </a:pPr>
            <a:r>
              <a:rPr lang="en-US" sz="3000" b="1" i="1" dirty="0" smtClean="0">
                <a:latin typeface="Times New Roman" panose="02020603050405020304" pitchFamily="18" charset="0"/>
                <a:cs typeface="Times New Roman" panose="02020603050405020304" pitchFamily="18" charset="0"/>
              </a:rPr>
              <a:t>	</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87812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vi-VN" b="1" dirty="0"/>
              <a:t> </a:t>
            </a:r>
            <a:r>
              <a:rPr lang="en-US" b="1" dirty="0"/>
              <a:t>4. </a:t>
            </a:r>
            <a:r>
              <a:rPr lang="vi-VN" b="1" dirty="0"/>
              <a:t>Các khái niệm cơ bản :</a:t>
            </a:r>
            <a:endParaRPr lang="en-US" dirty="0"/>
          </a:p>
        </p:txBody>
      </p:sp>
      <p:sp>
        <p:nvSpPr>
          <p:cNvPr id="4" name="Content Placeholder 3"/>
          <p:cNvSpPr>
            <a:spLocks noGrp="1"/>
          </p:cNvSpPr>
          <p:nvPr>
            <p:ph idx="1"/>
          </p:nvPr>
        </p:nvSpPr>
        <p:spPr/>
        <p:txBody>
          <a:bodyPr>
            <a:normAutofit/>
          </a:bodyPr>
          <a:lstStyle/>
          <a:p>
            <a:pPr marL="0" indent="0">
              <a:buNone/>
            </a:pPr>
            <a:r>
              <a:rPr lang="en-US" sz="3000" b="1" i="1" dirty="0">
                <a:latin typeface="Times New Roman" panose="02020603050405020304" pitchFamily="18" charset="0"/>
                <a:cs typeface="Times New Roman" panose="02020603050405020304" pitchFamily="18" charset="0"/>
              </a:rPr>
              <a:t>Lambda Expression: </a:t>
            </a:r>
            <a:r>
              <a:rPr lang="vi-VN" sz="3000" dirty="0">
                <a:latin typeface="Times New Roman" panose="02020603050405020304" pitchFamily="18" charset="0"/>
                <a:cs typeface="Times New Roman" panose="02020603050405020304" pitchFamily="18" charset="0"/>
              </a:rPr>
              <a:t>Đây tính năng khá hay của LINQ, nếu Query Expression là tích hợp lệnh SQL vào ngôn ngữ, thì Lambda là giải pháp thao tác trên dữ liệu thông qua đối tượng.</a:t>
            </a:r>
            <a:endParaRPr lang="en-US" sz="3000" dirty="0"/>
          </a:p>
        </p:txBody>
      </p:sp>
    </p:spTree>
    <p:extLst>
      <p:ext uri="{BB962C8B-B14F-4D97-AF65-F5344CB8AC3E}">
        <p14:creationId xmlns:p14="http://schemas.microsoft.com/office/powerpoint/2010/main" val="20691054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bg1"/>
                </a:solidFill>
                <a:latin typeface="Times New Roman" panose="02020603050405020304" pitchFamily="18" charset="0"/>
                <a:cs typeface="Times New Roman" panose="02020603050405020304" pitchFamily="18" charset="0"/>
              </a:rPr>
              <a:t>LINQ providers</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647666"/>
            <a:ext cx="8825659" cy="3372134"/>
          </a:xfrm>
        </p:spPr>
        <p:txBody>
          <a:bodyPr>
            <a:normAutofit/>
          </a:bodyPr>
          <a:lstStyle/>
          <a:p>
            <a:pPr marL="0" indent="0">
              <a:buNone/>
            </a:pPr>
            <a:r>
              <a:rPr lang="en-US" sz="2800" dirty="0" smtClean="0">
                <a:latin typeface="Times New Roman" panose="02020603050405020304" pitchFamily="18" charset="0"/>
                <a:cs typeface="Times New Roman" panose="02020603050405020304" pitchFamily="18" charset="0"/>
              </a:rPr>
              <a:t>	T</a:t>
            </a:r>
            <a:r>
              <a:rPr lang="vi-VN" sz="2800" dirty="0" smtClean="0">
                <a:latin typeface="Times New Roman" panose="02020603050405020304" pitchFamily="18" charset="0"/>
                <a:cs typeface="Times New Roman" panose="02020603050405020304" pitchFamily="18" charset="0"/>
              </a:rPr>
              <a:t>ruy </a:t>
            </a:r>
            <a:r>
              <a:rPr lang="vi-VN" sz="2800" dirty="0">
                <a:latin typeface="Times New Roman" panose="02020603050405020304" pitchFamily="18" charset="0"/>
                <a:cs typeface="Times New Roman" panose="02020603050405020304" pitchFamily="18" charset="0"/>
              </a:rPr>
              <a:t>vấn LINQ </a:t>
            </a:r>
            <a:r>
              <a:rPr lang="en-US" sz="2800" dirty="0" smtClean="0">
                <a:latin typeface="Times New Roman" panose="02020603050405020304" pitchFamily="18" charset="0"/>
                <a:cs typeface="Times New Roman" panose="02020603050405020304" pitchFamily="18" charset="0"/>
              </a:rPr>
              <a:t>ta</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luôn luôn phải làm việc với các đối tượng. </a:t>
            </a:r>
            <a:r>
              <a:rPr lang="en-US" sz="2800" dirty="0" smtClean="0">
                <a:latin typeface="Times New Roman" panose="02020603050405020304" pitchFamily="18" charset="0"/>
                <a:cs typeface="Times New Roman" panose="02020603050405020304" pitchFamily="18" charset="0"/>
              </a:rPr>
              <a:t>Ta</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sử dụng cùng một mẫu mã nguồn cơ bản để truy vấn và chuyển đổi dữ liệu trong XML documents, SQL databases, ADO.NET Datasets, .NET collections, và bất kỳ định dạng nào khác mà một LINQ provider có sẵn.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03180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LINQ to </a:t>
            </a:r>
            <a:r>
              <a:rPr lang="en-US" b="1" dirty="0" smtClean="0">
                <a:latin typeface="Times New Roman" panose="02020603050405020304" pitchFamily="18" charset="0"/>
                <a:cs typeface="Times New Roman" panose="02020603050405020304" pitchFamily="18" charset="0"/>
              </a:rPr>
              <a:t>Objects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lgn="just">
              <a:buNone/>
            </a:pPr>
            <a:r>
              <a:rPr lang="en-US" sz="2500" dirty="0" smtClean="0">
                <a:latin typeface="Times New Roman" panose="02020603050405020304" pitchFamily="18" charset="0"/>
                <a:cs typeface="Times New Roman" panose="02020603050405020304" pitchFamily="18" charset="0"/>
              </a:rPr>
              <a:t>	LINQ </a:t>
            </a:r>
            <a:r>
              <a:rPr lang="en-US" sz="2500" dirty="0" err="1">
                <a:latin typeface="Times New Roman" panose="02020603050405020304" pitchFamily="18" charset="0"/>
                <a:cs typeface="Times New Roman" panose="02020603050405020304" pitchFamily="18" charset="0"/>
              </a:rPr>
              <a:t>để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cung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cấp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đối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tượng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được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bộ</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sưu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tập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trong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bộ</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nhớ</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động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cơ</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thực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hiện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truy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vấn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cục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bộ</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của</a:t>
            </a:r>
            <a:r>
              <a:rPr lang="en-US" sz="2500" dirty="0">
                <a:latin typeface="Times New Roman" panose="02020603050405020304" pitchFamily="18" charset="0"/>
                <a:cs typeface="Times New Roman" panose="02020603050405020304" pitchFamily="18" charset="0"/>
              </a:rPr>
              <a:t> LINQ.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mã</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được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tạo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ra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bởi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cung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cấp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này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đề</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cập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đến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việc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thực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hiện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của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khai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truy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vấn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tiêu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chuẩn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theo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quy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định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về</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trình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tự</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mô</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hình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phép</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Ienumerable</a:t>
            </a:r>
            <a:r>
              <a:rPr lang="en-US" sz="2500" dirty="0" smtClean="0">
                <a:latin typeface="Times New Roman" panose="02020603050405020304" pitchFamily="18" charset="0"/>
                <a:cs typeface="Times New Roman" panose="02020603050405020304" pitchFamily="18" charset="0"/>
              </a:rPr>
              <a:t> &lt;T&gt; </a:t>
            </a:r>
            <a:r>
              <a:rPr lang="en-US" sz="2500" dirty="0" err="1" smtClean="0">
                <a:latin typeface="Times New Roman" panose="02020603050405020304" pitchFamily="18" charset="0"/>
                <a:cs typeface="Times New Roman" panose="02020603050405020304" pitchFamily="18" charset="0"/>
              </a:rPr>
              <a:t>bộ</a:t>
            </a:r>
            <a:r>
              <a:rPr lang="en-US" sz="2500" dirty="0" smtClean="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sưu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tập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được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truy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vấn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tại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địa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phương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Thực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hiện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hiện</a:t>
            </a:r>
            <a:r>
              <a:rPr lang="en-US" sz="2500" dirty="0">
                <a:latin typeface="Times New Roman" panose="02020603050405020304" pitchFamily="18" charset="0"/>
                <a:cs typeface="Times New Roman" panose="02020603050405020304" pitchFamily="18" charset="0"/>
              </a:rPr>
              <a:t> nay </a:t>
            </a:r>
            <a:r>
              <a:rPr lang="en-US" sz="2500" dirty="0" err="1">
                <a:latin typeface="Times New Roman" panose="02020603050405020304" pitchFamily="18" charset="0"/>
                <a:cs typeface="Times New Roman" panose="02020603050405020304" pitchFamily="18" charset="0"/>
              </a:rPr>
              <a:t>của</a:t>
            </a:r>
            <a:r>
              <a:rPr lang="en-US" sz="2500" dirty="0">
                <a:latin typeface="Times New Roman" panose="02020603050405020304" pitchFamily="18" charset="0"/>
                <a:cs typeface="Times New Roman" panose="02020603050405020304" pitchFamily="18" charset="0"/>
              </a:rPr>
              <a:t> LINQ to Objects </a:t>
            </a:r>
            <a:r>
              <a:rPr lang="en-US" sz="2500" dirty="0" err="1">
                <a:latin typeface="Times New Roman" panose="02020603050405020304" pitchFamily="18" charset="0"/>
                <a:cs typeface="Times New Roman" panose="02020603050405020304" pitchFamily="18" charset="0"/>
              </a:rPr>
              <a:t>thực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hiện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kiểm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thực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hiện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giao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diện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phép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kiểm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nhanh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thành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viên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số</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lượng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hoạt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động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cứu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được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lập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chỉ</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mục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họ</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được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hỗ</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trợ</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bởi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loại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thời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gian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chạy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của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IEnumerable</a:t>
            </a:r>
            <a:r>
              <a:rPr lang="en-US" sz="25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814971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LINQ to </a:t>
            </a:r>
            <a:r>
              <a:rPr lang="en-US" b="1" dirty="0" smtClean="0">
                <a:latin typeface="Times New Roman" panose="02020603050405020304" pitchFamily="18" charset="0"/>
                <a:cs typeface="Times New Roman" panose="02020603050405020304" pitchFamily="18" charset="0"/>
              </a:rPr>
              <a:t>XML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3000" dirty="0" smtClean="0">
                <a:latin typeface="Times New Roman" panose="02020603050405020304" pitchFamily="18" charset="0"/>
                <a:cs typeface="Times New Roman" panose="02020603050405020304" pitchFamily="18" charset="0"/>
              </a:rPr>
              <a:t>	LINQ </a:t>
            </a:r>
            <a:r>
              <a:rPr lang="en-US" sz="3000" dirty="0">
                <a:latin typeface="Times New Roman" panose="02020603050405020304" pitchFamily="18" charset="0"/>
                <a:cs typeface="Times New Roman" panose="02020603050405020304" pitchFamily="18" charset="0"/>
              </a:rPr>
              <a:t>to XML </a:t>
            </a:r>
            <a:r>
              <a:rPr lang="en-US" sz="3000" dirty="0" err="1">
                <a:latin typeface="Times New Roman" panose="02020603050405020304" pitchFamily="18" charset="0"/>
                <a:cs typeface="Times New Roman" panose="02020603050405020304" pitchFamily="18" charset="0"/>
              </a:rPr>
              <a:t>cung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cấp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dịch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vụ</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chuyển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tài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liệu</a:t>
            </a:r>
            <a:r>
              <a:rPr lang="en-US" sz="3000" dirty="0">
                <a:latin typeface="Times New Roman" panose="02020603050405020304" pitchFamily="18" charset="0"/>
                <a:cs typeface="Times New Roman" panose="02020603050405020304" pitchFamily="18" charset="0"/>
              </a:rPr>
              <a:t> XML </a:t>
            </a:r>
            <a:r>
              <a:rPr lang="en-US" sz="3000" dirty="0" err="1">
                <a:latin typeface="Times New Roman" panose="02020603050405020304" pitchFamily="18" charset="0"/>
                <a:cs typeface="Times New Roman" panose="02020603050405020304" pitchFamily="18" charset="0"/>
              </a:rPr>
              <a:t>vào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bộ</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sưu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tập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XELement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đối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tượng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sau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truy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vấn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chống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bằng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động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thực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hiện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địa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phương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cung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cấp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như</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phần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việc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thực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hiện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điều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hành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truy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vấn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chuẩn</a:t>
            </a:r>
            <a:r>
              <a:rPr lang="en-US" sz="3000" dirty="0">
                <a:latin typeface="Times New Roman" panose="02020603050405020304" pitchFamily="18" charset="0"/>
                <a:cs typeface="Times New Roman" panose="02020603050405020304" pitchFamily="18" charset="0"/>
              </a:rPr>
              <a:t>.</a:t>
            </a:r>
          </a:p>
          <a:p>
            <a:pPr marL="0" indent="0" algn="just">
              <a:buNone/>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81743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LINQ to </a:t>
            </a:r>
            <a:r>
              <a:rPr lang="en-US" b="1" dirty="0" smtClean="0">
                <a:latin typeface="Times New Roman" panose="02020603050405020304" pitchFamily="18" charset="0"/>
                <a:cs typeface="Times New Roman" panose="02020603050405020304" pitchFamily="18" charset="0"/>
              </a:rPr>
              <a:t>SQL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lgn="just">
              <a:buNone/>
            </a:pP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	LINQ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to SQL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cung</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cấp</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dịch</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vụ</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cho</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phép</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LINQ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sẽ</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được</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sử</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dụng</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để</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truy</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vấn</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Microsoft SQL Server </a:t>
            </a:r>
            <a:r>
              <a:rPr lang="en-US" sz="3000" dirty="0" err="1" smtClean="0">
                <a:solidFill>
                  <a:schemeClr val="tx1">
                    <a:lumMod val="95000"/>
                    <a:lumOff val="5000"/>
                  </a:schemeClr>
                </a:solidFill>
                <a:latin typeface="Times New Roman" panose="02020603050405020304" pitchFamily="18" charset="0"/>
                <a:cs typeface="Times New Roman" panose="02020603050405020304" pitchFamily="18" charset="0"/>
              </a:rPr>
              <a:t>cơ</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sở</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dữ</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liệu</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bao</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gồm</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smtClean="0">
                <a:solidFill>
                  <a:schemeClr val="tx1">
                    <a:lumMod val="95000"/>
                    <a:lumOff val="5000"/>
                  </a:schemeClr>
                </a:solidFill>
                <a:latin typeface="Times New Roman" panose="02020603050405020304" pitchFamily="18" charset="0"/>
                <a:cs typeface="Times New Roman" panose="02020603050405020304" pitchFamily="18" charset="0"/>
              </a:rPr>
              <a:t>gọn</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 SQL Server </a:t>
            </a:r>
            <a:r>
              <a:rPr lang="en-US" sz="3000" dirty="0" err="1" smtClean="0">
                <a:solidFill>
                  <a:schemeClr val="tx1">
                    <a:lumMod val="95000"/>
                    <a:lumOff val="5000"/>
                  </a:schemeClr>
                </a:solidFill>
                <a:latin typeface="Times New Roman" panose="02020603050405020304" pitchFamily="18" charset="0"/>
                <a:cs typeface="Times New Roman" panose="02020603050405020304" pitchFamily="18" charset="0"/>
              </a:rPr>
              <a:t>cơ</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sở</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dữ</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liệu</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Kể</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từ</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khi</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dữ</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liệu</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SQL Server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có</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thể</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nằm</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trên</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một</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máy</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chủ</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từ</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xa</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và</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bởi</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vì</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SQL Server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có</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công</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cụ</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truy</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vấn</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riêng</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của</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mình</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LINQ to SQL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không</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sử</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dụng</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công</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cụ</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truy</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vấn</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LINQ.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Thay</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vào</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đó</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nó</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chuyển</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đổi</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một</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truy</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vấn</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LINQ to </a:t>
            </a:r>
            <a:r>
              <a:rPr lang="en-US" sz="3000" dirty="0" err="1" smtClean="0">
                <a:solidFill>
                  <a:schemeClr val="tx1">
                    <a:lumMod val="95000"/>
                    <a:lumOff val="5000"/>
                  </a:schemeClr>
                </a:solidFill>
                <a:latin typeface="Times New Roman" panose="02020603050405020304" pitchFamily="18" charset="0"/>
                <a:cs typeface="Times New Roman" panose="02020603050405020304" pitchFamily="18" charset="0"/>
              </a:rPr>
              <a:t>một</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smtClean="0">
                <a:solidFill>
                  <a:schemeClr val="tx1">
                    <a:lumMod val="95000"/>
                    <a:lumOff val="5000"/>
                  </a:schemeClr>
                </a:solidFill>
                <a:latin typeface="Times New Roman" panose="02020603050405020304" pitchFamily="18" charset="0"/>
                <a:cs typeface="Times New Roman" panose="02020603050405020304" pitchFamily="18" charset="0"/>
              </a:rPr>
              <a:t>SQLtruy</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vấn</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mà</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sau</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đó</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được</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gửi</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đến</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SQL Server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để</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xử</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lý</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295080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MỤC LỤC</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marL="514350" indent="-514350">
              <a:buAutoNum type="arabicPeriod"/>
            </a:pPr>
            <a:r>
              <a:rPr lang="en-US" sz="3000" b="1" dirty="0" err="1" smtClean="0">
                <a:solidFill>
                  <a:schemeClr val="tx1">
                    <a:lumMod val="95000"/>
                    <a:lumOff val="5000"/>
                  </a:schemeClr>
                </a:solidFill>
                <a:latin typeface="Times New Roman" panose="02020603050405020304" pitchFamily="18" charset="0"/>
                <a:cs typeface="Times New Roman" panose="02020603050405020304" pitchFamily="18" charset="0"/>
              </a:rPr>
              <a:t>Khái</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b="1" dirty="0" err="1" smtClean="0">
                <a:solidFill>
                  <a:schemeClr val="tx1">
                    <a:lumMod val="95000"/>
                    <a:lumOff val="5000"/>
                  </a:schemeClr>
                </a:solidFill>
                <a:latin typeface="Times New Roman" panose="02020603050405020304" pitchFamily="18" charset="0"/>
                <a:cs typeface="Times New Roman" panose="02020603050405020304" pitchFamily="18" charset="0"/>
              </a:rPr>
              <a:t>niệm</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marL="514350" indent="-514350">
              <a:buAutoNum type="arabicPeriod"/>
            </a:pPr>
            <a:r>
              <a:rPr lang="en-US" sz="3000" b="1" dirty="0" err="1" smtClean="0">
                <a:solidFill>
                  <a:schemeClr val="tx1">
                    <a:lumMod val="95000"/>
                    <a:lumOff val="5000"/>
                  </a:schemeClr>
                </a:solidFill>
                <a:latin typeface="Times New Roman" panose="02020603050405020304" pitchFamily="18" charset="0"/>
                <a:cs typeface="Times New Roman" panose="02020603050405020304" pitchFamily="18" charset="0"/>
              </a:rPr>
              <a:t>Kiến</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b="1" dirty="0" err="1" smtClean="0">
                <a:solidFill>
                  <a:schemeClr val="tx1">
                    <a:lumMod val="95000"/>
                    <a:lumOff val="5000"/>
                  </a:schemeClr>
                </a:solidFill>
                <a:latin typeface="Times New Roman" panose="02020603050405020304" pitchFamily="18" charset="0"/>
                <a:cs typeface="Times New Roman" panose="02020603050405020304" pitchFamily="18" charset="0"/>
              </a:rPr>
              <a:t>trúc</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 LINQ.</a:t>
            </a:r>
          </a:p>
          <a:p>
            <a:pPr marL="514350" indent="-514350">
              <a:buAutoNum type="arabicPeriod"/>
            </a:pPr>
            <a:r>
              <a:rPr lang="vi-VN" sz="3000" b="1" dirty="0">
                <a:solidFill>
                  <a:schemeClr val="tx1">
                    <a:lumMod val="95000"/>
                    <a:lumOff val="5000"/>
                  </a:schemeClr>
                </a:solidFill>
                <a:latin typeface="Times New Roman" panose="02020603050405020304" pitchFamily="18" charset="0"/>
                <a:cs typeface="Times New Roman" panose="02020603050405020304" pitchFamily="18" charset="0"/>
              </a:rPr>
              <a:t>Sơ đồ tính năng của </a:t>
            </a:r>
            <a:r>
              <a:rPr lang="vi-VN" sz="3000" b="1" dirty="0" smtClean="0">
                <a:solidFill>
                  <a:schemeClr val="tx1">
                    <a:lumMod val="95000"/>
                    <a:lumOff val="5000"/>
                  </a:schemeClr>
                </a:solidFill>
                <a:latin typeface="Times New Roman" panose="02020603050405020304" pitchFamily="18" charset="0"/>
                <a:cs typeface="Times New Roman" panose="02020603050405020304" pitchFamily="18" charset="0"/>
              </a:rPr>
              <a:t>LINQ</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marL="514350" indent="-514350">
              <a:buAutoNum type="arabicPeriod"/>
            </a:pPr>
            <a:r>
              <a:rPr lang="vi-VN" sz="3000" b="1" dirty="0" smtClean="0">
                <a:solidFill>
                  <a:schemeClr val="tx1">
                    <a:lumMod val="95000"/>
                    <a:lumOff val="5000"/>
                  </a:schemeClr>
                </a:solidFill>
                <a:latin typeface="Times New Roman" panose="02020603050405020304" pitchFamily="18" charset="0"/>
                <a:cs typeface="Times New Roman" panose="02020603050405020304" pitchFamily="18" charset="0"/>
              </a:rPr>
              <a:t>Các </a:t>
            </a:r>
            <a:r>
              <a:rPr lang="vi-VN" sz="3000" b="1" dirty="0">
                <a:solidFill>
                  <a:schemeClr val="tx1">
                    <a:lumMod val="95000"/>
                    <a:lumOff val="5000"/>
                  </a:schemeClr>
                </a:solidFill>
                <a:latin typeface="Times New Roman" panose="02020603050405020304" pitchFamily="18" charset="0"/>
                <a:cs typeface="Times New Roman" panose="02020603050405020304" pitchFamily="18" charset="0"/>
              </a:rPr>
              <a:t>khái niệm cơ </a:t>
            </a:r>
            <a:r>
              <a:rPr lang="vi-VN" sz="3000" b="1" dirty="0" smtClean="0">
                <a:solidFill>
                  <a:schemeClr val="tx1">
                    <a:lumMod val="95000"/>
                    <a:lumOff val="5000"/>
                  </a:schemeClr>
                </a:solidFill>
                <a:latin typeface="Times New Roman" panose="02020603050405020304" pitchFamily="18" charset="0"/>
                <a:cs typeface="Times New Roman" panose="02020603050405020304" pitchFamily="18" charset="0"/>
              </a:rPr>
              <a:t>bản</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marL="514350" indent="-514350">
              <a:buAutoNum type="arabicPeriod"/>
            </a:pP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LINQ providers.</a:t>
            </a:r>
          </a:p>
          <a:p>
            <a:pPr marL="514350" indent="-514350">
              <a:buAutoNum type="arabicPeriod"/>
            </a:pPr>
            <a:r>
              <a:rPr lang="en-US" sz="3000" b="1" dirty="0" err="1" smtClean="0">
                <a:solidFill>
                  <a:schemeClr val="tx1">
                    <a:lumMod val="95000"/>
                    <a:lumOff val="5000"/>
                  </a:schemeClr>
                </a:solidFill>
                <a:latin typeface="Times New Roman" panose="02020603050405020304" pitchFamily="18" charset="0"/>
                <a:cs typeface="Times New Roman" panose="02020603050405020304" pitchFamily="18" charset="0"/>
              </a:rPr>
              <a:t>Truy</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b="1" dirty="0" err="1" smtClean="0">
                <a:solidFill>
                  <a:schemeClr val="tx1">
                    <a:lumMod val="95000"/>
                    <a:lumOff val="5000"/>
                  </a:schemeClr>
                </a:solidFill>
                <a:latin typeface="Times New Roman" panose="02020603050405020304" pitchFamily="18" charset="0"/>
                <a:cs typeface="Times New Roman" panose="02020603050405020304" pitchFamily="18" charset="0"/>
              </a:rPr>
              <a:t>vấn</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 LINQ </a:t>
            </a:r>
            <a:r>
              <a:rPr lang="en-US" sz="3000" b="1" dirty="0" err="1" smtClean="0">
                <a:solidFill>
                  <a:schemeClr val="tx1">
                    <a:lumMod val="95000"/>
                    <a:lumOff val="5000"/>
                  </a:schemeClr>
                </a:solidFill>
                <a:latin typeface="Times New Roman" panose="02020603050405020304" pitchFamily="18" charset="0"/>
                <a:cs typeface="Times New Roman" panose="02020603050405020304" pitchFamily="18" charset="0"/>
              </a:rPr>
              <a:t>theo</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b="1" dirty="0" err="1" smtClean="0">
                <a:solidFill>
                  <a:schemeClr val="tx1">
                    <a:lumMod val="95000"/>
                    <a:lumOff val="5000"/>
                  </a:schemeClr>
                </a:solidFill>
                <a:latin typeface="Times New Roman" panose="02020603050405020304" pitchFamily="18" charset="0"/>
                <a:cs typeface="Times New Roman" panose="02020603050405020304" pitchFamily="18" charset="0"/>
              </a:rPr>
              <a:t>biểu</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b="1" dirty="0" err="1" smtClean="0">
                <a:solidFill>
                  <a:schemeClr val="tx1">
                    <a:lumMod val="95000"/>
                    <a:lumOff val="5000"/>
                  </a:schemeClr>
                </a:solidFill>
                <a:latin typeface="Times New Roman" panose="02020603050405020304" pitchFamily="18" charset="0"/>
                <a:cs typeface="Times New Roman" panose="02020603050405020304" pitchFamily="18" charset="0"/>
              </a:rPr>
              <a:t>thức</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en-US" sz="3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514350" indent="-514350">
              <a:buAutoNum type="arabicPeriod"/>
            </a:pPr>
            <a:r>
              <a:rPr lang="en-US" sz="3000" b="1" dirty="0" err="1" smtClean="0">
                <a:solidFill>
                  <a:schemeClr val="tx1">
                    <a:lumMod val="95000"/>
                    <a:lumOff val="5000"/>
                  </a:schemeClr>
                </a:solidFill>
                <a:latin typeface="Times New Roman" panose="02020603050405020304" pitchFamily="18" charset="0"/>
                <a:cs typeface="Times New Roman" panose="02020603050405020304" pitchFamily="18" charset="0"/>
              </a:rPr>
              <a:t>Truy</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b="1" dirty="0" err="1" smtClean="0">
                <a:solidFill>
                  <a:schemeClr val="tx1">
                    <a:lumMod val="95000"/>
                    <a:lumOff val="5000"/>
                  </a:schemeClr>
                </a:solidFill>
                <a:latin typeface="Times New Roman" panose="02020603050405020304" pitchFamily="18" charset="0"/>
                <a:cs typeface="Times New Roman" panose="02020603050405020304" pitchFamily="18" charset="0"/>
              </a:rPr>
              <a:t>vấn</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 LINQ </a:t>
            </a:r>
            <a:r>
              <a:rPr lang="en-US" sz="3000" b="1" dirty="0" err="1" smtClean="0">
                <a:solidFill>
                  <a:schemeClr val="tx1">
                    <a:lumMod val="95000"/>
                    <a:lumOff val="5000"/>
                  </a:schemeClr>
                </a:solidFill>
                <a:latin typeface="Times New Roman" panose="02020603050405020304" pitchFamily="18" charset="0"/>
                <a:cs typeface="Times New Roman" panose="02020603050405020304" pitchFamily="18" charset="0"/>
              </a:rPr>
              <a:t>theo</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b="1" dirty="0" err="1" smtClean="0">
                <a:solidFill>
                  <a:schemeClr val="tx1">
                    <a:lumMod val="95000"/>
                    <a:lumOff val="5000"/>
                  </a:schemeClr>
                </a:solidFill>
                <a:latin typeface="Times New Roman" panose="02020603050405020304" pitchFamily="18" charset="0"/>
                <a:cs typeface="Times New Roman" panose="02020603050405020304" pitchFamily="18" charset="0"/>
              </a:rPr>
              <a:t>phương</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b="1" dirty="0" err="1" smtClean="0">
                <a:solidFill>
                  <a:schemeClr val="tx1">
                    <a:lumMod val="95000"/>
                    <a:lumOff val="5000"/>
                  </a:schemeClr>
                </a:solidFill>
                <a:latin typeface="Times New Roman" panose="02020603050405020304" pitchFamily="18" charset="0"/>
                <a:cs typeface="Times New Roman" panose="02020603050405020304" pitchFamily="18" charset="0"/>
              </a:rPr>
              <a:t>thức</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736078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LINQ to SQL</a:t>
            </a:r>
            <a:endParaRPr lang="en-US" dirty="0"/>
          </a:p>
        </p:txBody>
      </p:sp>
      <p:sp>
        <p:nvSpPr>
          <p:cNvPr id="3" name="Content Placeholder 2"/>
          <p:cNvSpPr>
            <a:spLocks noGrp="1"/>
          </p:cNvSpPr>
          <p:nvPr>
            <p:ph idx="1"/>
          </p:nvPr>
        </p:nvSpPr>
        <p:spPr/>
        <p:txBody>
          <a:bodyPr>
            <a:noAutofit/>
          </a:bodyPr>
          <a:lstStyle/>
          <a:p>
            <a:pPr marL="0" indent="0" algn="just">
              <a:buNone/>
            </a:pP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Tuy</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nhiên</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kể</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từ</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khi</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SQL Server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lưu</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trữ</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dữ</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liệu</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như</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dữ</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liệu</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quan</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hệ</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và</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LINQ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làm</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việc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với</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dữ</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liệu</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được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đóng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gói</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trong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đối</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tượng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hai</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đại</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diện</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phải</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được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ánh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xạ</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với</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nhau</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Vì</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lý</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do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này</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LINQ to SQL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cũng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định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nghĩa</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một</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khuôn</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khổ</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lập</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bản</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đồ</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bản</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đồ</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được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thực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hiện</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bằng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cách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định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nghĩa</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lớp</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học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tương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ứng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với</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bảng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trong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cơ</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sở</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dữ</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liệu</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và</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chứa</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tất</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cả</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hoặc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một</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tập</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hợp</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con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của</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cột</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trong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bảng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là</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dữ</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liệu</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thành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viên</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Sự</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tương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ứng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cùng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với</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khác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mô</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hình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quan</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hệ</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thuộc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tính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như</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khóa</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chính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được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quy</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định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sử</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dụng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LINQ to SQL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định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nghĩa</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thuộc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tính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p>
          <a:p>
            <a:pPr marL="0" indent="0" algn="just">
              <a:buNone/>
            </a:pPr>
            <a:endParaRPr lang="en-US" sz="2500" dirty="0"/>
          </a:p>
        </p:txBody>
      </p:sp>
    </p:spTree>
    <p:extLst>
      <p:ext uri="{BB962C8B-B14F-4D97-AF65-F5344CB8AC3E}">
        <p14:creationId xmlns:p14="http://schemas.microsoft.com/office/powerpoint/2010/main" val="20082840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LINQ to </a:t>
            </a:r>
            <a:r>
              <a:rPr lang="en-US" b="1" dirty="0" err="1" smtClean="0">
                <a:latin typeface="Times New Roman" panose="02020603050405020304" pitchFamily="18" charset="0"/>
                <a:cs typeface="Times New Roman" panose="02020603050405020304" pitchFamily="18" charset="0"/>
              </a:rPr>
              <a:t>DataSet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800" dirty="0" smtClean="0">
                <a:latin typeface="Times New Roman" panose="02020603050405020304" pitchFamily="18" charset="0"/>
                <a:cs typeface="Times New Roman" panose="02020603050405020304" pitchFamily="18" charset="0"/>
              </a:rPr>
              <a:t>	LINQ </a:t>
            </a:r>
            <a:r>
              <a:rPr lang="en-US" sz="2800" dirty="0">
                <a:latin typeface="Times New Roman" panose="02020603050405020304" pitchFamily="18" charset="0"/>
                <a:cs typeface="Times New Roman" panose="02020603050405020304" pitchFamily="18" charset="0"/>
              </a:rPr>
              <a:t>to SQL </a:t>
            </a:r>
            <a:r>
              <a:rPr lang="en-US" sz="2800" dirty="0" err="1">
                <a:latin typeface="Times New Roman" panose="02020603050405020304" pitchFamily="18" charset="0"/>
                <a:cs typeface="Times New Roman" panose="02020603050405020304" pitchFamily="18" charset="0"/>
              </a:rPr>
              <a:t>cung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cấp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chỉ</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việc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Microsoft SQL Server </a:t>
            </a:r>
            <a:r>
              <a:rPr lang="en-US" sz="2800" dirty="0" err="1" smtClean="0">
                <a:latin typeface="Times New Roman" panose="02020603050405020304" pitchFamily="18" charset="0"/>
                <a:cs typeface="Times New Roman" panose="02020603050405020304" pitchFamily="18" charset="0"/>
              </a:rPr>
              <a:t>cơ</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sở</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hỗ</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sở</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chung</a:t>
            </a:r>
            <a:r>
              <a:rPr lang="en-US" sz="2800" dirty="0">
                <a:latin typeface="Times New Roman" panose="02020603050405020304" pitchFamily="18" charset="0"/>
                <a:cs typeface="Times New Roman" panose="02020603050405020304" pitchFamily="18" charset="0"/>
              </a:rPr>
              <a:t>, LINQ </a:t>
            </a:r>
            <a:r>
              <a:rPr lang="en-US" sz="2800" dirty="0" err="1">
                <a:latin typeface="Times New Roman" panose="02020603050405020304" pitchFamily="18" charset="0"/>
                <a:cs typeface="Times New Roman" panose="02020603050405020304" pitchFamily="18" charset="0"/>
              </a:rPr>
              <a:t>cũng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gồm</a:t>
            </a:r>
            <a:r>
              <a:rPr lang="en-US" sz="2800" dirty="0">
                <a:latin typeface="Times New Roman" panose="02020603050405020304" pitchFamily="18" charset="0"/>
                <a:cs typeface="Times New Roman" panose="02020603050405020304" pitchFamily="18" charset="0"/>
              </a:rPr>
              <a:t> LINQ to </a:t>
            </a:r>
            <a:r>
              <a:rPr lang="en-US" sz="2800" dirty="0" err="1">
                <a:latin typeface="Times New Roman" panose="02020603050405020304" pitchFamily="18" charset="0"/>
                <a:cs typeface="Times New Roman" panose="02020603050405020304" pitchFamily="18" charset="0"/>
              </a:rPr>
              <a:t>DataSet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ADO.NET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tin </a:t>
            </a:r>
            <a:r>
              <a:rPr lang="en-US" sz="2800" dirty="0" err="1">
                <a:latin typeface="Times New Roman" panose="02020603050405020304" pitchFamily="18" charset="0"/>
                <a:cs typeface="Times New Roman" panose="02020603050405020304" pitchFamily="18" charset="0"/>
              </a:rPr>
              <a:t>liên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sở</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ADO.NET, LINQ to </a:t>
            </a:r>
            <a:r>
              <a:rPr lang="en-US" sz="2800" dirty="0" err="1">
                <a:latin typeface="Times New Roman" panose="02020603050405020304" pitchFamily="18" charset="0"/>
                <a:cs typeface="Times New Roman" panose="02020603050405020304" pitchFamily="18" charset="0"/>
              </a:rPr>
              <a:t>DataSet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truy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vấn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a:t>
            </a:r>
          </a:p>
          <a:p>
            <a:pPr marL="0" indent="0" algn="just">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07229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chemeClr val="bg1"/>
                </a:solidFill>
                <a:latin typeface="Times New Roman" panose="02020603050405020304" pitchFamily="18" charset="0"/>
                <a:cs typeface="Times New Roman" panose="02020603050405020304" pitchFamily="18" charset="0"/>
              </a:rPr>
              <a:t>Truy</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vấn</a:t>
            </a:r>
            <a:r>
              <a:rPr lang="en-US" b="1" dirty="0">
                <a:solidFill>
                  <a:schemeClr val="bg1"/>
                </a:solidFill>
                <a:latin typeface="Times New Roman" panose="02020603050405020304" pitchFamily="18" charset="0"/>
                <a:cs typeface="Times New Roman" panose="02020603050405020304" pitchFamily="18" charset="0"/>
              </a:rPr>
              <a:t> LINQ </a:t>
            </a:r>
            <a:r>
              <a:rPr lang="en-US" b="1" dirty="0" err="1">
                <a:solidFill>
                  <a:schemeClr val="bg1"/>
                </a:solidFill>
                <a:latin typeface="Times New Roman" panose="02020603050405020304" pitchFamily="18" charset="0"/>
                <a:cs typeface="Times New Roman" panose="02020603050405020304" pitchFamily="18" charset="0"/>
              </a:rPr>
              <a:t>theo</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biểu</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thức</a:t>
            </a:r>
            <a:r>
              <a:rPr lang="en-US" b="1" dirty="0" smtClean="0">
                <a:solidFill>
                  <a:schemeClr val="bg1"/>
                </a:solidFill>
                <a:latin typeface="Times New Roman" panose="02020603050405020304" pitchFamily="18" charset="0"/>
                <a:cs typeface="Times New Roman" panose="02020603050405020304" pitchFamily="18" charset="0"/>
              </a:rPr>
              <a:t>.</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en-US" sz="280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LINQ ta </a:t>
            </a:r>
            <a:r>
              <a:rPr lang="en-US" sz="2800" dirty="0" err="1" smtClean="0">
                <a:latin typeface="Times New Roman" panose="02020603050405020304" pitchFamily="18" charset="0"/>
                <a:cs typeface="Times New Roman" panose="02020603050405020304" pitchFamily="18" charset="0"/>
              </a:rPr>
              <a:t>thường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cú</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pháp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truy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vấn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Tuy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nhiên</a:t>
            </a:r>
            <a:r>
              <a:rPr lang="en-US" sz="2800" dirty="0" smtClean="0">
                <a:latin typeface="Times New Roman" panose="02020603050405020304" pitchFamily="18" charset="0"/>
                <a:cs typeface="Times New Roman" panose="02020603050405020304" pitchFamily="18" charset="0"/>
              </a:rPr>
              <a:t> CLR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khái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niệm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về</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cú</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pháp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này</a:t>
            </a:r>
            <a:r>
              <a:rPr lang="en-US" sz="2800" dirty="0" smtClean="0">
                <a:latin typeface="Times New Roman" panose="02020603050405020304" pitchFamily="18" charset="0"/>
                <a:cs typeface="Times New Roman" panose="02020603050405020304" pitchFamily="18" charset="0"/>
              </a:rPr>
              <a:t>, do </a:t>
            </a:r>
            <a:r>
              <a:rPr lang="en-US" sz="2800" dirty="0" err="1" smtClean="0">
                <a:latin typeface="Times New Roman" panose="02020603050405020304" pitchFamily="18" charset="0"/>
                <a:cs typeface="Times New Roman" panose="02020603050405020304" pitchFamily="18" charset="0"/>
              </a:rPr>
              <a:t>đó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lúc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biên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dịch</a:t>
            </a:r>
            <a:r>
              <a:rPr lang="en-US" sz="2800" dirty="0" smtClean="0">
                <a:latin typeface="Times New Roman" panose="02020603050405020304" pitchFamily="18" charset="0"/>
                <a:cs typeface="Times New Roman" panose="02020603050405020304" pitchFamily="18" charset="0"/>
              </a:rPr>
              <a:t>, query expressions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CLR </a:t>
            </a:r>
            <a:r>
              <a:rPr lang="en-US" sz="2800" dirty="0" err="1" smtClean="0">
                <a:latin typeface="Times New Roman" panose="02020603050405020304" pitchFamily="18" charset="0"/>
                <a:cs typeface="Times New Roman" panose="02020603050405020304" pitchFamily="18" charset="0"/>
              </a:rPr>
              <a:t>hiểu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method calls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5472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chemeClr val="bg1"/>
                </a:solidFill>
                <a:latin typeface="Times New Roman" panose="02020603050405020304" pitchFamily="18" charset="0"/>
                <a:cs typeface="Times New Roman" panose="02020603050405020304" pitchFamily="18" charset="0"/>
              </a:rPr>
              <a:t>Truy</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vấn</a:t>
            </a:r>
            <a:r>
              <a:rPr lang="en-US" b="1" dirty="0">
                <a:solidFill>
                  <a:schemeClr val="bg1"/>
                </a:solidFill>
                <a:latin typeface="Times New Roman" panose="02020603050405020304" pitchFamily="18" charset="0"/>
                <a:cs typeface="Times New Roman" panose="02020603050405020304" pitchFamily="18" charset="0"/>
              </a:rPr>
              <a:t> LINQ </a:t>
            </a:r>
            <a:r>
              <a:rPr lang="en-US" b="1" dirty="0" err="1">
                <a:solidFill>
                  <a:schemeClr val="bg1"/>
                </a:solidFill>
                <a:latin typeface="Times New Roman" panose="02020603050405020304" pitchFamily="18" charset="0"/>
                <a:cs typeface="Times New Roman" panose="02020603050405020304" pitchFamily="18" charset="0"/>
              </a:rPr>
              <a:t>theo</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biểu</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thức</a:t>
            </a:r>
            <a:r>
              <a:rPr lang="en-US" b="1" dirty="0" smtClean="0">
                <a:solidFill>
                  <a:schemeClr val="bg1"/>
                </a:solidFill>
                <a:latin typeface="Times New Roman" panose="02020603050405020304" pitchFamily="18" charset="0"/>
                <a:cs typeface="Times New Roman" panose="02020603050405020304" pitchFamily="18" charset="0"/>
              </a:rPr>
              <a:t>.</a:t>
            </a:r>
            <a:endParaRPr lang="en-US" dirty="0">
              <a:solidFill>
                <a:schemeClr val="bg1"/>
              </a:solidFill>
            </a:endParaRPr>
          </a:p>
        </p:txBody>
      </p:sp>
      <p:sp>
        <p:nvSpPr>
          <p:cNvPr id="3" name="Content Placeholder 2"/>
          <p:cNvSpPr>
            <a:spLocks noGrp="1"/>
          </p:cNvSpPr>
          <p:nvPr>
            <p:ph idx="1"/>
          </p:nvPr>
        </p:nvSpPr>
        <p:spPr>
          <a:xfrm>
            <a:off x="1154954" y="2489200"/>
            <a:ext cx="8825659" cy="3416300"/>
          </a:xfrm>
        </p:spPr>
        <p:txBody>
          <a:bodyPr/>
          <a:lstStyle/>
          <a:p>
            <a:pPr marL="0" indent="0">
              <a:buNone/>
            </a:pPr>
            <a:r>
              <a:rPr lang="en-US" dirty="0" err="1" smtClean="0"/>
              <a:t>Cú</a:t>
            </a:r>
            <a:r>
              <a:rPr lang="en-US" dirty="0" smtClean="0"/>
              <a:t> </a:t>
            </a:r>
            <a:r>
              <a:rPr lang="en-US" dirty="0" err="1" smtClean="0"/>
              <a:t>pháp</a:t>
            </a:r>
            <a:r>
              <a:rPr lang="en-US" dirty="0" smtClean="0"/>
              <a:t>:</a:t>
            </a:r>
          </a:p>
          <a:p>
            <a:pPr marL="0" indent="0">
              <a:buNone/>
            </a:pPr>
            <a:r>
              <a:rPr lang="en-US" dirty="0">
                <a:solidFill>
                  <a:srgbClr val="0070C0"/>
                </a:solidFill>
              </a:rPr>
              <a:t>f</a:t>
            </a:r>
            <a:r>
              <a:rPr lang="en-US" dirty="0" smtClean="0">
                <a:solidFill>
                  <a:srgbClr val="0070C0"/>
                </a:solidFill>
              </a:rPr>
              <a:t>rom</a:t>
            </a:r>
            <a:r>
              <a:rPr lang="en-US" dirty="0" smtClean="0"/>
              <a:t> </a:t>
            </a:r>
            <a:r>
              <a:rPr lang="en-US" dirty="0" smtClean="0">
                <a:solidFill>
                  <a:schemeClr val="accent3">
                    <a:lumMod val="50000"/>
                  </a:schemeClr>
                </a:solidFill>
              </a:rPr>
              <a:t>id</a:t>
            </a:r>
            <a:r>
              <a:rPr lang="en-US" dirty="0" smtClean="0"/>
              <a:t> </a:t>
            </a:r>
            <a:r>
              <a:rPr lang="en-US" dirty="0" smtClean="0">
                <a:solidFill>
                  <a:srgbClr val="0070C0"/>
                </a:solidFill>
              </a:rPr>
              <a:t>in</a:t>
            </a:r>
            <a:r>
              <a:rPr lang="en-US" dirty="0" smtClean="0"/>
              <a:t> </a:t>
            </a:r>
            <a:r>
              <a:rPr lang="en-US" dirty="0" smtClean="0">
                <a:solidFill>
                  <a:schemeClr val="accent3">
                    <a:lumMod val="50000"/>
                  </a:schemeClr>
                </a:solidFill>
              </a:rPr>
              <a:t>source</a:t>
            </a:r>
          </a:p>
          <a:p>
            <a:pPr marL="400050" lvl="1" indent="0">
              <a:buNone/>
            </a:pPr>
            <a:r>
              <a:rPr lang="en-US" sz="1800" dirty="0" smtClean="0">
                <a:solidFill>
                  <a:srgbClr val="C00000"/>
                </a:solidFill>
              </a:rPr>
              <a:t>{</a:t>
            </a:r>
            <a:r>
              <a:rPr lang="en-US" sz="1800" dirty="0" smtClean="0"/>
              <a:t> </a:t>
            </a:r>
            <a:r>
              <a:rPr lang="en-US" sz="1800" dirty="0" smtClean="0">
                <a:solidFill>
                  <a:srgbClr val="0070C0"/>
                </a:solidFill>
              </a:rPr>
              <a:t>from</a:t>
            </a:r>
            <a:r>
              <a:rPr lang="en-US" sz="1800" dirty="0" smtClean="0"/>
              <a:t> </a:t>
            </a:r>
            <a:r>
              <a:rPr lang="en-US" sz="1800" dirty="0" smtClean="0">
                <a:solidFill>
                  <a:schemeClr val="accent3">
                    <a:lumMod val="50000"/>
                  </a:schemeClr>
                </a:solidFill>
              </a:rPr>
              <a:t>id</a:t>
            </a:r>
            <a:r>
              <a:rPr lang="en-US" sz="1800" dirty="0" smtClean="0"/>
              <a:t> </a:t>
            </a:r>
            <a:r>
              <a:rPr lang="en-US" sz="1800" dirty="0" smtClean="0">
                <a:solidFill>
                  <a:srgbClr val="0070C0"/>
                </a:solidFill>
              </a:rPr>
              <a:t>in</a:t>
            </a:r>
            <a:r>
              <a:rPr lang="en-US" sz="1800" dirty="0" smtClean="0"/>
              <a:t> </a:t>
            </a:r>
            <a:r>
              <a:rPr lang="en-US" sz="1800" dirty="0" smtClean="0">
                <a:solidFill>
                  <a:schemeClr val="accent3">
                    <a:lumMod val="50000"/>
                  </a:schemeClr>
                </a:solidFill>
              </a:rPr>
              <a:t>source </a:t>
            </a:r>
            <a:r>
              <a:rPr lang="en-US" sz="1800" dirty="0">
                <a:solidFill>
                  <a:schemeClr val="accent3">
                    <a:lumMod val="50000"/>
                  </a:schemeClr>
                </a:solidFill>
              </a:rPr>
              <a:t>|</a:t>
            </a:r>
            <a:endParaRPr lang="en-US" sz="1800" dirty="0" smtClean="0">
              <a:solidFill>
                <a:schemeClr val="accent3">
                  <a:lumMod val="50000"/>
                </a:schemeClr>
              </a:solidFill>
            </a:endParaRPr>
          </a:p>
          <a:p>
            <a:pPr marL="400050" lvl="1" indent="0">
              <a:buNone/>
            </a:pPr>
            <a:r>
              <a:rPr lang="en-US" sz="1800" dirty="0" smtClean="0">
                <a:solidFill>
                  <a:srgbClr val="0070C0"/>
                </a:solidFill>
              </a:rPr>
              <a:t>Join</a:t>
            </a:r>
            <a:r>
              <a:rPr lang="en-US" sz="1800" dirty="0" smtClean="0"/>
              <a:t> </a:t>
            </a:r>
            <a:r>
              <a:rPr lang="en-US" sz="1800" dirty="0" smtClean="0">
                <a:solidFill>
                  <a:schemeClr val="accent3">
                    <a:lumMod val="50000"/>
                  </a:schemeClr>
                </a:solidFill>
              </a:rPr>
              <a:t>id</a:t>
            </a:r>
            <a:r>
              <a:rPr lang="en-US" sz="1800" dirty="0" smtClean="0"/>
              <a:t> </a:t>
            </a:r>
            <a:r>
              <a:rPr lang="en-US" sz="1800" dirty="0" smtClean="0">
                <a:solidFill>
                  <a:srgbClr val="0070C0"/>
                </a:solidFill>
              </a:rPr>
              <a:t>in</a:t>
            </a:r>
            <a:r>
              <a:rPr lang="en-US" sz="1800" dirty="0" smtClean="0"/>
              <a:t> </a:t>
            </a:r>
            <a:r>
              <a:rPr lang="en-US" sz="1800" dirty="0" smtClean="0">
                <a:solidFill>
                  <a:schemeClr val="accent3">
                    <a:lumMod val="50000"/>
                  </a:schemeClr>
                </a:solidFill>
              </a:rPr>
              <a:t>source</a:t>
            </a:r>
            <a:r>
              <a:rPr lang="en-US" sz="1800" dirty="0" smtClean="0"/>
              <a:t> </a:t>
            </a:r>
            <a:r>
              <a:rPr lang="en-US" sz="1800" dirty="0" smtClean="0">
                <a:solidFill>
                  <a:srgbClr val="0070C0"/>
                </a:solidFill>
              </a:rPr>
              <a:t>on</a:t>
            </a:r>
            <a:r>
              <a:rPr lang="en-US" sz="1800" dirty="0" smtClean="0"/>
              <a:t> </a:t>
            </a:r>
            <a:r>
              <a:rPr lang="en-US" sz="1800" dirty="0" smtClean="0">
                <a:solidFill>
                  <a:schemeClr val="accent3">
                    <a:lumMod val="50000"/>
                  </a:schemeClr>
                </a:solidFill>
              </a:rPr>
              <a:t>expr</a:t>
            </a:r>
            <a:r>
              <a:rPr lang="en-US" sz="1800" dirty="0" smtClean="0"/>
              <a:t> </a:t>
            </a:r>
            <a:r>
              <a:rPr lang="en-US" sz="1800" dirty="0" smtClean="0">
                <a:solidFill>
                  <a:srgbClr val="0070C0"/>
                </a:solidFill>
              </a:rPr>
              <a:t>equals</a:t>
            </a:r>
            <a:r>
              <a:rPr lang="en-US" sz="1800" dirty="0" smtClean="0"/>
              <a:t> </a:t>
            </a:r>
            <a:r>
              <a:rPr lang="en-US" sz="1800" dirty="0" smtClean="0">
                <a:solidFill>
                  <a:schemeClr val="accent3">
                    <a:lumMod val="50000"/>
                  </a:schemeClr>
                </a:solidFill>
              </a:rPr>
              <a:t>exp</a:t>
            </a:r>
            <a:r>
              <a:rPr lang="en-US" sz="1800" dirty="0" smtClean="0"/>
              <a:t>r </a:t>
            </a:r>
            <a:r>
              <a:rPr lang="en-US" sz="1800" dirty="0" smtClean="0">
                <a:solidFill>
                  <a:schemeClr val="accent3">
                    <a:lumMod val="50000"/>
                  </a:schemeClr>
                </a:solidFill>
              </a:rPr>
              <a:t>[</a:t>
            </a:r>
            <a:r>
              <a:rPr lang="en-US" sz="1800" dirty="0" smtClean="0">
                <a:solidFill>
                  <a:srgbClr val="0070C0"/>
                </a:solidFill>
              </a:rPr>
              <a:t>into</a:t>
            </a:r>
            <a:r>
              <a:rPr lang="en-US" sz="1800" dirty="0" smtClean="0"/>
              <a:t> </a:t>
            </a:r>
            <a:r>
              <a:rPr lang="en-US" sz="1800" dirty="0" smtClean="0">
                <a:solidFill>
                  <a:schemeClr val="accent3">
                    <a:lumMod val="50000"/>
                  </a:schemeClr>
                </a:solidFill>
              </a:rPr>
              <a:t>id] |</a:t>
            </a:r>
          </a:p>
          <a:p>
            <a:pPr marL="400050" lvl="1" indent="0">
              <a:buNone/>
            </a:pPr>
            <a:r>
              <a:rPr lang="en-US" sz="1800" dirty="0" smtClean="0">
                <a:solidFill>
                  <a:srgbClr val="0070C0"/>
                </a:solidFill>
              </a:rPr>
              <a:t>Let</a:t>
            </a:r>
            <a:r>
              <a:rPr lang="en-US" sz="1800" dirty="0" smtClean="0"/>
              <a:t> </a:t>
            </a:r>
            <a:r>
              <a:rPr lang="en-US" sz="1800" dirty="0" smtClean="0">
                <a:solidFill>
                  <a:schemeClr val="accent3">
                    <a:lumMod val="50000"/>
                  </a:schemeClr>
                </a:solidFill>
              </a:rPr>
              <a:t>id = expr |</a:t>
            </a:r>
            <a:r>
              <a:rPr lang="en-US" sz="1800" dirty="0" smtClean="0">
                <a:solidFill>
                  <a:srgbClr val="0070C0"/>
                </a:solidFill>
              </a:rPr>
              <a:t>where</a:t>
            </a:r>
            <a:r>
              <a:rPr lang="en-US" sz="1800" dirty="0" smtClean="0"/>
              <a:t> </a:t>
            </a:r>
            <a:r>
              <a:rPr lang="en-US" sz="1800" dirty="0" smtClean="0">
                <a:solidFill>
                  <a:schemeClr val="accent3">
                    <a:lumMod val="50000"/>
                  </a:schemeClr>
                </a:solidFill>
              </a:rPr>
              <a:t>condition|</a:t>
            </a:r>
          </a:p>
          <a:p>
            <a:pPr marL="400050" lvl="1" indent="0">
              <a:buNone/>
            </a:pPr>
            <a:r>
              <a:rPr lang="en-US" sz="1800" dirty="0" err="1" smtClean="0">
                <a:solidFill>
                  <a:srgbClr val="0070C0"/>
                </a:solidFill>
              </a:rPr>
              <a:t>Orderby</a:t>
            </a:r>
            <a:r>
              <a:rPr lang="en-US" sz="1800" dirty="0" smtClean="0"/>
              <a:t> </a:t>
            </a:r>
            <a:r>
              <a:rPr lang="en-US" sz="1800" dirty="0" smtClean="0">
                <a:solidFill>
                  <a:schemeClr val="accent3">
                    <a:lumMod val="50000"/>
                  </a:schemeClr>
                </a:solidFill>
              </a:rPr>
              <a:t>ordering, ordering,…</a:t>
            </a:r>
          </a:p>
          <a:p>
            <a:pPr marL="400050" lvl="1" indent="0">
              <a:buNone/>
            </a:pPr>
            <a:r>
              <a:rPr lang="en-US" sz="1800" dirty="0" smtClean="0">
                <a:solidFill>
                  <a:srgbClr val="C00000"/>
                </a:solidFill>
              </a:rPr>
              <a:t>}</a:t>
            </a:r>
          </a:p>
          <a:p>
            <a:pPr marL="400050" lvl="1" indent="0">
              <a:buNone/>
            </a:pPr>
            <a:r>
              <a:rPr lang="en-US" sz="1800" dirty="0" smtClean="0">
                <a:solidFill>
                  <a:srgbClr val="0070C0"/>
                </a:solidFill>
              </a:rPr>
              <a:t>Select</a:t>
            </a:r>
            <a:r>
              <a:rPr lang="en-US" sz="1800" dirty="0" smtClean="0"/>
              <a:t> </a:t>
            </a:r>
            <a:r>
              <a:rPr lang="en-US" sz="1800" dirty="0" smtClean="0">
                <a:solidFill>
                  <a:schemeClr val="accent3">
                    <a:lumMod val="50000"/>
                  </a:schemeClr>
                </a:solidFill>
              </a:rPr>
              <a:t>expr | </a:t>
            </a:r>
            <a:r>
              <a:rPr lang="en-US" sz="1800" dirty="0" smtClean="0">
                <a:solidFill>
                  <a:srgbClr val="0070C0"/>
                </a:solidFill>
              </a:rPr>
              <a:t>group</a:t>
            </a:r>
            <a:r>
              <a:rPr lang="en-US" sz="1800" dirty="0" smtClean="0"/>
              <a:t> </a:t>
            </a:r>
            <a:r>
              <a:rPr lang="en-US" sz="1800" dirty="0" smtClean="0">
                <a:solidFill>
                  <a:schemeClr val="accent3">
                    <a:lumMod val="50000"/>
                  </a:schemeClr>
                </a:solidFill>
              </a:rPr>
              <a:t>expr</a:t>
            </a:r>
            <a:r>
              <a:rPr lang="en-US" sz="1800" dirty="0" smtClean="0"/>
              <a:t> </a:t>
            </a:r>
            <a:r>
              <a:rPr lang="en-US" sz="1800" dirty="0" smtClean="0">
                <a:solidFill>
                  <a:srgbClr val="0070C0"/>
                </a:solidFill>
              </a:rPr>
              <a:t>by</a:t>
            </a:r>
            <a:r>
              <a:rPr lang="en-US" sz="1800" dirty="0" smtClean="0"/>
              <a:t> </a:t>
            </a:r>
            <a:r>
              <a:rPr lang="en-US" sz="1800" dirty="0" smtClean="0">
                <a:solidFill>
                  <a:schemeClr val="accent3">
                    <a:lumMod val="50000"/>
                  </a:schemeClr>
                </a:solidFill>
              </a:rPr>
              <a:t>key [</a:t>
            </a:r>
            <a:r>
              <a:rPr lang="en-US" sz="1800" dirty="0" smtClean="0">
                <a:solidFill>
                  <a:srgbClr val="0070C0"/>
                </a:solidFill>
              </a:rPr>
              <a:t>into</a:t>
            </a:r>
            <a:r>
              <a:rPr lang="en-US" sz="1800" dirty="0" smtClean="0"/>
              <a:t> </a:t>
            </a:r>
            <a:r>
              <a:rPr lang="en-US" sz="1800" dirty="0" smtClean="0">
                <a:solidFill>
                  <a:schemeClr val="accent3">
                    <a:lumMod val="50000"/>
                  </a:schemeClr>
                </a:solidFill>
              </a:rPr>
              <a:t>id query]</a:t>
            </a:r>
          </a:p>
          <a:p>
            <a:pPr marL="0" indent="0">
              <a:buNone/>
            </a:pPr>
            <a:endParaRPr lang="en-US" dirty="0"/>
          </a:p>
        </p:txBody>
      </p:sp>
    </p:spTree>
    <p:extLst>
      <p:ext uri="{BB962C8B-B14F-4D97-AF65-F5344CB8AC3E}">
        <p14:creationId xmlns:p14="http://schemas.microsoft.com/office/powerpoint/2010/main" val="3314659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chemeClr val="bg1"/>
                </a:solidFill>
                <a:latin typeface="Times New Roman" panose="02020603050405020304" pitchFamily="18" charset="0"/>
                <a:cs typeface="Times New Roman" panose="02020603050405020304" pitchFamily="18" charset="0"/>
              </a:rPr>
              <a:t>Truy</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vấn</a:t>
            </a:r>
            <a:r>
              <a:rPr lang="en-US" b="1" dirty="0">
                <a:solidFill>
                  <a:schemeClr val="bg1"/>
                </a:solidFill>
                <a:latin typeface="Times New Roman" panose="02020603050405020304" pitchFamily="18" charset="0"/>
                <a:cs typeface="Times New Roman" panose="02020603050405020304" pitchFamily="18" charset="0"/>
              </a:rPr>
              <a:t> LINQ </a:t>
            </a:r>
            <a:r>
              <a:rPr lang="en-US" b="1" dirty="0" err="1">
                <a:solidFill>
                  <a:schemeClr val="bg1"/>
                </a:solidFill>
                <a:latin typeface="Times New Roman" panose="02020603050405020304" pitchFamily="18" charset="0"/>
                <a:cs typeface="Times New Roman" panose="02020603050405020304" pitchFamily="18" charset="0"/>
              </a:rPr>
              <a:t>theo</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biểu</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thức</a:t>
            </a:r>
            <a:r>
              <a:rPr lang="en-US" b="1" dirty="0" smtClean="0">
                <a:solidFill>
                  <a:schemeClr val="bg1"/>
                </a:solidFill>
                <a:latin typeface="Times New Roman" panose="02020603050405020304" pitchFamily="18" charset="0"/>
                <a:cs typeface="Times New Roman" panose="02020603050405020304" pitchFamily="18" charset="0"/>
              </a:rPr>
              <a:t>.</a:t>
            </a:r>
            <a:endParaRPr lang="en-US" dirty="0">
              <a:solidFill>
                <a:schemeClr val="bg1"/>
              </a:solidFill>
            </a:endParaRPr>
          </a:p>
        </p:txBody>
      </p:sp>
      <p:sp>
        <p:nvSpPr>
          <p:cNvPr id="3" name="Content Placeholder 2"/>
          <p:cNvSpPr>
            <a:spLocks noGrp="1"/>
          </p:cNvSpPr>
          <p:nvPr>
            <p:ph idx="1"/>
          </p:nvPr>
        </p:nvSpPr>
        <p:spPr/>
        <p:txBody>
          <a:bodyPr>
            <a:normAutofit/>
          </a:bodyPr>
          <a:lstStyle/>
          <a:p>
            <a:pPr>
              <a:buFontTx/>
              <a:buChar char="-"/>
            </a:pPr>
            <a:r>
              <a:rPr lang="en-US" sz="2800" dirty="0" err="1">
                <a:latin typeface="Times New Roman" panose="02020603050405020304" pitchFamily="18" charset="0"/>
                <a:cs typeface="Times New Roman" panose="02020603050405020304" pitchFamily="18" charset="0"/>
              </a:rPr>
              <a:t>V</a:t>
            </a:r>
            <a:r>
              <a:rPr lang="en-US" sz="2800" dirty="0" err="1" smtClean="0">
                <a:latin typeface="Times New Roman" panose="02020603050405020304" pitchFamily="18" charset="0"/>
                <a:cs typeface="Times New Roman" panose="02020603050405020304" pitchFamily="18" charset="0"/>
              </a:rPr>
              <a:t>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biểu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truy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vấn</a:t>
            </a:r>
            <a:r>
              <a:rPr lang="en-US" sz="2800" dirty="0" smtClean="0">
                <a:latin typeface="Times New Roman" panose="02020603050405020304" pitchFamily="18" charset="0"/>
                <a:cs typeface="Times New Roman" panose="02020603050405020304" pitchFamily="18" charset="0"/>
              </a:rPr>
              <a:t>, ta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lọc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sắp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xếp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nhóm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a:t>
            </a:r>
          </a:p>
          <a:p>
            <a:pPr>
              <a:buFontTx/>
              <a:buChar char="-"/>
            </a:pPr>
            <a:r>
              <a:rPr lang="en-US" sz="2800" dirty="0" smtClean="0">
                <a:latin typeface="Times New Roman" panose="02020603050405020304" pitchFamily="18" charset="0"/>
                <a:cs typeface="Times New Roman" panose="02020603050405020304" pitchFamily="18" charset="0"/>
              </a:rPr>
              <a:t>LINQ </a:t>
            </a:r>
            <a:r>
              <a:rPr lang="en-US" sz="2800" dirty="0" err="1" smtClean="0">
                <a:latin typeface="Times New Roman" panose="02020603050405020304" pitchFamily="18" charset="0"/>
                <a:cs typeface="Times New Roman" panose="02020603050405020304" pitchFamily="18" charset="0"/>
              </a:rPr>
              <a:t>cung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cấp</a:t>
            </a:r>
            <a:r>
              <a:rPr lang="en-US" sz="2800" dirty="0" smtClean="0">
                <a:latin typeface="Times New Roman" panose="02020603050405020304" pitchFamily="18" charset="0"/>
                <a:cs typeface="Times New Roman" panose="02020603050405020304" pitchFamily="18" charset="0"/>
              </a:rPr>
              <a:t> API (application Programming Interface)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xem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như</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Strandard</a:t>
            </a:r>
            <a:r>
              <a:rPr lang="en-US" sz="2800" dirty="0" smtClean="0">
                <a:latin typeface="Times New Roman" panose="02020603050405020304" pitchFamily="18" charset="0"/>
                <a:cs typeface="Times New Roman" panose="02020603050405020304" pitchFamily="18" charset="0"/>
              </a:rPr>
              <a:t> Query Operators (SQOs) </a:t>
            </a:r>
            <a:r>
              <a:rPr lang="en-US" sz="2800" dirty="0" err="1" smtClean="0">
                <a:latin typeface="Times New Roman" panose="02020603050405020304" pitchFamily="18" charset="0"/>
                <a:cs typeface="Times New Roman" panose="02020603050405020304" pitchFamily="18" charset="0"/>
              </a:rPr>
              <a:t>dùng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hỗ</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thao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truy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vấn</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9094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chemeClr val="bg1"/>
                </a:solidFill>
                <a:latin typeface="Times New Roman" panose="02020603050405020304" pitchFamily="18" charset="0"/>
                <a:cs typeface="Times New Roman" panose="02020603050405020304" pitchFamily="18" charset="0"/>
              </a:rPr>
              <a:t>Truy</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vấn</a:t>
            </a:r>
            <a:r>
              <a:rPr lang="en-US" b="1" dirty="0">
                <a:solidFill>
                  <a:schemeClr val="bg1"/>
                </a:solidFill>
                <a:latin typeface="Times New Roman" panose="02020603050405020304" pitchFamily="18" charset="0"/>
                <a:cs typeface="Times New Roman" panose="02020603050405020304" pitchFamily="18" charset="0"/>
              </a:rPr>
              <a:t> LINQ </a:t>
            </a:r>
            <a:r>
              <a:rPr lang="en-US" b="1" dirty="0" err="1">
                <a:solidFill>
                  <a:schemeClr val="bg1"/>
                </a:solidFill>
                <a:latin typeface="Times New Roman" panose="02020603050405020304" pitchFamily="18" charset="0"/>
                <a:cs typeface="Times New Roman" panose="02020603050405020304" pitchFamily="18" charset="0"/>
              </a:rPr>
              <a:t>theo</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biểu</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thức</a:t>
            </a:r>
            <a:r>
              <a:rPr lang="en-US" b="1" dirty="0" smtClean="0">
                <a:solidFill>
                  <a:schemeClr val="bg1"/>
                </a:solidFill>
                <a:latin typeface="Times New Roman" panose="02020603050405020304" pitchFamily="18" charset="0"/>
                <a:cs typeface="Times New Roman" panose="02020603050405020304" pitchFamily="18" charset="0"/>
              </a:rPr>
              <a:t>.</a:t>
            </a:r>
            <a:endParaRPr lang="en-US" dirty="0">
              <a:solidFill>
                <a:schemeClr val="bg1"/>
              </a:solidFill>
            </a:endParaRPr>
          </a:p>
        </p:txBody>
      </p:sp>
      <p:sp>
        <p:nvSpPr>
          <p:cNvPr id="3" name="Content Placeholder 2"/>
          <p:cNvSpPr>
            <a:spLocks noGrp="1"/>
          </p:cNvSpPr>
          <p:nvPr>
            <p:ph idx="1"/>
          </p:nvPr>
        </p:nvSpPr>
        <p:spPr/>
        <p:txBody>
          <a:bodyPr>
            <a:noAutofit/>
          </a:bodyPr>
          <a:lstStyle/>
          <a:p>
            <a:pPr marL="0" indent="0">
              <a:buNone/>
            </a:pP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toán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chia </a:t>
            </a:r>
            <a:r>
              <a:rPr lang="en-US" sz="2400" dirty="0" err="1" smtClean="0">
                <a:latin typeface="Times New Roman" panose="02020603050405020304" pitchFamily="18" charset="0"/>
                <a:cs typeface="Times New Roman" panose="02020603050405020304" pitchFamily="18" charset="0"/>
              </a:rPr>
              <a:t>thành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nhóm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năng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như</a:t>
            </a:r>
            <a:r>
              <a:rPr lang="en-US" sz="2400" dirty="0" smtClean="0">
                <a:latin typeface="Times New Roman" panose="02020603050405020304" pitchFamily="18" charset="0"/>
                <a:cs typeface="Times New Roman" panose="02020603050405020304" pitchFamily="18" charset="0"/>
              </a:rPr>
              <a:t>:</a:t>
            </a:r>
          </a:p>
          <a:p>
            <a:pPr>
              <a:buFontTx/>
              <a:buChar char="-"/>
            </a:pPr>
            <a:r>
              <a:rPr lang="en-US" sz="2400" dirty="0" err="1" smtClean="0">
                <a:latin typeface="Times New Roman" panose="02020603050405020304" pitchFamily="18" charset="0"/>
                <a:cs typeface="Times New Roman" panose="02020603050405020304" pitchFamily="18" charset="0"/>
              </a:rPr>
              <a:t>thống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kê</a:t>
            </a:r>
            <a:r>
              <a:rPr lang="en-US" sz="2400" dirty="0" smtClean="0">
                <a:latin typeface="Times New Roman" panose="02020603050405020304" pitchFamily="18" charset="0"/>
                <a:cs typeface="Times New Roman" panose="02020603050405020304" pitchFamily="18" charset="0"/>
              </a:rPr>
              <a:t>: Average, count, max, min…</a:t>
            </a:r>
          </a:p>
          <a:p>
            <a:pPr>
              <a:buFontTx/>
              <a:buChar char="-"/>
            </a:pPr>
            <a:r>
              <a:rPr lang="en-US" sz="2400" dirty="0" err="1" smtClean="0">
                <a:latin typeface="Times New Roman" panose="02020603050405020304" pitchFamily="18" charset="0"/>
                <a:cs typeface="Times New Roman" panose="02020603050405020304" pitchFamily="18" charset="0"/>
              </a:rPr>
              <a:t>Chuyển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đổi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ToArray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ToList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ToDictionary</a:t>
            </a:r>
            <a:r>
              <a:rPr lang="en-US" sz="2400" dirty="0" smtClean="0">
                <a:latin typeface="Times New Roman" panose="02020603050405020304" pitchFamily="18" charset="0"/>
                <a:cs typeface="Times New Roman" panose="02020603050405020304" pitchFamily="18" charset="0"/>
              </a:rPr>
              <a:t>, ….</a:t>
            </a:r>
          </a:p>
          <a:p>
            <a:pPr>
              <a:buFontTx/>
              <a:buChar char="-"/>
            </a:pPr>
            <a:r>
              <a:rPr lang="en-US" sz="2400" dirty="0" err="1" smtClean="0">
                <a:latin typeface="Times New Roman" panose="02020603050405020304" pitchFamily="18" charset="0"/>
                <a:cs typeface="Times New Roman" panose="02020603050405020304" pitchFamily="18" charset="0"/>
              </a:rPr>
              <a:t>Nhóm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GroupBy</a:t>
            </a:r>
            <a:endParaRPr lang="en-US" sz="2400" dirty="0" smtClean="0">
              <a:latin typeface="Times New Roman" panose="02020603050405020304" pitchFamily="18" charset="0"/>
              <a:cs typeface="Times New Roman" panose="02020603050405020304" pitchFamily="18" charset="0"/>
            </a:endParaRPr>
          </a:p>
          <a:p>
            <a:pPr>
              <a:buFontTx/>
              <a:buChar char="-"/>
            </a:pPr>
            <a:r>
              <a:rPr lang="en-US" sz="2400" dirty="0" err="1" smtClean="0">
                <a:latin typeface="Times New Roman" panose="02020603050405020304" pitchFamily="18" charset="0"/>
                <a:cs typeface="Times New Roman" panose="02020603050405020304" pitchFamily="18" charset="0"/>
              </a:rPr>
              <a:t>Liên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kết</a:t>
            </a:r>
            <a:r>
              <a:rPr lang="en-US" sz="2400" dirty="0" smtClean="0">
                <a:latin typeface="Times New Roman" panose="02020603050405020304" pitchFamily="18" charset="0"/>
                <a:cs typeface="Times New Roman" panose="02020603050405020304" pitchFamily="18" charset="0"/>
              </a:rPr>
              <a:t>: Join, </a:t>
            </a:r>
            <a:r>
              <a:rPr lang="en-US" sz="2400" dirty="0" err="1" smtClean="0">
                <a:latin typeface="Times New Roman" panose="02020603050405020304" pitchFamily="18" charset="0"/>
                <a:cs typeface="Times New Roman" panose="02020603050405020304" pitchFamily="18" charset="0"/>
              </a:rPr>
              <a:t>GroupJoin</a:t>
            </a:r>
            <a:r>
              <a:rPr lang="en-US" sz="2400" dirty="0" smtClean="0">
                <a:latin typeface="Times New Roman" panose="02020603050405020304" pitchFamily="18" charset="0"/>
                <a:cs typeface="Times New Roman" panose="02020603050405020304" pitchFamily="18" charset="0"/>
              </a:rPr>
              <a:t>,….</a:t>
            </a:r>
          </a:p>
          <a:p>
            <a:pPr>
              <a:buFontTx/>
              <a:buChar char="-"/>
            </a:pPr>
            <a:r>
              <a:rPr lang="en-US" sz="2400" dirty="0" err="1" smtClean="0">
                <a:latin typeface="Times New Roman" panose="02020603050405020304" pitchFamily="18" charset="0"/>
                <a:cs typeface="Times New Roman" panose="02020603050405020304" pitchFamily="18" charset="0"/>
              </a:rPr>
              <a:t>Sắp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xếp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OrderBy</a:t>
            </a:r>
            <a:r>
              <a:rPr lang="en-US" sz="2400" dirty="0" smtClean="0">
                <a:latin typeface="Times New Roman" panose="02020603050405020304" pitchFamily="18" charset="0"/>
                <a:cs typeface="Times New Roman" panose="02020603050405020304" pitchFamily="18" charset="0"/>
              </a:rPr>
              <a:t>, …</a:t>
            </a:r>
          </a:p>
          <a:p>
            <a:pPr>
              <a:buFontTx/>
              <a:buChar char="-"/>
            </a:pPr>
            <a:r>
              <a:rPr lang="en-US" sz="2400" dirty="0" err="1" smtClean="0">
                <a:latin typeface="Times New Roman" panose="02020603050405020304" pitchFamily="18" charset="0"/>
                <a:cs typeface="Times New Roman" panose="02020603050405020304" pitchFamily="18" charset="0"/>
              </a:rPr>
              <a:t>Phép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chiếu</a:t>
            </a:r>
            <a:r>
              <a:rPr lang="en-US" sz="2400" dirty="0" smtClean="0">
                <a:latin typeface="Times New Roman" panose="02020603050405020304" pitchFamily="18" charset="0"/>
                <a:cs typeface="Times New Roman" panose="02020603050405020304" pitchFamily="18" charset="0"/>
              </a:rPr>
              <a:t>: Select, </a:t>
            </a:r>
            <a:r>
              <a:rPr lang="en-US" sz="2400" dirty="0" err="1" smtClean="0">
                <a:latin typeface="Times New Roman" panose="02020603050405020304" pitchFamily="18" charset="0"/>
                <a:cs typeface="Times New Roman" panose="02020603050405020304" pitchFamily="18" charset="0"/>
              </a:rPr>
              <a:t>SelectMany</a:t>
            </a:r>
            <a:endParaRPr lang="en-US" sz="2400" dirty="0" smtClean="0">
              <a:latin typeface="Times New Roman" panose="02020603050405020304" pitchFamily="18" charset="0"/>
              <a:cs typeface="Times New Roman" panose="02020603050405020304" pitchFamily="18" charset="0"/>
            </a:endParaRPr>
          </a:p>
          <a:p>
            <a:pPr>
              <a:buFontTx/>
              <a:buChar char="-"/>
            </a:pP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1025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chemeClr val="bg1"/>
                </a:solidFill>
                <a:latin typeface="Times New Roman" panose="02020603050405020304" pitchFamily="18" charset="0"/>
                <a:cs typeface="Times New Roman" panose="02020603050405020304" pitchFamily="18" charset="0"/>
              </a:rPr>
              <a:t>Truy</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vấn</a:t>
            </a:r>
            <a:r>
              <a:rPr lang="en-US" b="1" dirty="0">
                <a:solidFill>
                  <a:schemeClr val="bg1"/>
                </a:solidFill>
                <a:latin typeface="Times New Roman" panose="02020603050405020304" pitchFamily="18" charset="0"/>
                <a:cs typeface="Times New Roman" panose="02020603050405020304" pitchFamily="18" charset="0"/>
              </a:rPr>
              <a:t> LINQ </a:t>
            </a:r>
            <a:r>
              <a:rPr lang="en-US" b="1" dirty="0" err="1">
                <a:solidFill>
                  <a:schemeClr val="bg1"/>
                </a:solidFill>
                <a:latin typeface="Times New Roman" panose="02020603050405020304" pitchFamily="18" charset="0"/>
                <a:cs typeface="Times New Roman" panose="02020603050405020304" pitchFamily="18" charset="0"/>
              </a:rPr>
              <a:t>theo</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biểu</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thức</a:t>
            </a:r>
            <a:r>
              <a:rPr lang="en-US" b="1" dirty="0" smtClean="0">
                <a:solidFill>
                  <a:schemeClr val="bg1"/>
                </a:solidFill>
                <a:latin typeface="Times New Roman" panose="02020603050405020304" pitchFamily="18" charset="0"/>
                <a:cs typeface="Times New Roman" panose="02020603050405020304" pitchFamily="18" charset="0"/>
              </a:rPr>
              <a:t>.</a:t>
            </a:r>
            <a:endParaRPr lang="en-US" dirty="0">
              <a:solidFill>
                <a:schemeClr val="bg1"/>
              </a:solidFill>
            </a:endParaRPr>
          </a:p>
        </p:txBody>
      </p:sp>
      <p:sp>
        <p:nvSpPr>
          <p:cNvPr id="3" name="Content Placeholder 2"/>
          <p:cNvSpPr>
            <a:spLocks noGrp="1"/>
          </p:cNvSpPr>
          <p:nvPr>
            <p:ph idx="1"/>
          </p:nvPr>
        </p:nvSpPr>
        <p:spPr/>
        <p:txBody>
          <a:bodyPr>
            <a:normAutofit/>
          </a:bodyPr>
          <a:lstStyle/>
          <a:p>
            <a:pPr>
              <a:buFontTx/>
              <a:buChar char="-"/>
            </a:pPr>
            <a:r>
              <a:rPr lang="en-US" sz="2800" dirty="0" err="1" smtClean="0">
                <a:latin typeface="Times New Roman" panose="02020603050405020304" pitchFamily="18" charset="0"/>
                <a:cs typeface="Times New Roman" panose="02020603050405020304" pitchFamily="18" charset="0"/>
              </a:rPr>
              <a:t>Phép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chiếu</a:t>
            </a:r>
            <a:r>
              <a:rPr lang="en-US" sz="2800" dirty="0" smtClean="0">
                <a:latin typeface="Times New Roman" panose="02020603050405020304" pitchFamily="18" charset="0"/>
                <a:cs typeface="Times New Roman" panose="02020603050405020304" pitchFamily="18" charset="0"/>
              </a:rPr>
              <a:t>:</a:t>
            </a:r>
          </a:p>
          <a:p>
            <a:pPr>
              <a:buFontTx/>
              <a:buChar char="-"/>
            </a:pP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2 </a:t>
            </a: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Select: </a:t>
            </a:r>
            <a:r>
              <a:rPr lang="en-US" sz="2800" dirty="0" err="1" smtClean="0">
                <a:latin typeface="Times New Roman" panose="02020603050405020304" pitchFamily="18" charset="0"/>
                <a:cs typeface="Times New Roman" panose="02020603050405020304" pitchFamily="18" charset="0"/>
              </a:rPr>
              <a:t>khai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báo</a:t>
            </a:r>
            <a:r>
              <a:rPr lang="en-US" sz="2800" dirty="0" smtClean="0">
                <a:latin typeface="Times New Roman" panose="02020603050405020304" pitchFamily="18" charset="0"/>
                <a:cs typeface="Times New Roman" panose="02020603050405020304" pitchFamily="18" charset="0"/>
              </a:rPr>
              <a:t> element </a:t>
            </a:r>
            <a:r>
              <a:rPr lang="en-US" sz="2800" dirty="0" err="1" smtClean="0">
                <a:latin typeface="Times New Roman" panose="02020603050405020304" pitchFamily="18" charset="0"/>
                <a:cs typeface="Times New Roman" panose="02020603050405020304" pitchFamily="18" charset="0"/>
              </a:rPr>
              <a:t>nào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truy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dùng</a:t>
            </a:r>
            <a:r>
              <a:rPr lang="en-US" sz="2800" dirty="0" smtClean="0">
                <a:latin typeface="Times New Roman" panose="02020603050405020304" pitchFamily="18" charset="0"/>
                <a:cs typeface="Times New Roman" panose="02020603050405020304" pitchFamily="18" charset="0"/>
              </a:rPr>
              <a:t> select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biểu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truy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vấn</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800" dirty="0" err="1" smtClean="0">
                <a:latin typeface="Times New Roman" panose="02020603050405020304" pitchFamily="18" charset="0"/>
                <a:cs typeface="Times New Roman" panose="02020603050405020304" pitchFamily="18" charset="0"/>
              </a:rPr>
              <a:t>selectMany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giống</a:t>
            </a:r>
            <a:r>
              <a:rPr lang="en-US" sz="2800" dirty="0" smtClean="0">
                <a:latin typeface="Times New Roman" panose="02020603050405020304" pitchFamily="18" charset="0"/>
                <a:cs typeface="Times New Roman" panose="02020603050405020304" pitchFamily="18" charset="0"/>
              </a:rPr>
              <a:t> select </a:t>
            </a:r>
            <a:r>
              <a:rPr lang="en-US" sz="2800" dirty="0" err="1" smtClean="0">
                <a:latin typeface="Times New Roman" panose="02020603050405020304" pitchFamily="18" charset="0"/>
                <a:cs typeface="Times New Roman" panose="02020603050405020304" pitchFamily="18" charset="0"/>
              </a:rPr>
              <a:t>nhưng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nhiều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toán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tử</a:t>
            </a:r>
            <a:r>
              <a:rPr lang="en-US" sz="2800" dirty="0" smtClean="0">
                <a:latin typeface="Times New Roman" panose="02020603050405020304" pitchFamily="18" charset="0"/>
                <a:cs typeface="Times New Roman" panose="02020603050405020304" pitchFamily="18" charset="0"/>
              </a:rPr>
              <a:t> from</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0503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chemeClr val="bg1"/>
                </a:solidFill>
                <a:latin typeface="Times New Roman" panose="02020603050405020304" pitchFamily="18" charset="0"/>
                <a:cs typeface="Times New Roman" panose="02020603050405020304" pitchFamily="18" charset="0"/>
              </a:rPr>
              <a:t>Truy</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vấn</a:t>
            </a:r>
            <a:r>
              <a:rPr lang="en-US" b="1" dirty="0">
                <a:solidFill>
                  <a:schemeClr val="bg1"/>
                </a:solidFill>
                <a:latin typeface="Times New Roman" panose="02020603050405020304" pitchFamily="18" charset="0"/>
                <a:cs typeface="Times New Roman" panose="02020603050405020304" pitchFamily="18" charset="0"/>
              </a:rPr>
              <a:t> LINQ </a:t>
            </a:r>
            <a:r>
              <a:rPr lang="en-US" b="1" dirty="0" err="1">
                <a:solidFill>
                  <a:schemeClr val="bg1"/>
                </a:solidFill>
                <a:latin typeface="Times New Roman" panose="02020603050405020304" pitchFamily="18" charset="0"/>
                <a:cs typeface="Times New Roman" panose="02020603050405020304" pitchFamily="18" charset="0"/>
              </a:rPr>
              <a:t>theo</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biểu</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thức</a:t>
            </a:r>
            <a:r>
              <a:rPr lang="en-US" b="1" dirty="0" smtClean="0">
                <a:solidFill>
                  <a:schemeClr val="bg1"/>
                </a:solidFill>
                <a:latin typeface="Times New Roman" panose="02020603050405020304" pitchFamily="18" charset="0"/>
                <a:cs typeface="Times New Roman" panose="02020603050405020304" pitchFamily="18" charset="0"/>
              </a:rPr>
              <a:t>.</a:t>
            </a:r>
            <a:endParaRPr lang="en-US" dirty="0">
              <a:solidFill>
                <a:schemeClr val="bg1"/>
              </a:solidFill>
            </a:endParaRPr>
          </a:p>
        </p:txBody>
      </p:sp>
      <p:sp>
        <p:nvSpPr>
          <p:cNvPr id="3" name="Content Placeholder 2"/>
          <p:cNvSpPr>
            <a:spLocks noGrp="1"/>
          </p:cNvSpPr>
          <p:nvPr>
            <p:ph idx="1"/>
          </p:nvPr>
        </p:nvSpPr>
        <p:spPr/>
        <p:txBody>
          <a:bodyPr>
            <a:normAutofit/>
          </a:bodyPr>
          <a:lstStyle/>
          <a:p>
            <a:pPr>
              <a:buFontTx/>
              <a:buChar char="-"/>
            </a:pPr>
            <a:r>
              <a:rPr lang="en-US" dirty="0" err="1" smtClean="0"/>
              <a:t>Ví</a:t>
            </a:r>
            <a:r>
              <a:rPr lang="en-US" dirty="0" smtClean="0"/>
              <a:t> </a:t>
            </a:r>
            <a:r>
              <a:rPr lang="en-US" dirty="0" err="1" smtClean="0"/>
              <a:t>dụ</a:t>
            </a:r>
            <a:r>
              <a:rPr lang="en-US" dirty="0" smtClean="0"/>
              <a:t>:</a:t>
            </a:r>
          </a:p>
          <a:p>
            <a:pPr>
              <a:buFontTx/>
              <a:buChar char="-"/>
            </a:pPr>
            <a:endParaRPr lang="en-US" dirty="0"/>
          </a:p>
          <a:p>
            <a:pPr marL="0" indent="0">
              <a:buNone/>
            </a:pPr>
            <a:endParaRPr lang="en-US" dirty="0" smtClean="0"/>
          </a:p>
          <a:p>
            <a:pPr marL="0" indent="0">
              <a:buNone/>
            </a:pPr>
            <a:endParaRPr lang="en-US" dirty="0"/>
          </a:p>
          <a:p>
            <a:pPr marL="0" indent="0">
              <a:buNone/>
            </a:pPr>
            <a:endParaRPr lang="en-US" dirty="0" smtClean="0"/>
          </a:p>
        </p:txBody>
      </p:sp>
      <p:sp>
        <p:nvSpPr>
          <p:cNvPr id="4" name="Rectangle 3"/>
          <p:cNvSpPr/>
          <p:nvPr/>
        </p:nvSpPr>
        <p:spPr>
          <a:xfrm>
            <a:off x="1678676" y="2893326"/>
            <a:ext cx="6796584" cy="109182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IEnumerable</a:t>
            </a:r>
            <a:r>
              <a:rPr lang="en-US" dirty="0">
                <a:solidFill>
                  <a:schemeClr val="tx1"/>
                </a:solidFill>
              </a:rPr>
              <a:t>&lt;</a:t>
            </a:r>
            <a:r>
              <a:rPr lang="en-US" dirty="0" err="1">
                <a:solidFill>
                  <a:schemeClr val="tx1"/>
                </a:solidFill>
              </a:rPr>
              <a:t>int</a:t>
            </a:r>
            <a:r>
              <a:rPr lang="en-US" dirty="0">
                <a:solidFill>
                  <a:schemeClr val="tx1"/>
                </a:solidFill>
              </a:rPr>
              <a:t>&gt;query = from n in </a:t>
            </a:r>
            <a:r>
              <a:rPr lang="en-US" dirty="0" err="1">
                <a:solidFill>
                  <a:schemeClr val="tx1"/>
                </a:solidFill>
              </a:rPr>
              <a:t>Mangso</a:t>
            </a:r>
            <a:endParaRPr lang="en-US" dirty="0">
              <a:solidFill>
                <a:schemeClr val="tx1"/>
              </a:solidFill>
            </a:endParaRPr>
          </a:p>
          <a:p>
            <a:r>
              <a:rPr lang="en-US" dirty="0">
                <a:solidFill>
                  <a:schemeClr val="tx1"/>
                </a:solidFill>
              </a:rPr>
              <a:t>							</a:t>
            </a:r>
            <a:r>
              <a:rPr lang="en-US" dirty="0" smtClean="0">
                <a:solidFill>
                  <a:schemeClr val="tx1"/>
                </a:solidFill>
              </a:rPr>
              <a:t>				Select </a:t>
            </a:r>
            <a:r>
              <a:rPr lang="en-US" dirty="0">
                <a:solidFill>
                  <a:schemeClr val="tx1"/>
                </a:solidFill>
              </a:rPr>
              <a:t>n,</a:t>
            </a:r>
          </a:p>
          <a:p>
            <a:pPr algn="ctr"/>
            <a:endParaRPr lang="en-US" dirty="0">
              <a:solidFill>
                <a:schemeClr val="tx1"/>
              </a:solidFill>
            </a:endParaRPr>
          </a:p>
        </p:txBody>
      </p:sp>
      <p:sp>
        <p:nvSpPr>
          <p:cNvPr id="5" name="Rectangle 4"/>
          <p:cNvSpPr/>
          <p:nvPr/>
        </p:nvSpPr>
        <p:spPr>
          <a:xfrm>
            <a:off x="1678676" y="4148919"/>
            <a:ext cx="6796584" cy="2497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Int</a:t>
            </a:r>
            <a:r>
              <a:rPr lang="en-US" dirty="0">
                <a:solidFill>
                  <a:schemeClr val="tx1"/>
                </a:solidFill>
              </a:rPr>
              <a:t>[] </a:t>
            </a:r>
            <a:r>
              <a:rPr lang="en-US" dirty="0" err="1">
                <a:solidFill>
                  <a:schemeClr val="tx1"/>
                </a:solidFill>
              </a:rPr>
              <a:t>nunbersA</a:t>
            </a:r>
            <a:r>
              <a:rPr lang="en-US" dirty="0">
                <a:solidFill>
                  <a:schemeClr val="tx1"/>
                </a:solidFill>
              </a:rPr>
              <a:t>={0,1,2,3,4,5,6,8,9};</a:t>
            </a:r>
          </a:p>
          <a:p>
            <a:r>
              <a:rPr lang="en-US" dirty="0" err="1">
                <a:solidFill>
                  <a:schemeClr val="tx1"/>
                </a:solidFill>
              </a:rPr>
              <a:t>Int</a:t>
            </a:r>
            <a:r>
              <a:rPr lang="en-US" dirty="0">
                <a:solidFill>
                  <a:schemeClr val="tx1"/>
                </a:solidFill>
              </a:rPr>
              <a:t>[] </a:t>
            </a:r>
            <a:r>
              <a:rPr lang="en-US" dirty="0" err="1">
                <a:solidFill>
                  <a:schemeClr val="tx1"/>
                </a:solidFill>
              </a:rPr>
              <a:t>numbersB</a:t>
            </a:r>
            <a:r>
              <a:rPr lang="en-US" dirty="0">
                <a:solidFill>
                  <a:schemeClr val="tx1"/>
                </a:solidFill>
              </a:rPr>
              <a:t>={1,3,5,7,8};</a:t>
            </a:r>
          </a:p>
          <a:p>
            <a:r>
              <a:rPr lang="en-US" dirty="0">
                <a:solidFill>
                  <a:srgbClr val="00B050"/>
                </a:solidFill>
              </a:rPr>
              <a:t>//</a:t>
            </a:r>
            <a:r>
              <a:rPr lang="en-US" dirty="0" err="1">
                <a:solidFill>
                  <a:srgbClr val="00B050"/>
                </a:solidFill>
              </a:rPr>
              <a:t>trả</a:t>
            </a:r>
            <a:r>
              <a:rPr lang="en-US" dirty="0">
                <a:solidFill>
                  <a:srgbClr val="00B050"/>
                </a:solidFill>
              </a:rPr>
              <a:t> </a:t>
            </a:r>
            <a:r>
              <a:rPr lang="en-US" dirty="0" err="1">
                <a:solidFill>
                  <a:srgbClr val="00B050"/>
                </a:solidFill>
              </a:rPr>
              <a:t>về</a:t>
            </a:r>
            <a:r>
              <a:rPr lang="en-US" dirty="0">
                <a:solidFill>
                  <a:srgbClr val="00B050"/>
                </a:solidFill>
              </a:rPr>
              <a:t> </a:t>
            </a:r>
            <a:r>
              <a:rPr lang="en-US" dirty="0" err="1">
                <a:solidFill>
                  <a:srgbClr val="00B050"/>
                </a:solidFill>
              </a:rPr>
              <a:t>các</a:t>
            </a:r>
            <a:r>
              <a:rPr lang="en-US" dirty="0">
                <a:solidFill>
                  <a:srgbClr val="00B050"/>
                </a:solidFill>
              </a:rPr>
              <a:t> </a:t>
            </a:r>
            <a:r>
              <a:rPr lang="en-US" dirty="0" err="1">
                <a:solidFill>
                  <a:srgbClr val="00B050"/>
                </a:solidFill>
              </a:rPr>
              <a:t>cặp</a:t>
            </a:r>
            <a:r>
              <a:rPr lang="en-US" dirty="0">
                <a:solidFill>
                  <a:srgbClr val="00B050"/>
                </a:solidFill>
              </a:rPr>
              <a:t> </a:t>
            </a:r>
            <a:r>
              <a:rPr lang="en-US" dirty="0" err="1">
                <a:solidFill>
                  <a:srgbClr val="00B050"/>
                </a:solidFill>
              </a:rPr>
              <a:t>số</a:t>
            </a:r>
            <a:r>
              <a:rPr lang="en-US" dirty="0">
                <a:solidFill>
                  <a:srgbClr val="00B050"/>
                </a:solidFill>
              </a:rPr>
              <a:t> </a:t>
            </a:r>
            <a:r>
              <a:rPr lang="en-US" dirty="0" err="1">
                <a:solidFill>
                  <a:srgbClr val="00B050"/>
                </a:solidFill>
              </a:rPr>
              <a:t>có</a:t>
            </a:r>
            <a:r>
              <a:rPr lang="en-US" dirty="0">
                <a:solidFill>
                  <a:srgbClr val="00B050"/>
                </a:solidFill>
              </a:rPr>
              <a:t> </a:t>
            </a:r>
            <a:r>
              <a:rPr lang="en-US" dirty="0" err="1">
                <a:solidFill>
                  <a:srgbClr val="00B050"/>
                </a:solidFill>
              </a:rPr>
              <a:t>điều</a:t>
            </a:r>
            <a:r>
              <a:rPr lang="en-US" dirty="0">
                <a:solidFill>
                  <a:srgbClr val="00B050"/>
                </a:solidFill>
              </a:rPr>
              <a:t> </a:t>
            </a:r>
            <a:r>
              <a:rPr lang="en-US" dirty="0" err="1">
                <a:solidFill>
                  <a:srgbClr val="00B050"/>
                </a:solidFill>
              </a:rPr>
              <a:t>kiện</a:t>
            </a:r>
            <a:r>
              <a:rPr lang="en-US" dirty="0">
                <a:solidFill>
                  <a:srgbClr val="00B050"/>
                </a:solidFill>
              </a:rPr>
              <a:t> a&lt;b</a:t>
            </a:r>
          </a:p>
          <a:p>
            <a:r>
              <a:rPr lang="en-US" dirty="0" err="1" smtClean="0">
                <a:solidFill>
                  <a:schemeClr val="tx1"/>
                </a:solidFill>
              </a:rPr>
              <a:t>var</a:t>
            </a:r>
            <a:r>
              <a:rPr lang="en-US" dirty="0" smtClean="0">
                <a:solidFill>
                  <a:schemeClr val="tx1"/>
                </a:solidFill>
              </a:rPr>
              <a:t> </a:t>
            </a:r>
            <a:r>
              <a:rPr lang="en-US" dirty="0">
                <a:solidFill>
                  <a:schemeClr val="tx1"/>
                </a:solidFill>
              </a:rPr>
              <a:t>pairs= from a in </a:t>
            </a:r>
            <a:r>
              <a:rPr lang="en-US" dirty="0" err="1">
                <a:solidFill>
                  <a:schemeClr val="tx1"/>
                </a:solidFill>
              </a:rPr>
              <a:t>numbersA</a:t>
            </a:r>
            <a:endParaRPr lang="en-US" dirty="0">
              <a:solidFill>
                <a:schemeClr val="tx1"/>
              </a:solidFill>
            </a:endParaRPr>
          </a:p>
          <a:p>
            <a:r>
              <a:rPr lang="en-US" dirty="0" smtClean="0">
                <a:solidFill>
                  <a:schemeClr val="tx1"/>
                </a:solidFill>
              </a:rPr>
              <a:t>	    from </a:t>
            </a:r>
            <a:r>
              <a:rPr lang="en-US" dirty="0">
                <a:solidFill>
                  <a:schemeClr val="tx1"/>
                </a:solidFill>
              </a:rPr>
              <a:t>b in  </a:t>
            </a:r>
            <a:r>
              <a:rPr lang="en-US" dirty="0" err="1">
                <a:solidFill>
                  <a:schemeClr val="tx1"/>
                </a:solidFill>
              </a:rPr>
              <a:t>numbersB</a:t>
            </a:r>
            <a:endParaRPr lang="en-US" dirty="0">
              <a:solidFill>
                <a:schemeClr val="tx1"/>
              </a:solidFill>
            </a:endParaRPr>
          </a:p>
          <a:p>
            <a:r>
              <a:rPr lang="en-US" dirty="0" smtClean="0">
                <a:solidFill>
                  <a:schemeClr val="tx1"/>
                </a:solidFill>
              </a:rPr>
              <a:t>	    where </a:t>
            </a:r>
            <a:r>
              <a:rPr lang="en-US" dirty="0">
                <a:solidFill>
                  <a:schemeClr val="tx1"/>
                </a:solidFill>
              </a:rPr>
              <a:t>a&lt;b</a:t>
            </a:r>
          </a:p>
          <a:p>
            <a:r>
              <a:rPr lang="en-US" dirty="0" smtClean="0">
                <a:solidFill>
                  <a:schemeClr val="tx1"/>
                </a:solidFill>
              </a:rPr>
              <a:t>	    select </a:t>
            </a:r>
            <a:r>
              <a:rPr lang="en-US" dirty="0">
                <a:solidFill>
                  <a:schemeClr val="tx1"/>
                </a:solidFill>
              </a:rPr>
              <a:t>new {</a:t>
            </a:r>
            <a:r>
              <a:rPr lang="en-US" dirty="0" err="1">
                <a:solidFill>
                  <a:schemeClr val="tx1"/>
                </a:solidFill>
              </a:rPr>
              <a:t>a,b</a:t>
            </a:r>
            <a:r>
              <a:rPr lang="en-US" dirty="0">
                <a:solidFill>
                  <a:schemeClr val="tx1"/>
                </a:solidFill>
              </a:rPr>
              <a:t>};</a:t>
            </a:r>
          </a:p>
          <a:p>
            <a:pPr algn="ctr"/>
            <a:endParaRPr lang="en-US" dirty="0"/>
          </a:p>
        </p:txBody>
      </p:sp>
    </p:spTree>
    <p:extLst>
      <p:ext uri="{BB962C8B-B14F-4D97-AF65-F5344CB8AC3E}">
        <p14:creationId xmlns:p14="http://schemas.microsoft.com/office/powerpoint/2010/main" val="1628696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chemeClr val="bg1"/>
                </a:solidFill>
                <a:latin typeface="Times New Roman" panose="02020603050405020304" pitchFamily="18" charset="0"/>
                <a:cs typeface="Times New Roman" panose="02020603050405020304" pitchFamily="18" charset="0"/>
              </a:rPr>
              <a:t>Truy</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vấn</a:t>
            </a:r>
            <a:r>
              <a:rPr lang="en-US" b="1" dirty="0">
                <a:solidFill>
                  <a:schemeClr val="bg1"/>
                </a:solidFill>
                <a:latin typeface="Times New Roman" panose="02020603050405020304" pitchFamily="18" charset="0"/>
                <a:cs typeface="Times New Roman" panose="02020603050405020304" pitchFamily="18" charset="0"/>
              </a:rPr>
              <a:t> LINQ </a:t>
            </a:r>
            <a:r>
              <a:rPr lang="en-US" b="1" dirty="0" err="1">
                <a:solidFill>
                  <a:schemeClr val="bg1"/>
                </a:solidFill>
                <a:latin typeface="Times New Roman" panose="02020603050405020304" pitchFamily="18" charset="0"/>
                <a:cs typeface="Times New Roman" panose="02020603050405020304" pitchFamily="18" charset="0"/>
              </a:rPr>
              <a:t>theo</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biểu</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thức</a:t>
            </a:r>
            <a:r>
              <a:rPr lang="en-US" b="1" dirty="0" smtClean="0">
                <a:solidFill>
                  <a:schemeClr val="bg1"/>
                </a:solidFill>
                <a:latin typeface="Times New Roman" panose="02020603050405020304" pitchFamily="18" charset="0"/>
                <a:cs typeface="Times New Roman" panose="02020603050405020304" pitchFamily="18" charset="0"/>
              </a:rPr>
              <a:t>.</a:t>
            </a:r>
            <a:endParaRPr lang="en-US" dirty="0">
              <a:solidFill>
                <a:schemeClr val="bg1"/>
              </a:solidFill>
            </a:endParaRPr>
          </a:p>
        </p:txBody>
      </p:sp>
      <p:sp>
        <p:nvSpPr>
          <p:cNvPr id="3" name="Content Placeholder 2"/>
          <p:cNvSpPr>
            <a:spLocks noGrp="1"/>
          </p:cNvSpPr>
          <p:nvPr>
            <p:ph idx="1"/>
          </p:nvPr>
        </p:nvSpPr>
        <p:spPr/>
        <p:txBody>
          <a:bodyPr>
            <a:normAutofit/>
          </a:bodyPr>
          <a:lstStyle/>
          <a:p>
            <a:pPr>
              <a:buFontTx/>
              <a:buChar char="-"/>
            </a:pPr>
            <a:r>
              <a:rPr lang="en-US" sz="2800" dirty="0" err="1" smtClean="0">
                <a:latin typeface="Times New Roman" panose="02020603050405020304" pitchFamily="18" charset="0"/>
                <a:cs typeface="Times New Roman" panose="02020603050405020304" pitchFamily="18" charset="0"/>
              </a:rPr>
              <a:t>Toán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hạn</a:t>
            </a:r>
            <a:r>
              <a:rPr lang="en-US" sz="2800" dirty="0" smtClean="0">
                <a:latin typeface="Times New Roman" panose="02020603050405020304" pitchFamily="18" charset="0"/>
                <a:cs typeface="Times New Roman" panose="02020603050405020304" pitchFamily="18" charset="0"/>
              </a:rPr>
              <a:t>:</a:t>
            </a:r>
          </a:p>
          <a:p>
            <a:pPr>
              <a:buFontTx/>
              <a:buChar char="-"/>
            </a:pPr>
            <a:r>
              <a:rPr lang="en-US" sz="2800" dirty="0" smtClean="0">
                <a:latin typeface="Times New Roman" panose="02020603050405020304" pitchFamily="18" charset="0"/>
                <a:cs typeface="Times New Roman" panose="02020603050405020304" pitchFamily="18" charset="0"/>
              </a:rPr>
              <a:t>Where: </a:t>
            </a:r>
            <a:r>
              <a:rPr lang="en-US" sz="2800" dirty="0" err="1" smtClean="0">
                <a:latin typeface="Times New Roman" panose="02020603050405020304" pitchFamily="18" charset="0"/>
                <a:cs typeface="Times New Roman" panose="02020603050405020304" pitchFamily="18" charset="0"/>
              </a:rPr>
              <a:t>đây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toán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nhiều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nhất</a:t>
            </a:r>
            <a:r>
              <a:rPr lang="en-US" sz="2800" dirty="0" smtClean="0">
                <a:latin typeface="Times New Roman" panose="02020603050405020304" pitchFamily="18" charset="0"/>
                <a:cs typeface="Times New Roman" panose="02020603050405020304" pitchFamily="18" charset="0"/>
              </a:rPr>
              <a:t>.</a:t>
            </a:r>
          </a:p>
          <a:p>
            <a:pPr>
              <a:buFontTx/>
              <a:buChar char="-"/>
            </a:pPr>
            <a:r>
              <a:rPr lang="en-US" sz="2800" dirty="0" err="1" smtClean="0">
                <a:latin typeface="Times New Roman" panose="02020603050405020304" pitchFamily="18" charset="0"/>
                <a:cs typeface="Times New Roman" panose="02020603050405020304" pitchFamily="18" charset="0"/>
              </a:rPr>
              <a:t>Ví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a:t>
            </a:r>
            <a:r>
              <a:rPr lang="en-US" sz="2800" dirty="0" smtClean="0">
                <a:latin typeface="Times New Roman" panose="02020603050405020304" pitchFamily="18" charset="0"/>
                <a:cs typeface="Times New Roman" panose="02020603050405020304" pitchFamily="18" charset="0"/>
              </a:rPr>
              <a:t>:</a:t>
            </a:r>
          </a:p>
          <a:p>
            <a:pPr marL="0" indent="0">
              <a:buNone/>
            </a:pPr>
            <a:endParaRPr lang="en-US"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2939730" y="3936356"/>
            <a:ext cx="7168144" cy="196061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IEnumerable</a:t>
            </a:r>
            <a:r>
              <a:rPr lang="en-US" dirty="0">
                <a:solidFill>
                  <a:schemeClr val="tx1"/>
                </a:solidFill>
              </a:rPr>
              <a:t>&lt;</a:t>
            </a:r>
            <a:r>
              <a:rPr lang="en-US" dirty="0" err="1">
                <a:solidFill>
                  <a:schemeClr val="tx1"/>
                </a:solidFill>
              </a:rPr>
              <a:t>int</a:t>
            </a:r>
            <a:r>
              <a:rPr lang="en-US" dirty="0">
                <a:solidFill>
                  <a:schemeClr val="tx1"/>
                </a:solidFill>
              </a:rPr>
              <a:t>&gt; query = from n in </a:t>
            </a:r>
            <a:r>
              <a:rPr lang="en-US" dirty="0" err="1">
                <a:solidFill>
                  <a:schemeClr val="tx1"/>
                </a:solidFill>
              </a:rPr>
              <a:t>Mangso</a:t>
            </a:r>
            <a:endParaRPr lang="en-US" dirty="0">
              <a:solidFill>
                <a:schemeClr val="tx1"/>
              </a:solidFill>
            </a:endParaRPr>
          </a:p>
          <a:p>
            <a:r>
              <a:rPr lang="en-US" dirty="0">
                <a:solidFill>
                  <a:schemeClr val="tx1"/>
                </a:solidFill>
              </a:rPr>
              <a:t>			</a:t>
            </a:r>
            <a:r>
              <a:rPr lang="en-US" dirty="0" smtClean="0">
                <a:solidFill>
                  <a:schemeClr val="tx1"/>
                </a:solidFill>
              </a:rPr>
              <a:t>where </a:t>
            </a:r>
            <a:r>
              <a:rPr lang="en-US" dirty="0">
                <a:solidFill>
                  <a:schemeClr val="tx1"/>
                </a:solidFill>
              </a:rPr>
              <a:t>n%2==0&amp;&amp;n&lt;20</a:t>
            </a:r>
          </a:p>
          <a:p>
            <a:r>
              <a:rPr lang="en-US" dirty="0">
                <a:solidFill>
                  <a:schemeClr val="tx1"/>
                </a:solidFill>
              </a:rPr>
              <a:t>			</a:t>
            </a:r>
            <a:r>
              <a:rPr lang="en-US" dirty="0" smtClean="0">
                <a:solidFill>
                  <a:schemeClr val="tx1"/>
                </a:solidFill>
              </a:rPr>
              <a:t>select </a:t>
            </a:r>
            <a:r>
              <a:rPr lang="en-US" dirty="0">
                <a:solidFill>
                  <a:schemeClr val="tx1"/>
                </a:solidFill>
              </a:rPr>
              <a:t>n;</a:t>
            </a:r>
          </a:p>
          <a:p>
            <a:pPr algn="ctr"/>
            <a:endParaRPr lang="en-US" dirty="0">
              <a:solidFill>
                <a:schemeClr val="tx1"/>
              </a:solidFill>
            </a:endParaRPr>
          </a:p>
        </p:txBody>
      </p:sp>
    </p:spTree>
    <p:extLst>
      <p:ext uri="{BB962C8B-B14F-4D97-AF65-F5344CB8AC3E}">
        <p14:creationId xmlns:p14="http://schemas.microsoft.com/office/powerpoint/2010/main" val="723190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chemeClr val="bg1"/>
                </a:solidFill>
                <a:latin typeface="Times New Roman" panose="02020603050405020304" pitchFamily="18" charset="0"/>
                <a:cs typeface="Times New Roman" panose="02020603050405020304" pitchFamily="18" charset="0"/>
              </a:rPr>
              <a:t>Truy</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vấn</a:t>
            </a:r>
            <a:r>
              <a:rPr lang="en-US" b="1" dirty="0">
                <a:solidFill>
                  <a:schemeClr val="bg1"/>
                </a:solidFill>
                <a:latin typeface="Times New Roman" panose="02020603050405020304" pitchFamily="18" charset="0"/>
                <a:cs typeface="Times New Roman" panose="02020603050405020304" pitchFamily="18" charset="0"/>
              </a:rPr>
              <a:t> LINQ </a:t>
            </a:r>
            <a:r>
              <a:rPr lang="en-US" b="1" dirty="0" err="1">
                <a:solidFill>
                  <a:schemeClr val="bg1"/>
                </a:solidFill>
                <a:latin typeface="Times New Roman" panose="02020603050405020304" pitchFamily="18" charset="0"/>
                <a:cs typeface="Times New Roman" panose="02020603050405020304" pitchFamily="18" charset="0"/>
              </a:rPr>
              <a:t>theo</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biểu</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thức</a:t>
            </a:r>
            <a:r>
              <a:rPr lang="en-US" b="1" dirty="0" smtClean="0">
                <a:solidFill>
                  <a:schemeClr val="bg1"/>
                </a:solidFill>
                <a:latin typeface="Times New Roman" panose="02020603050405020304" pitchFamily="18" charset="0"/>
                <a:cs typeface="Times New Roman" panose="02020603050405020304" pitchFamily="18" charset="0"/>
              </a:rPr>
              <a:t>.</a:t>
            </a:r>
            <a:endParaRPr lang="en-US" dirty="0">
              <a:solidFill>
                <a:schemeClr val="bg1"/>
              </a:solidFill>
            </a:endParaRPr>
          </a:p>
        </p:txBody>
      </p:sp>
      <p:sp>
        <p:nvSpPr>
          <p:cNvPr id="3" name="Content Placeholder 2"/>
          <p:cNvSpPr>
            <a:spLocks noGrp="1"/>
          </p:cNvSpPr>
          <p:nvPr>
            <p:ph idx="1"/>
          </p:nvPr>
        </p:nvSpPr>
        <p:spPr/>
        <p:txBody>
          <a:bodyPr/>
          <a:lstStyle/>
          <a:p>
            <a:pPr>
              <a:buFontTx/>
              <a:buChar char="-"/>
            </a:pPr>
            <a:r>
              <a:rPr lang="en-US" sz="2800" dirty="0" err="1" smtClean="0">
                <a:latin typeface="Times New Roman" panose="02020603050405020304" pitchFamily="18" charset="0"/>
                <a:cs typeface="Times New Roman" panose="02020603050405020304" pitchFamily="18" charset="0"/>
              </a:rPr>
              <a:t>Toán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xắp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xếp</a:t>
            </a:r>
            <a:r>
              <a:rPr lang="en-US" sz="2800" dirty="0" smtClean="0">
                <a:latin typeface="Times New Roman" panose="02020603050405020304" pitchFamily="18" charset="0"/>
                <a:cs typeface="Times New Roman" panose="02020603050405020304" pitchFamily="18" charset="0"/>
              </a:rPr>
              <a:t>:</a:t>
            </a:r>
          </a:p>
          <a:p>
            <a:pPr marL="0" indent="0">
              <a:buNone/>
            </a:pP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Orderby</a:t>
            </a:r>
            <a:r>
              <a:rPr lang="en-US" sz="2800" dirty="0" smtClean="0">
                <a:latin typeface="Times New Roman" panose="02020603050405020304" pitchFamily="18" charset="0"/>
                <a:cs typeface="Times New Roman" panose="02020603050405020304" pitchFamily="18" charset="0"/>
              </a:rPr>
              <a:t> …[descending]</a:t>
            </a:r>
          </a:p>
          <a:p>
            <a:pPr>
              <a:buFontTx/>
              <a:buChar char="-"/>
            </a:pPr>
            <a:r>
              <a:rPr lang="en-US" sz="2800" dirty="0" err="1" smtClean="0">
                <a:latin typeface="Times New Roman" panose="02020603050405020304" pitchFamily="18" charset="0"/>
                <a:cs typeface="Times New Roman" panose="02020603050405020304" pitchFamily="18" charset="0"/>
              </a:rPr>
              <a:t>Ví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a:t>
            </a:r>
            <a:r>
              <a:rPr lang="en-US" sz="2800" dirty="0" smtClean="0">
                <a:latin typeface="Times New Roman" panose="02020603050405020304" pitchFamily="18" charset="0"/>
                <a:cs typeface="Times New Roman" panose="02020603050405020304" pitchFamily="18" charset="0"/>
              </a:rPr>
              <a:t>:</a:t>
            </a:r>
          </a:p>
          <a:p>
            <a:pPr marL="0" indent="0">
              <a:buNone/>
            </a:pPr>
            <a:endParaRPr lang="en-US" dirty="0"/>
          </a:p>
        </p:txBody>
      </p:sp>
      <p:sp>
        <p:nvSpPr>
          <p:cNvPr id="4" name="Rectangle 3"/>
          <p:cNvSpPr/>
          <p:nvPr/>
        </p:nvSpPr>
        <p:spPr>
          <a:xfrm>
            <a:off x="1600884" y="4311650"/>
            <a:ext cx="7168144" cy="196061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chemeClr val="tx1"/>
                </a:solidFill>
              </a:rPr>
              <a:t>IEnumerable</a:t>
            </a:r>
            <a:r>
              <a:rPr lang="en-US" dirty="0" smtClean="0">
                <a:solidFill>
                  <a:schemeClr val="tx1"/>
                </a:solidFill>
              </a:rPr>
              <a:t>&lt;</a:t>
            </a:r>
            <a:r>
              <a:rPr lang="en-US" dirty="0" err="1" smtClean="0">
                <a:solidFill>
                  <a:schemeClr val="tx1"/>
                </a:solidFill>
              </a:rPr>
              <a:t>int</a:t>
            </a:r>
            <a:r>
              <a:rPr lang="en-US" dirty="0">
                <a:solidFill>
                  <a:schemeClr val="tx1"/>
                </a:solidFill>
              </a:rPr>
              <a:t>&gt; query = from n in </a:t>
            </a:r>
            <a:r>
              <a:rPr lang="en-US" dirty="0" err="1">
                <a:solidFill>
                  <a:schemeClr val="tx1"/>
                </a:solidFill>
              </a:rPr>
              <a:t>Mangso</a:t>
            </a:r>
            <a:endParaRPr lang="en-US" dirty="0">
              <a:solidFill>
                <a:schemeClr val="tx1"/>
              </a:solidFill>
            </a:endParaRPr>
          </a:p>
          <a:p>
            <a:r>
              <a:rPr lang="en-US" dirty="0" smtClean="0">
                <a:solidFill>
                  <a:schemeClr val="tx1"/>
                </a:solidFill>
              </a:rPr>
              <a:t>		Where </a:t>
            </a:r>
            <a:r>
              <a:rPr lang="en-US" dirty="0">
                <a:solidFill>
                  <a:schemeClr val="tx1"/>
                </a:solidFill>
              </a:rPr>
              <a:t>n%2==0</a:t>
            </a:r>
          </a:p>
          <a:p>
            <a:r>
              <a:rPr lang="en-US" dirty="0" smtClean="0">
                <a:solidFill>
                  <a:schemeClr val="tx1"/>
                </a:solidFill>
              </a:rPr>
              <a:t>		</a:t>
            </a:r>
            <a:r>
              <a:rPr lang="en-US" dirty="0" err="1" smtClean="0">
                <a:solidFill>
                  <a:schemeClr val="tx1"/>
                </a:solidFill>
              </a:rPr>
              <a:t>Orderby</a:t>
            </a:r>
            <a:r>
              <a:rPr lang="en-US" dirty="0" smtClean="0">
                <a:solidFill>
                  <a:schemeClr val="tx1"/>
                </a:solidFill>
              </a:rPr>
              <a:t> </a:t>
            </a:r>
            <a:r>
              <a:rPr lang="en-US" dirty="0">
                <a:solidFill>
                  <a:schemeClr val="tx1"/>
                </a:solidFill>
              </a:rPr>
              <a:t>n descending</a:t>
            </a:r>
          </a:p>
          <a:p>
            <a:r>
              <a:rPr lang="en-US" dirty="0" smtClean="0">
                <a:solidFill>
                  <a:schemeClr val="tx1"/>
                </a:solidFill>
              </a:rPr>
              <a:t>		Select </a:t>
            </a:r>
            <a:r>
              <a:rPr lang="en-US" dirty="0">
                <a:solidFill>
                  <a:schemeClr val="tx1"/>
                </a:solidFill>
              </a:rPr>
              <a:t>n;</a:t>
            </a:r>
          </a:p>
        </p:txBody>
      </p:sp>
    </p:spTree>
    <p:extLst>
      <p:ext uri="{BB962C8B-B14F-4D97-AF65-F5344CB8AC3E}">
        <p14:creationId xmlns:p14="http://schemas.microsoft.com/office/powerpoint/2010/main" val="637323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1. </a:t>
            </a:r>
            <a:r>
              <a:rPr lang="en-US" b="1" dirty="0" err="1" smtClean="0">
                <a:latin typeface="Times New Roman" panose="02020603050405020304" pitchFamily="18" charset="0"/>
                <a:cs typeface="Times New Roman" panose="02020603050405020304" pitchFamily="18" charset="0"/>
              </a:rPr>
              <a:t>Khái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niệm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3000" dirty="0" smtClean="0">
                <a:latin typeface="+mj-lt"/>
              </a:rPr>
              <a:t>	</a:t>
            </a:r>
            <a:r>
              <a:rPr lang="vi-VN" sz="3000" dirty="0" smtClean="0">
                <a:latin typeface="+mj-lt"/>
              </a:rPr>
              <a:t>LinQ </a:t>
            </a:r>
            <a:r>
              <a:rPr lang="vi-VN" sz="3000" dirty="0">
                <a:latin typeface="+mj-lt"/>
              </a:rPr>
              <a:t>(Language Intergrated Query) là một công nghệ trên nền tảng .NET, cung cấp một giải pháp hợp nhất cho việc truy vấn dữ liệu, tích hợp cách truy vấn theo cú pháp SQL vào ngôn ngữ lập trình (cụ thể như C# hay VB.NET), áp dụng cho tất cả các dạng dữ liệu từ đối tượng cho đến CSDL quan hệ và cả XML …</a:t>
            </a:r>
            <a:endParaRPr lang="en-US" sz="3000" dirty="0">
              <a:latin typeface="+mj-lt"/>
            </a:endParaRPr>
          </a:p>
        </p:txBody>
      </p:sp>
    </p:spTree>
    <p:extLst>
      <p:ext uri="{BB962C8B-B14F-4D97-AF65-F5344CB8AC3E}">
        <p14:creationId xmlns:p14="http://schemas.microsoft.com/office/powerpoint/2010/main" val="28248578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chemeClr val="bg1"/>
                </a:solidFill>
                <a:latin typeface="Times New Roman" panose="02020603050405020304" pitchFamily="18" charset="0"/>
                <a:cs typeface="Times New Roman" panose="02020603050405020304" pitchFamily="18" charset="0"/>
              </a:rPr>
              <a:t>Truy</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vấn</a:t>
            </a:r>
            <a:r>
              <a:rPr lang="en-US" b="1" dirty="0">
                <a:solidFill>
                  <a:schemeClr val="bg1"/>
                </a:solidFill>
                <a:latin typeface="Times New Roman" panose="02020603050405020304" pitchFamily="18" charset="0"/>
                <a:cs typeface="Times New Roman" panose="02020603050405020304" pitchFamily="18" charset="0"/>
              </a:rPr>
              <a:t> LINQ </a:t>
            </a:r>
            <a:r>
              <a:rPr lang="en-US" b="1" dirty="0" err="1">
                <a:solidFill>
                  <a:schemeClr val="bg1"/>
                </a:solidFill>
                <a:latin typeface="Times New Roman" panose="02020603050405020304" pitchFamily="18" charset="0"/>
                <a:cs typeface="Times New Roman" panose="02020603050405020304" pitchFamily="18" charset="0"/>
              </a:rPr>
              <a:t>theo</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biểu</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thức</a:t>
            </a:r>
            <a:r>
              <a:rPr lang="en-US" b="1" dirty="0" smtClean="0">
                <a:solidFill>
                  <a:schemeClr val="bg1"/>
                </a:solidFill>
                <a:latin typeface="Times New Roman" panose="02020603050405020304" pitchFamily="18" charset="0"/>
                <a:cs typeface="Times New Roman" panose="02020603050405020304" pitchFamily="18" charset="0"/>
              </a:rPr>
              <a:t>.</a:t>
            </a:r>
            <a:endParaRPr lang="en-US" dirty="0">
              <a:solidFill>
                <a:schemeClr val="bg1"/>
              </a:solidFill>
            </a:endParaRPr>
          </a:p>
        </p:txBody>
      </p:sp>
      <p:sp>
        <p:nvSpPr>
          <p:cNvPr id="3" name="Content Placeholder 2"/>
          <p:cNvSpPr>
            <a:spLocks noGrp="1"/>
          </p:cNvSpPr>
          <p:nvPr>
            <p:ph idx="1"/>
          </p:nvPr>
        </p:nvSpPr>
        <p:spPr/>
        <p:txBody>
          <a:bodyPr>
            <a:normAutofit/>
          </a:bodyPr>
          <a:lstStyle/>
          <a:p>
            <a:pPr>
              <a:buFontTx/>
              <a:buChar char="-"/>
            </a:pPr>
            <a:r>
              <a:rPr lang="en-US" sz="2800" dirty="0" err="1" smtClean="0">
                <a:latin typeface="Times New Roman" panose="02020603050405020304" pitchFamily="18" charset="0"/>
                <a:cs typeface="Times New Roman" panose="02020603050405020304" pitchFamily="18" charset="0"/>
              </a:rPr>
              <a:t>Phép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chiếu</a:t>
            </a:r>
            <a:r>
              <a:rPr lang="en-US" sz="2800" dirty="0" smtClean="0">
                <a:latin typeface="Times New Roman" panose="02020603050405020304" pitchFamily="18" charset="0"/>
                <a:cs typeface="Times New Roman" panose="02020603050405020304" pitchFamily="18" charset="0"/>
              </a:rPr>
              <a:t>:</a:t>
            </a:r>
          </a:p>
          <a:p>
            <a:pPr>
              <a:buFontTx/>
              <a:buChar char="-"/>
            </a:pP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2 </a:t>
            </a: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Select: </a:t>
            </a:r>
            <a:r>
              <a:rPr lang="en-US" sz="2800" dirty="0" err="1" smtClean="0">
                <a:latin typeface="Times New Roman" panose="02020603050405020304" pitchFamily="18" charset="0"/>
                <a:cs typeface="Times New Roman" panose="02020603050405020304" pitchFamily="18" charset="0"/>
              </a:rPr>
              <a:t>khai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báo</a:t>
            </a:r>
            <a:r>
              <a:rPr lang="en-US" sz="2800" dirty="0" smtClean="0">
                <a:latin typeface="Times New Roman" panose="02020603050405020304" pitchFamily="18" charset="0"/>
                <a:cs typeface="Times New Roman" panose="02020603050405020304" pitchFamily="18" charset="0"/>
              </a:rPr>
              <a:t> element </a:t>
            </a:r>
            <a:r>
              <a:rPr lang="en-US" sz="2800" dirty="0" err="1" smtClean="0">
                <a:latin typeface="Times New Roman" panose="02020603050405020304" pitchFamily="18" charset="0"/>
                <a:cs typeface="Times New Roman" panose="02020603050405020304" pitchFamily="18" charset="0"/>
              </a:rPr>
              <a:t>nào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truy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dùng</a:t>
            </a:r>
            <a:r>
              <a:rPr lang="en-US" sz="2800" dirty="0" smtClean="0">
                <a:latin typeface="Times New Roman" panose="02020603050405020304" pitchFamily="18" charset="0"/>
                <a:cs typeface="Times New Roman" panose="02020603050405020304" pitchFamily="18" charset="0"/>
              </a:rPr>
              <a:t> select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biểu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truy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vấn</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800" dirty="0" err="1" smtClean="0">
                <a:latin typeface="Times New Roman" panose="02020603050405020304" pitchFamily="18" charset="0"/>
                <a:cs typeface="Times New Roman" panose="02020603050405020304" pitchFamily="18" charset="0"/>
              </a:rPr>
              <a:t>selectMany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giống</a:t>
            </a:r>
            <a:r>
              <a:rPr lang="en-US" sz="2800" dirty="0" smtClean="0">
                <a:latin typeface="Times New Roman" panose="02020603050405020304" pitchFamily="18" charset="0"/>
                <a:cs typeface="Times New Roman" panose="02020603050405020304" pitchFamily="18" charset="0"/>
              </a:rPr>
              <a:t> select </a:t>
            </a:r>
            <a:r>
              <a:rPr lang="en-US" sz="2800" dirty="0" err="1" smtClean="0">
                <a:latin typeface="Times New Roman" panose="02020603050405020304" pitchFamily="18" charset="0"/>
                <a:cs typeface="Times New Roman" panose="02020603050405020304" pitchFamily="18" charset="0"/>
              </a:rPr>
              <a:t>nhưng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nhiều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toán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tử</a:t>
            </a:r>
            <a:r>
              <a:rPr lang="en-US" sz="2800" dirty="0" smtClean="0">
                <a:latin typeface="Times New Roman" panose="02020603050405020304" pitchFamily="18" charset="0"/>
                <a:cs typeface="Times New Roman" panose="02020603050405020304" pitchFamily="18" charset="0"/>
              </a:rPr>
              <a:t> from</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4526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chemeClr val="bg1"/>
                </a:solidFill>
                <a:latin typeface="Times New Roman" panose="02020603050405020304" pitchFamily="18" charset="0"/>
                <a:cs typeface="Times New Roman" panose="02020603050405020304" pitchFamily="18" charset="0"/>
              </a:rPr>
              <a:t>Truy</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vấn</a:t>
            </a:r>
            <a:r>
              <a:rPr lang="en-US" b="1" dirty="0">
                <a:solidFill>
                  <a:schemeClr val="bg1"/>
                </a:solidFill>
                <a:latin typeface="Times New Roman" panose="02020603050405020304" pitchFamily="18" charset="0"/>
                <a:cs typeface="Times New Roman" panose="02020603050405020304" pitchFamily="18" charset="0"/>
              </a:rPr>
              <a:t> LINQ </a:t>
            </a:r>
            <a:r>
              <a:rPr lang="en-US" b="1" dirty="0" err="1">
                <a:solidFill>
                  <a:schemeClr val="bg1"/>
                </a:solidFill>
                <a:latin typeface="Times New Roman" panose="02020603050405020304" pitchFamily="18" charset="0"/>
                <a:cs typeface="Times New Roman" panose="02020603050405020304" pitchFamily="18" charset="0"/>
              </a:rPr>
              <a:t>theo</a:t>
            </a:r>
            <a:r>
              <a:rPr lang="en-US" b="1" dirty="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phương</a:t>
            </a:r>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thức</a:t>
            </a:r>
            <a:r>
              <a:rPr lang="en-US" b="1" dirty="0" smtClean="0">
                <a:solidFill>
                  <a:schemeClr val="bg1"/>
                </a:solidFill>
                <a:latin typeface="Times New Roman" panose="02020603050405020304" pitchFamily="18" charset="0"/>
                <a:cs typeface="Times New Roman" panose="02020603050405020304" pitchFamily="18" charset="0"/>
              </a:rPr>
              <a:t>.</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en-US" sz="2800" dirty="0" err="1" smtClean="0">
                <a:latin typeface="Times New Roman" panose="02020603050405020304" pitchFamily="18" charset="0"/>
                <a:cs typeface="Times New Roman" panose="02020603050405020304" pitchFamily="18" charset="0"/>
              </a:rPr>
              <a:t>Biểu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Lambda</a:t>
            </a:r>
          </a:p>
          <a:p>
            <a:pPr>
              <a:buFontTx/>
              <a:buChar char="-"/>
            </a:pPr>
            <a:r>
              <a:rPr lang="en-US" sz="2800" dirty="0" smtClean="0">
                <a:latin typeface="Times New Roman" panose="02020603050405020304" pitchFamily="18" charset="0"/>
                <a:cs typeface="Times New Roman" panose="02020603050405020304" pitchFamily="18" charset="0"/>
              </a:rPr>
              <a:t>Lambda Expression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1 inline delegate</a:t>
            </a:r>
          </a:p>
          <a:p>
            <a:pPr>
              <a:buFontTx/>
              <a:buChar char="-"/>
            </a:pP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ngắn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gọn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biểu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diễn</a:t>
            </a:r>
            <a:r>
              <a:rPr lang="en-US" sz="2800" dirty="0" smtClean="0">
                <a:latin typeface="Times New Roman" panose="02020603050405020304" pitchFamily="18" charset="0"/>
                <a:cs typeface="Times New Roman" panose="02020603050405020304" pitchFamily="18" charset="0"/>
              </a:rPr>
              <a:t> anonymous method.</a:t>
            </a:r>
          </a:p>
          <a:p>
            <a:pPr>
              <a:buFontTx/>
              <a:buChar char="-"/>
            </a:pPr>
            <a:r>
              <a:rPr lang="en-US" sz="2800" dirty="0" smtClean="0">
                <a:latin typeface="Times New Roman" panose="02020603050405020304" pitchFamily="18" charset="0"/>
                <a:cs typeface="Times New Roman" panose="02020603050405020304" pitchFamily="18" charset="0"/>
              </a:rPr>
              <a:t>Lambda Expression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yêu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cầu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tường</a:t>
            </a:r>
            <a:r>
              <a:rPr lang="en-US" sz="2800" dirty="0" smtClean="0">
                <a:latin typeface="Times New Roman" panose="02020603050405020304" pitchFamily="18" charset="0"/>
                <a:cs typeface="Times New Roman" panose="02020603050405020304" pitchFamily="18" charset="0"/>
              </a:rPr>
              <a:t> minh, compiler </a:t>
            </a:r>
            <a:r>
              <a:rPr lang="en-US" sz="2800" dirty="0" err="1" smtClean="0">
                <a:latin typeface="Times New Roman" panose="02020603050405020304" pitchFamily="18" charset="0"/>
                <a:cs typeface="Times New Roman" panose="02020603050405020304" pitchFamily="18" charset="0"/>
              </a:rPr>
              <a:t>sẽ</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định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kiểu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biến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dựa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cảnh</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3115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chemeClr val="bg1"/>
                </a:solidFill>
                <a:latin typeface="Times New Roman" panose="02020603050405020304" pitchFamily="18" charset="0"/>
                <a:cs typeface="Times New Roman" panose="02020603050405020304" pitchFamily="18" charset="0"/>
              </a:rPr>
              <a:t>Truy</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vấn</a:t>
            </a:r>
            <a:r>
              <a:rPr lang="en-US" b="1" dirty="0">
                <a:solidFill>
                  <a:schemeClr val="bg1"/>
                </a:solidFill>
                <a:latin typeface="Times New Roman" panose="02020603050405020304" pitchFamily="18" charset="0"/>
                <a:cs typeface="Times New Roman" panose="02020603050405020304" pitchFamily="18" charset="0"/>
              </a:rPr>
              <a:t> LINQ </a:t>
            </a:r>
            <a:r>
              <a:rPr lang="en-US" b="1" dirty="0" err="1">
                <a:solidFill>
                  <a:schemeClr val="bg1"/>
                </a:solidFill>
                <a:latin typeface="Times New Roman" panose="02020603050405020304" pitchFamily="18" charset="0"/>
                <a:cs typeface="Times New Roman" panose="02020603050405020304" pitchFamily="18" charset="0"/>
              </a:rPr>
              <a:t>theo</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phương</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thức</a:t>
            </a:r>
            <a:r>
              <a:rPr lang="en-US" b="1" dirty="0">
                <a:solidFill>
                  <a:schemeClr val="bg1"/>
                </a:solidFill>
                <a:latin typeface="Times New Roman" panose="02020603050405020304" pitchFamily="18" charset="0"/>
                <a:cs typeface="Times New Roman" panose="02020603050405020304" pitchFamily="18" charset="0"/>
              </a:rPr>
              <a:t>.</a:t>
            </a:r>
            <a:endParaRPr lang="en-US" dirty="0"/>
          </a:p>
        </p:txBody>
      </p:sp>
      <p:sp>
        <p:nvSpPr>
          <p:cNvPr id="3" name="Content Placeholder 2"/>
          <p:cNvSpPr>
            <a:spLocks noGrp="1"/>
          </p:cNvSpPr>
          <p:nvPr>
            <p:ph idx="1"/>
          </p:nvPr>
        </p:nvSpPr>
        <p:spPr/>
        <p:txBody>
          <a:bodyPr>
            <a:normAutofit/>
          </a:bodyPr>
          <a:lstStyle/>
          <a:p>
            <a:pPr>
              <a:buFontTx/>
              <a:buChar char="-"/>
            </a:pPr>
            <a:r>
              <a:rPr lang="en-US" sz="2800" dirty="0" err="1" smtClean="0">
                <a:latin typeface="Times New Roman" panose="02020603050405020304" pitchFamily="18" charset="0"/>
                <a:cs typeface="Times New Roman" panose="02020603050405020304" pitchFamily="18" charset="0"/>
              </a:rPr>
              <a:t>Cú</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pháp</a:t>
            </a:r>
            <a:r>
              <a:rPr lang="en-US" sz="2800" dirty="0" smtClean="0">
                <a:latin typeface="Times New Roman" panose="02020603050405020304" pitchFamily="18" charset="0"/>
                <a:cs typeface="Times New Roman" panose="02020603050405020304" pitchFamily="18" charset="0"/>
              </a:rPr>
              <a:t>: </a:t>
            </a:r>
          </a:p>
          <a:p>
            <a:pPr marL="0" indent="0">
              <a:buNone/>
            </a:pPr>
            <a:r>
              <a:rPr lang="en-US" sz="2800" dirty="0" smtClean="0">
                <a:latin typeface="Times New Roman" panose="02020603050405020304" pitchFamily="18" charset="0"/>
                <a:cs typeface="Times New Roman" panose="02020603050405020304" pitchFamily="18" charset="0"/>
              </a:rPr>
              <a:t>&lt;Input parameter&gt; =&gt; Expression </a:t>
            </a:r>
            <a:r>
              <a:rPr lang="en-US" sz="2800" dirty="0" err="1" smtClean="0">
                <a:latin typeface="Times New Roman" panose="02020603050405020304" pitchFamily="18" charset="0"/>
                <a:cs typeface="Times New Roman" panose="02020603050405020304" pitchFamily="18" charset="0"/>
              </a:rPr>
              <a:t>hoặc</a:t>
            </a:r>
            <a:r>
              <a:rPr lang="en-US" sz="2800" dirty="0" smtClean="0">
                <a:latin typeface="Times New Roman" panose="02020603050405020304" pitchFamily="18" charset="0"/>
                <a:cs typeface="Times New Roman" panose="02020603050405020304" pitchFamily="18" charset="0"/>
              </a:rPr>
              <a:t> statement block</a:t>
            </a:r>
          </a:p>
          <a:p>
            <a:pPr marL="0" indent="0">
              <a:buNone/>
            </a:pP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đó</a:t>
            </a:r>
            <a:r>
              <a:rPr lang="en-US" sz="2800" dirty="0" smtClean="0">
                <a:latin typeface="Times New Roman" panose="02020603050405020304" pitchFamily="18" charset="0"/>
                <a:cs typeface="Times New Roman" panose="02020603050405020304" pitchFamily="18" charset="0"/>
              </a:rPr>
              <a:t>: =&gt; : </a:t>
            </a:r>
            <a:r>
              <a:rPr lang="en-US" sz="2800" dirty="0" err="1" smtClean="0">
                <a:latin typeface="Times New Roman" panose="02020603050405020304" pitchFamily="18" charset="0"/>
                <a:cs typeface="Times New Roman" panose="02020603050405020304" pitchFamily="18" charset="0"/>
              </a:rPr>
              <a:t>gọi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toán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tử</a:t>
            </a:r>
            <a:r>
              <a:rPr lang="en-US" sz="2800" dirty="0" smtClean="0">
                <a:latin typeface="Times New Roman" panose="02020603050405020304" pitchFamily="18" charset="0"/>
                <a:cs typeface="Times New Roman" panose="02020603050405020304" pitchFamily="18" charset="0"/>
              </a:rPr>
              <a:t> lambda</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41364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chemeClr val="bg1"/>
                </a:solidFill>
                <a:latin typeface="Times New Roman" panose="02020603050405020304" pitchFamily="18" charset="0"/>
                <a:cs typeface="Times New Roman" panose="02020603050405020304" pitchFamily="18" charset="0"/>
              </a:rPr>
              <a:t>Truy</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vấn</a:t>
            </a:r>
            <a:r>
              <a:rPr lang="en-US" b="1" dirty="0">
                <a:solidFill>
                  <a:schemeClr val="bg1"/>
                </a:solidFill>
                <a:latin typeface="Times New Roman" panose="02020603050405020304" pitchFamily="18" charset="0"/>
                <a:cs typeface="Times New Roman" panose="02020603050405020304" pitchFamily="18" charset="0"/>
              </a:rPr>
              <a:t> LINQ </a:t>
            </a:r>
            <a:r>
              <a:rPr lang="en-US" b="1" dirty="0" err="1">
                <a:solidFill>
                  <a:schemeClr val="bg1"/>
                </a:solidFill>
                <a:latin typeface="Times New Roman" panose="02020603050405020304" pitchFamily="18" charset="0"/>
                <a:cs typeface="Times New Roman" panose="02020603050405020304" pitchFamily="18" charset="0"/>
              </a:rPr>
              <a:t>theo</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phương</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thức</a:t>
            </a:r>
            <a:r>
              <a:rPr lang="en-US" b="1" dirty="0">
                <a:solidFill>
                  <a:schemeClr val="bg1"/>
                </a:solidFill>
                <a:latin typeface="Times New Roman" panose="02020603050405020304" pitchFamily="18" charset="0"/>
                <a:cs typeface="Times New Roman" panose="02020603050405020304" pitchFamily="18" charset="0"/>
              </a:rPr>
              <a:t>.</a:t>
            </a:r>
            <a:endParaRPr lang="en-US" dirty="0"/>
          </a:p>
        </p:txBody>
      </p:sp>
      <p:sp>
        <p:nvSpPr>
          <p:cNvPr id="3" name="Content Placeholder 2"/>
          <p:cNvSpPr>
            <a:spLocks noGrp="1"/>
          </p:cNvSpPr>
          <p:nvPr>
            <p:ph idx="1"/>
          </p:nvPr>
        </p:nvSpPr>
        <p:spPr/>
        <p:txBody>
          <a:bodyPr>
            <a:noAutofit/>
          </a:bodyPr>
          <a:lstStyle/>
          <a:p>
            <a:pPr marL="0" indent="0">
              <a:buNone/>
            </a:pPr>
            <a:r>
              <a:rPr lang="en-US" sz="2000" dirty="0" err="1" smtClean="0">
                <a:latin typeface="Times New Roman" panose="02020603050405020304" pitchFamily="18" charset="0"/>
                <a:cs typeface="Times New Roman" panose="02020603050405020304" pitchFamily="18" charset="0"/>
              </a:rPr>
              <a:t>Giới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thiệu</a:t>
            </a:r>
            <a:r>
              <a:rPr lang="en-US" sz="2000" dirty="0" smtClean="0">
                <a:latin typeface="Times New Roman" panose="02020603050405020304" pitchFamily="18" charset="0"/>
                <a:cs typeface="Times New Roman" panose="02020603050405020304" pitchFamily="18" charset="0"/>
              </a:rPr>
              <a:t> delegate </a:t>
            </a:r>
            <a:r>
              <a:rPr lang="en-US" sz="2000" dirty="0" err="1" smtClean="0">
                <a:latin typeface="Times New Roman" panose="02020603050405020304" pitchFamily="18" charset="0"/>
                <a:cs typeface="Times New Roman" panose="02020603050405020304" pitchFamily="18" charset="0"/>
              </a:rPr>
              <a:t>Func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Action</a:t>
            </a:r>
          </a:p>
          <a:p>
            <a:pPr>
              <a:buFontTx/>
              <a:buChar char="-"/>
            </a:pPr>
            <a:r>
              <a:rPr lang="en-US" sz="2000" dirty="0" err="1" smtClean="0">
                <a:latin typeface="Times New Roman" panose="02020603050405020304" pitchFamily="18" charset="0"/>
                <a:cs typeface="Times New Roman" panose="02020603050405020304" pitchFamily="18" charset="0"/>
              </a:rPr>
              <a:t>Func</a:t>
            </a:r>
            <a:r>
              <a:rPr lang="en-US" sz="2000" dirty="0" smtClean="0">
                <a:latin typeface="Times New Roman" panose="02020603050405020304" pitchFamily="18" charset="0"/>
                <a:cs typeface="Times New Roman" panose="02020603050405020304" pitchFamily="18" charset="0"/>
              </a:rPr>
              <a:t>&lt;&gt;: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họ</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ngóm</a:t>
            </a:r>
            <a:r>
              <a:rPr lang="en-US" sz="2000" dirty="0" smtClean="0">
                <a:latin typeface="Times New Roman" panose="02020603050405020304" pitchFamily="18" charset="0"/>
                <a:cs typeface="Times New Roman" panose="02020603050405020304" pitchFamily="18" charset="0"/>
              </a:rPr>
              <a:t> generic delegate </a:t>
            </a:r>
            <a:r>
              <a:rPr lang="en-US" sz="2000" dirty="0" err="1" smtClean="0">
                <a:latin typeface="Times New Roman" panose="02020603050405020304" pitchFamily="18" charset="0"/>
                <a:cs typeface="Times New Roman" panose="02020603050405020304" pitchFamily="18" charset="0"/>
              </a:rPr>
              <a:t>đa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năng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System.Linq</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mục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đích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hỗ</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dùng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deletage</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ngắn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hơn</a:t>
            </a:r>
            <a:r>
              <a:rPr lang="en-US" sz="2000" dirty="0" smtClean="0">
                <a:latin typeface="Times New Roman" panose="02020603050405020304" pitchFamily="18" charset="0"/>
                <a:cs typeface="Times New Roman" panose="02020603050405020304" pitchFamily="18" charset="0"/>
              </a:rPr>
              <a:t>.</a:t>
            </a:r>
          </a:p>
          <a:p>
            <a:pPr>
              <a:buFontTx/>
              <a:buChar char="-"/>
            </a:pP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5 versions:</a:t>
            </a:r>
          </a:p>
          <a:p>
            <a:pPr marL="0" indent="0">
              <a:buNone/>
            </a:pP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Func</a:t>
            </a:r>
            <a:r>
              <a:rPr lang="en-US" sz="2000" dirty="0" smtClean="0">
                <a:latin typeface="Times New Roman" panose="02020603050405020304" pitchFamily="18" charset="0"/>
                <a:cs typeface="Times New Roman" panose="02020603050405020304" pitchFamily="18" charset="0"/>
              </a:rPr>
              <a:t> &lt;</a:t>
            </a:r>
            <a:r>
              <a:rPr lang="en-US" sz="2000" dirty="0" err="1" smtClean="0">
                <a:latin typeface="Times New Roman" panose="02020603050405020304" pitchFamily="18" charset="0"/>
                <a:cs typeface="Times New Roman" panose="02020603050405020304" pitchFamily="18" charset="0"/>
              </a:rPr>
              <a:t>TResult</a:t>
            </a:r>
            <a:r>
              <a:rPr lang="en-US" sz="2000" dirty="0" smtClean="0">
                <a:latin typeface="Times New Roman" panose="02020603050405020304" pitchFamily="18" charset="0"/>
                <a:cs typeface="Times New Roman" panose="02020603050405020304" pitchFamily="18" charset="0"/>
              </a:rPr>
              <a:t>&gt;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Func</a:t>
            </a:r>
            <a:r>
              <a:rPr lang="en-US" sz="2000" dirty="0" smtClean="0">
                <a:latin typeface="Times New Roman" panose="02020603050405020304" pitchFamily="18" charset="0"/>
                <a:cs typeface="Times New Roman" panose="02020603050405020304" pitchFamily="18" charset="0"/>
              </a:rPr>
              <a:t> &lt;T1, …, T4, </a:t>
            </a:r>
            <a:r>
              <a:rPr lang="en-US" sz="2000" dirty="0" err="1" smtClean="0">
                <a:latin typeface="Times New Roman" panose="02020603050405020304" pitchFamily="18" charset="0"/>
                <a:cs typeface="Times New Roman" panose="02020603050405020304" pitchFamily="18" charset="0"/>
              </a:rPr>
              <a:t>TResult</a:t>
            </a:r>
            <a:r>
              <a:rPr lang="en-US" sz="2000" dirty="0" smtClean="0">
                <a:latin typeface="Times New Roman" panose="02020603050405020304" pitchFamily="18" charset="0"/>
                <a:cs typeface="Times New Roman" panose="02020603050405020304" pitchFamily="18" charset="0"/>
              </a:rPr>
              <a:t> &gt;</a:t>
            </a:r>
          </a:p>
          <a:p>
            <a:pPr marL="0" indent="0">
              <a:buNone/>
            </a:pP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đó</a:t>
            </a:r>
            <a:r>
              <a:rPr lang="en-US" sz="2000" dirty="0" smtClean="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T1,…,T4: </a:t>
            </a:r>
            <a:r>
              <a:rPr lang="en-US" sz="2000" dirty="0" err="1" smtClean="0">
                <a:latin typeface="Times New Roman" panose="02020603050405020304" pitchFamily="18" charset="0"/>
                <a:cs typeface="Times New Roman" panose="02020603050405020304" pitchFamily="18" charset="0"/>
              </a:rPr>
              <a:t>kiểu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tham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truyền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TResult</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kiểu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0222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chemeClr val="bg1"/>
                </a:solidFill>
                <a:latin typeface="Times New Roman" panose="02020603050405020304" pitchFamily="18" charset="0"/>
                <a:cs typeface="Times New Roman" panose="02020603050405020304" pitchFamily="18" charset="0"/>
              </a:rPr>
              <a:t>Truy</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vấn</a:t>
            </a:r>
            <a:r>
              <a:rPr lang="en-US" b="1" dirty="0">
                <a:solidFill>
                  <a:schemeClr val="bg1"/>
                </a:solidFill>
                <a:latin typeface="Times New Roman" panose="02020603050405020304" pitchFamily="18" charset="0"/>
                <a:cs typeface="Times New Roman" panose="02020603050405020304" pitchFamily="18" charset="0"/>
              </a:rPr>
              <a:t> LINQ </a:t>
            </a:r>
            <a:r>
              <a:rPr lang="en-US" b="1" dirty="0" err="1">
                <a:solidFill>
                  <a:schemeClr val="bg1"/>
                </a:solidFill>
                <a:latin typeface="Times New Roman" panose="02020603050405020304" pitchFamily="18" charset="0"/>
                <a:cs typeface="Times New Roman" panose="02020603050405020304" pitchFamily="18" charset="0"/>
              </a:rPr>
              <a:t>theo</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phương</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thức</a:t>
            </a:r>
            <a:r>
              <a:rPr lang="en-US" b="1" dirty="0">
                <a:solidFill>
                  <a:schemeClr val="bg1"/>
                </a:solidFill>
                <a:latin typeface="Times New Roman" panose="02020603050405020304" pitchFamily="18" charset="0"/>
                <a:cs typeface="Times New Roman" panose="02020603050405020304" pitchFamily="18" charset="0"/>
              </a:rPr>
              <a:t>.</a:t>
            </a:r>
            <a:endParaRPr lang="en-US" dirty="0"/>
          </a:p>
        </p:txBody>
      </p:sp>
      <p:sp>
        <p:nvSpPr>
          <p:cNvPr id="3" name="Content Placeholder 2"/>
          <p:cNvSpPr>
            <a:spLocks noGrp="1"/>
          </p:cNvSpPr>
          <p:nvPr>
            <p:ph idx="1"/>
          </p:nvPr>
        </p:nvSpPr>
        <p:spPr/>
        <p:txBody>
          <a:bodyPr/>
          <a:lstStyle/>
          <a:p>
            <a:pPr marL="0" indent="0">
              <a:buNone/>
            </a:pPr>
            <a:r>
              <a:rPr lang="en-US" dirty="0" err="1" smtClean="0"/>
              <a:t>Ví</a:t>
            </a:r>
            <a:r>
              <a:rPr lang="en-US" dirty="0" smtClean="0"/>
              <a:t> </a:t>
            </a:r>
            <a:r>
              <a:rPr lang="en-US" dirty="0" err="1" smtClean="0"/>
              <a:t>dụ</a:t>
            </a:r>
            <a:r>
              <a:rPr lang="en-US" dirty="0" smtClean="0"/>
              <a:t>: </a:t>
            </a:r>
          </a:p>
        </p:txBody>
      </p:sp>
      <p:sp>
        <p:nvSpPr>
          <p:cNvPr id="4" name="Rectangle 3"/>
          <p:cNvSpPr/>
          <p:nvPr/>
        </p:nvSpPr>
        <p:spPr>
          <a:xfrm>
            <a:off x="2374710" y="3111689"/>
            <a:ext cx="6905767" cy="305709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a:t>
            </a:r>
            <a:r>
              <a:rPr lang="en-US" dirty="0" err="1">
                <a:solidFill>
                  <a:schemeClr val="tx1"/>
                </a:solidFill>
              </a:rPr>
              <a:t>khởi</a:t>
            </a:r>
            <a:r>
              <a:rPr lang="en-US" dirty="0">
                <a:solidFill>
                  <a:schemeClr val="tx1"/>
                </a:solidFill>
              </a:rPr>
              <a:t> </a:t>
            </a:r>
            <a:r>
              <a:rPr lang="en-US" dirty="0" err="1">
                <a:solidFill>
                  <a:schemeClr val="tx1"/>
                </a:solidFill>
              </a:rPr>
              <a:t>tạo</a:t>
            </a:r>
            <a:r>
              <a:rPr lang="en-US" dirty="0">
                <a:solidFill>
                  <a:schemeClr val="tx1"/>
                </a:solidFill>
              </a:rPr>
              <a:t> </a:t>
            </a:r>
            <a:r>
              <a:rPr lang="en-US" dirty="0" err="1">
                <a:solidFill>
                  <a:schemeClr val="tx1"/>
                </a:solidFill>
              </a:rPr>
              <a:t>với</a:t>
            </a:r>
            <a:r>
              <a:rPr lang="en-US" dirty="0">
                <a:solidFill>
                  <a:schemeClr val="tx1"/>
                </a:solidFill>
              </a:rPr>
              <a:t> anonymous method</a:t>
            </a:r>
          </a:p>
          <a:p>
            <a:r>
              <a:rPr lang="en-US" dirty="0" err="1">
                <a:solidFill>
                  <a:schemeClr val="tx1"/>
                </a:solidFill>
              </a:rPr>
              <a:t>Func</a:t>
            </a:r>
            <a:r>
              <a:rPr lang="en-US" dirty="0">
                <a:solidFill>
                  <a:schemeClr val="tx1"/>
                </a:solidFill>
              </a:rPr>
              <a:t>&lt;</a:t>
            </a:r>
            <a:r>
              <a:rPr lang="en-US" dirty="0" err="1">
                <a:solidFill>
                  <a:schemeClr val="tx1"/>
                </a:solidFill>
              </a:rPr>
              <a:t>int</a:t>
            </a:r>
            <a:r>
              <a:rPr lang="en-US" dirty="0">
                <a:solidFill>
                  <a:schemeClr val="tx1"/>
                </a:solidFill>
              </a:rPr>
              <a:t>, </a:t>
            </a:r>
            <a:r>
              <a:rPr lang="en-US" dirty="0" err="1">
                <a:solidFill>
                  <a:schemeClr val="tx1"/>
                </a:solidFill>
              </a:rPr>
              <a:t>bool</a:t>
            </a:r>
            <a:r>
              <a:rPr lang="en-US" dirty="0">
                <a:solidFill>
                  <a:schemeClr val="tx1"/>
                </a:solidFill>
              </a:rPr>
              <a:t>&gt; del = delegate (</a:t>
            </a:r>
            <a:r>
              <a:rPr lang="en-US" dirty="0" err="1">
                <a:solidFill>
                  <a:schemeClr val="tx1"/>
                </a:solidFill>
              </a:rPr>
              <a:t>int</a:t>
            </a:r>
            <a:r>
              <a:rPr lang="en-US" dirty="0">
                <a:solidFill>
                  <a:schemeClr val="tx1"/>
                </a:solidFill>
              </a:rPr>
              <a:t> A)</a:t>
            </a:r>
          </a:p>
          <a:p>
            <a:pPr lvl="3"/>
            <a:r>
              <a:rPr lang="en-US" dirty="0">
                <a:solidFill>
                  <a:schemeClr val="tx1"/>
                </a:solidFill>
              </a:rPr>
              <a:t>{</a:t>
            </a:r>
          </a:p>
          <a:p>
            <a:pPr lvl="3"/>
            <a:r>
              <a:rPr lang="en-US" dirty="0">
                <a:solidFill>
                  <a:schemeClr val="tx1"/>
                </a:solidFill>
              </a:rPr>
              <a:t>Return A2==0;</a:t>
            </a:r>
          </a:p>
          <a:p>
            <a:pPr lvl="3"/>
            <a:r>
              <a:rPr lang="en-US" dirty="0">
                <a:solidFill>
                  <a:schemeClr val="tx1"/>
                </a:solidFill>
              </a:rPr>
              <a:t>};</a:t>
            </a:r>
          </a:p>
          <a:p>
            <a:r>
              <a:rPr lang="en-US" dirty="0">
                <a:solidFill>
                  <a:schemeClr val="tx1"/>
                </a:solidFill>
              </a:rPr>
              <a:t>// </a:t>
            </a:r>
            <a:r>
              <a:rPr lang="en-US" dirty="0" err="1">
                <a:solidFill>
                  <a:schemeClr val="tx1"/>
                </a:solidFill>
              </a:rPr>
              <a:t>khởi</a:t>
            </a:r>
            <a:r>
              <a:rPr lang="en-US" dirty="0">
                <a:solidFill>
                  <a:schemeClr val="tx1"/>
                </a:solidFill>
              </a:rPr>
              <a:t> </a:t>
            </a:r>
            <a:r>
              <a:rPr lang="en-US" dirty="0" err="1">
                <a:solidFill>
                  <a:schemeClr val="tx1"/>
                </a:solidFill>
              </a:rPr>
              <a:t>tạo</a:t>
            </a:r>
            <a:r>
              <a:rPr lang="en-US" dirty="0">
                <a:solidFill>
                  <a:schemeClr val="tx1"/>
                </a:solidFill>
              </a:rPr>
              <a:t> </a:t>
            </a:r>
            <a:r>
              <a:rPr lang="en-US" dirty="0" err="1">
                <a:solidFill>
                  <a:schemeClr val="tx1"/>
                </a:solidFill>
              </a:rPr>
              <a:t>với</a:t>
            </a:r>
            <a:r>
              <a:rPr lang="en-US" dirty="0">
                <a:solidFill>
                  <a:schemeClr val="tx1"/>
                </a:solidFill>
              </a:rPr>
              <a:t> lambda expression</a:t>
            </a:r>
          </a:p>
          <a:p>
            <a:r>
              <a:rPr lang="en-US" dirty="0" err="1">
                <a:solidFill>
                  <a:schemeClr val="tx1"/>
                </a:solidFill>
              </a:rPr>
              <a:t>Func</a:t>
            </a:r>
            <a:r>
              <a:rPr lang="en-US" dirty="0">
                <a:solidFill>
                  <a:schemeClr val="tx1"/>
                </a:solidFill>
              </a:rPr>
              <a:t>&lt;</a:t>
            </a:r>
            <a:r>
              <a:rPr lang="en-US" dirty="0" err="1">
                <a:solidFill>
                  <a:schemeClr val="tx1"/>
                </a:solidFill>
              </a:rPr>
              <a:t>int</a:t>
            </a:r>
            <a:r>
              <a:rPr lang="en-US" dirty="0">
                <a:solidFill>
                  <a:schemeClr val="tx1"/>
                </a:solidFill>
              </a:rPr>
              <a:t>, </a:t>
            </a:r>
            <a:r>
              <a:rPr lang="en-US" dirty="0" err="1">
                <a:solidFill>
                  <a:schemeClr val="tx1"/>
                </a:solidFill>
              </a:rPr>
              <a:t>bool</a:t>
            </a:r>
            <a:r>
              <a:rPr lang="en-US" dirty="0">
                <a:solidFill>
                  <a:schemeClr val="tx1"/>
                </a:solidFill>
              </a:rPr>
              <a:t>&gt; del2 =A=&gt; A%2==0;</a:t>
            </a:r>
          </a:p>
          <a:p>
            <a:pPr algn="ctr"/>
            <a:endParaRPr lang="en-US" dirty="0">
              <a:solidFill>
                <a:schemeClr val="tx1"/>
              </a:solidFill>
            </a:endParaRPr>
          </a:p>
        </p:txBody>
      </p:sp>
    </p:spTree>
    <p:extLst>
      <p:ext uri="{BB962C8B-B14F-4D97-AF65-F5344CB8AC3E}">
        <p14:creationId xmlns:p14="http://schemas.microsoft.com/office/powerpoint/2010/main" val="1462292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chemeClr val="bg1"/>
                </a:solidFill>
                <a:latin typeface="Times New Roman" panose="02020603050405020304" pitchFamily="18" charset="0"/>
                <a:cs typeface="Times New Roman" panose="02020603050405020304" pitchFamily="18" charset="0"/>
              </a:rPr>
              <a:t>Truy</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vấn</a:t>
            </a:r>
            <a:r>
              <a:rPr lang="en-US" b="1" dirty="0">
                <a:solidFill>
                  <a:schemeClr val="bg1"/>
                </a:solidFill>
                <a:latin typeface="Times New Roman" panose="02020603050405020304" pitchFamily="18" charset="0"/>
                <a:cs typeface="Times New Roman" panose="02020603050405020304" pitchFamily="18" charset="0"/>
              </a:rPr>
              <a:t> LINQ </a:t>
            </a:r>
            <a:r>
              <a:rPr lang="en-US" b="1" dirty="0" err="1">
                <a:solidFill>
                  <a:schemeClr val="bg1"/>
                </a:solidFill>
                <a:latin typeface="Times New Roman" panose="02020603050405020304" pitchFamily="18" charset="0"/>
                <a:cs typeface="Times New Roman" panose="02020603050405020304" pitchFamily="18" charset="0"/>
              </a:rPr>
              <a:t>theo</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phương</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thức</a:t>
            </a:r>
            <a:r>
              <a:rPr lang="en-US" b="1" dirty="0">
                <a:solidFill>
                  <a:schemeClr val="bg1"/>
                </a:solidFill>
                <a:latin typeface="Times New Roman" panose="02020603050405020304" pitchFamily="18" charset="0"/>
                <a:cs typeface="Times New Roman" panose="02020603050405020304" pitchFamily="18" charset="0"/>
              </a:rPr>
              <a:t>.</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latin typeface="Times New Roman" panose="02020603050405020304" pitchFamily="18" charset="0"/>
                <a:cs typeface="Times New Roman" panose="02020603050405020304" pitchFamily="18" charset="0"/>
              </a:rPr>
              <a:t>Action&lt;&gt;: </a:t>
            </a:r>
            <a:r>
              <a:rPr lang="en-US" sz="2800" dirty="0" err="1" smtClean="0">
                <a:latin typeface="Times New Roman" panose="02020603050405020304" pitchFamily="18" charset="0"/>
                <a:cs typeface="Times New Roman" panose="02020603050405020304" pitchFamily="18" charset="0"/>
              </a:rPr>
              <a:t>giống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Func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nhưng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về</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trị</a:t>
            </a: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4 versions:</a:t>
            </a:r>
          </a:p>
          <a:p>
            <a:pPr marL="0" indent="0">
              <a:buNone/>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Action&lt;T1,…T4&gt;</a:t>
            </a:r>
          </a:p>
          <a:p>
            <a:pPr marL="0" indent="0">
              <a:buNone/>
            </a:pP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đó</a:t>
            </a:r>
            <a:r>
              <a:rPr lang="en-US" sz="2800" dirty="0" smtClean="0">
                <a:latin typeface="Times New Roman" panose="02020603050405020304" pitchFamily="18" charset="0"/>
                <a:cs typeface="Times New Roman" panose="02020603050405020304" pitchFamily="18" charset="0"/>
              </a:rPr>
              <a:t>: T1, …,T4 : </a:t>
            </a:r>
            <a:r>
              <a:rPr lang="en-US" sz="2800" dirty="0" err="1" smtClean="0">
                <a:latin typeface="Times New Roman" panose="02020603050405020304" pitchFamily="18" charset="0"/>
                <a:cs typeface="Times New Roman" panose="02020603050405020304" pitchFamily="18" charset="0"/>
              </a:rPr>
              <a:t>kiểm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tham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truyền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8677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chemeClr val="bg1"/>
                </a:solidFill>
                <a:latin typeface="Times New Roman" panose="02020603050405020304" pitchFamily="18" charset="0"/>
                <a:cs typeface="Times New Roman" panose="02020603050405020304" pitchFamily="18" charset="0"/>
              </a:rPr>
              <a:t>Truy</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vấn</a:t>
            </a:r>
            <a:r>
              <a:rPr lang="en-US" b="1" dirty="0">
                <a:solidFill>
                  <a:schemeClr val="bg1"/>
                </a:solidFill>
                <a:latin typeface="Times New Roman" panose="02020603050405020304" pitchFamily="18" charset="0"/>
                <a:cs typeface="Times New Roman" panose="02020603050405020304" pitchFamily="18" charset="0"/>
              </a:rPr>
              <a:t> LINQ </a:t>
            </a:r>
            <a:r>
              <a:rPr lang="en-US" b="1" dirty="0" err="1">
                <a:solidFill>
                  <a:schemeClr val="bg1"/>
                </a:solidFill>
                <a:latin typeface="Times New Roman" panose="02020603050405020304" pitchFamily="18" charset="0"/>
                <a:cs typeface="Times New Roman" panose="02020603050405020304" pitchFamily="18" charset="0"/>
              </a:rPr>
              <a:t>theo</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phương</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thức</a:t>
            </a:r>
            <a:r>
              <a:rPr lang="en-US" b="1" dirty="0">
                <a:solidFill>
                  <a:schemeClr val="bg1"/>
                </a:solidFill>
                <a:latin typeface="Times New Roman" panose="02020603050405020304" pitchFamily="18" charset="0"/>
                <a:cs typeface="Times New Roman" panose="02020603050405020304" pitchFamily="18" charset="0"/>
              </a:rPr>
              <a:t>.</a:t>
            </a:r>
            <a:endParaRPr lang="en-US" dirty="0"/>
          </a:p>
        </p:txBody>
      </p:sp>
      <p:sp>
        <p:nvSpPr>
          <p:cNvPr id="3" name="Content Placeholder 2"/>
          <p:cNvSpPr>
            <a:spLocks noGrp="1"/>
          </p:cNvSpPr>
          <p:nvPr>
            <p:ph idx="1"/>
          </p:nvPr>
        </p:nvSpPr>
        <p:spPr/>
        <p:txBody>
          <a:bodyPr>
            <a:noAutofit/>
          </a:bodyPr>
          <a:lstStyle/>
          <a:p>
            <a:pPr marL="0" indent="0">
              <a:buNone/>
            </a:pP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mở</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rộng</a:t>
            </a:r>
            <a:r>
              <a:rPr lang="en-US" sz="2800" dirty="0" smtClean="0">
                <a:latin typeface="Times New Roman" panose="02020603050405020304" pitchFamily="18" charset="0"/>
                <a:cs typeface="Times New Roman" panose="02020603050405020304" pitchFamily="18" charset="0"/>
              </a:rPr>
              <a:t>:</a:t>
            </a:r>
          </a:p>
          <a:p>
            <a:pPr>
              <a:buFontTx/>
              <a:buChar char="-"/>
            </a:pPr>
            <a:r>
              <a:rPr lang="en-US" sz="2800" dirty="0" smtClean="0">
                <a:latin typeface="Times New Roman" panose="02020603050405020304" pitchFamily="18" charset="0"/>
                <a:cs typeface="Times New Roman" panose="02020603050405020304" pitchFamily="18" charset="0"/>
              </a:rPr>
              <a:t>Extension methods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tĩnh</a:t>
            </a:r>
            <a:r>
              <a:rPr lang="en-US" sz="2800" dirty="0" smtClean="0">
                <a:latin typeface="Times New Roman" panose="02020603050405020304" pitchFamily="18" charset="0"/>
                <a:cs typeface="Times New Roman" panose="02020603050405020304" pitchFamily="18" charset="0"/>
              </a:rPr>
              <a:t> (static)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hợp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1 </a:t>
            </a:r>
            <a:r>
              <a:rPr lang="en-US" sz="2800" dirty="0" err="1" smtClean="0">
                <a:latin typeface="Times New Roman" panose="02020603050405020304" pitchFamily="18" charset="0"/>
                <a:cs typeface="Times New Roman" panose="02020603050405020304" pitchFamily="18" charset="0"/>
              </a:rPr>
              <a:t>kiểu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.NET.</a:t>
            </a:r>
          </a:p>
          <a:p>
            <a:pPr>
              <a:buFontTx/>
              <a:buChar char="-"/>
            </a:pP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năng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này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giúp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bổ</a:t>
            </a:r>
            <a:r>
              <a:rPr lang="en-US" sz="2800" dirty="0" smtClean="0">
                <a:latin typeface="Times New Roman" panose="02020603050405020304" pitchFamily="18" charset="0"/>
                <a:cs typeface="Times New Roman" panose="02020603050405020304" pitchFamily="18" charset="0"/>
              </a:rPr>
              <a:t> sung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PT </a:t>
            </a:r>
            <a:r>
              <a:rPr lang="en-US" sz="2800" dirty="0" err="1" smtClean="0">
                <a:latin typeface="Times New Roman" panose="02020603050405020304" pitchFamily="18" charset="0"/>
                <a:cs typeface="Times New Roman" panose="02020603050405020304" pitchFamily="18" charset="0"/>
              </a:rPr>
              <a:t>mới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kiểu</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kiểu</a:t>
            </a:r>
            <a:r>
              <a:rPr lang="en-US" sz="2800" dirty="0" smtClean="0">
                <a:latin typeface="Times New Roman" panose="02020603050405020304" pitchFamily="18" charset="0"/>
                <a:cs typeface="Times New Roman" panose="02020603050405020304" pitchFamily="18" charset="0"/>
              </a:rPr>
              <a:t> (class) </a:t>
            </a:r>
            <a:r>
              <a:rPr lang="en-US" sz="2800" dirty="0" err="1" smtClean="0">
                <a:latin typeface="Times New Roman" panose="02020603050405020304" pitchFamily="18" charset="0"/>
                <a:cs typeface="Times New Roman" panose="02020603050405020304" pitchFamily="18" charset="0"/>
              </a:rPr>
              <a:t>dẫn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xuất</a:t>
            </a:r>
            <a:r>
              <a:rPr lang="en-US" sz="2800" dirty="0" smtClean="0">
                <a:latin typeface="Times New Roman" panose="02020603050405020304" pitchFamily="18" charset="0"/>
                <a:cs typeface="Times New Roman" panose="02020603050405020304" pitchFamily="18" charset="0"/>
              </a:rPr>
              <a:t>.</a:t>
            </a:r>
          </a:p>
          <a:p>
            <a:pPr>
              <a:buFontTx/>
              <a:buChar char="-"/>
            </a:pPr>
            <a:r>
              <a:rPr lang="en-US" sz="2800" dirty="0" err="1" smtClean="0">
                <a:latin typeface="Times New Roman" panose="02020603050405020304" pitchFamily="18" charset="0"/>
                <a:cs typeface="Times New Roman" panose="02020603050405020304" pitchFamily="18" charset="0"/>
              </a:rPr>
              <a:t>Hỗ</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truyền</a:t>
            </a:r>
            <a:r>
              <a:rPr lang="en-US" sz="2800" dirty="0" smtClean="0">
                <a:latin typeface="Times New Roman" panose="02020603050405020304" pitchFamily="18" charset="0"/>
                <a:cs typeface="Times New Roman" panose="02020603050405020304" pitchFamily="18" charset="0"/>
              </a:rPr>
              <a:t> delegate function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Lambda </a:t>
            </a:r>
            <a:r>
              <a:rPr lang="en-US" sz="2800" dirty="0" err="1" smtClean="0">
                <a:latin typeface="Times New Roman" panose="02020603050405020304" pitchFamily="18" charset="0"/>
                <a:cs typeface="Times New Roman" panose="02020603050405020304" pitchFamily="18" charset="0"/>
              </a:rPr>
              <a:t>Expresion</a:t>
            </a:r>
            <a:r>
              <a:rPr lang="en-US" sz="2800" dirty="0" smtClean="0">
                <a:latin typeface="Times New Roman" panose="02020603050405020304" pitchFamily="18" charset="0"/>
                <a:cs typeface="Times New Roman" panose="02020603050405020304" pitchFamily="18" charset="0"/>
              </a:rPr>
              <a:t>.</a:t>
            </a:r>
          </a:p>
          <a:p>
            <a:pPr>
              <a:buFontTx/>
              <a:buChar char="-"/>
            </a:pP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mở</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rộng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Tên_pt</a:t>
            </a:r>
            <a:r>
              <a:rPr lang="en-US" sz="2800" dirty="0" smtClean="0">
                <a:latin typeface="Times New Roman" panose="02020603050405020304" pitchFamily="18" charset="0"/>
                <a:cs typeface="Times New Roman" panose="02020603050405020304" pitchFamily="18" charset="0"/>
              </a:rPr>
              <a:t>&gt;&lt;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0169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chemeClr val="bg1"/>
                </a:solidFill>
                <a:latin typeface="Times New Roman" panose="02020603050405020304" pitchFamily="18" charset="0"/>
                <a:cs typeface="Times New Roman" panose="02020603050405020304" pitchFamily="18" charset="0"/>
              </a:rPr>
              <a:t>Truy</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vấn</a:t>
            </a:r>
            <a:r>
              <a:rPr lang="en-US" b="1" dirty="0">
                <a:solidFill>
                  <a:schemeClr val="bg1"/>
                </a:solidFill>
                <a:latin typeface="Times New Roman" panose="02020603050405020304" pitchFamily="18" charset="0"/>
                <a:cs typeface="Times New Roman" panose="02020603050405020304" pitchFamily="18" charset="0"/>
              </a:rPr>
              <a:t> LINQ </a:t>
            </a:r>
            <a:r>
              <a:rPr lang="en-US" b="1" dirty="0" err="1">
                <a:solidFill>
                  <a:schemeClr val="bg1"/>
                </a:solidFill>
                <a:latin typeface="Times New Roman" panose="02020603050405020304" pitchFamily="18" charset="0"/>
                <a:cs typeface="Times New Roman" panose="02020603050405020304" pitchFamily="18" charset="0"/>
              </a:rPr>
              <a:t>theo</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phương</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thức</a:t>
            </a:r>
            <a:r>
              <a:rPr lang="en-US" b="1" dirty="0">
                <a:solidFill>
                  <a:schemeClr val="bg1"/>
                </a:solidFill>
                <a:latin typeface="Times New Roman" panose="02020603050405020304" pitchFamily="18" charset="0"/>
                <a:cs typeface="Times New Roman" panose="02020603050405020304" pitchFamily="18" charset="0"/>
              </a:rPr>
              <a:t>.</a:t>
            </a:r>
            <a:endParaRPr lang="en-US" dirty="0"/>
          </a:p>
        </p:txBody>
      </p:sp>
      <p:sp>
        <p:nvSpPr>
          <p:cNvPr id="4" name="Rectangle 3"/>
          <p:cNvSpPr/>
          <p:nvPr/>
        </p:nvSpPr>
        <p:spPr>
          <a:xfrm>
            <a:off x="2010656" y="2425548"/>
            <a:ext cx="5097780" cy="128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v</a:t>
            </a:r>
            <a:r>
              <a:rPr lang="en-US" dirty="0" err="1" smtClean="0">
                <a:solidFill>
                  <a:schemeClr val="tx1"/>
                </a:solidFill>
              </a:rPr>
              <a:t>ar</a:t>
            </a:r>
            <a:r>
              <a:rPr lang="en-US" dirty="0" smtClean="0">
                <a:solidFill>
                  <a:schemeClr val="tx1"/>
                </a:solidFill>
              </a:rPr>
              <a:t> query = from c in </a:t>
            </a:r>
            <a:r>
              <a:rPr lang="en-US" dirty="0" err="1" smtClean="0">
                <a:solidFill>
                  <a:schemeClr val="tx1"/>
                </a:solidFill>
              </a:rPr>
              <a:t>dsSach</a:t>
            </a:r>
            <a:endParaRPr lang="en-US" dirty="0" smtClean="0">
              <a:solidFill>
                <a:schemeClr val="tx1"/>
              </a:solidFill>
            </a:endParaRPr>
          </a:p>
          <a:p>
            <a:pPr algn="ctr"/>
            <a:r>
              <a:rPr lang="en-US" dirty="0" smtClean="0">
                <a:solidFill>
                  <a:schemeClr val="tx1"/>
                </a:solidFill>
              </a:rPr>
              <a:t>where </a:t>
            </a:r>
            <a:r>
              <a:rPr lang="en-US" dirty="0" err="1" smtClean="0">
                <a:solidFill>
                  <a:schemeClr val="tx1"/>
                </a:solidFill>
              </a:rPr>
              <a:t>c.Mcd</a:t>
            </a:r>
            <a:r>
              <a:rPr lang="en-US" dirty="0" smtClean="0">
                <a:solidFill>
                  <a:schemeClr val="tx1"/>
                </a:solidFill>
              </a:rPr>
              <a:t> ==5</a:t>
            </a:r>
          </a:p>
          <a:p>
            <a:pPr algn="ctr"/>
            <a:r>
              <a:rPr lang="en-US" dirty="0" smtClean="0">
                <a:solidFill>
                  <a:schemeClr val="tx1"/>
                </a:solidFill>
              </a:rPr>
              <a:t>                      select new {</a:t>
            </a:r>
            <a:r>
              <a:rPr lang="en-US" dirty="0" err="1" smtClean="0">
                <a:solidFill>
                  <a:schemeClr val="tx1"/>
                </a:solidFill>
              </a:rPr>
              <a:t>c.Ms</a:t>
            </a:r>
            <a:r>
              <a:rPr lang="en-US" dirty="0" smtClean="0">
                <a:solidFill>
                  <a:schemeClr val="tx1"/>
                </a:solidFill>
              </a:rPr>
              <a:t>, </a:t>
            </a:r>
            <a:r>
              <a:rPr lang="en-US" dirty="0" err="1" smtClean="0">
                <a:solidFill>
                  <a:schemeClr val="tx1"/>
                </a:solidFill>
              </a:rPr>
              <a:t>c.Ten_sach</a:t>
            </a:r>
            <a:r>
              <a:rPr lang="en-US" dirty="0" smtClean="0">
                <a:solidFill>
                  <a:schemeClr val="tx1"/>
                </a:solidFill>
              </a:rPr>
              <a:t>};</a:t>
            </a:r>
            <a:endParaRPr lang="en-US" dirty="0">
              <a:solidFill>
                <a:schemeClr val="tx1"/>
              </a:solidFill>
            </a:endParaRPr>
          </a:p>
        </p:txBody>
      </p:sp>
      <p:sp>
        <p:nvSpPr>
          <p:cNvPr id="5" name="Rectangle 4"/>
          <p:cNvSpPr/>
          <p:nvPr/>
        </p:nvSpPr>
        <p:spPr>
          <a:xfrm>
            <a:off x="1601222" y="5036073"/>
            <a:ext cx="6314479" cy="128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Var</a:t>
            </a:r>
            <a:r>
              <a:rPr lang="en-US" dirty="0" smtClean="0">
                <a:solidFill>
                  <a:schemeClr val="tx1"/>
                </a:solidFill>
              </a:rPr>
              <a:t> query = from c in </a:t>
            </a:r>
            <a:r>
              <a:rPr lang="en-US" dirty="0" err="1" smtClean="0">
                <a:solidFill>
                  <a:schemeClr val="tx1"/>
                </a:solidFill>
              </a:rPr>
              <a:t>dsSach</a:t>
            </a:r>
            <a:endParaRPr lang="en-US" dirty="0" smtClean="0">
              <a:solidFill>
                <a:schemeClr val="tx1"/>
              </a:solidFill>
            </a:endParaRPr>
          </a:p>
          <a:p>
            <a:pPr algn="ctr"/>
            <a:r>
              <a:rPr lang="en-US" dirty="0" smtClean="0">
                <a:solidFill>
                  <a:schemeClr val="tx1"/>
                </a:solidFill>
              </a:rPr>
              <a:t>	.Where (c =&gt; </a:t>
            </a:r>
            <a:r>
              <a:rPr lang="en-US" dirty="0" err="1" smtClean="0">
                <a:solidFill>
                  <a:schemeClr val="tx1"/>
                </a:solidFill>
              </a:rPr>
              <a:t>c.Mcd</a:t>
            </a:r>
            <a:r>
              <a:rPr lang="en-US" dirty="0" smtClean="0">
                <a:solidFill>
                  <a:schemeClr val="tx1"/>
                </a:solidFill>
              </a:rPr>
              <a:t> ==5 )</a:t>
            </a:r>
          </a:p>
          <a:p>
            <a:pPr algn="ctr"/>
            <a:r>
              <a:rPr lang="en-US" dirty="0" smtClean="0">
                <a:solidFill>
                  <a:schemeClr val="tx1"/>
                </a:solidFill>
              </a:rPr>
              <a:t>	       	 .Select (c=&gt; new {</a:t>
            </a:r>
            <a:r>
              <a:rPr lang="en-US" dirty="0" err="1" smtClean="0">
                <a:solidFill>
                  <a:schemeClr val="tx1"/>
                </a:solidFill>
              </a:rPr>
              <a:t>c.Ms</a:t>
            </a:r>
            <a:r>
              <a:rPr lang="en-US" dirty="0" smtClean="0">
                <a:solidFill>
                  <a:schemeClr val="tx1"/>
                </a:solidFill>
              </a:rPr>
              <a:t>, </a:t>
            </a:r>
            <a:r>
              <a:rPr lang="en-US" dirty="0" err="1" smtClean="0">
                <a:solidFill>
                  <a:schemeClr val="tx1"/>
                </a:solidFill>
              </a:rPr>
              <a:t>c.ten_sach</a:t>
            </a:r>
            <a:r>
              <a:rPr lang="en-US" dirty="0" smtClean="0">
                <a:solidFill>
                  <a:schemeClr val="tx1"/>
                </a:solidFill>
              </a:rPr>
              <a:t>});</a:t>
            </a:r>
            <a:endParaRPr lang="en-US" dirty="0">
              <a:solidFill>
                <a:schemeClr val="tx1"/>
              </a:solidFill>
            </a:endParaRPr>
          </a:p>
        </p:txBody>
      </p:sp>
      <p:sp>
        <p:nvSpPr>
          <p:cNvPr id="7" name="Line Callout 3 (Border and Accent Bar) 6"/>
          <p:cNvSpPr/>
          <p:nvPr/>
        </p:nvSpPr>
        <p:spPr>
          <a:xfrm>
            <a:off x="802829" y="3826023"/>
            <a:ext cx="2415654" cy="737068"/>
          </a:xfrm>
          <a:prstGeom prst="accentBorderCallout3">
            <a:avLst>
              <a:gd name="adj1" fmla="val 18750"/>
              <a:gd name="adj2" fmla="val -8333"/>
              <a:gd name="adj3" fmla="val 18750"/>
              <a:gd name="adj4" fmla="val -16667"/>
              <a:gd name="adj5" fmla="val 100000"/>
              <a:gd name="adj6" fmla="val -16667"/>
              <a:gd name="adj7" fmla="val 199989"/>
              <a:gd name="adj8" fmla="val 9618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Biến</a:t>
            </a:r>
            <a:r>
              <a:rPr lang="en-US" dirty="0" smtClean="0"/>
              <a:t> </a:t>
            </a:r>
            <a:r>
              <a:rPr lang="en-US" dirty="0" err="1" smtClean="0"/>
              <a:t>cục</a:t>
            </a:r>
            <a:r>
              <a:rPr lang="en-US" dirty="0" smtClean="0"/>
              <a:t> </a:t>
            </a:r>
            <a:r>
              <a:rPr lang="en-US" dirty="0" err="1" smtClean="0"/>
              <a:t>bộ</a:t>
            </a:r>
            <a:r>
              <a:rPr lang="en-US" dirty="0" smtClean="0"/>
              <a:t> </a:t>
            </a:r>
            <a:r>
              <a:rPr lang="en-US" dirty="0" err="1" smtClean="0"/>
              <a:t>kiểu</a:t>
            </a:r>
            <a:r>
              <a:rPr lang="en-US" dirty="0" smtClean="0"/>
              <a:t> </a:t>
            </a:r>
            <a:r>
              <a:rPr lang="en-US" dirty="0" err="1" smtClean="0"/>
              <a:t>nội</a:t>
            </a:r>
            <a:r>
              <a:rPr lang="en-US" dirty="0" smtClean="0"/>
              <a:t> </a:t>
            </a:r>
            <a:r>
              <a:rPr lang="en-US" dirty="0" err="1" smtClean="0"/>
              <a:t>suy</a:t>
            </a:r>
            <a:endParaRPr lang="en-US" dirty="0"/>
          </a:p>
        </p:txBody>
      </p:sp>
      <p:sp>
        <p:nvSpPr>
          <p:cNvPr id="8" name="Line Callout 3 (Border and Accent Bar) 7"/>
          <p:cNvSpPr/>
          <p:nvPr/>
        </p:nvSpPr>
        <p:spPr>
          <a:xfrm>
            <a:off x="5535660" y="4071896"/>
            <a:ext cx="2754118" cy="727686"/>
          </a:xfrm>
          <a:prstGeom prst="accentBorderCallout3">
            <a:avLst>
              <a:gd name="adj1" fmla="val 18750"/>
              <a:gd name="adj2" fmla="val -8333"/>
              <a:gd name="adj3" fmla="val 18750"/>
              <a:gd name="adj4" fmla="val -16667"/>
              <a:gd name="adj5" fmla="val 100000"/>
              <a:gd name="adj6" fmla="val -16667"/>
              <a:gd name="adj7" fmla="val 206269"/>
              <a:gd name="adj8" fmla="val -19730"/>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Lambda expressions</a:t>
            </a:r>
            <a:endParaRPr lang="en-US" dirty="0"/>
          </a:p>
        </p:txBody>
      </p:sp>
      <p:sp>
        <p:nvSpPr>
          <p:cNvPr id="9" name="Line Callout 3 (Border and Accent Bar) 8"/>
          <p:cNvSpPr/>
          <p:nvPr/>
        </p:nvSpPr>
        <p:spPr>
          <a:xfrm>
            <a:off x="941696" y="6127845"/>
            <a:ext cx="1992573" cy="730155"/>
          </a:xfrm>
          <a:prstGeom prst="accentBorderCallout3">
            <a:avLst>
              <a:gd name="adj1" fmla="val 18750"/>
              <a:gd name="adj2" fmla="val -8333"/>
              <a:gd name="adj3" fmla="val 18750"/>
              <a:gd name="adj4" fmla="val -16667"/>
              <a:gd name="adj5" fmla="val 100000"/>
              <a:gd name="adj6" fmla="val -16667"/>
              <a:gd name="adj7" fmla="val -49654"/>
              <a:gd name="adj8" fmla="val 153311"/>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Extention</a:t>
            </a:r>
            <a:r>
              <a:rPr lang="en-US" dirty="0" smtClean="0"/>
              <a:t> methods</a:t>
            </a:r>
            <a:endParaRPr lang="en-US" dirty="0"/>
          </a:p>
        </p:txBody>
      </p:sp>
      <p:sp>
        <p:nvSpPr>
          <p:cNvPr id="10" name="Line Callout 3 (Border and Accent Bar) 9"/>
          <p:cNvSpPr/>
          <p:nvPr/>
        </p:nvSpPr>
        <p:spPr>
          <a:xfrm>
            <a:off x="7808908" y="4858604"/>
            <a:ext cx="2399617" cy="720994"/>
          </a:xfrm>
          <a:prstGeom prst="accentBorderCallout3">
            <a:avLst>
              <a:gd name="adj1" fmla="val 18750"/>
              <a:gd name="adj2" fmla="val -8333"/>
              <a:gd name="adj3" fmla="val 18750"/>
              <a:gd name="adj4" fmla="val -16667"/>
              <a:gd name="adj5" fmla="val 100000"/>
              <a:gd name="adj6" fmla="val -16667"/>
              <a:gd name="adj7" fmla="val 148929"/>
              <a:gd name="adj8" fmla="val -105020"/>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Anonymous types</a:t>
            </a:r>
            <a:endParaRPr lang="en-US" dirty="0"/>
          </a:p>
        </p:txBody>
      </p:sp>
      <p:sp>
        <p:nvSpPr>
          <p:cNvPr id="11" name="Line Callout 3 (Border and Accent Bar) 10"/>
          <p:cNvSpPr/>
          <p:nvPr/>
        </p:nvSpPr>
        <p:spPr>
          <a:xfrm>
            <a:off x="7326457" y="6127845"/>
            <a:ext cx="2497540" cy="515203"/>
          </a:xfrm>
          <a:prstGeom prst="accentBorderCallout3">
            <a:avLst>
              <a:gd name="adj1" fmla="val 18750"/>
              <a:gd name="adj2" fmla="val -8333"/>
              <a:gd name="adj3" fmla="val 18750"/>
              <a:gd name="adj4" fmla="val -16667"/>
              <a:gd name="adj5" fmla="val 100000"/>
              <a:gd name="adj6" fmla="val -16667"/>
              <a:gd name="adj7" fmla="val -3593"/>
              <a:gd name="adj8" fmla="val -4822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Object initializers</a:t>
            </a:r>
            <a:endParaRPr lang="en-US" dirty="0"/>
          </a:p>
        </p:txBody>
      </p:sp>
    </p:spTree>
    <p:extLst>
      <p:ext uri="{BB962C8B-B14F-4D97-AF65-F5344CB8AC3E}">
        <p14:creationId xmlns:p14="http://schemas.microsoft.com/office/powerpoint/2010/main" val="6284881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chemeClr val="bg1"/>
                </a:solidFill>
                <a:latin typeface="Times New Roman" panose="02020603050405020304" pitchFamily="18" charset="0"/>
                <a:cs typeface="Times New Roman" panose="02020603050405020304" pitchFamily="18" charset="0"/>
              </a:rPr>
              <a:t>Truy</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vấn</a:t>
            </a:r>
            <a:r>
              <a:rPr lang="en-US" b="1" dirty="0">
                <a:solidFill>
                  <a:schemeClr val="bg1"/>
                </a:solidFill>
                <a:latin typeface="Times New Roman" panose="02020603050405020304" pitchFamily="18" charset="0"/>
                <a:cs typeface="Times New Roman" panose="02020603050405020304" pitchFamily="18" charset="0"/>
              </a:rPr>
              <a:t> LINQ </a:t>
            </a:r>
            <a:r>
              <a:rPr lang="en-US" b="1" dirty="0" err="1">
                <a:solidFill>
                  <a:schemeClr val="bg1"/>
                </a:solidFill>
                <a:latin typeface="Times New Roman" panose="02020603050405020304" pitchFamily="18" charset="0"/>
                <a:cs typeface="Times New Roman" panose="02020603050405020304" pitchFamily="18" charset="0"/>
              </a:rPr>
              <a:t>theo</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phương</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thức</a:t>
            </a:r>
            <a:r>
              <a:rPr lang="en-US" b="1" dirty="0">
                <a:solidFill>
                  <a:schemeClr val="bg1"/>
                </a:solidFill>
                <a:latin typeface="Times New Roman" panose="02020603050405020304" pitchFamily="18" charset="0"/>
                <a:cs typeface="Times New Roman" panose="02020603050405020304" pitchFamily="18" charset="0"/>
              </a:rPr>
              <a:t>.</a:t>
            </a:r>
            <a:endParaRPr lang="en-US" dirty="0"/>
          </a:p>
        </p:txBody>
      </p:sp>
      <p:sp>
        <p:nvSpPr>
          <p:cNvPr id="3" name="Content Placeholder 2"/>
          <p:cNvSpPr>
            <a:spLocks noGrp="1"/>
          </p:cNvSpPr>
          <p:nvPr>
            <p:ph idx="1"/>
          </p:nvPr>
        </p:nvSpPr>
        <p:spPr/>
        <p:txBody>
          <a:bodyPr>
            <a:noAutofit/>
          </a:bodyPr>
          <a:lstStyle/>
          <a:p>
            <a:pPr marL="0" indent="0">
              <a:buNone/>
            </a:pPr>
            <a:r>
              <a:rPr lang="en-US" sz="2800" dirty="0" err="1" smtClean="0">
                <a:latin typeface="Times New Roman" panose="02020603050405020304" pitchFamily="18" charset="0"/>
                <a:cs typeface="Times New Roman" panose="02020603050405020304" pitchFamily="18" charset="0"/>
              </a:rPr>
              <a:t>Chú</a:t>
            </a:r>
            <a:r>
              <a:rPr lang="en-US" sz="2800" dirty="0" smtClean="0">
                <a:latin typeface="Times New Roman" panose="02020603050405020304" pitchFamily="18" charset="0"/>
                <a:cs typeface="Times New Roman" panose="02020603050405020304" pitchFamily="18" charset="0"/>
              </a:rPr>
              <a:t> ý: </a:t>
            </a:r>
          </a:p>
          <a:p>
            <a:pPr>
              <a:buFontTx/>
              <a:buChar char="-"/>
            </a:pP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ghi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đè</a:t>
            </a:r>
            <a:r>
              <a:rPr lang="en-US" sz="2800" dirty="0" smtClean="0">
                <a:latin typeface="Times New Roman" panose="02020603050405020304" pitchFamily="18" charset="0"/>
                <a:cs typeface="Times New Roman" panose="02020603050405020304" pitchFamily="18" charset="0"/>
              </a:rPr>
              <a:t> (override)</a:t>
            </a:r>
          </a:p>
          <a:p>
            <a:pPr>
              <a:buFontTx/>
              <a:buChar char="-"/>
            </a:pPr>
            <a:r>
              <a:rPr lang="en-US" sz="2800" dirty="0" err="1" smtClean="0">
                <a:latin typeface="Times New Roman" panose="02020603050405020304" pitchFamily="18" charset="0"/>
                <a:cs typeface="Times New Roman" panose="02020603050405020304" pitchFamily="18" charset="0"/>
              </a:rPr>
              <a:t>Nếu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mở</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rộng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a:t>
            </a:r>
            <a:r>
              <a:rPr lang="en-US" sz="2800" dirty="0" err="1" smtClean="0">
                <a:latin typeface="Times New Roman" panose="02020603050405020304" pitchFamily="18" charset="0"/>
                <a:cs typeface="Times New Roman" panose="02020603050405020304" pitchFamily="18" charset="0"/>
              </a:rPr>
              <a:t>ùng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cùng</a:t>
            </a:r>
            <a:r>
              <a:rPr lang="en-US" sz="2800" dirty="0" smtClean="0">
                <a:latin typeface="Times New Roman" panose="02020603050405020304" pitchFamily="18" charset="0"/>
                <a:cs typeface="Times New Roman" panose="02020603050405020304" pitchFamily="18" charset="0"/>
              </a:rPr>
              <a:t> signature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thì</a:t>
            </a:r>
            <a:r>
              <a:rPr lang="en-US" sz="2800" dirty="0" smtClean="0">
                <a:latin typeface="Times New Roman" panose="02020603050405020304" pitchFamily="18" charset="0"/>
                <a:cs typeface="Times New Roman" panose="02020603050405020304" pitchFamily="18" charset="0"/>
              </a:rPr>
              <a:t> .NET </a:t>
            </a:r>
            <a:r>
              <a:rPr lang="en-US" sz="2800" dirty="0" err="1" smtClean="0">
                <a:latin typeface="Times New Roman" panose="02020603050405020304" pitchFamily="18" charset="0"/>
                <a:cs typeface="Times New Roman" panose="02020603050405020304" pitchFamily="18" charset="0"/>
              </a:rPr>
              <a:t>sẽ</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ưu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thiện</a:t>
            </a:r>
            <a:r>
              <a:rPr lang="en-US" sz="2800" dirty="0" smtClean="0">
                <a:latin typeface="Times New Roman" panose="02020603050405020304" pitchFamily="18" charset="0"/>
                <a:cs typeface="Times New Roman" panose="02020603050405020304" pitchFamily="18" charset="0"/>
              </a:rPr>
              <a:t>.</a:t>
            </a:r>
          </a:p>
          <a:p>
            <a:pPr>
              <a:buFontTx/>
              <a:buChar char="-"/>
            </a:pPr>
            <a:r>
              <a:rPr lang="en-US" sz="2800" dirty="0" err="1" smtClean="0">
                <a:latin typeface="Times New Roman" panose="02020603050405020304" pitchFamily="18" charset="0"/>
                <a:cs typeface="Times New Roman" panose="02020603050405020304" pitchFamily="18" charset="0"/>
              </a:rPr>
              <a:t>Biến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thành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thuộc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sự</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mở</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rộng</a:t>
            </a:r>
            <a:r>
              <a:rPr lang="en-US" sz="2800" dirty="0" smtClean="0">
                <a:latin typeface="Times New Roman" panose="02020603050405020304" pitchFamily="18" charset="0"/>
                <a:cs typeface="Times New Roman" panose="02020603050405020304" pitchFamily="18" charset="0"/>
              </a:rPr>
              <a:t>.</a:t>
            </a:r>
          </a:p>
          <a:p>
            <a:pPr>
              <a:buFontTx/>
              <a:buChar char="-"/>
            </a:pPr>
            <a:r>
              <a:rPr lang="en-US" sz="2800" dirty="0" err="1" smtClean="0">
                <a:latin typeface="Times New Roman" panose="02020603050405020304" pitchFamily="18" charset="0"/>
                <a:cs typeface="Times New Roman" panose="02020603050405020304" pitchFamily="18" charset="0"/>
              </a:rPr>
              <a:t>Nên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chế</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mở</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rộng</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5284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1. </a:t>
            </a:r>
            <a:r>
              <a:rPr lang="en-US" b="1" dirty="0" err="1">
                <a:latin typeface="Times New Roman" panose="02020603050405020304" pitchFamily="18" charset="0"/>
                <a:cs typeface="Times New Roman" panose="02020603050405020304" pitchFamily="18" charset="0"/>
              </a:rPr>
              <a:t>Khái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niệm</a:t>
            </a:r>
            <a:endParaRPr lang="en-US" dirty="0"/>
          </a:p>
        </p:txBody>
      </p:sp>
      <p:sp>
        <p:nvSpPr>
          <p:cNvPr id="3" name="Content Placeholder 2"/>
          <p:cNvSpPr>
            <a:spLocks noGrp="1"/>
          </p:cNvSpPr>
          <p:nvPr>
            <p:ph idx="1"/>
          </p:nvPr>
        </p:nvSpPr>
        <p:spPr/>
        <p:txBody>
          <a:bodyPr>
            <a:normAutofit/>
          </a:bodyPr>
          <a:lstStyle/>
          <a:p>
            <a:pPr marL="0" indent="0" algn="just">
              <a:buNone/>
            </a:pPr>
            <a:r>
              <a:rPr lang="en-US" sz="3000" dirty="0" smtClean="0">
                <a:latin typeface="+mj-lt"/>
              </a:rPr>
              <a:t>	</a:t>
            </a:r>
            <a:r>
              <a:rPr lang="vi-VN" sz="3000" dirty="0" smtClean="0">
                <a:latin typeface="+mj-lt"/>
              </a:rPr>
              <a:t>Việc </a:t>
            </a:r>
            <a:r>
              <a:rPr lang="vi-VN" sz="3000" dirty="0">
                <a:latin typeface="+mj-lt"/>
              </a:rPr>
              <a:t>xử lý thông tin và các thao tác trên dữ liệu là 1 nhiệm vụ hết sức quan trọng, bởi lẽ CSDL có thể nói là Core của tất cả các ứng dụng, và một một trong những trở ngại chính mà các Developer luôn đối mặt đó là sự khác biệc giữa ngôn ngữ lập trình hướng đối tượng và ngôn ngữ truy vấn dữ liệu, càng phức tạp hơn nếu CSDL là XML ….</a:t>
            </a:r>
            <a:endParaRPr lang="en-US" sz="3000" dirty="0">
              <a:latin typeface="+mj-lt"/>
            </a:endParaRPr>
          </a:p>
        </p:txBody>
      </p:sp>
    </p:spTree>
    <p:extLst>
      <p:ext uri="{BB962C8B-B14F-4D97-AF65-F5344CB8AC3E}">
        <p14:creationId xmlns:p14="http://schemas.microsoft.com/office/powerpoint/2010/main" val="13280226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1. </a:t>
            </a:r>
            <a:r>
              <a:rPr lang="en-US" b="1" dirty="0" err="1">
                <a:latin typeface="Times New Roman" panose="02020603050405020304" pitchFamily="18" charset="0"/>
                <a:cs typeface="Times New Roman" panose="02020603050405020304" pitchFamily="18" charset="0"/>
              </a:rPr>
              <a:t>Khái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niệm</a:t>
            </a:r>
            <a:endParaRPr lang="en-US"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US" sz="3000" dirty="0" smtClean="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Hiện </a:t>
            </a:r>
            <a:r>
              <a:rPr lang="vi-VN" sz="3000" dirty="0">
                <a:latin typeface="Times New Roman" panose="02020603050405020304" pitchFamily="18" charset="0"/>
                <a:cs typeface="Times New Roman" panose="02020603050405020304" pitchFamily="18" charset="0"/>
              </a:rPr>
              <a:t>nay có thể có một số công nghệ hổ trợ việc truy vấn dữ liệu nhưng việc sử dụng hết sức rờm rà, phải qua nhiều thao tác để trả về một kết quả, và bản chất là phải truyền vào những câu lệnh SQL, điều này làm cho thời gian phát triển ứng dụng kéo dài bởi lẽ người lập trình phải tốn thêm khá nhiều thời gian để tiếp cận cách sử dụng, hơn nữa việc xử lý nếu không hay sẽ dể gây chết ứng dụng. Mặc khác, khi các công nghệ này trả về một kết quả sẽ là một DataTable hay DataSet mà không phải là một đối tượng hay một danh sách đối tượng, điều đó sẽ gây khó khăn trong việc quản lý.</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64656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1. </a:t>
            </a:r>
            <a:r>
              <a:rPr lang="en-US" b="1" dirty="0" err="1">
                <a:latin typeface="Times New Roman" panose="02020603050405020304" pitchFamily="18" charset="0"/>
                <a:cs typeface="Times New Roman" panose="02020603050405020304" pitchFamily="18" charset="0"/>
              </a:rPr>
              <a:t>Khái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niệm</a:t>
            </a:r>
            <a:endParaRPr lang="en-US" dirty="0"/>
          </a:p>
        </p:txBody>
      </p:sp>
      <p:sp>
        <p:nvSpPr>
          <p:cNvPr id="3" name="Content Placeholder 2"/>
          <p:cNvSpPr>
            <a:spLocks noGrp="1"/>
          </p:cNvSpPr>
          <p:nvPr>
            <p:ph idx="1"/>
          </p:nvPr>
        </p:nvSpPr>
        <p:spPr/>
        <p:txBody>
          <a:bodyPr>
            <a:normAutofit/>
          </a:bodyPr>
          <a:lstStyle/>
          <a:p>
            <a:pPr marL="0" indent="0" algn="just">
              <a:buNone/>
            </a:pPr>
            <a:r>
              <a:rPr lang="en-US" sz="3000" dirty="0" smtClean="0">
                <a:latin typeface="+mj-lt"/>
              </a:rPr>
              <a:t>	</a:t>
            </a:r>
            <a:r>
              <a:rPr lang="vi-VN" sz="3000" dirty="0" smtClean="0">
                <a:latin typeface="+mj-lt"/>
              </a:rPr>
              <a:t>Nhìn </a:t>
            </a:r>
            <a:r>
              <a:rPr lang="vi-VN" sz="3000" dirty="0">
                <a:latin typeface="+mj-lt"/>
              </a:rPr>
              <a:t>thấy được không chỉ là những vấn đề trên mà còn nhiều vấn đề khác, Microsoft đã cho ra đời công nghệ LINQ, nhằm giải quyết những vấn đề khó khăn trên dữ liệu mà chúng ta đã và đang gặp phải.</a:t>
            </a:r>
            <a:endParaRPr lang="en-US" sz="3000" dirty="0">
              <a:latin typeface="+mj-lt"/>
            </a:endParaRPr>
          </a:p>
        </p:txBody>
      </p:sp>
    </p:spTree>
    <p:extLst>
      <p:ext uri="{BB962C8B-B14F-4D97-AF65-F5344CB8AC3E}">
        <p14:creationId xmlns:p14="http://schemas.microsoft.com/office/powerpoint/2010/main" val="28880596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2. </a:t>
            </a:r>
            <a:r>
              <a:rPr lang="en-US" b="1" dirty="0" err="1" smtClean="0">
                <a:latin typeface="Times New Roman" panose="02020603050405020304" pitchFamily="18" charset="0"/>
                <a:cs typeface="Times New Roman" panose="02020603050405020304" pitchFamily="18" charset="0"/>
              </a:rPr>
              <a:t>Kiến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trúc</a:t>
            </a:r>
            <a:r>
              <a:rPr lang="en-US" b="1" dirty="0" smtClean="0">
                <a:latin typeface="Times New Roman" panose="02020603050405020304" pitchFamily="18" charset="0"/>
                <a:cs typeface="Times New Roman" panose="02020603050405020304" pitchFamily="18" charset="0"/>
              </a:rPr>
              <a:t> LINQ</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3000" dirty="0" smtClean="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LINQ </a:t>
            </a:r>
            <a:r>
              <a:rPr lang="vi-VN" sz="3000" dirty="0">
                <a:latin typeface="Times New Roman" panose="02020603050405020304" pitchFamily="18" charset="0"/>
                <a:cs typeface="Times New Roman" panose="02020603050405020304" pitchFamily="18" charset="0"/>
              </a:rPr>
              <a:t>là giải pháp tích hợp việc truy vấn dữ liệu vào ngôn ngữ lập trình, trong LINQ kết quả trả tùy vào trường hợp sẽ do lập trình viên xác định, là một : “tập hợp”, “đối tượng” hay những trường dữ liệu của đối tượng.</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69391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2. </a:t>
            </a:r>
            <a:r>
              <a:rPr lang="en-US" b="1" dirty="0" err="1">
                <a:latin typeface="Times New Roman" panose="02020603050405020304" pitchFamily="18" charset="0"/>
                <a:cs typeface="Times New Roman" panose="02020603050405020304" pitchFamily="18" charset="0"/>
              </a:rPr>
              <a:t>Kiến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trúc</a:t>
            </a:r>
            <a:r>
              <a:rPr lang="en-US" b="1" dirty="0">
                <a:latin typeface="Times New Roman" panose="02020603050405020304" pitchFamily="18" charset="0"/>
                <a:cs typeface="Times New Roman" panose="02020603050405020304" pitchFamily="18" charset="0"/>
              </a:rPr>
              <a:t> LINQ</a:t>
            </a:r>
            <a:endParaRPr lang="en-US" dirty="0"/>
          </a:p>
        </p:txBody>
      </p:sp>
      <p:sp>
        <p:nvSpPr>
          <p:cNvPr id="3" name="Content Placeholder 2"/>
          <p:cNvSpPr>
            <a:spLocks noGrp="1"/>
          </p:cNvSpPr>
          <p:nvPr>
            <p:ph idx="4294967295"/>
          </p:nvPr>
        </p:nvSpPr>
        <p:spPr>
          <a:xfrm>
            <a:off x="450376" y="2592388"/>
            <a:ext cx="5922963" cy="3460750"/>
          </a:xfrm>
        </p:spPr>
        <p:txBody>
          <a:bodyPr>
            <a:noAutofit/>
          </a:bodyPr>
          <a:lstStyle/>
          <a:p>
            <a:pPr>
              <a:buFontTx/>
              <a:buChar char="-"/>
            </a:pPr>
            <a:r>
              <a:rPr lang="vi-VN" sz="3000" dirty="0" smtClean="0">
                <a:latin typeface="+mj-lt"/>
              </a:rPr>
              <a:t>Kiến </a:t>
            </a:r>
            <a:r>
              <a:rPr lang="vi-VN" sz="3000" dirty="0">
                <a:latin typeface="+mj-lt"/>
              </a:rPr>
              <a:t>trúc LINQ gói gọn trong sơ đồ sau </a:t>
            </a:r>
            <a:r>
              <a:rPr lang="vi-VN" sz="3000" dirty="0" smtClean="0">
                <a:latin typeface="+mj-lt"/>
              </a:rPr>
              <a:t>:</a:t>
            </a:r>
            <a:endParaRPr lang="en-US" sz="3000" dirty="0" smtClean="0">
              <a:latin typeface="+mj-lt"/>
            </a:endParaRPr>
          </a:p>
          <a:p>
            <a:pPr marL="0" indent="0">
              <a:buNone/>
            </a:pPr>
            <a:endParaRPr lang="en-US" sz="3000" dirty="0" smtClean="0">
              <a:latin typeface="+mj-lt"/>
            </a:endParaRPr>
          </a:p>
          <a:p>
            <a:pPr marL="0" indent="0">
              <a:buNone/>
            </a:pPr>
            <a:r>
              <a:rPr lang="en-US" sz="3000" dirty="0" err="1" smtClean="0">
                <a:latin typeface="Times New Roman" panose="02020603050405020304" pitchFamily="18" charset="0"/>
                <a:cs typeface="Times New Roman" panose="02020603050405020304" pitchFamily="18" charset="0"/>
              </a:rPr>
              <a:t>ứng</a:t>
            </a:r>
            <a:r>
              <a:rPr lang="en-US" sz="3000" dirty="0" smtClean="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VB.NET hay C# </a:t>
            </a:r>
            <a:r>
              <a:rPr lang="en-US" sz="3000" dirty="0" err="1">
                <a:latin typeface="Times New Roman" panose="02020603050405020304" pitchFamily="18" charset="0"/>
                <a:cs typeface="Times New Roman" panose="02020603050405020304" pitchFamily="18" charset="0"/>
              </a:rPr>
              <a:t>dùng</a:t>
            </a:r>
            <a:r>
              <a:rPr lang="en-US" sz="3000" dirty="0">
                <a:latin typeface="Times New Roman" panose="02020603050405020304" pitchFamily="18" charset="0"/>
                <a:cs typeface="Times New Roman" panose="02020603050405020304" pitchFamily="18" charset="0"/>
              </a:rPr>
              <a:t> LINQ </a:t>
            </a:r>
            <a:r>
              <a:rPr lang="en-US" sz="3000" dirty="0" err="1" smtClean="0">
                <a:latin typeface="Times New Roman" panose="02020603050405020304" pitchFamily="18" charset="0"/>
                <a:cs typeface="Times New Roman" panose="02020603050405020304" pitchFamily="18" charset="0"/>
              </a:rPr>
              <a:t>để</a:t>
            </a:r>
            <a:r>
              <a:rPr lang="en-US" sz="3000" dirty="0" smtClean="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gọi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xuống</a:t>
            </a:r>
            <a:r>
              <a:rPr lang="en-US" sz="3000" dirty="0">
                <a:latin typeface="Times New Roman" panose="02020603050405020304" pitchFamily="18" charset="0"/>
                <a:cs typeface="Times New Roman" panose="02020603050405020304" pitchFamily="18" charset="0"/>
              </a:rPr>
              <a:t> CSDL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chuyển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thành</a:t>
            </a:r>
            <a:r>
              <a:rPr lang="en-US" sz="3000" dirty="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SQL </a:t>
            </a:r>
            <a:r>
              <a:rPr lang="en-US" sz="3000" dirty="0" err="1">
                <a:latin typeface="Times New Roman" panose="02020603050405020304" pitchFamily="18" charset="0"/>
                <a:cs typeface="Times New Roman" panose="02020603050405020304" pitchFamily="18" charset="0"/>
              </a:rPr>
              <a:t>sau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tập</a:t>
            </a:r>
            <a:r>
              <a:rPr lang="en-US" sz="3000" dirty="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hợp</a:t>
            </a:r>
            <a:r>
              <a:rPr lang="en-US" sz="3000" dirty="0">
                <a:latin typeface="Times New Roman" panose="02020603050405020304" pitchFamily="18" charset="0"/>
                <a:cs typeface="Times New Roman" panose="02020603050405020304" pitchFamily="18" charset="0"/>
              </a:rPr>
              <a:t>.</a:t>
            </a:r>
            <a:endParaRPr lang="en-US" sz="30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7773" y="2741147"/>
            <a:ext cx="5174290" cy="3427639"/>
          </a:xfrm>
          <a:prstGeom prst="rect">
            <a:avLst/>
          </a:prstGeom>
        </p:spPr>
      </p:pic>
    </p:spTree>
    <p:extLst>
      <p:ext uri="{BB962C8B-B14F-4D97-AF65-F5344CB8AC3E}">
        <p14:creationId xmlns:p14="http://schemas.microsoft.com/office/powerpoint/2010/main" val="21523724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3.</a:t>
            </a:r>
            <a:r>
              <a:rPr lang="vi-VN" b="1" dirty="0">
                <a:latin typeface="Times New Roman" panose="02020603050405020304" pitchFamily="18" charset="0"/>
                <a:cs typeface="Times New Roman" panose="02020603050405020304" pitchFamily="18" charset="0"/>
              </a:rPr>
              <a:t> Sơ đồ tính năng của LINQ</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marL="0" indent="0" fontAlgn="base">
              <a:buNone/>
            </a:pPr>
            <a:r>
              <a:rPr lang="en-US" sz="3000" dirty="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 Ngoài việc tích hợp câu truy vấn vào ngôn ngữ lập trình, LINQ còn có nhiều tính năng rất hay khác như :</a:t>
            </a:r>
          </a:p>
          <a:p>
            <a:pPr lvl="1" fontAlgn="base"/>
            <a:r>
              <a:rPr lang="vi-VN" sz="3000" dirty="0" smtClean="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Extension Methods</a:t>
            </a:r>
          </a:p>
          <a:p>
            <a:pPr lvl="1" fontAlgn="base"/>
            <a:r>
              <a:rPr lang="vi-VN" sz="3000" dirty="0" smtClean="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Lambda expression</a:t>
            </a:r>
          </a:p>
          <a:p>
            <a:pPr lvl="1" fontAlgn="base"/>
            <a:r>
              <a:rPr lang="vi-VN" sz="3000" dirty="0" smtClean="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Object Initializers</a:t>
            </a:r>
          </a:p>
          <a:p>
            <a:pPr lvl="1" fontAlgn="base"/>
            <a:r>
              <a:rPr lang="vi-VN" sz="3000" dirty="0" smtClean="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a:t>
            </a:r>
          </a:p>
          <a:p>
            <a:pPr marL="0" indent="0" fontAlgn="base">
              <a:buNone/>
            </a:pPr>
            <a:r>
              <a:rPr lang="en-US" sz="3000" dirty="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Sau </a:t>
            </a:r>
            <a:r>
              <a:rPr lang="vi-VN" sz="3000" dirty="0">
                <a:latin typeface="Times New Roman" panose="02020603050405020304" pitchFamily="18" charset="0"/>
                <a:cs typeface="Times New Roman" panose="02020603050405020304" pitchFamily="18" charset="0"/>
              </a:rPr>
              <a:t>đây là minh họa sơ đồ tính năng của LINQ trên 2 ngôn ngữ lập trình VB.NET và C# :</a:t>
            </a:r>
          </a:p>
          <a:p>
            <a:pPr marL="0" indent="0">
              <a:buNone/>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38507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242</TotalTime>
  <Words>997</Words>
  <Application>Microsoft Office PowerPoint</Application>
  <PresentationFormat>Widescreen</PresentationFormat>
  <Paragraphs>182</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Century Gothic</vt:lpstr>
      <vt:lpstr>inherit</vt:lpstr>
      <vt:lpstr>Times New Roman</vt:lpstr>
      <vt:lpstr>Wingdings</vt:lpstr>
      <vt:lpstr>Wingdings 3</vt:lpstr>
      <vt:lpstr>Ion Boardroom</vt:lpstr>
      <vt:lpstr>CÔNG NGHỆ .NET ĐỀ TÀI: LINQ LỚP: SE310.G22 GVHD: PHẠM THI VƯƠNG</vt:lpstr>
      <vt:lpstr>MỤC LỤC</vt:lpstr>
      <vt:lpstr>1. Khái niệm</vt:lpstr>
      <vt:lpstr>1. Khái niệm</vt:lpstr>
      <vt:lpstr>1. Khái niệm</vt:lpstr>
      <vt:lpstr>1. Khái niệm</vt:lpstr>
      <vt:lpstr>2. Kiến trúc LINQ</vt:lpstr>
      <vt:lpstr>2. Kiến trúc LINQ</vt:lpstr>
      <vt:lpstr>3. Sơ đồ tính năng của LINQ</vt:lpstr>
      <vt:lpstr>3. Sơ đồ tính năng của LINQ</vt:lpstr>
      <vt:lpstr>3. Sơ đồ tính năng của LINQ</vt:lpstr>
      <vt:lpstr>3. Sơ đồ tính năng của LINQ</vt:lpstr>
      <vt:lpstr> 4. Các khái niệm cơ bản :</vt:lpstr>
      <vt:lpstr> 4. Các khái niệm cơ bản :</vt:lpstr>
      <vt:lpstr> 4. Các khái niệm cơ bản :</vt:lpstr>
      <vt:lpstr>LINQ providers</vt:lpstr>
      <vt:lpstr>LINQ to Objects</vt:lpstr>
      <vt:lpstr>LINQ to XML</vt:lpstr>
      <vt:lpstr>LINQ to SQL</vt:lpstr>
      <vt:lpstr>LINQ to SQL</vt:lpstr>
      <vt:lpstr>LINQ to DataSet</vt:lpstr>
      <vt:lpstr>Truy vấn LINQ theo biểu thức.</vt:lpstr>
      <vt:lpstr>Truy vấn LINQ theo biểu thức.</vt:lpstr>
      <vt:lpstr>Truy vấn LINQ theo biểu thức.</vt:lpstr>
      <vt:lpstr>Truy vấn LINQ theo biểu thức.</vt:lpstr>
      <vt:lpstr>Truy vấn LINQ theo biểu thức.</vt:lpstr>
      <vt:lpstr>Truy vấn LINQ theo biểu thức.</vt:lpstr>
      <vt:lpstr>Truy vấn LINQ theo biểu thức.</vt:lpstr>
      <vt:lpstr>Truy vấn LINQ theo biểu thức.</vt:lpstr>
      <vt:lpstr>Truy vấn LINQ theo biểu thức.</vt:lpstr>
      <vt:lpstr>Truy vấn LINQ theo phương thức.</vt:lpstr>
      <vt:lpstr>Truy vấn LINQ theo phương thức.</vt:lpstr>
      <vt:lpstr>Truy vấn LINQ theo phương thức.</vt:lpstr>
      <vt:lpstr>Truy vấn LINQ theo phương thức.</vt:lpstr>
      <vt:lpstr>Truy vấn LINQ theo phương thức.</vt:lpstr>
      <vt:lpstr>Truy vấn LINQ theo phương thức.</vt:lpstr>
      <vt:lpstr>Truy vấn LINQ theo phương thức.</vt:lpstr>
      <vt:lpstr>Truy vấn LINQ theo phương thức.</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Thi Linh</dc:creator>
  <cp:lastModifiedBy>Nguyen Thi Linh</cp:lastModifiedBy>
  <cp:revision>23</cp:revision>
  <dcterms:created xsi:type="dcterms:W3CDTF">2016-03-04T08:55:45Z</dcterms:created>
  <dcterms:modified xsi:type="dcterms:W3CDTF">2016-05-07T02:35:40Z</dcterms:modified>
</cp:coreProperties>
</file>