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1" r:id="rId17"/>
    <p:sldId id="272" r:id="rId18"/>
    <p:sldId id="273"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660"/>
  </p:normalViewPr>
  <p:slideViewPr>
    <p:cSldViewPr snapToGrid="0">
      <p:cViewPr varScale="1">
        <p:scale>
          <a:sx n="70" d="100"/>
          <a:sy n="70" d="100"/>
        </p:scale>
        <p:origin x="67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D7EEAD8-7AE0-46BD-8694-1A75119EBDD8}" type="datetimeFigureOut">
              <a:rPr lang="en-US" smtClean="0"/>
              <a:t>5/7/2016</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66749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7EEAD8-7AE0-46BD-8694-1A75119EBDD8}"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12097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EEAD8-7AE0-46BD-8694-1A75119EBDD8}"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4208375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EEAD8-7AE0-46BD-8694-1A75119EBDD8}"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639384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EEAD8-7AE0-46BD-8694-1A75119EBDD8}"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1412889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D7EEAD8-7AE0-46BD-8694-1A75119EBDD8}" type="datetimeFigureOut">
              <a:rPr lang="en-US" smtClean="0"/>
              <a:t>5/7/2016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1310338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D7EEAD8-7AE0-46BD-8694-1A75119EBDD8}" type="datetimeFigureOut">
              <a:rPr lang="en-US" smtClean="0"/>
              <a:t>5/7/2016</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3799312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D7EEAD8-7AE0-46BD-8694-1A75119EBDD8}"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5327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D7EEAD8-7AE0-46BD-8694-1A75119EBDD8}"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134772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7EEAD8-7AE0-46BD-8694-1A75119EBDD8}"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04311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7EEAD8-7AE0-46BD-8694-1A75119EBDD8}" type="datetimeFigureOut">
              <a:rPr lang="en-US" smtClean="0"/>
              <a:t>5/7/2016</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164848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7EEAD8-7AE0-46BD-8694-1A75119EBDD8}"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72878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7EEAD8-7AE0-46BD-8694-1A75119EBDD8}" type="datetimeFigureOut">
              <a:rPr lang="en-US" smtClean="0"/>
              <a:t>5/7/2016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350763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7EEAD8-7AE0-46BD-8694-1A75119EBDD8}" type="datetimeFigureOut">
              <a:rPr lang="en-US" smtClean="0"/>
              <a:t>5/7/2016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324819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7EEAD8-7AE0-46BD-8694-1A75119EBDD8}" type="datetimeFigureOut">
              <a:rPr lang="en-US" smtClean="0"/>
              <a:t>5/7/2016</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316328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7EEAD8-7AE0-46BD-8694-1A75119EBDD8}"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205775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7EEAD8-7AE0-46BD-8694-1A75119EBDD8}" type="datetimeFigureOut">
              <a:rPr lang="en-US" smtClean="0"/>
              <a:t>5/7/2016</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E49F47-DABB-469A-8B3A-6E21FD40113F}" type="slidenum">
              <a:rPr lang="en-US" smtClean="0"/>
              <a:t>‹#›</a:t>
            </a:fld>
            <a:endParaRPr lang="en-US"/>
          </a:p>
        </p:txBody>
      </p:sp>
    </p:spTree>
    <p:extLst>
      <p:ext uri="{BB962C8B-B14F-4D97-AF65-F5344CB8AC3E}">
        <p14:creationId xmlns:p14="http://schemas.microsoft.com/office/powerpoint/2010/main" val="4071083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D7EEAD8-7AE0-46BD-8694-1A75119EBDD8}" type="datetimeFigureOut">
              <a:rPr lang="en-US" smtClean="0"/>
              <a:t>5/7/2016</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1E49F47-DABB-469A-8B3A-6E21FD40113F}" type="slidenum">
              <a:rPr lang="en-US" smtClean="0"/>
              <a:t>‹#›</a:t>
            </a:fld>
            <a:endParaRPr lang="en-US"/>
          </a:p>
        </p:txBody>
      </p:sp>
    </p:spTree>
    <p:extLst>
      <p:ext uri="{BB962C8B-B14F-4D97-AF65-F5344CB8AC3E}">
        <p14:creationId xmlns:p14="http://schemas.microsoft.com/office/powerpoint/2010/main" val="485820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4137" y="1241946"/>
            <a:ext cx="8825658" cy="3098042"/>
          </a:xfrm>
        </p:spPr>
        <p:txBody>
          <a:bodyPr/>
          <a:lstStyle/>
          <a:p>
            <a:pPr algn="ctr"/>
            <a:r>
              <a:rPr lang="en-US" dirty="0" smtClean="0">
                <a:latin typeface="Times New Roman" panose="02020603050405020304" pitchFamily="18" charset="0"/>
                <a:cs typeface="Times New Roman" panose="02020603050405020304" pitchFamily="18" charset="0"/>
              </a:rPr>
              <a:t>CÔNG NGHỆ .NET</a:t>
            </a:r>
            <a:br>
              <a:rPr lang="en-US" dirty="0" smtClean="0">
                <a:latin typeface="Times New Roman" panose="02020603050405020304" pitchFamily="18" charset="0"/>
                <a:cs typeface="Times New Roman" panose="02020603050405020304" pitchFamily="18" charset="0"/>
              </a:rPr>
            </a:br>
            <a:r>
              <a:rPr lang="en-US" sz="5000" dirty="0" smtClean="0">
                <a:latin typeface="Times New Roman" panose="02020603050405020304" pitchFamily="18" charset="0"/>
                <a:cs typeface="Times New Roman" panose="02020603050405020304" pitchFamily="18" charset="0"/>
              </a:rPr>
              <a:t>ĐỀ TÀI: LINQ</a:t>
            </a:r>
            <a:br>
              <a:rPr lang="en-US" sz="5000" dirty="0" smtClean="0">
                <a:latin typeface="Times New Roman" panose="02020603050405020304" pitchFamily="18" charset="0"/>
                <a:cs typeface="Times New Roman" panose="02020603050405020304" pitchFamily="18" charset="0"/>
              </a:rPr>
            </a:br>
            <a:r>
              <a:rPr lang="en-US" sz="5000" dirty="0" smtClean="0">
                <a:latin typeface="Times New Roman" panose="02020603050405020304" pitchFamily="18" charset="0"/>
                <a:cs typeface="Times New Roman" panose="02020603050405020304" pitchFamily="18" charset="0"/>
              </a:rPr>
              <a:t>LỚP: SE310.G22</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4000" dirty="0" smtClean="0">
                <a:latin typeface="Times New Roman" panose="02020603050405020304" pitchFamily="18" charset="0"/>
                <a:cs typeface="Times New Roman" panose="02020603050405020304" pitchFamily="18" charset="0"/>
              </a:rPr>
              <a:t>GVHD: PHẠM THI VƯƠNG</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NHÓM THỰC HIỆN: NHÓM 19</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9970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3.</a:t>
            </a:r>
            <a:r>
              <a:rPr lang="vi-VN" b="1" dirty="0">
                <a:cs typeface="Times New Roman" panose="02020603050405020304" pitchFamily="18" charset="0"/>
              </a:rPr>
              <a:t> Sơ đồ tính năng của LINQ</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163" y="2301578"/>
            <a:ext cx="6773541" cy="3758027"/>
          </a:xfrm>
        </p:spPr>
      </p:pic>
    </p:spTree>
    <p:extLst>
      <p:ext uri="{BB962C8B-B14F-4D97-AF65-F5344CB8AC3E}">
        <p14:creationId xmlns:p14="http://schemas.microsoft.com/office/powerpoint/2010/main" val="11661278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3.</a:t>
            </a:r>
            <a:r>
              <a:rPr lang="vi-VN" b="1" dirty="0">
                <a:cs typeface="Times New Roman" panose="02020603050405020304" pitchFamily="18" charset="0"/>
              </a:rPr>
              <a:t> Sơ đồ tính năng của LINQ</a:t>
            </a:r>
            <a:endParaRPr lang="en-US" dirty="0"/>
          </a:p>
        </p:txBody>
      </p:sp>
      <p:sp>
        <p:nvSpPr>
          <p:cNvPr id="3" name="Content Placeholder 2"/>
          <p:cNvSpPr>
            <a:spLocks noGrp="1"/>
          </p:cNvSpPr>
          <p:nvPr>
            <p:ph idx="1"/>
          </p:nvPr>
        </p:nvSpPr>
        <p:spPr>
          <a:xfrm>
            <a:off x="1264137" y="2330544"/>
            <a:ext cx="8825659" cy="3416300"/>
          </a:xfrm>
        </p:spPr>
        <p:txBody>
          <a:bodyPr>
            <a:normAutofit/>
          </a:bodyPr>
          <a:lstStyle/>
          <a:p>
            <a:pPr marL="0" indent="0">
              <a:buNone/>
            </a:pPr>
            <a:r>
              <a:rPr lang="vi-VN" sz="3000" dirty="0">
                <a:latin typeface="+mj-lt"/>
              </a:rPr>
              <a:t>Để hiểu rõ hơn về sơ đồ tính năng trên, chúng ta hãy xét 1 ví dụ sau </a:t>
            </a:r>
            <a:r>
              <a:rPr lang="vi-VN" sz="3000" dirty="0" smtClean="0">
                <a:latin typeface="+mj-lt"/>
              </a:rPr>
              <a:t>:</a:t>
            </a:r>
            <a:endParaRPr lang="en-US" sz="3000" dirty="0" smtClean="0">
              <a:latin typeface="+mj-lt"/>
            </a:endParaRPr>
          </a:p>
          <a:p>
            <a:pPr marL="0" indent="0">
              <a:buNone/>
            </a:pPr>
            <a:endParaRPr lang="en-US" sz="3000" dirty="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4077876742"/>
              </p:ext>
            </p:extLst>
          </p:nvPr>
        </p:nvGraphicFramePr>
        <p:xfrm>
          <a:off x="3316406" y="2918460"/>
          <a:ext cx="8099188" cy="3939540"/>
        </p:xfrm>
        <a:graphic>
          <a:graphicData uri="http://schemas.openxmlformats.org/drawingml/2006/table">
            <a:tbl>
              <a:tblPr firstRow="1" bandRow="1">
                <a:tableStyleId>{5C22544A-7EE6-4342-B048-85BDC9FD1C3A}</a:tableStyleId>
              </a:tblPr>
              <a:tblGrid>
                <a:gridCol w="4049594"/>
                <a:gridCol w="4049594"/>
              </a:tblGrid>
              <a:tr h="592870">
                <a:tc>
                  <a:txBody>
                    <a:bodyPr/>
                    <a:lstStyle/>
                    <a:p>
                      <a:pPr fontAlgn="base"/>
                      <a:r>
                        <a:rPr lang="en-US" sz="3000" i="1" dirty="0">
                          <a:effectLst/>
                          <a:latin typeface="inherit"/>
                        </a:rPr>
                        <a:t>Query Expression</a:t>
                      </a:r>
                      <a:endParaRPr lang="en-US" sz="3000" dirty="0">
                        <a:effectLst/>
                        <a:latin typeface="inherit"/>
                      </a:endParaRPr>
                    </a:p>
                  </a:txBody>
                  <a:tcPr marL="95250" marR="95250" marT="95250" marB="95250"/>
                </a:tc>
                <a:tc>
                  <a:txBody>
                    <a:bodyPr/>
                    <a:lstStyle/>
                    <a:p>
                      <a:r>
                        <a:rPr lang="en-US" sz="3000" b="0" i="1" kern="1200" dirty="0" smtClean="0">
                          <a:solidFill>
                            <a:schemeClr val="lt1"/>
                          </a:solidFill>
                          <a:effectLst/>
                          <a:latin typeface="+mn-lt"/>
                          <a:ea typeface="+mn-ea"/>
                          <a:cs typeface="+mn-cs"/>
                        </a:rPr>
                        <a:t>Lambda Expression</a:t>
                      </a:r>
                      <a:endParaRPr lang="en-US" sz="3000" dirty="0"/>
                    </a:p>
                  </a:txBody>
                  <a:tcPr/>
                </a:tc>
              </a:tr>
              <a:tr h="2903456">
                <a:tc>
                  <a:txBody>
                    <a:bodyPr/>
                    <a:lstStyle/>
                    <a:p>
                      <a:r>
                        <a:rPr lang="en-GB" sz="3000" b="0" i="0" kern="1200" dirty="0" err="1" smtClean="0">
                          <a:solidFill>
                            <a:schemeClr val="dk1"/>
                          </a:solidFill>
                          <a:effectLst/>
                          <a:latin typeface="+mn-lt"/>
                          <a:ea typeface="+mn-ea"/>
                          <a:cs typeface="+mn-cs"/>
                        </a:rPr>
                        <a:t>var</a:t>
                      </a:r>
                      <a:r>
                        <a:rPr lang="en-GB" sz="3000" b="0" i="0" kern="1200" dirty="0" smtClean="0">
                          <a:solidFill>
                            <a:schemeClr val="dk1"/>
                          </a:solidFill>
                          <a:effectLst/>
                          <a:latin typeface="+mn-lt"/>
                          <a:ea typeface="+mn-ea"/>
                          <a:cs typeface="+mn-cs"/>
                        </a:rPr>
                        <a:t> contacts =from c in </a:t>
                      </a:r>
                      <a:r>
                        <a:rPr lang="en-GB" sz="3000" b="0" i="0" kern="1200" dirty="0" err="1" smtClean="0">
                          <a:solidFill>
                            <a:schemeClr val="dk1"/>
                          </a:solidFill>
                          <a:effectLst/>
                          <a:latin typeface="+mn-lt"/>
                          <a:ea typeface="+mn-ea"/>
                          <a:cs typeface="+mn-cs"/>
                        </a:rPr>
                        <a:t>Customerswhere</a:t>
                      </a:r>
                      <a:r>
                        <a:rPr lang="en-GB" sz="3000" b="0" i="0" kern="1200" dirty="0" smtClean="0">
                          <a:solidFill>
                            <a:schemeClr val="dk1"/>
                          </a:solidFill>
                          <a:effectLst/>
                          <a:latin typeface="+mn-lt"/>
                          <a:ea typeface="+mn-ea"/>
                          <a:cs typeface="+mn-cs"/>
                        </a:rPr>
                        <a:t>  </a:t>
                      </a:r>
                      <a:r>
                        <a:rPr lang="en-GB" sz="3000" b="0" i="0" kern="1200" dirty="0" err="1" smtClean="0">
                          <a:solidFill>
                            <a:schemeClr val="dk1"/>
                          </a:solidFill>
                          <a:effectLst/>
                          <a:latin typeface="+mn-lt"/>
                          <a:ea typeface="+mn-ea"/>
                          <a:cs typeface="+mn-cs"/>
                        </a:rPr>
                        <a:t>c.Country</a:t>
                      </a:r>
                      <a:r>
                        <a:rPr lang="en-GB" sz="3000" b="0" i="0" kern="1200" dirty="0" smtClean="0">
                          <a:solidFill>
                            <a:schemeClr val="dk1"/>
                          </a:solidFill>
                          <a:effectLst/>
                          <a:latin typeface="+mn-lt"/>
                          <a:ea typeface="+mn-ea"/>
                          <a:cs typeface="+mn-cs"/>
                        </a:rPr>
                        <a:t> == “</a:t>
                      </a:r>
                      <a:r>
                        <a:rPr lang="en-GB" sz="3000" b="0" i="0" kern="1200" dirty="0" err="1" smtClean="0">
                          <a:solidFill>
                            <a:schemeClr val="dk1"/>
                          </a:solidFill>
                          <a:effectLst/>
                          <a:latin typeface="+mn-lt"/>
                          <a:ea typeface="+mn-ea"/>
                          <a:cs typeface="+mn-cs"/>
                        </a:rPr>
                        <a:t>Italy”select</a:t>
                      </a:r>
                      <a:r>
                        <a:rPr lang="en-GB" sz="3000" b="0" i="0" kern="1200" dirty="0" smtClean="0">
                          <a:solidFill>
                            <a:schemeClr val="dk1"/>
                          </a:solidFill>
                          <a:effectLst/>
                          <a:latin typeface="+mn-lt"/>
                          <a:ea typeface="+mn-ea"/>
                          <a:cs typeface="+mn-cs"/>
                        </a:rPr>
                        <a:t> new {</a:t>
                      </a:r>
                      <a:r>
                        <a:rPr lang="en-GB" sz="3000" b="0" i="0" kern="1200" dirty="0" err="1" smtClean="0">
                          <a:solidFill>
                            <a:schemeClr val="dk1"/>
                          </a:solidFill>
                          <a:effectLst/>
                          <a:latin typeface="+mn-lt"/>
                          <a:ea typeface="+mn-ea"/>
                          <a:cs typeface="+mn-cs"/>
                        </a:rPr>
                        <a:t>c.Name,c.Phone</a:t>
                      </a:r>
                      <a:r>
                        <a:rPr lang="en-GB" sz="3000" b="0" i="0" kern="1200" dirty="0" smtClean="0">
                          <a:solidFill>
                            <a:schemeClr val="dk1"/>
                          </a:solidFill>
                          <a:effectLst/>
                          <a:latin typeface="+mn-lt"/>
                          <a:ea typeface="+mn-ea"/>
                          <a:cs typeface="+mn-cs"/>
                        </a:rPr>
                        <a:t>};</a:t>
                      </a:r>
                      <a:endParaRPr lang="en-US" sz="3000" dirty="0"/>
                    </a:p>
                  </a:txBody>
                  <a:tcPr/>
                </a:tc>
                <a:tc>
                  <a:txBody>
                    <a:bodyPr/>
                    <a:lstStyle/>
                    <a:p>
                      <a:r>
                        <a:rPr lang="en-GB" sz="3000" b="0" i="0" kern="1200" dirty="0" err="1" smtClean="0">
                          <a:solidFill>
                            <a:schemeClr val="dk1"/>
                          </a:solidFill>
                          <a:effectLst/>
                          <a:latin typeface="+mn-lt"/>
                          <a:ea typeface="+mn-ea"/>
                          <a:cs typeface="+mn-cs"/>
                        </a:rPr>
                        <a:t>var</a:t>
                      </a:r>
                      <a:r>
                        <a:rPr lang="en-GB" sz="3000" b="0" i="0" kern="1200" dirty="0" smtClean="0">
                          <a:solidFill>
                            <a:schemeClr val="dk1"/>
                          </a:solidFill>
                          <a:effectLst/>
                          <a:latin typeface="+mn-lt"/>
                          <a:ea typeface="+mn-ea"/>
                          <a:cs typeface="+mn-cs"/>
                        </a:rPr>
                        <a:t> contacts =Customers .Where(c=&gt;</a:t>
                      </a:r>
                      <a:r>
                        <a:rPr lang="en-GB" sz="3000" b="0" i="0" kern="1200" dirty="0" err="1" smtClean="0">
                          <a:solidFill>
                            <a:schemeClr val="dk1"/>
                          </a:solidFill>
                          <a:effectLst/>
                          <a:latin typeface="+mn-lt"/>
                          <a:ea typeface="+mn-ea"/>
                          <a:cs typeface="+mn-cs"/>
                        </a:rPr>
                        <a:t>c.Country</a:t>
                      </a:r>
                      <a:r>
                        <a:rPr lang="en-GB" sz="3000" b="0" i="0" kern="1200" dirty="0" smtClean="0">
                          <a:solidFill>
                            <a:schemeClr val="dk1"/>
                          </a:solidFill>
                          <a:effectLst/>
                          <a:latin typeface="+mn-lt"/>
                          <a:ea typeface="+mn-ea"/>
                          <a:cs typeface="+mn-cs"/>
                        </a:rPr>
                        <a:t>==”</a:t>
                      </a:r>
                      <a:r>
                        <a:rPr lang="en-GB" sz="3000" b="0" i="0" kern="1200" dirty="0" err="1" smtClean="0">
                          <a:solidFill>
                            <a:schemeClr val="dk1"/>
                          </a:solidFill>
                          <a:effectLst/>
                          <a:latin typeface="+mn-lt"/>
                          <a:ea typeface="+mn-ea"/>
                          <a:cs typeface="+mn-cs"/>
                        </a:rPr>
                        <a:t>Italy&amp;rdquo.Select</a:t>
                      </a:r>
                      <a:r>
                        <a:rPr lang="en-GB" sz="3000" b="0" i="0" kern="1200" dirty="0" smtClean="0">
                          <a:solidFill>
                            <a:schemeClr val="dk1"/>
                          </a:solidFill>
                          <a:effectLst/>
                          <a:latin typeface="+mn-lt"/>
                          <a:ea typeface="+mn-ea"/>
                          <a:cs typeface="+mn-cs"/>
                        </a:rPr>
                        <a:t>(c=&gt; new{</a:t>
                      </a:r>
                      <a:r>
                        <a:rPr lang="en-GB" sz="3000" b="0" i="0" kern="1200" dirty="0" err="1" smtClean="0">
                          <a:solidFill>
                            <a:schemeClr val="dk1"/>
                          </a:solidFill>
                          <a:effectLst/>
                          <a:latin typeface="+mn-lt"/>
                          <a:ea typeface="+mn-ea"/>
                          <a:cs typeface="+mn-cs"/>
                        </a:rPr>
                        <a:t>c.Name,c.Phone</a:t>
                      </a:r>
                      <a:r>
                        <a:rPr lang="en-GB" sz="3000" b="0" i="0" kern="1200" dirty="0" smtClean="0">
                          <a:solidFill>
                            <a:schemeClr val="dk1"/>
                          </a:solidFill>
                          <a:effectLst/>
                          <a:latin typeface="+mn-lt"/>
                          <a:ea typeface="+mn-ea"/>
                          <a:cs typeface="+mn-cs"/>
                        </a:rPr>
                        <a:t>})</a:t>
                      </a:r>
                      <a:endParaRPr lang="en-US" sz="3000" dirty="0"/>
                    </a:p>
                  </a:txBody>
                  <a:tcPr/>
                </a:tc>
              </a:tr>
            </a:tbl>
          </a:graphicData>
        </a:graphic>
      </p:graphicFrame>
    </p:spTree>
    <p:extLst>
      <p:ext uri="{BB962C8B-B14F-4D97-AF65-F5344CB8AC3E}">
        <p14:creationId xmlns:p14="http://schemas.microsoft.com/office/powerpoint/2010/main" val="15842892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3.</a:t>
            </a:r>
            <a:r>
              <a:rPr lang="vi-VN" b="1" dirty="0">
                <a:cs typeface="Times New Roman" panose="02020603050405020304" pitchFamily="18" charset="0"/>
              </a:rPr>
              <a:t> Sơ đồ tính năng của LINQ</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fontAlgn="base">
              <a:buNone/>
            </a:pPr>
            <a:r>
              <a:rPr lang="en-US" sz="3000" dirty="0" smtClean="0">
                <a:latin typeface="+mj-lt"/>
              </a:rPr>
              <a:t>	</a:t>
            </a:r>
            <a:r>
              <a:rPr lang="vi-VN" sz="3000" dirty="0">
                <a:latin typeface="+mj-lt"/>
              </a:rPr>
              <a:t> Ở cả 2 dạng truy vấn trên đề trả về một tập hợp gồm Name và Phone cũng những Customer ở “Italy</a:t>
            </a:r>
            <a:r>
              <a:rPr lang="vi-VN" sz="3000" dirty="0" smtClean="0">
                <a:latin typeface="+mj-lt"/>
              </a:rPr>
              <a:t>”.</a:t>
            </a:r>
            <a:endParaRPr lang="en-US" sz="3000" dirty="0" smtClean="0">
              <a:latin typeface="+mj-lt"/>
            </a:endParaRPr>
          </a:p>
          <a:p>
            <a:pPr marL="0" indent="0" algn="just" fontAlgn="base">
              <a:buNone/>
            </a:pPr>
            <a:endParaRPr lang="vi-VN" sz="3000" dirty="0">
              <a:latin typeface="+mj-lt"/>
            </a:endParaRPr>
          </a:p>
          <a:p>
            <a:pPr marL="0" indent="0" algn="just" fontAlgn="base">
              <a:buNone/>
            </a:pPr>
            <a:r>
              <a:rPr lang="en-US" sz="3000" dirty="0" smtClean="0">
                <a:latin typeface="+mj-lt"/>
              </a:rPr>
              <a:t>	</a:t>
            </a:r>
            <a:r>
              <a:rPr lang="vi-VN" sz="3000" dirty="0" smtClean="0">
                <a:latin typeface="+mj-lt"/>
              </a:rPr>
              <a:t>Về </a:t>
            </a:r>
            <a:r>
              <a:rPr lang="vi-VN" sz="3000" dirty="0">
                <a:latin typeface="+mj-lt"/>
              </a:rPr>
              <a:t>mặt ngữ nghĩa, câu truy vấn LINQ hết sức là gần gũi với những cách nói thông thường trong cuộc sống, câu truy vấn ở ví dụ trên chúng ta có thể phát biểu như sau :”từ một phần tử Customer ở Italy hãy lấy thông tin Name, Phone của phần tử đó”.</a:t>
            </a:r>
          </a:p>
          <a:p>
            <a:pPr marL="0" indent="0" algn="just">
              <a:buNone/>
            </a:pPr>
            <a:endParaRPr lang="en-US" sz="3000" dirty="0">
              <a:latin typeface="+mj-lt"/>
            </a:endParaRPr>
          </a:p>
        </p:txBody>
      </p:sp>
    </p:spTree>
    <p:extLst>
      <p:ext uri="{BB962C8B-B14F-4D97-AF65-F5344CB8AC3E}">
        <p14:creationId xmlns:p14="http://schemas.microsoft.com/office/powerpoint/2010/main" val="28934264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t> </a:t>
            </a:r>
            <a:r>
              <a:rPr lang="en-US" b="1" dirty="0" smtClean="0"/>
              <a:t>4. </a:t>
            </a:r>
            <a:r>
              <a:rPr lang="vi-VN" b="1" dirty="0" smtClean="0"/>
              <a:t>Các </a:t>
            </a:r>
            <a:r>
              <a:rPr lang="vi-VN" b="1" dirty="0"/>
              <a:t>khái niệm cơ bản :</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sz="3000" b="1" i="1" dirty="0" smtClean="0">
                <a:latin typeface="Times New Roman" panose="02020603050405020304" pitchFamily="18" charset="0"/>
                <a:cs typeface="Times New Roman" panose="02020603050405020304" pitchFamily="18" charset="0"/>
              </a:rPr>
              <a:t>	Automatic Properties: </a:t>
            </a:r>
            <a:r>
              <a:rPr lang="vi-VN" sz="3000" dirty="0">
                <a:latin typeface="Times New Roman" panose="02020603050405020304" pitchFamily="18" charset="0"/>
                <a:cs typeface="Times New Roman" panose="02020603050405020304" pitchFamily="18" charset="0"/>
              </a:rPr>
              <a:t>Tính năng này giúp phát sinh biến cục bộ, do đó lập trình viên không cần phải định nghĩa trong set;get; mà vẫn sử dụng bình thường</a:t>
            </a:r>
            <a:r>
              <a:rPr lang="vi-VN"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0" indent="0" algn="just" fontAlgn="base">
              <a:buNone/>
            </a:pPr>
            <a:r>
              <a:rPr lang="en-US" sz="3000" b="1" i="1" dirty="0" smtClean="0">
                <a:latin typeface="Times New Roman" panose="02020603050405020304" pitchFamily="18" charset="0"/>
                <a:cs typeface="Times New Roman" panose="02020603050405020304" pitchFamily="18" charset="0"/>
              </a:rPr>
              <a:t>	Anonymous </a:t>
            </a:r>
            <a:r>
              <a:rPr lang="en-US" sz="3000" b="1" i="1" dirty="0">
                <a:latin typeface="Times New Roman" panose="02020603050405020304" pitchFamily="18" charset="0"/>
                <a:cs typeface="Times New Roman" panose="02020603050405020304" pitchFamily="18" charset="0"/>
              </a:rPr>
              <a:t>Types</a:t>
            </a:r>
            <a:r>
              <a:rPr lang="en-US" sz="3000" b="1" i="1"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Đây là kiểu dữ liệu ngầm định dùng trong LINQ, hay còn gọi là “kiểu dữ liệu nặc danh”.</a:t>
            </a:r>
          </a:p>
          <a:p>
            <a:pPr marL="0" indent="0" algn="just" fontAlgn="base">
              <a:buNone/>
            </a:pPr>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Kiểu dữ liệu này không tường minh như Int, String … mà tùy vào câu lệnh LINQ trả về giá trị là một “tập hợp”, hay một “đối tượng” hoặc những trường dữ liệu do lập trình viên định nghĩa v.v</a:t>
            </a:r>
          </a:p>
          <a:p>
            <a:pPr marL="0" indent="0" algn="jus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679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dirty="0"/>
              <a:t> </a:t>
            </a:r>
            <a:r>
              <a:rPr lang="en-US" b="1" dirty="0"/>
              <a:t>4. </a:t>
            </a:r>
            <a:r>
              <a:rPr lang="vi-VN" b="1" dirty="0"/>
              <a:t>Các khái niệm cơ bản :</a:t>
            </a:r>
            <a:endParaRPr lang="en-US" dirty="0"/>
          </a:p>
        </p:txBody>
      </p:sp>
      <p:sp>
        <p:nvSpPr>
          <p:cNvPr id="3" name="Content Placeholder 2"/>
          <p:cNvSpPr>
            <a:spLocks noGrp="1"/>
          </p:cNvSpPr>
          <p:nvPr>
            <p:ph idx="4294967295"/>
          </p:nvPr>
        </p:nvSpPr>
        <p:spPr>
          <a:xfrm>
            <a:off x="906321" y="2079625"/>
            <a:ext cx="10780712" cy="4778375"/>
          </a:xfrm>
        </p:spPr>
        <p:txBody>
          <a:bodyPr>
            <a:noAutofit/>
          </a:bodyPr>
          <a:lstStyle/>
          <a:p>
            <a:pPr marL="0" indent="0" algn="just">
              <a:buNone/>
            </a:pPr>
            <a:r>
              <a:rPr lang="en-US" sz="3000" b="1" i="1" dirty="0" smtClean="0">
                <a:latin typeface="Times New Roman" panose="02020603050405020304" pitchFamily="18" charset="0"/>
                <a:cs typeface="Times New Roman" panose="02020603050405020304" pitchFamily="18" charset="0"/>
              </a:rPr>
              <a:t>	</a:t>
            </a:r>
          </a:p>
          <a:p>
            <a:pPr marL="0" indent="0" algn="just">
              <a:buNone/>
            </a:pPr>
            <a:r>
              <a:rPr lang="en-US" sz="3000" b="1" i="1" dirty="0" smtClean="0">
                <a:latin typeface="Times New Roman" panose="02020603050405020304" pitchFamily="18" charset="0"/>
                <a:cs typeface="Times New Roman" panose="02020603050405020304" pitchFamily="18" charset="0"/>
              </a:rPr>
              <a:t>Object Initialization: </a:t>
            </a:r>
            <a:r>
              <a:rPr lang="vi-VN" sz="3000" dirty="0">
                <a:latin typeface="Times New Roman" panose="02020603050405020304" pitchFamily="18" charset="0"/>
                <a:cs typeface="Times New Roman" panose="02020603050405020304" pitchFamily="18" charset="0"/>
              </a:rPr>
              <a:t>Tính năng này giúp chúng ta gán giá trị cho thuộc tính ngay lúc khởi tạo đối tượng </a:t>
            </a:r>
            <a:r>
              <a:rPr lang="vi-VN"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en-US" sz="3000" b="1" i="1" dirty="0" smtClean="0">
                <a:latin typeface="Times New Roman" panose="02020603050405020304" pitchFamily="18" charset="0"/>
                <a:cs typeface="Times New Roman" panose="02020603050405020304" pitchFamily="18" charset="0"/>
              </a:rPr>
              <a:t>	Query Expression: </a:t>
            </a:r>
            <a:r>
              <a:rPr lang="vi-VN" sz="3000" dirty="0">
                <a:latin typeface="Times New Roman" panose="02020603050405020304" pitchFamily="18" charset="0"/>
                <a:cs typeface="Times New Roman" panose="02020603050405020304" pitchFamily="18" charset="0"/>
              </a:rPr>
              <a:t>Đây là một tính năng rất thường sử dụng trong LINQ, giúp tích hơp câu lệnh SQL vào ngôn ngữ lập trình hướng đối tượng, điều đáng nói là dữ liệu không đơn thuần là chỉ dùng cho dữ liệu SQL Server và còn sử dùng đước với nhiều loại dữ liệu khác </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en-US" sz="3000" b="1" i="1" dirty="0" smtClean="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7812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vi-VN" b="1" dirty="0"/>
              <a:t> </a:t>
            </a:r>
            <a:r>
              <a:rPr lang="en-US" b="1" dirty="0"/>
              <a:t>4. </a:t>
            </a:r>
            <a:r>
              <a:rPr lang="vi-VN" b="1" dirty="0"/>
              <a:t>Các khái niệm cơ bản :</a:t>
            </a:r>
            <a:endParaRPr lang="en-US" dirty="0"/>
          </a:p>
        </p:txBody>
      </p:sp>
      <p:sp>
        <p:nvSpPr>
          <p:cNvPr id="4" name="Content Placeholder 3"/>
          <p:cNvSpPr>
            <a:spLocks noGrp="1"/>
          </p:cNvSpPr>
          <p:nvPr>
            <p:ph idx="1"/>
          </p:nvPr>
        </p:nvSpPr>
        <p:spPr/>
        <p:txBody>
          <a:bodyPr>
            <a:normAutofit/>
          </a:bodyPr>
          <a:lstStyle/>
          <a:p>
            <a:pPr marL="0" indent="0">
              <a:buNone/>
            </a:pPr>
            <a:r>
              <a:rPr lang="en-US" sz="3000" b="1" i="1" dirty="0">
                <a:latin typeface="Times New Roman" panose="02020603050405020304" pitchFamily="18" charset="0"/>
                <a:cs typeface="Times New Roman" panose="02020603050405020304" pitchFamily="18" charset="0"/>
              </a:rPr>
              <a:t>Lambda Expression: </a:t>
            </a:r>
            <a:r>
              <a:rPr lang="vi-VN" sz="3000" dirty="0">
                <a:latin typeface="Times New Roman" panose="02020603050405020304" pitchFamily="18" charset="0"/>
                <a:cs typeface="Times New Roman" panose="02020603050405020304" pitchFamily="18" charset="0"/>
              </a:rPr>
              <a:t>Đây tính năng khá hay của LINQ, nếu Query Expression là tích hợp lệnh SQL vào ngôn ngữ, thì Lambda là giải pháp thao tác trên dữ liệu thông qua đối tượng.</a:t>
            </a:r>
            <a:endParaRPr lang="en-US" sz="3000" dirty="0"/>
          </a:p>
        </p:txBody>
      </p:sp>
    </p:spTree>
    <p:extLst>
      <p:ext uri="{BB962C8B-B14F-4D97-AF65-F5344CB8AC3E}">
        <p14:creationId xmlns:p14="http://schemas.microsoft.com/office/powerpoint/2010/main" val="2069105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a:t>
            </a:r>
            <a:r>
              <a:rPr lang="en-US" b="1" dirty="0" smtClean="0">
                <a:latin typeface="Times New Roman" panose="02020603050405020304" pitchFamily="18" charset="0"/>
                <a:cs typeface="Times New Roman" panose="02020603050405020304" pitchFamily="18" charset="0"/>
              </a:rPr>
              <a:t>Objects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en-US" sz="2500" dirty="0" smtClean="0">
                <a:latin typeface="Times New Roman" panose="02020603050405020304" pitchFamily="18" charset="0"/>
                <a:cs typeface="Times New Roman" panose="02020603050405020304" pitchFamily="18" charset="0"/>
              </a:rPr>
              <a:t>	LINQ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sưu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nhớ</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cục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LINQ.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tạo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bởi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này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đề</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đến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việc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khai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tiêu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chuẩn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theo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quy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về</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mô</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phép</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Ienumerable</a:t>
            </a:r>
            <a:r>
              <a:rPr lang="en-US" sz="2500" dirty="0" smtClean="0">
                <a:latin typeface="Times New Roman" panose="02020603050405020304" pitchFamily="18" charset="0"/>
                <a:cs typeface="Times New Roman" panose="02020603050405020304" pitchFamily="18" charset="0"/>
              </a:rPr>
              <a:t> &lt;T&gt; </a:t>
            </a:r>
            <a:r>
              <a:rPr lang="en-US" sz="2500" dirty="0" err="1" smtClean="0">
                <a:latin typeface="Times New Roman" panose="02020603050405020304" pitchFamily="18" charset="0"/>
                <a:cs typeface="Times New Roman" panose="02020603050405020304" pitchFamily="18" charset="0"/>
              </a:rPr>
              <a:t>bộ</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sưu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phương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nay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LINQ to Objects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phép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kiểm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nhanh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thành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số</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lượng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hoạt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cứu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mục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họ</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hỗ</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bởi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loại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gian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IEnumerable</a:t>
            </a:r>
            <a:r>
              <a:rPr lang="en-US" sz="2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81497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a:t>
            </a:r>
            <a:r>
              <a:rPr lang="en-US" b="1" dirty="0" smtClean="0">
                <a:latin typeface="Times New Roman" panose="02020603050405020304" pitchFamily="18" charset="0"/>
                <a:cs typeface="Times New Roman" panose="02020603050405020304" pitchFamily="18" charset="0"/>
              </a:rPr>
              <a:t>XML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Times New Roman" panose="02020603050405020304" pitchFamily="18" charset="0"/>
                <a:cs typeface="Times New Roman" panose="02020603050405020304" pitchFamily="18" charset="0"/>
              </a:rPr>
              <a:t>	LINQ </a:t>
            </a:r>
            <a:r>
              <a:rPr lang="en-US" sz="3000" dirty="0">
                <a:latin typeface="Times New Roman" panose="02020603050405020304" pitchFamily="18" charset="0"/>
                <a:cs typeface="Times New Roman" panose="02020603050405020304" pitchFamily="18" charset="0"/>
              </a:rPr>
              <a:t>to XML </a:t>
            </a:r>
            <a:r>
              <a:rPr lang="en-US" sz="3000" dirty="0" err="1">
                <a:latin typeface="Times New Roman" panose="02020603050405020304" pitchFamily="18" charset="0"/>
                <a:cs typeface="Times New Roman" panose="02020603050405020304" pitchFamily="18" charset="0"/>
              </a:rPr>
              <a:t>cung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dịch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chuyển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XML </a:t>
            </a:r>
            <a:r>
              <a:rPr lang="en-US" sz="3000" dirty="0" err="1">
                <a:latin typeface="Times New Roman" panose="02020603050405020304" pitchFamily="18" charset="0"/>
                <a:cs typeface="Times New Roman" panose="02020603050405020304" pitchFamily="18" charset="0"/>
              </a:rPr>
              <a:t>vào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sưu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XELement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tượng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chống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chuẩn</a:t>
            </a:r>
            <a:r>
              <a:rPr lang="en-US" sz="3000" dirty="0">
                <a:latin typeface="Times New Roman" panose="02020603050405020304" pitchFamily="18" charset="0"/>
                <a:cs typeface="Times New Roman" panose="02020603050405020304" pitchFamily="18" charset="0"/>
              </a:rPr>
              <a:t>.</a:t>
            </a:r>
          </a:p>
          <a:p>
            <a:pPr marL="0" indent="0" algn="just">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1743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a:t>
            </a:r>
            <a:r>
              <a:rPr lang="en-US" b="1" dirty="0" smtClean="0">
                <a:latin typeface="Times New Roman" panose="02020603050405020304" pitchFamily="18" charset="0"/>
                <a:cs typeface="Times New Roman" panose="02020603050405020304" pitchFamily="18" charset="0"/>
              </a:rPr>
              <a:t>SQL</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buNone/>
            </a:pP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to SQL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cung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cấp</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dịch</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vụ</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cho</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phép</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sẽ</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Microsoft SQL Server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cơ</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sở</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bao</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gồm</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gọn</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cơ</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sở</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Kể</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từ</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khi</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thể</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nằm</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trên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máy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chủ</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từ</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xa</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và</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bởi</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vì</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công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cụ</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riêng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mình</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LINQ to SQL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không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công</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cụ</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Thay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vào</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nó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chuyển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đổi</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truy</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LINQ to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smtClean="0">
                <a:solidFill>
                  <a:schemeClr val="tx1">
                    <a:lumMod val="95000"/>
                    <a:lumOff val="5000"/>
                  </a:schemeClr>
                </a:solidFill>
                <a:latin typeface="Times New Roman" panose="02020603050405020304" pitchFamily="18" charset="0"/>
                <a:cs typeface="Times New Roman" panose="02020603050405020304" pitchFamily="18" charset="0"/>
              </a:rPr>
              <a:t>SQLtruy</a:t>
            </a:r>
            <a:r>
              <a:rPr lang="en-US" sz="30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vấn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mà</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sau</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đó</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gửi</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đến</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xử</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dirty="0" err="1">
                <a:solidFill>
                  <a:schemeClr val="tx1">
                    <a:lumMod val="95000"/>
                    <a:lumOff val="5000"/>
                  </a:schemeClr>
                </a:solidFill>
                <a:latin typeface="Times New Roman" panose="02020603050405020304" pitchFamily="18" charset="0"/>
                <a:cs typeface="Times New Roman" panose="02020603050405020304" pitchFamily="18" charset="0"/>
              </a:rPr>
              <a:t>lý</a:t>
            </a:r>
            <a:r>
              <a:rPr lang="en-US" sz="3000" dirty="0">
                <a:solidFill>
                  <a:schemeClr val="tx1">
                    <a:lumMod val="95000"/>
                    <a:lumOff val="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295080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SQL</a:t>
            </a:r>
            <a:endParaRPr lang="en-US" dirty="0"/>
          </a:p>
        </p:txBody>
      </p:sp>
      <p:sp>
        <p:nvSpPr>
          <p:cNvPr id="3" name="Content Placeholder 2"/>
          <p:cNvSpPr>
            <a:spLocks noGrp="1"/>
          </p:cNvSpPr>
          <p:nvPr>
            <p:ph idx="1"/>
          </p:nvPr>
        </p:nvSpPr>
        <p:spPr/>
        <p:txBody>
          <a:bodyPr>
            <a:noAutofit/>
          </a:bodyPr>
          <a:lstStyle/>
          <a:p>
            <a:pPr marL="0" indent="0" algn="just">
              <a:buNone/>
            </a:pP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Tuy</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nhiên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kể</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từ</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SQL Server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lưu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trữ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như</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quan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hệ</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và</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LINQ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làm</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việc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đóng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gói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đối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tượng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hai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đại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diện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phải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ánh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xạ</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nhau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Vì</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lý</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do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này</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LINQ to SQL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cũng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nghĩa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khuôn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khổ</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lập</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bản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đồ</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bản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đồ</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thực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hiện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bằng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nghĩa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lớp</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học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tương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bảng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cơ</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sở</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và</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chứa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tất</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cả</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hoặc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một</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tập</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hợp</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con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của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cột</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trong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bảng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là</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dữ</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liệu</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thành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viên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Sự</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tương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cùng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với</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mô</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hình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quan</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hệ</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thuộc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như</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khóa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chính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được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quy</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sử</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LINQ to SQL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định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nghĩa</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thuộc</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2500" dirty="0" err="1" smtClean="0">
                <a:solidFill>
                  <a:schemeClr val="tx1">
                    <a:lumMod val="95000"/>
                    <a:lumOff val="5000"/>
                  </a:schemeClr>
                </a:solidFill>
                <a:latin typeface="Times New Roman" panose="02020603050405020304" pitchFamily="18" charset="0"/>
                <a:cs typeface="Times New Roman" panose="02020603050405020304" pitchFamily="18" charset="0"/>
              </a:rPr>
              <a:t>tính</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a:t>
            </a:r>
          </a:p>
          <a:p>
            <a:pPr marL="0" indent="0" algn="just">
              <a:buNone/>
            </a:pPr>
            <a:endParaRPr lang="en-US" sz="2500" dirty="0"/>
          </a:p>
        </p:txBody>
      </p:sp>
    </p:spTree>
    <p:extLst>
      <p:ext uri="{BB962C8B-B14F-4D97-AF65-F5344CB8AC3E}">
        <p14:creationId xmlns:p14="http://schemas.microsoft.com/office/powerpoint/2010/main" val="20082840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MỤC LỤC</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buAutoNum type="arabicPeriod"/>
            </a:pP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Khái</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niệm</a:t>
            </a:r>
            <a:endPar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514350" indent="-514350">
              <a:buAutoNum type="arabicPeriod"/>
            </a:pP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Kiến</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000" b="1" dirty="0" err="1" smtClean="0">
                <a:solidFill>
                  <a:schemeClr val="tx1">
                    <a:lumMod val="95000"/>
                    <a:lumOff val="5000"/>
                  </a:schemeClr>
                </a:solidFill>
                <a:latin typeface="Times New Roman" panose="02020603050405020304" pitchFamily="18" charset="0"/>
                <a:cs typeface="Times New Roman" panose="02020603050405020304" pitchFamily="18" charset="0"/>
              </a:rPr>
              <a:t>trúc</a:t>
            </a: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 LINQ</a:t>
            </a:r>
          </a:p>
          <a:p>
            <a:pPr marL="514350" indent="-514350">
              <a:buAutoNum type="arabicPeriod"/>
            </a:pPr>
            <a:r>
              <a:rPr lang="vi-VN" sz="3000" b="1" dirty="0">
                <a:solidFill>
                  <a:schemeClr val="tx1">
                    <a:lumMod val="95000"/>
                    <a:lumOff val="5000"/>
                  </a:schemeClr>
                </a:solidFill>
                <a:latin typeface="Times New Roman" panose="02020603050405020304" pitchFamily="18" charset="0"/>
                <a:cs typeface="Times New Roman" panose="02020603050405020304" pitchFamily="18" charset="0"/>
              </a:rPr>
              <a:t>Sơ đồ tính năng của LINQ</a:t>
            </a:r>
            <a:endPar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514350" indent="-514350">
              <a:buAutoNum type="arabicPeriod"/>
            </a:pPr>
            <a:r>
              <a:rPr lang="vi-VN" sz="3000" b="1" dirty="0" smtClean="0">
                <a:solidFill>
                  <a:schemeClr val="tx1">
                    <a:lumMod val="95000"/>
                    <a:lumOff val="5000"/>
                  </a:schemeClr>
                </a:solidFill>
                <a:latin typeface="Times New Roman" panose="02020603050405020304" pitchFamily="18" charset="0"/>
                <a:cs typeface="Times New Roman" panose="02020603050405020304" pitchFamily="18" charset="0"/>
              </a:rPr>
              <a:t>Các </a:t>
            </a:r>
            <a:r>
              <a:rPr lang="vi-VN" sz="3000" b="1" dirty="0">
                <a:solidFill>
                  <a:schemeClr val="tx1">
                    <a:lumMod val="95000"/>
                    <a:lumOff val="5000"/>
                  </a:schemeClr>
                </a:solidFill>
                <a:latin typeface="Times New Roman" panose="02020603050405020304" pitchFamily="18" charset="0"/>
                <a:cs typeface="Times New Roman" panose="02020603050405020304" pitchFamily="18" charset="0"/>
              </a:rPr>
              <a:t>khái niệm cơ bản </a:t>
            </a:r>
            <a:endPar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514350" indent="-514350">
              <a:buAutoNum type="arabicPeriod"/>
            </a:pPr>
            <a:r>
              <a:rPr lang="en-US" sz="3000" b="1" dirty="0" smtClean="0">
                <a:solidFill>
                  <a:schemeClr val="tx1">
                    <a:lumMod val="95000"/>
                    <a:lumOff val="5000"/>
                  </a:schemeClr>
                </a:solidFill>
                <a:latin typeface="Times New Roman" panose="02020603050405020304" pitchFamily="18" charset="0"/>
                <a:cs typeface="Times New Roman" panose="02020603050405020304" pitchFamily="18" charset="0"/>
              </a:rPr>
              <a:t>LINQ providers</a:t>
            </a:r>
            <a:endParaRPr lang="en-US" sz="3000" b="1" u="sng" dirty="0" smtClean="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6078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LINQ to </a:t>
            </a:r>
            <a:r>
              <a:rPr lang="en-US" b="1" dirty="0" err="1" smtClean="0">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500" dirty="0" smtClean="0">
                <a:latin typeface="Times New Roman" panose="02020603050405020304" pitchFamily="18" charset="0"/>
                <a:cs typeface="Times New Roman" panose="02020603050405020304" pitchFamily="18" charset="0"/>
              </a:rPr>
              <a:t>	LINQ </a:t>
            </a:r>
            <a:r>
              <a:rPr lang="en-US" sz="2500" dirty="0">
                <a:latin typeface="Times New Roman" panose="02020603050405020304" pitchFamily="18" charset="0"/>
                <a:cs typeface="Times New Roman" panose="02020603050405020304" pitchFamily="18" charset="0"/>
              </a:rPr>
              <a:t>to SQL </a:t>
            </a:r>
            <a:r>
              <a:rPr lang="en-US" sz="2500" dirty="0" err="1">
                <a:latin typeface="Times New Roman" panose="02020603050405020304" pitchFamily="18" charset="0"/>
                <a:cs typeface="Times New Roman" panose="02020603050405020304" pitchFamily="18" charset="0"/>
              </a:rPr>
              <a:t>cung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chỉ</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việc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với</a:t>
            </a:r>
            <a:r>
              <a:rPr lang="en-US" sz="2500" dirty="0">
                <a:latin typeface="Times New Roman" panose="02020603050405020304" pitchFamily="18" charset="0"/>
                <a:cs typeface="Times New Roman" panose="02020603050405020304" pitchFamily="18" charset="0"/>
              </a:rPr>
              <a:t> </a:t>
            </a:r>
            <a:r>
              <a:rPr lang="en-US" sz="2500" dirty="0" smtClean="0">
                <a:solidFill>
                  <a:schemeClr val="tx1">
                    <a:lumMod val="95000"/>
                    <a:lumOff val="5000"/>
                  </a:schemeClr>
                </a:solidFill>
                <a:latin typeface="Times New Roman" panose="02020603050405020304" pitchFamily="18" charset="0"/>
                <a:cs typeface="Times New Roman" panose="02020603050405020304" pitchFamily="18" charset="0"/>
              </a:rPr>
              <a:t> Microsoft SQL Server </a:t>
            </a:r>
            <a:r>
              <a:rPr lang="en-US" sz="2500" dirty="0" err="1" smtClean="0">
                <a:latin typeface="Times New Roman" panose="02020603050405020304" pitchFamily="18" charset="0"/>
                <a:cs typeface="Times New Roman" panose="02020603050405020304" pitchFamily="18" charset="0"/>
              </a:rPr>
              <a:t>cơ</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sở</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hỗ</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bất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sở</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chung</a:t>
            </a:r>
            <a:r>
              <a:rPr lang="en-US" sz="2500" dirty="0">
                <a:latin typeface="Times New Roman" panose="02020603050405020304" pitchFamily="18" charset="0"/>
                <a:cs typeface="Times New Roman" panose="02020603050405020304" pitchFamily="18" charset="0"/>
              </a:rPr>
              <a:t>, LINQ </a:t>
            </a:r>
            <a:r>
              <a:rPr lang="en-US" sz="2500" dirty="0" err="1">
                <a:latin typeface="Times New Roman" panose="02020603050405020304" pitchFamily="18" charset="0"/>
                <a:cs typeface="Times New Roman" panose="02020603050405020304" pitchFamily="18" charset="0"/>
              </a:rPr>
              <a:t>cũng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gồm</a:t>
            </a:r>
            <a:r>
              <a:rPr lang="en-US" sz="2500" dirty="0">
                <a:latin typeface="Times New Roman" panose="02020603050405020304" pitchFamily="18" charset="0"/>
                <a:cs typeface="Times New Roman" panose="02020603050405020304" pitchFamily="18" charset="0"/>
              </a:rPr>
              <a:t> LINQ to </a:t>
            </a:r>
            <a:r>
              <a:rPr lang="en-US" sz="2500" dirty="0" err="1">
                <a:latin typeface="Times New Roman" panose="02020603050405020304" pitchFamily="18" charset="0"/>
                <a:cs typeface="Times New Roman" panose="02020603050405020304" pitchFamily="18" charset="0"/>
              </a:rPr>
              <a:t>DataSet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ADO.NET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xử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lý</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thông</a:t>
            </a:r>
            <a:r>
              <a:rPr lang="en-US" sz="2500" dirty="0">
                <a:latin typeface="Times New Roman" panose="02020603050405020304" pitchFamily="18" charset="0"/>
                <a:cs typeface="Times New Roman" panose="02020603050405020304" pitchFamily="18" charset="0"/>
              </a:rPr>
              <a:t> tin </a:t>
            </a:r>
            <a:r>
              <a:rPr lang="en-US" sz="2500" dirty="0" err="1">
                <a:latin typeface="Times New Roman" panose="02020603050405020304" pitchFamily="18" charset="0"/>
                <a:cs typeface="Times New Roman" panose="02020603050405020304" pitchFamily="18" charset="0"/>
              </a:rPr>
              <a:t>liên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sở</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ADO.NET, LINQ to </a:t>
            </a:r>
            <a:r>
              <a:rPr lang="en-US" sz="2500" dirty="0" err="1">
                <a:latin typeface="Times New Roman" panose="02020603050405020304" pitchFamily="18" charset="0"/>
                <a:cs typeface="Times New Roman" panose="02020603050405020304" pitchFamily="18" charset="0"/>
              </a:rPr>
              <a:t>DataSet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thực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vấn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đối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a:t>
            </a:r>
          </a:p>
          <a:p>
            <a:pPr marL="0" indent="0" algn="just">
              <a:buNone/>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7229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1. </a:t>
            </a:r>
            <a:r>
              <a:rPr lang="en-US" b="1" dirty="0" err="1" smtClean="0">
                <a:latin typeface="Times New Roman" panose="02020603050405020304" pitchFamily="18" charset="0"/>
                <a:cs typeface="Times New Roman" panose="02020603050405020304" pitchFamily="18" charset="0"/>
              </a:rPr>
              <a:t>Khái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niệm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000" dirty="0" smtClean="0">
                <a:latin typeface="+mj-lt"/>
              </a:rPr>
              <a:t>	</a:t>
            </a:r>
            <a:r>
              <a:rPr lang="vi-VN" sz="3000" dirty="0" smtClean="0">
                <a:latin typeface="+mj-lt"/>
              </a:rPr>
              <a:t>LinQ </a:t>
            </a:r>
            <a:r>
              <a:rPr lang="vi-VN" sz="3000" dirty="0">
                <a:latin typeface="+mj-lt"/>
              </a:rPr>
              <a:t>(Language Intergrated Query) là một công nghệ trên nền tảng .NET, cung cấp một giải pháp hợp nhất cho việc truy vấn dữ liệu, tích hợp cách truy vấn theo cú pháp SQL vào ngôn ngữ lập trình (cụ thể như C# hay VB.NET), áp dụng cho tất cả các dạng dữ liệu từ đối tượng cho đến CSDL quan hệ và cả XML …</a:t>
            </a:r>
            <a:endParaRPr lang="en-US" sz="3000" dirty="0">
              <a:latin typeface="+mj-lt"/>
            </a:endParaRPr>
          </a:p>
        </p:txBody>
      </p:sp>
    </p:spTree>
    <p:extLst>
      <p:ext uri="{BB962C8B-B14F-4D97-AF65-F5344CB8AC3E}">
        <p14:creationId xmlns:p14="http://schemas.microsoft.com/office/powerpoint/2010/main" val="28248578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Khái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niệm</a:t>
            </a:r>
            <a:endParaRPr lang="en-US" dirty="0"/>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mj-lt"/>
              </a:rPr>
              <a:t>	</a:t>
            </a:r>
            <a:r>
              <a:rPr lang="vi-VN" sz="3000" dirty="0" smtClean="0">
                <a:latin typeface="+mj-lt"/>
              </a:rPr>
              <a:t>Việc </a:t>
            </a:r>
            <a:r>
              <a:rPr lang="vi-VN" sz="3000" dirty="0">
                <a:latin typeface="+mj-lt"/>
              </a:rPr>
              <a:t>xử lý thông tin và các thao tác trên dữ liệu là 1 nhiệm vụ hết sức quan trọng, bởi lẽ CSDL có thể nói là Core của tất cả các ứng dụng, và một một trong những trở ngại chính mà các Developer luôn đối mặt đó là sự khác biệc giữa ngôn ngữ lập trình hướng đối tượng và ngôn ngữ truy vấn dữ liệu, càng phức tạp hơn nếu CSDL là XML ….</a:t>
            </a:r>
            <a:endParaRPr lang="en-US" sz="3000" dirty="0">
              <a:latin typeface="+mj-lt"/>
            </a:endParaRPr>
          </a:p>
        </p:txBody>
      </p:sp>
    </p:spTree>
    <p:extLst>
      <p:ext uri="{BB962C8B-B14F-4D97-AF65-F5344CB8AC3E}">
        <p14:creationId xmlns:p14="http://schemas.microsoft.com/office/powerpoint/2010/main" val="13280226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Khái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niệm</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Hiện </a:t>
            </a:r>
            <a:r>
              <a:rPr lang="vi-VN" sz="3000" dirty="0">
                <a:latin typeface="Times New Roman" panose="02020603050405020304" pitchFamily="18" charset="0"/>
                <a:cs typeface="Times New Roman" panose="02020603050405020304" pitchFamily="18" charset="0"/>
              </a:rPr>
              <a:t>nay có thể có một số công nghệ hổ trợ việc truy vấn dữ liệu nhưng việc sử dụng hết sức rờm rà, phải qua nhiều thao tác để trả về một kết quả, và bản chất là phải truyền vào những câu lệnh SQL, điều này làm cho thời gian phát triển ứng dụng kéo dài bởi lẽ người lập trình phải tốn thêm khá nhiều thời gian để tiếp cận cách sử dụng, hơn nữa việc xử lý nếu không hay sẽ dể gây chết ứng dụng. Mặc khác, khi các công nghệ này trả về một kết quả sẽ là một DataTable hay DataSet mà không phải là một đối tượng hay một danh sách đối tượng, điều đó sẽ gây khó khăn trong việc quản lý.</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4656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Khái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niệm</a:t>
            </a:r>
            <a:endParaRPr lang="en-US" dirty="0"/>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mj-lt"/>
              </a:rPr>
              <a:t>	</a:t>
            </a:r>
            <a:r>
              <a:rPr lang="vi-VN" sz="3000" dirty="0" smtClean="0">
                <a:latin typeface="+mj-lt"/>
              </a:rPr>
              <a:t>Nhìn </a:t>
            </a:r>
            <a:r>
              <a:rPr lang="vi-VN" sz="3000" dirty="0">
                <a:latin typeface="+mj-lt"/>
              </a:rPr>
              <a:t>thấy được không chỉ là những vấn đề trên mà còn nhiều vấn đề khác, Microsoft đã cho ra đời công nghệ LINQ, nhằm giải quyết những vấn đề khó khăn trên dữ liệu mà chúng ta đã và đang gặp phải.</a:t>
            </a:r>
            <a:endParaRPr lang="en-US" sz="3000" dirty="0">
              <a:latin typeface="+mj-lt"/>
            </a:endParaRPr>
          </a:p>
        </p:txBody>
      </p:sp>
    </p:spTree>
    <p:extLst>
      <p:ext uri="{BB962C8B-B14F-4D97-AF65-F5344CB8AC3E}">
        <p14:creationId xmlns:p14="http://schemas.microsoft.com/office/powerpoint/2010/main" val="28880596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2. </a:t>
            </a:r>
            <a:r>
              <a:rPr lang="en-US" b="1" dirty="0" err="1" smtClean="0">
                <a:latin typeface="Times New Roman" panose="02020603050405020304" pitchFamily="18" charset="0"/>
                <a:cs typeface="Times New Roman" panose="02020603050405020304" pitchFamily="18" charset="0"/>
              </a:rPr>
              <a:t>Kiến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trúc</a:t>
            </a:r>
            <a:r>
              <a:rPr lang="en-US" b="1" dirty="0" smtClean="0">
                <a:latin typeface="Times New Roman" panose="02020603050405020304" pitchFamily="18" charset="0"/>
                <a:cs typeface="Times New Roman" panose="02020603050405020304" pitchFamily="18" charset="0"/>
              </a:rPr>
              <a:t> LINQ</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000"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LINQ </a:t>
            </a:r>
            <a:r>
              <a:rPr lang="vi-VN" sz="3000" dirty="0">
                <a:latin typeface="Times New Roman" panose="02020603050405020304" pitchFamily="18" charset="0"/>
                <a:cs typeface="Times New Roman" panose="02020603050405020304" pitchFamily="18" charset="0"/>
              </a:rPr>
              <a:t>là giải pháp tích hợp việc truy vấn dữ liệu vào ngôn ngữ lập trình, trong LINQ kết quả trả tùy vào trường hợp sẽ do lập trình viên xác định, là một : “tập hợp”, “đối tượng” hay những trường dữ liệu của đối tượng.</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9391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Kiến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trúc</a:t>
            </a:r>
            <a:r>
              <a:rPr lang="en-US" b="1" dirty="0">
                <a:latin typeface="Times New Roman" panose="02020603050405020304" pitchFamily="18" charset="0"/>
                <a:cs typeface="Times New Roman" panose="02020603050405020304" pitchFamily="18" charset="0"/>
              </a:rPr>
              <a:t> LINQ</a:t>
            </a:r>
            <a:endParaRPr lang="en-US" dirty="0"/>
          </a:p>
        </p:txBody>
      </p:sp>
      <p:sp>
        <p:nvSpPr>
          <p:cNvPr id="3" name="Content Placeholder 2"/>
          <p:cNvSpPr>
            <a:spLocks noGrp="1"/>
          </p:cNvSpPr>
          <p:nvPr>
            <p:ph idx="4294967295"/>
          </p:nvPr>
        </p:nvSpPr>
        <p:spPr>
          <a:xfrm>
            <a:off x="450376" y="2592388"/>
            <a:ext cx="5922963" cy="3460750"/>
          </a:xfrm>
        </p:spPr>
        <p:txBody>
          <a:bodyPr>
            <a:noAutofit/>
          </a:bodyPr>
          <a:lstStyle/>
          <a:p>
            <a:pPr>
              <a:buFontTx/>
              <a:buChar char="-"/>
            </a:pPr>
            <a:r>
              <a:rPr lang="vi-VN" sz="3000" dirty="0" smtClean="0">
                <a:latin typeface="+mj-lt"/>
              </a:rPr>
              <a:t>Kiến </a:t>
            </a:r>
            <a:r>
              <a:rPr lang="vi-VN" sz="3000" dirty="0">
                <a:latin typeface="+mj-lt"/>
              </a:rPr>
              <a:t>trúc LINQ gói gọn trong sơ đồ sau </a:t>
            </a:r>
            <a:r>
              <a:rPr lang="vi-VN" sz="3000" dirty="0" smtClean="0">
                <a:latin typeface="+mj-lt"/>
              </a:rPr>
              <a:t>:</a:t>
            </a:r>
            <a:endParaRPr lang="en-US" sz="3000" dirty="0" smtClean="0">
              <a:latin typeface="+mj-lt"/>
            </a:endParaRPr>
          </a:p>
          <a:p>
            <a:pPr marL="0" indent="0">
              <a:buNone/>
            </a:pPr>
            <a:endParaRPr lang="en-US" sz="3000" dirty="0" smtClean="0">
              <a:latin typeface="+mj-lt"/>
            </a:endParaRPr>
          </a:p>
          <a:p>
            <a:pPr marL="0" indent="0">
              <a:buNone/>
            </a:pP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VB.NET hay C# </a:t>
            </a:r>
            <a:r>
              <a:rPr lang="en-US" sz="3000" dirty="0" err="1">
                <a:latin typeface="Times New Roman" panose="02020603050405020304" pitchFamily="18" charset="0"/>
                <a:cs typeface="Times New Roman" panose="02020603050405020304" pitchFamily="18" charset="0"/>
              </a:rPr>
              <a:t>dùng</a:t>
            </a:r>
            <a:r>
              <a:rPr lang="en-US" sz="3000" dirty="0">
                <a:latin typeface="Times New Roman" panose="02020603050405020304" pitchFamily="18" charset="0"/>
                <a:cs typeface="Times New Roman" panose="02020603050405020304" pitchFamily="18" charset="0"/>
              </a:rPr>
              <a:t> LINQ </a:t>
            </a:r>
            <a:r>
              <a:rPr lang="en-US" sz="3000" dirty="0" err="1" smtClean="0">
                <a:latin typeface="Times New Roman" panose="02020603050405020304" pitchFamily="18" charset="0"/>
                <a:cs typeface="Times New Roman" panose="02020603050405020304" pitchFamily="18" charset="0"/>
              </a:rPr>
              <a:t>để</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gọi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xuống</a:t>
            </a:r>
            <a:r>
              <a:rPr lang="en-US" sz="3000" dirty="0">
                <a:latin typeface="Times New Roman" panose="02020603050405020304" pitchFamily="18" charset="0"/>
                <a:cs typeface="Times New Roman" panose="02020603050405020304" pitchFamily="18" charset="0"/>
              </a:rPr>
              <a:t> CSDL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chuyển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SQL </a:t>
            </a:r>
            <a:r>
              <a:rPr lang="en-US" sz="3000" dirty="0" err="1">
                <a:latin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tập</a:t>
            </a:r>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773" y="2741147"/>
            <a:ext cx="5174290" cy="3427639"/>
          </a:xfrm>
          <a:prstGeom prst="rect">
            <a:avLst/>
          </a:prstGeom>
        </p:spPr>
      </p:pic>
    </p:spTree>
    <p:extLst>
      <p:ext uri="{BB962C8B-B14F-4D97-AF65-F5344CB8AC3E}">
        <p14:creationId xmlns:p14="http://schemas.microsoft.com/office/powerpoint/2010/main" val="2152372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3.</a:t>
            </a:r>
            <a:r>
              <a:rPr lang="vi-VN" b="1" dirty="0">
                <a:latin typeface="Times New Roman" panose="02020603050405020304" pitchFamily="18" charset="0"/>
                <a:cs typeface="Times New Roman" panose="02020603050405020304" pitchFamily="18" charset="0"/>
              </a:rPr>
              <a:t> Sơ đồ tính năng của LINQ</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0" indent="0" fontAlgn="base">
              <a:buNone/>
            </a:pP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 Ngoài việc tích hợp câu truy vấn vào ngôn ngữ lập trình, LINQ còn có nhiều tính năng rất hay khác như :</a:t>
            </a:r>
          </a:p>
          <a:p>
            <a:pPr lvl="1" fontAlgn="base"/>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Extension Methods</a:t>
            </a:r>
          </a:p>
          <a:p>
            <a:pPr lvl="1" fontAlgn="base"/>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Lambda expression</a:t>
            </a:r>
          </a:p>
          <a:p>
            <a:pPr lvl="1" fontAlgn="base"/>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Object Initializers</a:t>
            </a:r>
          </a:p>
          <a:p>
            <a:pPr lvl="1" fontAlgn="base"/>
            <a:r>
              <a:rPr lang="vi-VN" sz="3000" dirty="0" smtClean="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a:t>
            </a:r>
          </a:p>
          <a:p>
            <a:pPr marL="0" indent="0" fontAlgn="base">
              <a:buNone/>
            </a:pPr>
            <a:r>
              <a:rPr lang="en-US" sz="3000" dirty="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Sau </a:t>
            </a:r>
            <a:r>
              <a:rPr lang="vi-VN" sz="3000" dirty="0">
                <a:latin typeface="Times New Roman" panose="02020603050405020304" pitchFamily="18" charset="0"/>
                <a:cs typeface="Times New Roman" panose="02020603050405020304" pitchFamily="18" charset="0"/>
              </a:rPr>
              <a:t>đây là minh họa sơ đồ tính năng của LINQ trên 2 ngôn ngữ lập trình VB.NET và C# :</a:t>
            </a:r>
          </a:p>
          <a:p>
            <a:pPr marL="0" indent="0">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8507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77</TotalTime>
  <Words>221</Words>
  <Application>Microsoft Office PowerPoint</Application>
  <PresentationFormat>Widescreen</PresentationFormat>
  <Paragraphs>61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inherit</vt:lpstr>
      <vt:lpstr>Times New Roman</vt:lpstr>
      <vt:lpstr>Wingdings 3</vt:lpstr>
      <vt:lpstr>Ion Boardroom</vt:lpstr>
      <vt:lpstr>CÔNG NGHỆ .NET ĐỀ TÀI: LINQ LỚP: SE310.G22 GVHD: PHẠM THI VƯƠNG</vt:lpstr>
      <vt:lpstr>MỤC LỤC</vt:lpstr>
      <vt:lpstr>1. Khái niệm</vt:lpstr>
      <vt:lpstr>1. Khái niệm</vt:lpstr>
      <vt:lpstr>1. Khái niệm</vt:lpstr>
      <vt:lpstr>1. Khái niệm</vt:lpstr>
      <vt:lpstr>2. Kiến trúc LINQ</vt:lpstr>
      <vt:lpstr>2. Kiến trúc LINQ</vt:lpstr>
      <vt:lpstr>3. Sơ đồ tính năng của LINQ</vt:lpstr>
      <vt:lpstr>3. Sơ đồ tính năng của LINQ</vt:lpstr>
      <vt:lpstr>3. Sơ đồ tính năng của LINQ</vt:lpstr>
      <vt:lpstr>3. Sơ đồ tính năng của LINQ</vt:lpstr>
      <vt:lpstr> 4. Các khái niệm cơ bản :</vt:lpstr>
      <vt:lpstr> 4. Các khái niệm cơ bản :</vt:lpstr>
      <vt:lpstr> 4. Các khái niệm cơ bản :</vt:lpstr>
      <vt:lpstr>LINQ to Objects</vt:lpstr>
      <vt:lpstr>LINQ to XML</vt:lpstr>
      <vt:lpstr>LINQ to SQL</vt:lpstr>
      <vt:lpstr>LINQ to SQL</vt:lpstr>
      <vt:lpstr>LINQ to DataSet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Linh</dc:creator>
  <cp:lastModifiedBy>Nguyen Thi Linh</cp:lastModifiedBy>
  <cp:revision>10</cp:revision>
  <dcterms:created xsi:type="dcterms:W3CDTF">2016-03-04T08:55:45Z</dcterms:created>
  <dcterms:modified xsi:type="dcterms:W3CDTF">2016-05-07T01:24:20Z</dcterms:modified>
</cp:coreProperties>
</file>