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5/13/2016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10" y="1449147"/>
            <a:ext cx="11266091" cy="2971051"/>
          </a:xfrm>
        </p:spPr>
        <p:txBody>
          <a:bodyPr/>
          <a:lstStyle/>
          <a:p>
            <a:pPr algn="ctr"/>
            <a:r>
              <a:rPr lang="en-US" dirty="0" smtClean="0">
                <a:latin typeface="Times New Roman" panose="02020603050405020304" pitchFamily="18" charset="0"/>
                <a:cs typeface="Times New Roman" panose="02020603050405020304" pitchFamily="18" charset="0"/>
              </a:rPr>
              <a:t>CÔNG NGHỆ .NET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ĐỀ TÀI: LINQ</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LỚP: SE310.G22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GVHD: TH.S PHẠM THI VƯƠNG</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r>
              <a:rPr lang="en-US" sz="3000" b="1" dirty="0" smtClean="0">
                <a:latin typeface="Times New Roman" panose="02020603050405020304" pitchFamily="18" charset="0"/>
                <a:cs typeface="Times New Roman" panose="02020603050405020304" pitchFamily="18" charset="0"/>
              </a:rPr>
              <a:t>NHÓM THỰC HIỆN: NHÓM 19</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41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0000" y="2376833"/>
            <a:ext cx="10554574" cy="3636511"/>
          </a:xfrm>
        </p:spPr>
        <p:txBody>
          <a:bodyPr>
            <a:noAutofit/>
          </a:bodyPr>
          <a:lstStyle/>
          <a:p>
            <a:pPr marL="0" indent="0" algn="just">
              <a:buNone/>
            </a:pPr>
            <a:r>
              <a:rPr lang="vi-VN" sz="3000" b="1" dirty="0">
                <a:latin typeface="Times New Roman" panose="02020603050405020304" pitchFamily="18" charset="0"/>
                <a:cs typeface="Times New Roman" panose="02020603050405020304" pitchFamily="18" charset="0"/>
              </a:rPr>
              <a:t>LINQ to SQL</a:t>
            </a:r>
            <a:endParaRPr lang="vi-VN" sz="3000" dirty="0">
              <a:latin typeface="Times New Roman" panose="02020603050405020304" pitchFamily="18" charset="0"/>
              <a:cs typeface="Times New Roman" panose="02020603050405020304" pitchFamily="18" charset="0"/>
            </a:endParaRP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LINQ </a:t>
            </a:r>
            <a:r>
              <a:rPr lang="vi-VN" sz="3000" dirty="0">
                <a:latin typeface="Times New Roman" panose="02020603050405020304" pitchFamily="18" charset="0"/>
                <a:cs typeface="Times New Roman" panose="02020603050405020304" pitchFamily="18" charset="0"/>
              </a:rPr>
              <a:t>to SQL là một phiên bản hiện thực hóa của O/RM (object relational mapping) có bên trong .NET Framework  3.5, nó cho phép bạn mô hình hóa một cơ sở dữ liệu dùng các lớp .NET. Sau đó bạn có thể truy vấn cơ sở dữ liệu dùng LINQ, cũng như cập nhật/thêm/xóa dữ liệu từ đó.</a:t>
            </a: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03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3. PHÂN LOẠI</a:t>
            </a:r>
            <a:endParaRPr lang="en-US" sz="4800" dirty="0"/>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LINQ </a:t>
            </a:r>
            <a:r>
              <a:rPr lang="vi-VN" sz="3000" dirty="0">
                <a:latin typeface="Times New Roman" panose="02020603050405020304" pitchFamily="18" charset="0"/>
                <a:cs typeface="Times New Roman" panose="02020603050405020304" pitchFamily="18" charset="0"/>
              </a:rPr>
              <a:t>to SQL hỗ trợ đầy đủ transaction, view và các stored procedure (SP). Nó cũng cung cấp một cách dễ dàng để thêm khả năng kiểm tra tính hợp lệ của dữ liệu và các quy tắc vào trong mô hình dữ liệu của bạn.</a:t>
            </a:r>
          </a:p>
          <a:p>
            <a:pPr marL="0" indent="0" algn="just">
              <a:buNone/>
            </a:pPr>
            <a:endParaRPr lang="en-US" sz="3000" dirty="0"/>
          </a:p>
        </p:txBody>
      </p:sp>
    </p:spTree>
    <p:extLst>
      <p:ext uri="{BB962C8B-B14F-4D97-AF65-F5344CB8AC3E}">
        <p14:creationId xmlns:p14="http://schemas.microsoft.com/office/powerpoint/2010/main" val="255123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712" y="2647290"/>
            <a:ext cx="10554574" cy="3636511"/>
          </a:xfrm>
        </p:spPr>
        <p:txBody>
          <a:bodyPr>
            <a:normAutofit/>
          </a:bodyPr>
          <a:lstStyle/>
          <a:p>
            <a:pPr marL="0" indent="0" algn="just">
              <a:buNone/>
            </a:pPr>
            <a:r>
              <a:rPr lang="en-US" sz="3000" dirty="0">
                <a:latin typeface="Times New Roman" panose="02020603050405020304" pitchFamily="18" charset="0"/>
                <a:cs typeface="Times New Roman" panose="02020603050405020304" pitchFamily="18" charset="0"/>
              </a:rPr>
              <a:t>LINQ to </a:t>
            </a:r>
            <a:r>
              <a:rPr lang="en-US" sz="3000" dirty="0" err="1">
                <a:latin typeface="Times New Roman" panose="02020603050405020304" pitchFamily="18" charset="0"/>
                <a:cs typeface="Times New Roman" panose="02020603050405020304" pitchFamily="18" charset="0"/>
              </a:rPr>
              <a:t>DataSet</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dirty="0" smtClean="0">
                <a:latin typeface="Times New Roman" panose="02020603050405020304" pitchFamily="18" charset="0"/>
                <a:cs typeface="Times New Roman" panose="02020603050405020304" pitchFamily="18" charset="0"/>
              </a:rPr>
              <a:t>	LINQ </a:t>
            </a:r>
            <a:r>
              <a:rPr lang="en-US" sz="3000" dirty="0">
                <a:latin typeface="Times New Roman" panose="02020603050405020304" pitchFamily="18" charset="0"/>
                <a:cs typeface="Times New Roman" panose="02020603050405020304" pitchFamily="18" charset="0"/>
              </a:rPr>
              <a:t>to SQL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Microsoft SQL Server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hỗ</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chung</a:t>
            </a:r>
            <a:r>
              <a:rPr lang="en-US" sz="3000" dirty="0">
                <a:latin typeface="Times New Roman" panose="02020603050405020304" pitchFamily="18" charset="0"/>
                <a:cs typeface="Times New Roman" panose="02020603050405020304" pitchFamily="18" charset="0"/>
              </a:rPr>
              <a:t>, LINQ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gồm</a:t>
            </a:r>
            <a:r>
              <a:rPr lang="en-US" sz="3000" dirty="0">
                <a:latin typeface="Times New Roman" panose="02020603050405020304" pitchFamily="18" charset="0"/>
                <a:cs typeface="Times New Roman" panose="02020603050405020304" pitchFamily="18" charset="0"/>
              </a:rPr>
              <a:t> LINQ to </a:t>
            </a:r>
            <a:r>
              <a:rPr lang="en-US" sz="3000" dirty="0" err="1">
                <a:latin typeface="Times New Roman" panose="02020603050405020304" pitchFamily="18" charset="0"/>
                <a:cs typeface="Times New Roman" panose="02020603050405020304" pitchFamily="18" charset="0"/>
              </a:rPr>
              <a:t>DataSet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ADO.NET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thông</a:t>
            </a:r>
            <a:r>
              <a:rPr lang="en-US" sz="3000" dirty="0">
                <a:latin typeface="Times New Roman" panose="02020603050405020304" pitchFamily="18" charset="0"/>
                <a:cs typeface="Times New Roman" panose="02020603050405020304" pitchFamily="18" charset="0"/>
              </a:rPr>
              <a:t> tin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ADO.NET, LINQ to </a:t>
            </a:r>
            <a:r>
              <a:rPr lang="en-US" sz="3000" dirty="0" err="1">
                <a:latin typeface="Times New Roman" panose="02020603050405020304" pitchFamily="18" charset="0"/>
                <a:cs typeface="Times New Roman" panose="02020603050405020304" pitchFamily="18" charset="0"/>
              </a:rPr>
              <a:t>DataSet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a:t>
            </a:r>
          </a:p>
          <a:p>
            <a:pPr marL="0" indent="0" algn="just">
              <a:buNone/>
            </a:pPr>
            <a:endParaRPr lang="en-US" sz="3000" dirty="0"/>
          </a:p>
        </p:txBody>
      </p:sp>
    </p:spTree>
    <p:extLst>
      <p:ext uri="{BB962C8B-B14F-4D97-AF65-F5344CB8AC3E}">
        <p14:creationId xmlns:p14="http://schemas.microsoft.com/office/powerpoint/2010/main" val="363953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77045" y="2466986"/>
            <a:ext cx="10554574" cy="3636511"/>
          </a:xfrm>
        </p:spPr>
        <p:txBody>
          <a:bodyPr>
            <a:noAutofit/>
          </a:bodyPr>
          <a:lstStyle/>
          <a:p>
            <a:pPr algn="just">
              <a:buAutoNum type="arabicPeriod"/>
            </a:pPr>
            <a:r>
              <a:rPr lang="en-US" sz="3000" b="1" dirty="0" err="1" smtClean="0">
                <a:latin typeface="Times New Roman" panose="02020603050405020304" pitchFamily="18" charset="0"/>
                <a:cs typeface="Times New Roman" panose="02020603050405020304" pitchFamily="18" charset="0"/>
              </a:rPr>
              <a:t>Chỉ</a:t>
            </a:r>
            <a:r>
              <a:rPr lang="en-US" sz="3000" b="1" dirty="0" smtClean="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cần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nhớ</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một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ngôn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ngữ</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truy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vấn</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Đây </a:t>
            </a:r>
            <a:r>
              <a:rPr lang="vi-VN" sz="3000" dirty="0">
                <a:latin typeface="Times New Roman" panose="02020603050405020304" pitchFamily="18" charset="0"/>
                <a:cs typeface="Times New Roman" panose="02020603050405020304" pitchFamily="18" charset="0"/>
              </a:rPr>
              <a:t>là lợi thế đầu tiên mà LINQ cung cấp cho các lập trình viên. Một khi bạn đã học được các toán tử truy vấn chuẩn của LINQ được cung cấp trong ngôn ngữ C# hoặc VB.NET, bạn có thể truy cập bất kỳ dữ liệu nào mà LINQ hỗ trợ mà không cần phải học cú pháp ngôn ngữ truy vấn dữ liệu đó.</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25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27424" y="2402591"/>
            <a:ext cx="10554574" cy="3636511"/>
          </a:xfrm>
        </p:spPr>
        <p:txBody>
          <a:bodyPr>
            <a:normAutofit lnSpcReduction="10000"/>
          </a:bodyPr>
          <a:lstStyle/>
          <a:p>
            <a:pPr marL="0" indent="0" algn="just">
              <a:buNone/>
            </a:pPr>
            <a:r>
              <a:rPr lang="en-US" sz="3000" b="1" dirty="0">
                <a:latin typeface="Times New Roman" panose="02020603050405020304" pitchFamily="18" charset="0"/>
                <a:cs typeface="Times New Roman" panose="02020603050405020304" pitchFamily="18" charset="0"/>
              </a:rPr>
              <a:t>2. </a:t>
            </a:r>
            <a:r>
              <a:rPr lang="en-US" sz="3000" b="1" dirty="0" err="1">
                <a:latin typeface="Times New Roman" panose="02020603050405020304" pitchFamily="18" charset="0"/>
                <a:cs typeface="Times New Roman" panose="02020603050405020304" pitchFamily="18" charset="0"/>
              </a:rPr>
              <a:t>Kiểm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kiểu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dữ</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liệu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lúc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biên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dịch</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Các </a:t>
            </a:r>
            <a:r>
              <a:rPr lang="vi-VN" sz="3000" dirty="0">
                <a:latin typeface="Times New Roman" panose="02020603050405020304" pitchFamily="18" charset="0"/>
                <a:cs typeface="Times New Roman" panose="02020603050405020304" pitchFamily="18" charset="0"/>
              </a:rPr>
              <a:t>truy vấn LINQ được kiểm tra kiểu dữ liệu và tên lúc biên dịch, giảm thiểu các lỗi xuất hiện lúc thực thi. Nhiều ngôn ngữ-T-SQL chẳng hạn, nhúng câu truy vấn vào chuỗi. Điều này làm trình biên dịch khó phát hiện ra lỗi và lỗi có thể xảy ra lúc thực thi. Nhiều lỗi về kiểu dữ liệu và thiếu kiểu dữ liệu cho các trường dữ liệu sẽ được phát hiện lúc biên dịch và sẽ được chỉnh sửa tại thời điểm đó.</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087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3. </a:t>
            </a:r>
            <a:r>
              <a:rPr lang="en-US" sz="3000" b="1" dirty="0" err="1">
                <a:latin typeface="Times New Roman" panose="02020603050405020304" pitchFamily="18" charset="0"/>
                <a:cs typeface="Times New Roman" panose="02020603050405020304" pitchFamily="18" charset="0"/>
              </a:rPr>
              <a:t>Dễ</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đọc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mã</a:t>
            </a:r>
            <a:r>
              <a:rPr lang="en-US" sz="3000" b="1" dirty="0" smtClean="0">
                <a:latin typeface="Times New Roman" panose="02020603050405020304" pitchFamily="18" charset="0"/>
                <a:cs typeface="Times New Roman" panose="02020603050405020304" pitchFamily="18" charset="0"/>
              </a:rPr>
              <a:t>.</a:t>
            </a:r>
          </a:p>
          <a:p>
            <a:pPr marL="0" indent="0">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Cú </a:t>
            </a:r>
            <a:r>
              <a:rPr lang="vi-VN" sz="3000" dirty="0">
                <a:latin typeface="Times New Roman" panose="02020603050405020304" pitchFamily="18" charset="0"/>
                <a:cs typeface="Times New Roman" panose="02020603050405020304" pitchFamily="18" charset="0"/>
              </a:rPr>
              <a:t>pháp của LINQ rất đơn giản do nó đã xóa bỏ đi các các đoạn mã vòng lặp, sắp xếp, gom nhóm, điều kiện phức tạp.</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99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000" b="1" dirty="0">
                <a:latin typeface="Times New Roman" panose="02020603050405020304" pitchFamily="18" charset="0"/>
                <a:cs typeface="Times New Roman" panose="02020603050405020304" pitchFamily="18" charset="0"/>
              </a:rPr>
              <a:t>4. </a:t>
            </a:r>
            <a:r>
              <a:rPr lang="en-US" sz="3000" b="1" dirty="0" err="1">
                <a:latin typeface="Times New Roman" panose="02020603050405020304" pitchFamily="18" charset="0"/>
                <a:cs typeface="Times New Roman" panose="02020603050405020304" pitchFamily="18" charset="0"/>
              </a:rPr>
              <a:t>Trên</a:t>
            </a:r>
            <a:r>
              <a:rPr lang="en-US" sz="3000" b="1" dirty="0">
                <a:latin typeface="Times New Roman" panose="02020603050405020304" pitchFamily="18" charset="0"/>
                <a:cs typeface="Times New Roman" panose="02020603050405020304" pitchFamily="18" charset="0"/>
              </a:rPr>
              <a:t> 50 </a:t>
            </a:r>
            <a:r>
              <a:rPr lang="en-US" sz="3000" b="1" dirty="0" err="1">
                <a:latin typeface="Times New Roman" panose="02020603050405020304" pitchFamily="18" charset="0"/>
                <a:cs typeface="Times New Roman" panose="02020603050405020304" pitchFamily="18" charset="0"/>
              </a:rPr>
              <a:t>toán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tử</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truy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vấn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chuẩn</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Các </a:t>
            </a:r>
            <a:r>
              <a:rPr lang="vi-VN" sz="3000" dirty="0">
                <a:latin typeface="Times New Roman" panose="02020603050405020304" pitchFamily="18" charset="0"/>
                <a:cs typeface="Times New Roman" panose="02020603050405020304" pitchFamily="18" charset="0"/>
              </a:rPr>
              <a:t>toán tử truy vấn chuẩn được xây dựng sẵn cho phép dễ dàng thực hiện các công việc như gom nhóm, sắp xếp, liên kết, tập hợp, lọc, hoặc lấy dữ </a:t>
            </a:r>
            <a:r>
              <a:rPr lang="vi-VN" sz="3000" dirty="0"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02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228046" y="2080833"/>
            <a:ext cx="6529078" cy="4572293"/>
          </a:xfrm>
          <a:prstGeom prst="rect">
            <a:avLst/>
          </a:prstGeom>
        </p:spPr>
      </p:pic>
    </p:spTree>
    <p:extLst>
      <p:ext uri="{BB962C8B-B14F-4D97-AF65-F5344CB8AC3E}">
        <p14:creationId xmlns:p14="http://schemas.microsoft.com/office/powerpoint/2010/main" val="175531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000" b="1" dirty="0">
                <a:latin typeface="Times New Roman" panose="02020603050405020304" pitchFamily="18" charset="0"/>
                <a:cs typeface="Times New Roman" panose="02020603050405020304" pitchFamily="18" charset="0"/>
              </a:rPr>
              <a:t>5. </a:t>
            </a:r>
            <a:r>
              <a:rPr lang="en-US" sz="3000" b="1" dirty="0" err="1">
                <a:latin typeface="Times New Roman" panose="02020603050405020304" pitchFamily="18" charset="0"/>
                <a:cs typeface="Times New Roman" panose="02020603050405020304" pitchFamily="18" charset="0"/>
              </a:rPr>
              <a:t>Kiến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trúc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mở</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thể</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mở</a:t>
            </a:r>
            <a:r>
              <a:rPr lang="en-US" sz="3000" b="1" dirty="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rộng</a:t>
            </a:r>
            <a:r>
              <a:rPr lang="en-US" sz="3000" b="1" dirty="0" smtClean="0">
                <a:latin typeface="Times New Roman" panose="02020603050405020304" pitchFamily="18" charset="0"/>
                <a:cs typeface="Times New Roman" panose="02020603050405020304" pitchFamily="18" charset="0"/>
              </a:rPr>
              <a:t>.</a:t>
            </a:r>
          </a:p>
          <a:p>
            <a:pPr marL="0" indent="0">
              <a:buNone/>
            </a:pPr>
            <a:r>
              <a:rPr lang="vi-VN" sz="3000" dirty="0">
                <a:latin typeface="Times New Roman" panose="02020603050405020304" pitchFamily="18" charset="0"/>
                <a:cs typeface="Times New Roman" panose="02020603050405020304" pitchFamily="18" charset="0"/>
              </a:rPr>
              <a:t>LINQ được thiết kế có khả năng mở rộng. Có nghĩa là có thể thêm vào các toán tử khi cần thiết.</a:t>
            </a:r>
            <a:endParaRPr lang="en-US" sz="3000" b="1" dirty="0" smtClean="0">
              <a:latin typeface="Times New Roman" panose="02020603050405020304" pitchFamily="18" charset="0"/>
              <a:cs typeface="Times New Roman" panose="02020603050405020304" pitchFamily="18" charset="0"/>
            </a:endParaRPr>
          </a:p>
          <a:p>
            <a:pPr marL="0" indent="0">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81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9320" y="2531380"/>
            <a:ext cx="11012678" cy="3636511"/>
          </a:xfrm>
        </p:spPr>
        <p:txBody>
          <a:bodyPr>
            <a:noAutofit/>
          </a:bodyPr>
          <a:lstStyle/>
          <a:p>
            <a:pPr>
              <a:buAutoNum type="arabicPeriod"/>
            </a:pPr>
            <a:r>
              <a:rPr lang="vi-VN" sz="2500" b="1" dirty="0" smtClean="0">
                <a:latin typeface="Times New Roman" panose="02020603050405020304" pitchFamily="18" charset="0"/>
                <a:cs typeface="Times New Roman" panose="02020603050405020304" pitchFamily="18" charset="0"/>
              </a:rPr>
              <a:t>Phương </a:t>
            </a:r>
            <a:r>
              <a:rPr lang="vi-VN" sz="2500" b="1" dirty="0">
                <a:latin typeface="Times New Roman" panose="02020603050405020304" pitchFamily="18" charset="0"/>
                <a:cs typeface="Times New Roman" panose="02020603050405020304" pitchFamily="18" charset="0"/>
              </a:rPr>
              <a:t>thức mở rộng</a:t>
            </a:r>
            <a:r>
              <a:rPr lang="vi-VN" sz="2500" b="1" dirty="0" smtClean="0">
                <a:latin typeface="Times New Roman" panose="02020603050405020304" pitchFamily="18" charset="0"/>
                <a:cs typeface="Times New Roman" panose="02020603050405020304" pitchFamily="18" charset="0"/>
              </a:rPr>
              <a:t>:</a:t>
            </a:r>
            <a:endParaRPr lang="en-US" sz="2500" b="1" dirty="0" smtClean="0">
              <a:latin typeface="Times New Roman" panose="02020603050405020304" pitchFamily="18" charset="0"/>
              <a:cs typeface="Times New Roman" panose="02020603050405020304" pitchFamily="18" charset="0"/>
            </a:endParaRPr>
          </a:p>
          <a:p>
            <a:pPr marL="0" lvl="0" indent="457200" algn="just" defTabSz="914400" eaLnBrk="0" fontAlgn="base" hangingPunct="0">
              <a:spcBef>
                <a:spcPct val="0"/>
              </a:spcBef>
              <a:spcAft>
                <a:spcPct val="0"/>
              </a:spcAft>
              <a:buClrTx/>
              <a:buNone/>
            </a:pPr>
            <a:r>
              <a:rPr lang="en-US" altLang="en-US" sz="2500" dirty="0" err="1">
                <a:latin typeface="Times New Roman" panose="02020603050405020304" pitchFamily="18" charset="0"/>
                <a:cs typeface="Times New Roman" panose="02020603050405020304" pitchFamily="18" charset="0"/>
              </a:rPr>
              <a:t>Các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là</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tĩnh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nằm</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trong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một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tĩnh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Đối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số</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đầu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tiên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của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khóa</a:t>
            </a:r>
            <a:r>
              <a:rPr lang="en-US" altLang="en-US" sz="2500" dirty="0">
                <a:latin typeface="Times New Roman" panose="02020603050405020304" pitchFamily="18" charset="0"/>
                <a:cs typeface="Times New Roman" panose="02020603050405020304" pitchFamily="18" charset="0"/>
              </a:rPr>
              <a:t> this ở </a:t>
            </a:r>
            <a:r>
              <a:rPr lang="en-US" altLang="en-US" sz="2500" dirty="0" err="1">
                <a:latin typeface="Times New Roman" panose="02020603050405020304" pitchFamily="18" charset="0"/>
                <a:cs typeface="Times New Roman" panose="02020603050405020304" pitchFamily="18" charset="0"/>
              </a:rPr>
              <a:t>phía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trước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nói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cho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trình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dịch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biết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là</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này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sẽ</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cho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theo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sau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khóa</a:t>
            </a:r>
            <a:r>
              <a:rPr lang="en-US" altLang="en-US" sz="2500" dirty="0">
                <a:latin typeface="Times New Roman" panose="02020603050405020304" pitchFamily="18" charset="0"/>
                <a:cs typeface="Times New Roman" panose="02020603050405020304" pitchFamily="18" charset="0"/>
              </a:rPr>
              <a:t> this.</a:t>
            </a:r>
          </a:p>
          <a:p>
            <a:pPr marL="0" lvl="0" indent="0" algn="just" defTabSz="914400" eaLnBrk="0" fontAlgn="base" hangingPunct="0">
              <a:spcBef>
                <a:spcPct val="0"/>
              </a:spcBef>
              <a:spcAft>
                <a:spcPct val="0"/>
              </a:spcAft>
              <a:buClrTx/>
              <a:buNone/>
            </a:pPr>
            <a:r>
              <a:rPr lang="en-US" altLang="en-US" sz="2500" dirty="0" err="1">
                <a:latin typeface="Times New Roman" panose="02020603050405020304" pitchFamily="18" charset="0"/>
                <a:cs typeface="Times New Roman" panose="02020603050405020304" pitchFamily="18" charset="0"/>
              </a:rPr>
              <a:t>Các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quy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tắc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định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nghĩa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a:t>
            </a:r>
          </a:p>
          <a:p>
            <a:pPr marL="0" lvl="0" indent="0" algn="just" defTabSz="914400" eaLnBrk="0" fontAlgn="base" hangingPunct="0">
              <a:spcBef>
                <a:spcPct val="0"/>
              </a:spcBef>
              <a:spcAft>
                <a:spcPct val="0"/>
              </a:spcAft>
              <a:buClrTx/>
              <a:buNone/>
            </a:pP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phải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định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nghĩa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trong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một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tĩnh</a:t>
            </a:r>
            <a:r>
              <a:rPr lang="en-US" altLang="en-US" sz="2500" dirty="0">
                <a:latin typeface="Times New Roman" panose="02020603050405020304" pitchFamily="18" charset="0"/>
                <a:cs typeface="Times New Roman" panose="02020603050405020304" pitchFamily="18" charset="0"/>
              </a:rPr>
              <a:t>.</a:t>
            </a:r>
          </a:p>
          <a:p>
            <a:pPr marL="0" lvl="0" indent="0" algn="just" defTabSz="914400" eaLnBrk="0" fontAlgn="base" hangingPunct="0">
              <a:spcBef>
                <a:spcPct val="0"/>
              </a:spcBef>
              <a:spcAft>
                <a:spcPct val="0"/>
              </a:spcAft>
              <a:buClrTx/>
              <a:buNone/>
            </a:pP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tĩnh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này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không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nằm</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trong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bất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nào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khác</a:t>
            </a:r>
            <a:r>
              <a:rPr lang="en-US" altLang="en-US" sz="2500" dirty="0">
                <a:latin typeface="Times New Roman" panose="02020603050405020304" pitchFamily="18" charset="0"/>
                <a:cs typeface="Times New Roman" panose="02020603050405020304" pitchFamily="18" charset="0"/>
              </a:rPr>
              <a:t> </a:t>
            </a:r>
            <a:endParaRPr lang="en-US" altLang="en-US" sz="2500" dirty="0" smtClean="0">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r>
              <a:rPr lang="en-US" altLang="en-US" sz="2500" dirty="0" smtClean="0">
                <a:latin typeface="Times New Roman" panose="02020603050405020304" pitchFamily="18" charset="0"/>
                <a:cs typeface="Times New Roman" panose="02020603050405020304" pitchFamily="18" charset="0"/>
              </a:rPr>
              <a: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phải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là</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endParaRPr lang="en-US" altLang="en-US" sz="2500" dirty="0" smtClean="0">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r>
              <a:rPr lang="en-US" altLang="en-US" sz="2500" dirty="0" smtClean="0">
                <a:latin typeface="Times New Roman" panose="02020603050405020304" pitchFamily="18" charset="0"/>
                <a:cs typeface="Times New Roman" panose="02020603050405020304" pitchFamily="18" charset="0"/>
              </a:rPr>
              <a: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Đối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số</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đầu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tiên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của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phải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khóa</a:t>
            </a:r>
            <a:r>
              <a:rPr lang="en-US" altLang="en-US" sz="2500" dirty="0">
                <a:latin typeface="Times New Roman" panose="02020603050405020304" pitchFamily="18" charset="0"/>
                <a:cs typeface="Times New Roman" panose="02020603050405020304" pitchFamily="18" charset="0"/>
              </a:rPr>
              <a:t> this </a:t>
            </a:r>
            <a:r>
              <a:rPr lang="en-US" altLang="en-US" sz="2500" dirty="0" err="1">
                <a:latin typeface="Times New Roman" panose="02020603050405020304" pitchFamily="18" charset="0"/>
                <a:cs typeface="Times New Roman" panose="02020603050405020304" pitchFamily="18" charset="0"/>
              </a:rPr>
              <a:t>phía</a:t>
            </a:r>
            <a:r>
              <a:rPr lang="en-US" altLang="en-US" sz="2500" dirty="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trước</a:t>
            </a:r>
            <a:endParaRPr lang="en-US" altLang="en-US" sz="25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5865167" y="-138499"/>
            <a:ext cx="4616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80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MỤC LỤC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AutoNum type="arabicPeriod"/>
            </a:pPr>
            <a:r>
              <a:rPr lang="en-US" dirty="0" err="1" smtClean="0"/>
              <a:t>Khái</a:t>
            </a:r>
            <a:r>
              <a:rPr lang="en-US" dirty="0" smtClean="0"/>
              <a:t> </a:t>
            </a:r>
            <a:r>
              <a:rPr lang="en-US" dirty="0" err="1" smtClean="0"/>
              <a:t>niệm</a:t>
            </a:r>
            <a:r>
              <a:rPr lang="en-US" dirty="0" smtClean="0"/>
              <a:t>.</a:t>
            </a:r>
          </a:p>
          <a:p>
            <a:pPr>
              <a:buAutoNum type="arabicPeriod"/>
            </a:pPr>
            <a:r>
              <a:rPr lang="en-US" dirty="0" err="1" smtClean="0"/>
              <a:t>Chức</a:t>
            </a:r>
            <a:r>
              <a:rPr lang="en-US" dirty="0" smtClean="0"/>
              <a:t> </a:t>
            </a:r>
            <a:r>
              <a:rPr lang="en-US" dirty="0" err="1" smtClean="0"/>
              <a:t>năng</a:t>
            </a:r>
            <a:r>
              <a:rPr lang="en-US" dirty="0" smtClean="0"/>
              <a:t>.</a:t>
            </a:r>
            <a:endParaRPr lang="en-US" dirty="0"/>
          </a:p>
          <a:p>
            <a:pPr>
              <a:buAutoNum type="arabicPeriod"/>
            </a:pPr>
            <a:r>
              <a:rPr lang="en-US" dirty="0" err="1" smtClean="0"/>
              <a:t>Phân</a:t>
            </a:r>
            <a:r>
              <a:rPr lang="en-US" dirty="0" smtClean="0"/>
              <a:t> </a:t>
            </a:r>
            <a:r>
              <a:rPr lang="en-US" dirty="0" err="1" smtClean="0"/>
              <a:t>loại</a:t>
            </a:r>
            <a:r>
              <a:rPr lang="en-US" dirty="0" smtClean="0"/>
              <a:t>.</a:t>
            </a:r>
          </a:p>
          <a:p>
            <a:pPr>
              <a:buAutoNum type="arabicPeriod"/>
            </a:pPr>
            <a:r>
              <a:rPr lang="en-US" dirty="0" err="1" smtClean="0"/>
              <a:t>Lợi</a:t>
            </a:r>
            <a:r>
              <a:rPr lang="en-US" dirty="0" smtClean="0"/>
              <a:t> </a:t>
            </a:r>
            <a:r>
              <a:rPr lang="en-US" dirty="0" err="1" smtClean="0"/>
              <a:t>ích</a:t>
            </a:r>
            <a:r>
              <a:rPr lang="en-US" dirty="0" smtClean="0"/>
              <a:t>.</a:t>
            </a:r>
          </a:p>
          <a:p>
            <a:pPr>
              <a:buAutoNum type="arabicPeriod"/>
            </a:pPr>
            <a:r>
              <a:rPr lang="en-US" dirty="0" err="1" smtClean="0"/>
              <a:t>Nền</a:t>
            </a:r>
            <a:r>
              <a:rPr lang="en-US" dirty="0" smtClean="0"/>
              <a:t> </a:t>
            </a:r>
            <a:r>
              <a:rPr lang="en-US" dirty="0" err="1" smtClean="0"/>
              <a:t>tảng</a:t>
            </a:r>
            <a:r>
              <a:rPr lang="en-US" dirty="0" smtClean="0"/>
              <a:t>.</a:t>
            </a:r>
          </a:p>
          <a:p>
            <a:pPr>
              <a:buAutoNum type="arabicPeriod"/>
            </a:pPr>
            <a:endParaRPr lang="en-US" dirty="0" smtClean="0"/>
          </a:p>
        </p:txBody>
      </p:sp>
    </p:spTree>
    <p:extLst>
      <p:ext uri="{BB962C8B-B14F-4D97-AF65-F5344CB8AC3E}">
        <p14:creationId xmlns:p14="http://schemas.microsoft.com/office/powerpoint/2010/main" val="3404099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Phương </a:t>
            </a:r>
            <a:r>
              <a:rPr lang="vi-VN" sz="3000" dirty="0">
                <a:latin typeface="Times New Roman" panose="02020603050405020304" pitchFamily="18" charset="0"/>
                <a:cs typeface="Times New Roman" panose="02020603050405020304" pitchFamily="18" charset="0"/>
              </a:rPr>
              <a:t>thức mở rộng cho phép chúng ta thêm các phương thức vào kiểu bất kỳ mà không phải kế thừa hoặc thay đổi mã nguồn của kiểu đó. Các phương thức mở rộng có thể được gọi từ thể hiện của kiểu đó tương tự như cách gọi các phương thức được định nghĩa ban đầu trong kiểu đó.</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51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715" y="2466985"/>
            <a:ext cx="10948283" cy="3998209"/>
          </a:xfrm>
        </p:spPr>
        <p:txBody>
          <a:bodyPr>
            <a:normAutofit fontScale="92500" lnSpcReduction="20000"/>
          </a:bodyPr>
          <a:lstStyle/>
          <a:p>
            <a:pPr marL="0" indent="0" algn="just">
              <a:buNone/>
            </a:pPr>
            <a:r>
              <a:rPr lang="vi-VN" sz="3000" b="1" dirty="0">
                <a:latin typeface="Times New Roman" panose="02020603050405020304" pitchFamily="18" charset="0"/>
                <a:cs typeface="Times New Roman" panose="02020603050405020304" pitchFamily="18" charset="0"/>
              </a:rPr>
              <a:t>2. Khởi tạo đối tượng</a:t>
            </a:r>
            <a:r>
              <a:rPr lang="vi-VN" sz="3000" b="1" dirty="0" smtClean="0">
                <a:latin typeface="Times New Roman" panose="02020603050405020304" pitchFamily="18" charset="0"/>
                <a:cs typeface="Times New Roman" panose="02020603050405020304" pitchFamily="18" charset="0"/>
              </a:rPr>
              <a:t>.</a:t>
            </a:r>
            <a:endParaRPr lang="en-US" sz="3000" b="1" dirty="0" smtClean="0">
              <a:latin typeface="Times New Roman" panose="02020603050405020304" pitchFamily="18" charset="0"/>
              <a:cs typeface="Times New Roman" panose="02020603050405020304" pitchFamily="18" charset="0"/>
            </a:endParaRP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Khởi </a:t>
            </a:r>
            <a:r>
              <a:rPr lang="vi-VN" sz="3000" dirty="0">
                <a:latin typeface="Times New Roman" panose="02020603050405020304" pitchFamily="18" charset="0"/>
                <a:cs typeface="Times New Roman" panose="02020603050405020304" pitchFamily="18" charset="0"/>
              </a:rPr>
              <a:t>tạo đối tượng giúp giảm bớt việc định nghĩa nhiều hàm khởi tạo khác nhau cho một lớp và giảm bớt việc viết nhiều dòng lệnh để khởi tạo và gán dữ liệu cho các thuộc tính của đối tượng</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Mặc </a:t>
            </a:r>
            <a:r>
              <a:rPr lang="vi-VN" sz="3200" dirty="0">
                <a:latin typeface="Times New Roman" panose="02020603050405020304" pitchFamily="18" charset="0"/>
                <a:cs typeface="Times New Roman" panose="02020603050405020304" pitchFamily="18" charset="0"/>
              </a:rPr>
              <a:t>dù cải tiến này không đáng kể khí viết các đoạn mã thông thường, tuy nhiên nó là điều thiết yếu khi bạn viết truy vấn LINQ. Nếu không có đặc trưng này thì bạn sẽ phải định nghĩa nhiều phương thức khởi tạo trong lớp để khởi tạo và gán dữ liệu cho các thuộc tính tương ứng với tập thuộc tính mà biểu thức LINQ trả về.</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418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3. </a:t>
            </a:r>
            <a:r>
              <a:rPr lang="en-US" sz="3000" b="1" dirty="0" err="1">
                <a:latin typeface="Times New Roman" panose="02020603050405020304" pitchFamily="18" charset="0"/>
                <a:cs typeface="Times New Roman" panose="02020603050405020304" pitchFamily="18" charset="0"/>
              </a:rPr>
              <a:t>Khởi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tạo</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danh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sách</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Tương </a:t>
            </a:r>
            <a:r>
              <a:rPr lang="vi-VN" sz="3000" dirty="0">
                <a:latin typeface="Times New Roman" panose="02020603050405020304" pitchFamily="18" charset="0"/>
                <a:cs typeface="Times New Roman" panose="02020603050405020304" pitchFamily="18" charset="0"/>
              </a:rPr>
              <a:t>tự như cú pháp khởi tạo đối tượng, khởi tạo danh sách cung có chức năng tương tự để cải tiến các hàm khởi tạo chung. Danh sách phải thi hành giao diện System.Collections.Ienumerable và nạp chồng phương thức Add để hỗ trợ cú pháp khởi tạo mới</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579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682580" y="2518501"/>
            <a:ext cx="10681994" cy="3636511"/>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4. </a:t>
            </a:r>
            <a:r>
              <a:rPr lang="en-US" sz="3000" b="1" dirty="0" err="1">
                <a:latin typeface="Times New Roman" panose="02020603050405020304" pitchFamily="18" charset="0"/>
                <a:cs typeface="Times New Roman" panose="02020603050405020304" pitchFamily="18" charset="0"/>
              </a:rPr>
              <a:t>Biến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cục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bộ</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kiểu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rõ</a:t>
            </a:r>
            <a:r>
              <a:rPr lang="en-US" sz="3000" b="1" dirty="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ràng</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Khi </a:t>
            </a:r>
            <a:r>
              <a:rPr lang="vi-VN" sz="3000" dirty="0">
                <a:latin typeface="Times New Roman" panose="02020603050405020304" pitchFamily="18" charset="0"/>
                <a:cs typeface="Times New Roman" panose="02020603050405020304" pitchFamily="18" charset="0"/>
              </a:rPr>
              <a:t>một biến cục bộ được định nghĩa với từ khóa var thay vì một kiểu cụ thể, thì kiểu của biến đó sẽ được xác định dựa vào biểu thức khởi tạo. Do đó bắt buộc phải gán giá trị hoặc biểu thức khởi tạo cho biến ngay khi định nghĩa biến. Biến được định nghĩa bằng từ khóa var được định kiểu mạnh. Nó sẽ được trình biên dịch gán kiểu cụ thể lúc biên dịch dựa vào dữ liệu gán cho nó hoặc biểu thức khởi </a:t>
            </a:r>
            <a:r>
              <a:rPr lang="vi-VN" sz="3000" dirty="0" smtClean="0">
                <a:latin typeface="Times New Roman" panose="02020603050405020304" pitchFamily="18" charset="0"/>
                <a:cs typeface="Times New Roman" panose="02020603050405020304" pitchFamily="18" charset="0"/>
              </a:rPr>
              <a:t>tạo</a:t>
            </a:r>
            <a:r>
              <a:rPr lang="en-US" sz="3000" dirty="0" smtClean="0">
                <a:latin typeface="Times New Roman" panose="02020603050405020304" pitchFamily="18" charset="0"/>
                <a:cs typeface="Times New Roman" panose="02020603050405020304" pitchFamily="18" charset="0"/>
              </a:rPr>
              <a:t>.</a:t>
            </a:r>
            <a:endParaRPr lang="en-US" sz="3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062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211015" y="2667764"/>
            <a:ext cx="11980985" cy="3636511"/>
          </a:xfrm>
        </p:spPr>
        <p:txBody>
          <a:bodyPr>
            <a:noAutofit/>
          </a:bodyPr>
          <a:lstStyle/>
          <a:p>
            <a:pPr marL="0" indent="0">
              <a:buNone/>
            </a:pPr>
            <a:r>
              <a:rPr lang="en-US" sz="2600" dirty="0" err="1" smtClean="0">
                <a:latin typeface="Times New Roman" panose="02020603050405020304" pitchFamily="18" charset="0"/>
                <a:cs typeface="Times New Roman" panose="02020603050405020304" pitchFamily="18" charset="0"/>
              </a:rPr>
              <a:t>Để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rõ</a:t>
            </a:r>
            <a:r>
              <a:rPr lang="en-US" sz="2600" dirty="0" smtClean="0">
                <a:latin typeface="Times New Roman" panose="02020603050405020304" pitchFamily="18" charset="0"/>
                <a:cs typeface="Times New Roman" panose="02020603050405020304" pitchFamily="18" charset="0"/>
              </a:rPr>
              <a:t> rang, </a:t>
            </a:r>
            <a:r>
              <a:rPr lang="en-US" sz="2600" dirty="0" err="1" smtClean="0">
                <a:latin typeface="Times New Roman" panose="02020603050405020304" pitchFamily="18" charset="0"/>
                <a:cs typeface="Times New Roman" panose="02020603050405020304" pitchFamily="18" charset="0"/>
              </a:rPr>
              <a:t>phải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tắc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sau</a:t>
            </a:r>
            <a:r>
              <a:rPr lang="en-US" sz="2600" dirty="0" smtClean="0">
                <a:latin typeface="Times New Roman" panose="02020603050405020304" pitchFamily="18" charset="0"/>
                <a:cs typeface="Times New Roman" panose="02020603050405020304" pitchFamily="18" charset="0"/>
              </a:rPr>
              <a:t>:</a:t>
            </a:r>
          </a:p>
          <a:p>
            <a:pPr>
              <a:buFontTx/>
              <a:buChar char="-"/>
            </a:pP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nghĩa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var</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vì</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sẽ</a:t>
            </a:r>
            <a:r>
              <a:rPr lang="en-US" sz="2600" dirty="0" smtClean="0">
                <a:latin typeface="Times New Roman" panose="02020603050405020304" pitchFamily="18" charset="0"/>
                <a:cs typeface="Times New Roman" panose="02020603050405020304" pitchFamily="18" charset="0"/>
              </a:rPr>
              <a:t> dc </a:t>
            </a:r>
            <a:r>
              <a:rPr lang="en-US" sz="2600" dirty="0" err="1" smtClean="0">
                <a:latin typeface="Times New Roman" panose="02020603050405020304" pitchFamily="18" charset="0"/>
                <a:cs typeface="Times New Roman" panose="02020603050405020304" pitchFamily="18" charset="0"/>
              </a:rPr>
              <a:t>sử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a:t>
            </a:r>
          </a:p>
          <a:p>
            <a:pPr>
              <a:buFontTx/>
              <a:buChar char="-"/>
            </a:pP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thức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khởi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tạo</a:t>
            </a:r>
            <a:r>
              <a:rPr lang="en-US" sz="2600" dirty="0" smtClean="0">
                <a:latin typeface="Times New Roman" panose="02020603050405020304" pitchFamily="18" charset="0"/>
                <a:cs typeface="Times New Roman" panose="02020603050405020304" pitchFamily="18" charset="0"/>
              </a:rPr>
              <a:t>.</a:t>
            </a:r>
          </a:p>
          <a:p>
            <a:pPr>
              <a:buFontTx/>
              <a:buChar char="-"/>
            </a:pPr>
            <a:r>
              <a:rPr lang="en-US" sz="2600" dirty="0" err="1" smtClean="0">
                <a:latin typeface="Times New Roman" panose="02020603050405020304" pitchFamily="18" charset="0"/>
                <a:cs typeface="Times New Roman" panose="02020603050405020304" pitchFamily="18" charset="0"/>
              </a:rPr>
              <a:t>Biểu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thức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khởi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về</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liệu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lích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dịch</a:t>
            </a:r>
            <a:r>
              <a:rPr lang="en-US" sz="2600" dirty="0" smtClean="0">
                <a:latin typeface="Times New Roman" panose="02020603050405020304" pitchFamily="18" charset="0"/>
                <a:cs typeface="Times New Roman" panose="02020603050405020304" pitchFamily="18" charset="0"/>
              </a:rPr>
              <a:t>.</a:t>
            </a:r>
          </a:p>
          <a:p>
            <a:pPr>
              <a:buFontTx/>
              <a:buChar char="-"/>
            </a:pP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phép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nhiều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cùng</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dòng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var</a:t>
            </a:r>
            <a:r>
              <a:rPr lang="en-US" sz="2600" dirty="0" smtClean="0">
                <a:latin typeface="Times New Roman" panose="02020603050405020304" pitchFamily="18" charset="0"/>
                <a:cs typeface="Times New Roman" panose="02020603050405020304" pitchFamily="18" charset="0"/>
              </a:rPr>
              <a:t> x = 10, y = 20;</a:t>
            </a:r>
          </a:p>
          <a:p>
            <a:pPr>
              <a:buFontTx/>
              <a:buChar char="-"/>
            </a:pP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tham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chiếu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chính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bản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nó</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rõ</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ràng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sự</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hữu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liệu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chỉ</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phát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liệu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nặc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danh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rất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phổ</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LINQ.</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645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5816" y="3042903"/>
            <a:ext cx="11282288" cy="3636511"/>
          </a:xfrm>
        </p:spPr>
        <p:txBody>
          <a:bodyPr>
            <a:noAutofit/>
          </a:bodyPr>
          <a:lstStyle/>
          <a:p>
            <a:pPr marL="0" indent="0" algn="just">
              <a:buNone/>
            </a:pPr>
            <a:r>
              <a:rPr lang="en-US" sz="2500" b="1" dirty="0">
                <a:latin typeface="Times New Roman" panose="02020603050405020304" pitchFamily="18" charset="0"/>
                <a:cs typeface="Times New Roman" panose="02020603050405020304" pitchFamily="18" charset="0"/>
              </a:rPr>
              <a:t>5. </a:t>
            </a:r>
            <a:r>
              <a:rPr lang="en-US" sz="2500" b="1" dirty="0" err="1">
                <a:latin typeface="Times New Roman" panose="02020603050405020304" pitchFamily="18" charset="0"/>
                <a:cs typeface="Times New Roman" panose="02020603050405020304" pitchFamily="18" charset="0"/>
              </a:rPr>
              <a:t>Kiểu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dữ</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liệu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nặc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danh</a:t>
            </a:r>
            <a:r>
              <a:rPr lang="en-US" sz="2500" b="1" dirty="0" smtClean="0">
                <a:latin typeface="Times New Roman" panose="02020603050405020304" pitchFamily="18" charset="0"/>
                <a:cs typeface="Times New Roman" panose="02020603050405020304" pitchFamily="18" charset="0"/>
              </a:rPr>
              <a:t>.</a:t>
            </a:r>
          </a:p>
          <a:p>
            <a:pPr marL="0" lvl="0" indent="457200" algn="just" defTabSz="914400" eaLnBrk="0" fontAlgn="base" hangingPunct="0">
              <a:spcBef>
                <a:spcPct val="0"/>
              </a:spcBef>
              <a:spcAft>
                <a:spcPct val="0"/>
              </a:spcAft>
              <a:buClrTx/>
              <a:buNone/>
            </a:pP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nặc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danh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tạo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lúc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dịch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thuộc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tính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công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khai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suy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khởi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tạo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đối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tượng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này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thể</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sử</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dụng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cục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bộ</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trong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phạm</a:t>
            </a:r>
            <a:r>
              <a:rPr lang="en-US" altLang="en-US" sz="2500" dirty="0">
                <a:latin typeface="Times New Roman" panose="02020603050405020304" pitchFamily="18" charset="0"/>
                <a:cs typeface="Times New Roman" panose="02020603050405020304" pitchFamily="18" charset="0"/>
              </a:rPr>
              <a:t> vi </a:t>
            </a:r>
            <a:r>
              <a:rPr lang="en-US" altLang="en-US" sz="2500" dirty="0" err="1">
                <a:latin typeface="Times New Roman" panose="02020603050405020304" pitchFamily="18" charset="0"/>
                <a:cs typeface="Times New Roman" panose="02020603050405020304" pitchFamily="18" charset="0"/>
              </a:rPr>
              <a:t>của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như</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một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chứa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tạm</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tránh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việc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phải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xây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dựng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rất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nhiều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nhau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để</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lưu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những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này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mới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kế</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thừa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trực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tiếp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System.Object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và</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không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Chúng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khai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báo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sử</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dụng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biến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cục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bộ</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không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rõ</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ràng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dùng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khóa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var</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đã</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trình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bày</a:t>
            </a:r>
            <a:r>
              <a:rPr lang="en-US" altLang="en-US" sz="2500" dirty="0">
                <a:latin typeface="Times New Roman" panose="02020603050405020304" pitchFamily="18" charset="0"/>
                <a:cs typeface="Times New Roman" panose="02020603050405020304" pitchFamily="18" charset="0"/>
              </a:rPr>
              <a:t> ở </a:t>
            </a:r>
            <a:r>
              <a:rPr lang="en-US" altLang="en-US" sz="2500" dirty="0" err="1">
                <a:latin typeface="Times New Roman" panose="02020603050405020304" pitchFamily="18" charset="0"/>
                <a:cs typeface="Times New Roman" panose="02020603050405020304" pitchFamily="18" charset="0"/>
              </a:rPr>
              <a:t>trên</a:t>
            </a:r>
            <a:r>
              <a:rPr lang="en-US" altLang="en-US" sz="2500" dirty="0">
                <a:latin typeface="Times New Roman" panose="02020603050405020304" pitchFamily="18" charset="0"/>
                <a:cs typeface="Times New Roman" panose="02020603050405020304" pitchFamily="18" charset="0"/>
              </a:rPr>
              <a:t>.</a:t>
            </a:r>
          </a:p>
          <a:p>
            <a:pPr marL="0" lvl="0" indent="457200" algn="just" defTabSz="914400" eaLnBrk="0" fontAlgn="base" hangingPunct="0">
              <a:spcBef>
                <a:spcPct val="0"/>
              </a:spcBef>
              <a:spcAft>
                <a:spcPct val="0"/>
              </a:spcAft>
              <a:buClrTx/>
              <a:buNone/>
            </a:pP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nặc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danh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định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nghĩa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bằng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cách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loại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bỏ</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sau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lệnh</a:t>
            </a:r>
            <a:r>
              <a:rPr lang="en-US" altLang="en-US" sz="2500" dirty="0">
                <a:latin typeface="Times New Roman" panose="02020603050405020304" pitchFamily="18" charset="0"/>
                <a:cs typeface="Times New Roman" panose="02020603050405020304" pitchFamily="18" charset="0"/>
              </a:rPr>
              <a:t> new </a:t>
            </a:r>
            <a:r>
              <a:rPr lang="en-US" altLang="en-US" sz="2500" dirty="0" err="1">
                <a:latin typeface="Times New Roman" panose="02020603050405020304" pitchFamily="18" charset="0"/>
                <a:cs typeface="Times New Roman" panose="02020603050405020304" pitchFamily="18" charset="0"/>
              </a:rPr>
              <a:t>và</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cung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cấp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một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khởi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tạo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đối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tượng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để</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gán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cho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thuộc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tính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của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nó</a:t>
            </a:r>
            <a:endParaRPr lang="en-US" altLang="en-US" sz="2500" dirty="0">
              <a:latin typeface="Times New Roman" panose="02020603050405020304" pitchFamily="18" charset="0"/>
              <a:cs typeface="Times New Roman" panose="02020603050405020304" pitchFamily="18" charset="0"/>
            </a:endParaRPr>
          </a:p>
          <a:p>
            <a:pPr marL="0" indent="0" algn="just">
              <a:buNone/>
            </a:pPr>
            <a:endParaRPr lang="en-US" sz="25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5865167" y="-138499"/>
            <a:ext cx="4616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913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vi-VN" sz="3000" dirty="0">
                <a:latin typeface="Times New Roman" panose="02020603050405020304" pitchFamily="18" charset="0"/>
                <a:cs typeface="Times New Roman" panose="02020603050405020304" pitchFamily="18" charset="0"/>
              </a:rPr>
              <a:t/>
            </a:r>
            <a:br>
              <a:rPr lang="vi-VN" sz="3000" dirty="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Tầm </a:t>
            </a:r>
            <a:r>
              <a:rPr lang="vi-VN" sz="3000" dirty="0">
                <a:latin typeface="Times New Roman" panose="02020603050405020304" pitchFamily="18" charset="0"/>
                <a:cs typeface="Times New Roman" panose="02020603050405020304" pitchFamily="18" charset="0"/>
              </a:rPr>
              <a:t>quan trọng của kiểu nặc danh trở nên rõ rệt khi viết các truy vấn trả về một danh sách sử dụng một tập con các thuộc tính của kiểu đã tồn tại. Thử tưởng tượng khi làm việc với một cơ sở dữ liệu quan hệ, bạn có thể lấy một vài cột hoặc tất cả các cột trong tập kết quả trả về của truy vấn SQL. Trong LINQ bạn cũng làm được điều tương tự, nếu không có kiểu nặc danh, bạn phải định nghĩa một kiểu cụ thể cho mỗi tập kết quả trả về.</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866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712" y="2527087"/>
            <a:ext cx="10554574" cy="3636511"/>
          </a:xfrm>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6. </a:t>
            </a:r>
            <a:r>
              <a:rPr lang="en-US" sz="3000" b="1" dirty="0" err="1">
                <a:latin typeface="Times New Roman" panose="02020603050405020304" pitchFamily="18" charset="0"/>
                <a:cs typeface="Times New Roman" panose="02020603050405020304" pitchFamily="18" charset="0"/>
              </a:rPr>
              <a:t>Biểu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thức</a:t>
            </a:r>
            <a:r>
              <a:rPr lang="en-US" sz="3000" b="1" dirty="0">
                <a:latin typeface="Times New Roman" panose="02020603050405020304" pitchFamily="18" charset="0"/>
                <a:cs typeface="Times New Roman" panose="02020603050405020304" pitchFamily="18" charset="0"/>
              </a:rPr>
              <a:t> Lambda</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Biểu </a:t>
            </a:r>
            <a:r>
              <a:rPr lang="vi-VN" sz="3000" dirty="0">
                <a:latin typeface="Times New Roman" panose="02020603050405020304" pitchFamily="18" charset="0"/>
                <a:cs typeface="Times New Roman" panose="02020603050405020304" pitchFamily="18" charset="0"/>
              </a:rPr>
              <a:t>thức Lambda được xây dựng dựa trên đặc trưng phương thức nặc danh được thêm vào C# 2.0. Phương thức nặc danh có khả năng viết code trên một dòng sử dụng từ khóa delegate, tránh việc phải khai báo một delegate trong lớp. C# 3.0 giới thiệu toán tử lambda =&gt;, nó có thể tạo delegate hoặc cây biểu thức với cú pháp cực kỳ ngắn gọn.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063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668332" y="3125784"/>
            <a:ext cx="10571999"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Một</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số</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mẫu</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của</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biểu</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thức</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Lambda.         </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=&gt; [expression]</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([parameter]) =&gt; [expression]</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param</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type][</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param</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=&gt; [expression]</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(parameter1, parameter2) =&gt; [expression]</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param</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type][param1,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param</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type][param2) =&gt; [expression]</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092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7. </a:t>
            </a:r>
            <a:r>
              <a:rPr lang="en-US" sz="3000" b="1" dirty="0" err="1">
                <a:latin typeface="Times New Roman" panose="02020603050405020304" pitchFamily="18" charset="0"/>
                <a:cs typeface="Times New Roman" panose="02020603050405020304" pitchFamily="18" charset="0"/>
              </a:rPr>
              <a:t>Biểu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thức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truy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vấn</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Biểu </a:t>
            </a:r>
            <a:r>
              <a:rPr lang="vi-VN" sz="3000" dirty="0">
                <a:latin typeface="Times New Roman" panose="02020603050405020304" pitchFamily="18" charset="0"/>
                <a:cs typeface="Times New Roman" panose="02020603050405020304" pitchFamily="18" charset="0"/>
              </a:rPr>
              <a:t>thức truy vấn kết hợp tất cả các đặc trưng ở trên lại, có vai trò trụ cột của LINQ. Nó ánh xạ các phương thức mở rộng vào trong các phương thức tĩnh được gọi bởi trình biên dịch (chỉ dành cho LINQ to Objects, các trình cung cấp LINQ khác không hoạt động theo cách này). Lợi thế của biểu thức truy vấn đó là mã rất sáng sủa, dễ đọc, dễ nắm bắt.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28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1. KHÁI NIỆM</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0000" y="2621532"/>
            <a:ext cx="10554574" cy="3636511"/>
          </a:xfrm>
        </p:spPr>
        <p:txBody>
          <a:bodyPr>
            <a:normAutofit/>
          </a:bodyPr>
          <a:lstStyle/>
          <a:p>
            <a:pPr marL="0" indent="0" algn="just">
              <a:buNone/>
            </a:pPr>
            <a:r>
              <a:rPr lang="vi-VN" sz="3000" dirty="0">
                <a:latin typeface="Times New Roman" panose="02020603050405020304" pitchFamily="18" charset="0"/>
                <a:cs typeface="Times New Roman" panose="02020603050405020304" pitchFamily="18" charset="0"/>
              </a:rPr>
              <a:t>LinQ (Language Intergrated Query) là một công nghệ trên nền tảng .NET, cung cấp một giải pháp hợp nhất cho việc truy vấn dữ liệu, tích hợp cách truy vấn theo cú pháp SQL vào ngôn ngữ lập trình (cụ thể như C# hay VB.NET), áp dụng cho tất cả các dạng dữ liệu từ đối tượng cho đến CSDL quan hệ và cả XML …</a:t>
            </a:r>
            <a:endParaRPr lang="en-US" sz="3000" dirty="0">
              <a:latin typeface="Times New Roman" panose="02020603050405020304" pitchFamily="18" charset="0"/>
              <a:cs typeface="Times New Roman" panose="02020603050405020304" pitchFamily="18" charset="0"/>
            </a:endParaRP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67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2. CHỨC NĂNG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080" y="2441228"/>
            <a:ext cx="11925837" cy="3636511"/>
          </a:xfrm>
        </p:spPr>
        <p:txBody>
          <a:bodyPr>
            <a:noAutofit/>
          </a:bodyPr>
          <a:lstStyle/>
          <a:p>
            <a:pPr marL="0" indent="0" algn="just">
              <a:buNone/>
            </a:pPr>
            <a:r>
              <a:rPr lang="vi-VN" sz="3000" dirty="0">
                <a:latin typeface="Times New Roman" panose="02020603050405020304" pitchFamily="18" charset="0"/>
                <a:cs typeface="Times New Roman" panose="02020603050405020304" pitchFamily="18" charset="0"/>
              </a:rPr>
              <a:t>Ngôn ngữ tích hợp truy vấn (Language Integrated Query: LINQ) được Microsoft thêm vào .NET Framework để làm việc với dữ liệu (ví dụ: danh sách đối tượng trong bộ nhớ, database, XML) theo cách đơn giản và trực quan nhất. LINQ cung cấp tầng lập trình trừu tượng giữa các ngôn ngữ .NET </a:t>
            </a:r>
            <a:r>
              <a:rPr lang="vi-VN" sz="3000" dirty="0" smtClean="0">
                <a:latin typeface="Times New Roman" panose="02020603050405020304" pitchFamily="18" charset="0"/>
                <a:cs typeface="Times New Roman" panose="02020603050405020304" pitchFamily="18" charset="0"/>
              </a:rPr>
              <a:t>với dữ liệu</a:t>
            </a:r>
            <a:r>
              <a:rPr lang="vi-VN" sz="3000" dirty="0">
                <a:latin typeface="Times New Roman" panose="02020603050405020304" pitchFamily="18" charset="0"/>
                <a:cs typeface="Times New Roman" panose="02020603050405020304" pitchFamily="18" charset="0"/>
              </a:rPr>
              <a:t>.</a:t>
            </a:r>
            <a:r>
              <a:rPr lang="vi-VN" sz="3000" dirty="0">
                <a:latin typeface="Times New Roman" panose="02020603050405020304" pitchFamily="18" charset="0"/>
                <a:cs typeface="Times New Roman" panose="02020603050405020304" pitchFamily="18" charset="0"/>
              </a:rPr>
              <a:t/>
            </a:r>
            <a:br>
              <a:rPr lang="vi-VN" sz="3000" dirty="0">
                <a:latin typeface="Times New Roman" panose="02020603050405020304" pitchFamily="18" charset="0"/>
                <a:cs typeface="Times New Roman" panose="02020603050405020304" pitchFamily="18" charset="0"/>
              </a:rPr>
            </a:br>
            <a:r>
              <a:rPr lang="vi-VN" sz="3000" dirty="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43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2. CHỨC NĂNG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vi-VN" sz="3000" dirty="0">
                <a:latin typeface="Times New Roman" panose="02020603050405020304" pitchFamily="18" charset="0"/>
                <a:cs typeface="Times New Roman" panose="02020603050405020304" pitchFamily="18" charset="0"/>
              </a:rPr>
              <a:t>LINQ cho phép các lập trình viên truy vấn dữ liệu sử dụng cú pháp tương tự ngôn ngữ C# hoặc VB.NET, không phụ thuộc vào dữ liệu nguồn. Điều đó có nghĩa là một lập trình viên có thể làm việc được với dữ liệu là database hoặc XML cho dù người đó không biết ngôn ngữ T-SQL hoặc cách truy vấn XPath, XQuery để lấy dữ liệu trong XML.</a:t>
            </a:r>
            <a:endParaRPr lang="en-US" sz="3000" dirty="0">
              <a:latin typeface="Times New Roman" panose="02020603050405020304" pitchFamily="18" charset="0"/>
              <a:cs typeface="Times New Roman" panose="02020603050405020304" pitchFamily="18" charset="0"/>
            </a:endParaRPr>
          </a:p>
          <a:p>
            <a:pPr marL="0" indent="0" algn="just">
              <a:buNone/>
            </a:pPr>
            <a:endParaRPr lang="en-US" sz="3000" dirty="0"/>
          </a:p>
        </p:txBody>
      </p:sp>
    </p:spTree>
    <p:extLst>
      <p:ext uri="{BB962C8B-B14F-4D97-AF65-F5344CB8AC3E}">
        <p14:creationId xmlns:p14="http://schemas.microsoft.com/office/powerpoint/2010/main" val="151609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3258" y="2557138"/>
            <a:ext cx="10554574" cy="3636511"/>
          </a:xfrm>
        </p:spPr>
        <p:txBody>
          <a:bodyPr>
            <a:noAutofit/>
          </a:bodyPr>
          <a:lstStyle/>
          <a:p>
            <a:pPr marL="0" indent="0">
              <a:buNone/>
            </a:pPr>
            <a:r>
              <a:rPr lang="en-US" sz="3000" dirty="0" err="1" smtClean="0">
                <a:latin typeface="Times New Roman" panose="02020603050405020304" pitchFamily="18" charset="0"/>
                <a:cs typeface="Times New Roman" panose="02020603050405020304" pitchFamily="18" charset="0"/>
              </a:rPr>
              <a:t>Bao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gồm</a:t>
            </a:r>
            <a:r>
              <a:rPr lang="en-US" sz="3000" dirty="0" smtClean="0">
                <a:latin typeface="Times New Roman" panose="02020603050405020304" pitchFamily="18" charset="0"/>
                <a:cs typeface="Times New Roman" panose="02020603050405020304" pitchFamily="18" charset="0"/>
              </a:rPr>
              <a:t>:</a:t>
            </a:r>
          </a:p>
          <a:p>
            <a:pPr>
              <a:buAutoNum type="arabicPeriod"/>
            </a:pPr>
            <a:r>
              <a:rPr lang="en-US" sz="3000" dirty="0" smtClean="0">
                <a:latin typeface="Times New Roman" panose="02020603050405020304" pitchFamily="18" charset="0"/>
                <a:cs typeface="Times New Roman" panose="02020603050405020304" pitchFamily="18" charset="0"/>
              </a:rPr>
              <a:t>LINQ to Objects</a:t>
            </a:r>
          </a:p>
          <a:p>
            <a:pPr>
              <a:buAutoNum type="arabicPeriod"/>
            </a:pPr>
            <a:r>
              <a:rPr lang="en-US" sz="3000" dirty="0" smtClean="0">
                <a:latin typeface="Times New Roman" panose="02020603050405020304" pitchFamily="18" charset="0"/>
                <a:cs typeface="Times New Roman" panose="02020603050405020304" pitchFamily="18" charset="0"/>
              </a:rPr>
              <a:t>LINQ to XML.</a:t>
            </a:r>
          </a:p>
          <a:p>
            <a:pPr>
              <a:buAutoNum type="arabicPeriod"/>
            </a:pPr>
            <a:r>
              <a:rPr lang="en-US" sz="3000" dirty="0" smtClean="0">
                <a:latin typeface="Times New Roman" panose="02020603050405020304" pitchFamily="18" charset="0"/>
                <a:cs typeface="Times New Roman" panose="02020603050405020304" pitchFamily="18" charset="0"/>
              </a:rPr>
              <a:t>LINQ to Entities.</a:t>
            </a:r>
          </a:p>
          <a:p>
            <a:pPr>
              <a:buAutoNum type="arabicPeriod"/>
            </a:pPr>
            <a:r>
              <a:rPr lang="en-US" sz="3000" dirty="0" smtClean="0">
                <a:latin typeface="Times New Roman" panose="02020603050405020304" pitchFamily="18" charset="0"/>
                <a:cs typeface="Times New Roman" panose="02020603050405020304" pitchFamily="18" charset="0"/>
              </a:rPr>
              <a:t>LINQ to SQL.</a:t>
            </a:r>
          </a:p>
          <a:p>
            <a:pPr>
              <a:buAutoNum type="arabicPeriod"/>
            </a:pPr>
            <a:r>
              <a:rPr lang="en-US" sz="3000" dirty="0" smtClean="0">
                <a:latin typeface="Times New Roman" panose="02020603050405020304" pitchFamily="18" charset="0"/>
                <a:cs typeface="Times New Roman" panose="02020603050405020304" pitchFamily="18" charset="0"/>
              </a:rPr>
              <a:t>LINQ to Datasets.</a:t>
            </a:r>
          </a:p>
          <a:p>
            <a:pPr>
              <a:buAutoNum type="arabicPeriod"/>
            </a:pPr>
            <a:r>
              <a:rPr lang="en-US" sz="3000" dirty="0" smtClean="0">
                <a:latin typeface="Times New Roman" panose="02020603050405020304" pitchFamily="18" charset="0"/>
                <a:cs typeface="Times New Roman" panose="02020603050405020304" pitchFamily="18" charset="0"/>
              </a:rPr>
              <a:t>PLINQ.</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27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a:latin typeface="Times New Roman" panose="02020603050405020304" pitchFamily="18" charset="0"/>
                <a:cs typeface="Times New Roman" panose="02020603050405020304" pitchFamily="18" charset="0"/>
              </a:rPr>
              <a:t>LINQ to </a:t>
            </a:r>
            <a:r>
              <a:rPr lang="en-US" sz="3000" dirty="0" smtClean="0">
                <a:latin typeface="Times New Roman" panose="02020603050405020304" pitchFamily="18" charset="0"/>
                <a:cs typeface="Times New Roman" panose="02020603050405020304" pitchFamily="18" charset="0"/>
              </a:rPr>
              <a:t>Objects</a:t>
            </a:r>
          </a:p>
          <a:p>
            <a:pPr marL="0" indent="0" algn="just">
              <a:buNone/>
            </a:pPr>
            <a:r>
              <a:rPr lang="vi-VN" sz="3000" dirty="0">
                <a:latin typeface="Times New Roman" panose="02020603050405020304" pitchFamily="18" charset="0"/>
                <a:cs typeface="Times New Roman" panose="02020603050405020304" pitchFamily="18" charset="0"/>
              </a:rPr>
              <a:t>“LINQ to Objects” ở đây có nghĩa là nói đến cách sử dụn LINQ đối với các đối tượng Collection mà đã được thực thi giao diện IEnumerable hoặc IEnumerable&lt;T&gt; tức những collection có thể “liệt kê” ra được. Đây là trường hợp sử dụng đơn giản nhất của LINQ khi làm việc với dữ liệu.</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34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7424" y="2711684"/>
            <a:ext cx="10554574" cy="3636511"/>
          </a:xfrm>
        </p:spPr>
        <p:txBody>
          <a:bodyPr>
            <a:normAutofit/>
          </a:bodyPr>
          <a:lstStyle/>
          <a:p>
            <a:pPr marL="0" indent="0" algn="just">
              <a:buNone/>
            </a:pPr>
            <a:r>
              <a:rPr lang="vi-VN" sz="3000" b="1" dirty="0">
                <a:latin typeface="Times New Roman" panose="02020603050405020304" pitchFamily="18" charset="0"/>
                <a:cs typeface="Times New Roman" panose="02020603050405020304" pitchFamily="18" charset="0"/>
              </a:rPr>
              <a:t>LINQ to </a:t>
            </a:r>
            <a:r>
              <a:rPr lang="vi-VN" sz="3000" b="1" dirty="0" smtClean="0">
                <a:latin typeface="Times New Roman" panose="02020603050405020304" pitchFamily="18" charset="0"/>
                <a:cs typeface="Times New Roman" panose="02020603050405020304" pitchFamily="18" charset="0"/>
              </a:rPr>
              <a:t>XML</a:t>
            </a:r>
            <a:endParaRPr lang="en-US" sz="3000" b="1" dirty="0" smtClean="0">
              <a:latin typeface="Times New Roman" panose="02020603050405020304" pitchFamily="18" charset="0"/>
              <a:cs typeface="Times New Roman" panose="02020603050405020304" pitchFamily="18" charset="0"/>
            </a:endParaRPr>
          </a:p>
          <a:p>
            <a:pPr marL="0" indent="0" algn="just">
              <a:buNone/>
            </a:pPr>
            <a:r>
              <a:rPr lang="en-US" sz="3000" dirty="0">
                <a:latin typeface="Times New Roman" panose="02020603050405020304" pitchFamily="18" charset="0"/>
                <a:cs typeface="Times New Roman" panose="02020603050405020304" pitchFamily="18" charset="0"/>
              </a:rPr>
              <a:t>LINQ to XML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dịch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XML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sưu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XELement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chuẩn</a:t>
            </a:r>
            <a:r>
              <a:rPr lang="en-US" sz="3000" dirty="0">
                <a:latin typeface="Times New Roman" panose="02020603050405020304" pitchFamily="18" charset="0"/>
                <a:cs typeface="Times New Roman" panose="02020603050405020304" pitchFamily="18" charset="0"/>
              </a:rPr>
              <a:t>.</a:t>
            </a:r>
          </a:p>
          <a:p>
            <a:pPr marL="0" indent="0" algn="just">
              <a:buNone/>
            </a:pPr>
            <a:endParaRPr lang="vi-V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05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8990" y="2570017"/>
            <a:ext cx="11694017" cy="3636511"/>
          </a:xfrm>
        </p:spPr>
        <p:txBody>
          <a:bodyPr>
            <a:noAutofit/>
          </a:bodyPr>
          <a:lstStyle/>
          <a:p>
            <a:pPr marL="0" indent="0" algn="just">
              <a:buNone/>
            </a:pPr>
            <a:r>
              <a:rPr lang="en-US" sz="3000" dirty="0">
                <a:latin typeface="Times New Roman" panose="02020603050405020304" pitchFamily="18" charset="0"/>
                <a:cs typeface="Times New Roman" panose="02020603050405020304" pitchFamily="18" charset="0"/>
              </a:rPr>
              <a:t>LINQ to Entities.</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Entity </a:t>
            </a:r>
            <a:r>
              <a:rPr lang="vi-VN" sz="3000" dirty="0">
                <a:latin typeface="Times New Roman" panose="02020603050405020304" pitchFamily="18" charset="0"/>
                <a:cs typeface="Times New Roman" panose="02020603050405020304" pitchFamily="18" charset="0"/>
              </a:rPr>
              <a:t>Framework như giản đồ của các dữ liệu được lưu trữ trong cơ sở dữ liệu và trình bày giản đồ khái niệm ứng dụng của nó. Giản đồ này được ánh xạ từ cơ sỡ dữ liệu.</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Entity </a:t>
            </a:r>
            <a:r>
              <a:rPr lang="vi-VN" sz="3000" dirty="0">
                <a:latin typeface="Times New Roman" panose="02020603050405020304" pitchFamily="18" charset="0"/>
                <a:cs typeface="Times New Roman" panose="02020603050405020304" pitchFamily="18" charset="0"/>
              </a:rPr>
              <a:t>Framework là cơ sở dữ liệu độc lập và xây dựng dựa trên một mô hình chuẩn ADO.NET cho phép truy cập vào cơ sở dữ liệu của bên thứ ba thông qua việc sử dụng ADO.NET.</a:t>
            </a:r>
          </a:p>
          <a:p>
            <a:pPr marL="0" indent="0" algn="just">
              <a:buNone/>
            </a:pPr>
            <a:r>
              <a:rPr lang="en-US" sz="3000" dirty="0" smtClean="0">
                <a:latin typeface="Times New Roman" panose="02020603050405020304" pitchFamily="18" charset="0"/>
                <a:cs typeface="Times New Roman" panose="02020603050405020304" pitchFamily="18" charset="0"/>
              </a:rPr>
              <a:t>	LINQ </a:t>
            </a:r>
            <a:r>
              <a:rPr lang="en-US" sz="3000" dirty="0">
                <a:latin typeface="Times New Roman" panose="02020603050405020304" pitchFamily="18" charset="0"/>
                <a:cs typeface="Times New Roman" panose="02020603050405020304" pitchFamily="18" charset="0"/>
              </a:rPr>
              <a:t>to Entities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phép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chúng</a:t>
            </a:r>
            <a:r>
              <a:rPr lang="en-US" sz="3000" dirty="0">
                <a:latin typeface="Times New Roman" panose="02020603050405020304" pitchFamily="18" charset="0"/>
                <a:cs typeface="Times New Roman" panose="02020603050405020304" pitchFamily="18" charset="0"/>
              </a:rPr>
              <a:t> ta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Entity Framework.</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976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76</TotalTime>
  <Words>883</Words>
  <Application>Microsoft Office PowerPoint</Application>
  <PresentationFormat>Widescreen</PresentationFormat>
  <Paragraphs>104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Century Gothic</vt:lpstr>
      <vt:lpstr>Times New Roman</vt:lpstr>
      <vt:lpstr>Wingdings 2</vt:lpstr>
      <vt:lpstr>Quotable</vt:lpstr>
      <vt:lpstr>CÔNG NGHỆ .NET ĐỀ TÀI: LINQ LỚP: SE310.G22 GVHD: TH.S PHẠM THI VƯƠNG</vt:lpstr>
      <vt:lpstr>MỤC LỤC</vt:lpstr>
      <vt:lpstr>1. KHÁI NIỆM</vt:lpstr>
      <vt:lpstr>2. CHỨC NĂNG</vt:lpstr>
      <vt:lpstr>2. CHỨC NĂNG</vt:lpstr>
      <vt:lpstr>3. PHÂN LOẠI</vt:lpstr>
      <vt:lpstr>3. PHÂN LOẠI</vt:lpstr>
      <vt:lpstr>3. PHÂN LOẠI</vt:lpstr>
      <vt:lpstr>3. PHÂN LOẠI</vt:lpstr>
      <vt:lpstr>3. PHÂN LOẠI</vt:lpstr>
      <vt:lpstr>3. PHÂN LOẠI</vt:lpstr>
      <vt:lpstr>3. PHÂN LOẠI</vt:lpstr>
      <vt:lpstr>4. LỢI ÍCH</vt:lpstr>
      <vt:lpstr>4. LỢI ÍCH</vt:lpstr>
      <vt:lpstr>4. LỢI ÍCH</vt:lpstr>
      <vt:lpstr>4. LỢI ÍCH</vt:lpstr>
      <vt:lpstr>4. LỢI ÍCH</vt:lpstr>
      <vt:lpstr>4. LỢI ÍCH</vt:lpstr>
      <vt:lpstr>5. NỀN TẢNG.</vt:lpstr>
      <vt:lpstr>5. NỀN TẢNG</vt:lpstr>
      <vt:lpstr>5. NỀN TẢNG</vt:lpstr>
      <vt:lpstr>5. NỀN TẢNG</vt:lpstr>
      <vt:lpstr>5. NỀN TẢNG</vt:lpstr>
      <vt:lpstr>5. NỀN TẢNG</vt:lpstr>
      <vt:lpstr>5. NỀN TẢNG</vt:lpstr>
      <vt:lpstr>5. NỀN TẢNG</vt:lpstr>
      <vt:lpstr>5. NỀN TẢNG</vt:lpstr>
      <vt:lpstr>5. NỀN TẢNG</vt:lpstr>
      <vt:lpstr>5. NỀN TẢNG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.NET ĐỀ TÀI: LINQ LỚP: SE310.G22 GVHD: TH.S PHẠM THI VƯƠNG</dc:title>
  <dc:creator>Nguyen Thi Linh</dc:creator>
  <cp:lastModifiedBy>Nguyen Thi Linh</cp:lastModifiedBy>
  <cp:revision>9</cp:revision>
  <dcterms:created xsi:type="dcterms:W3CDTF">2016-05-13T14:38:26Z</dcterms:created>
  <dcterms:modified xsi:type="dcterms:W3CDTF">2016-05-13T15:55:00Z</dcterms:modified>
</cp:coreProperties>
</file>