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0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1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2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3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4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6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7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9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6" r:id="rId2"/>
    <p:sldMasterId id="2147483679" r:id="rId3"/>
    <p:sldMasterId id="2147483699" r:id="rId4"/>
    <p:sldMasterId id="2147483750" r:id="rId5"/>
    <p:sldMasterId id="2147483757" r:id="rId6"/>
    <p:sldMasterId id="2147483764" r:id="rId7"/>
    <p:sldMasterId id="2147483773" r:id="rId8"/>
    <p:sldMasterId id="2147483780" r:id="rId9"/>
    <p:sldMasterId id="2147483787" r:id="rId10"/>
    <p:sldMasterId id="2147483794" r:id="rId11"/>
    <p:sldMasterId id="2147483801" r:id="rId12"/>
    <p:sldMasterId id="2147483805" r:id="rId13"/>
    <p:sldMasterId id="2147483812" r:id="rId14"/>
    <p:sldMasterId id="2147483838" r:id="rId15"/>
    <p:sldMasterId id="2147483845" r:id="rId16"/>
    <p:sldMasterId id="2147483868" r:id="rId17"/>
    <p:sldMasterId id="2147483885" r:id="rId18"/>
    <p:sldMasterId id="2147483906" r:id="rId19"/>
    <p:sldMasterId id="2147483910" r:id="rId20"/>
    <p:sldMasterId id="2147483916" r:id="rId21"/>
  </p:sldMasterIdLst>
  <p:notesMasterIdLst>
    <p:notesMasterId r:id="rId28"/>
  </p:notesMasterIdLst>
  <p:sldIdLst>
    <p:sldId id="731" r:id="rId22"/>
    <p:sldId id="756" r:id="rId23"/>
    <p:sldId id="757" r:id="rId24"/>
    <p:sldId id="755" r:id="rId25"/>
    <p:sldId id="754" r:id="rId26"/>
    <p:sldId id="634" r:id="rId27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" pitchFamily="18" charset="0"/>
        <a:ea typeface="ＭＳ ゴシック" pitchFamily="49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Keet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FFCC00"/>
    <a:srgbClr val="FF5B5B"/>
    <a:srgbClr val="14032B"/>
    <a:srgbClr val="101177"/>
    <a:srgbClr val="FFDE75"/>
    <a:srgbClr val="FFFF79"/>
    <a:srgbClr val="102994"/>
    <a:srgbClr val="0A4FA1"/>
    <a:srgbClr val="0F1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528" autoAdjust="0"/>
    <p:restoredTop sz="93783" autoAdjust="0"/>
  </p:normalViewPr>
  <p:slideViewPr>
    <p:cSldViewPr>
      <p:cViewPr>
        <p:scale>
          <a:sx n="80" d="100"/>
          <a:sy n="80" d="100"/>
        </p:scale>
        <p:origin x="-840" y="210"/>
      </p:cViewPr>
      <p:guideLst>
        <p:guide orient="horz" pos="754"/>
        <p:guide pos="103"/>
        <p:guide pos="57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ea typeface="Osaka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ea typeface="Osaka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ea typeface="Osaka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Osaka" charset="-128"/>
              </a:defRPr>
            </a:lvl1pPr>
          </a:lstStyle>
          <a:p>
            <a:pPr>
              <a:defRPr/>
            </a:pPr>
            <a:fld id="{B91FBCE7-B319-4C0B-BE2F-19101419AF3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777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FBCE7-B319-4C0B-BE2F-19101419AF31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415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schemeClr val="bg1"/>
                </a:solidFill>
                <a:latin typeface="+mn-lt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46" y="6592988"/>
            <a:ext cx="1935145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schemeClr val="bg1"/>
                </a:solidFill>
                <a:latin typeface="+mn-lt"/>
              </a:rPr>
              <a:t>©INTELLIGENCE,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2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43788" y="2809875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4"/>
          <p:cNvSpPr>
            <a:spLocks noChangeShapeType="1"/>
          </p:cNvSpPr>
          <p:nvPr userDrawn="1"/>
        </p:nvSpPr>
        <p:spPr bwMode="auto">
          <a:xfrm>
            <a:off x="165129" y="3478213"/>
            <a:ext cx="8797925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Line 25"/>
          <p:cNvSpPr>
            <a:spLocks noChangeShapeType="1"/>
          </p:cNvSpPr>
          <p:nvPr userDrawn="1"/>
        </p:nvSpPr>
        <p:spPr bwMode="auto">
          <a:xfrm>
            <a:off x="165129" y="3425825"/>
            <a:ext cx="8797925" cy="0"/>
          </a:xfrm>
          <a:prstGeom prst="line">
            <a:avLst/>
          </a:prstGeom>
          <a:noFill/>
          <a:ln w="50800">
            <a:solidFill>
              <a:srgbClr val="0F117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7150" y="2368821"/>
            <a:ext cx="7772400" cy="1470025"/>
          </a:xfrm>
          <a:prstGeom prst="rect">
            <a:avLst/>
          </a:prstGeom>
          <a:noFill/>
          <a:extLst/>
        </p:spPr>
        <p:txBody>
          <a:bodyPr lIns="91440"/>
          <a:lstStyle>
            <a:lvl1pPr>
              <a:defRPr sz="2500"/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6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7049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697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407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4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1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5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62389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 defTabSz="457200" fontAlgn="auto">
              <a:lnSpc>
                <a:spcPct val="98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  <a:ea typeface="ＭＳ Ｐゴシック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1835150" y="4292674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37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6815139" y="6592962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25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60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883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fld id="{49E0226E-8489-0F42-8FC7-B1661A57088F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7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fld id="{49E0226E-8489-0F42-8FC7-B1661A57088F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699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288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50" y="0"/>
            <a:ext cx="8229600" cy="736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450" y="809625"/>
            <a:ext cx="8978900" cy="55165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885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67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36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39" y="6592960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24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5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0189075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408813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697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760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1164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80395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66223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1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9" y="474742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3006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©2014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47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604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9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92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43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4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43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43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96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998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62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11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1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099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0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16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70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120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647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946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023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16" y="213048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16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7525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8924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3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3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4232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18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2415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17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17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9428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8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50" y="0"/>
            <a:ext cx="8229600" cy="736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450" y="809625"/>
            <a:ext cx="4413250" cy="55165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10101" y="809625"/>
            <a:ext cx="4413250" cy="55165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7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66" y="27308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3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6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12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17" y="27466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2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stor1nas11\派遣OS\OSDiv募集企画G\笠井→中西さん\IBSロゴ・スローガン・ステートメント\JPG（資料等コピペ用）\IBS_ロゴ＋スローガン_1段組み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2329" y="5901283"/>
            <a:ext cx="1898975" cy="95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1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 スライド"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2"/>
          <p:cNvSpPr>
            <a:spLocks noGrp="1"/>
          </p:cNvSpPr>
          <p:nvPr>
            <p:ph idx="10" hasCustomPrompt="1"/>
          </p:nvPr>
        </p:nvSpPr>
        <p:spPr>
          <a:xfrm>
            <a:off x="13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4400"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pPr lvl="0"/>
            <a:r>
              <a:rPr kumimoji="1" lang="ja-JP" altLang="en-US" dirty="0" err="1" smtClean="0"/>
              <a:t>たい</a:t>
            </a:r>
            <a:r>
              <a:rPr kumimoji="1" lang="ja-JP" altLang="en-US" dirty="0" smtClean="0"/>
              <a:t>とる</a:t>
            </a:r>
            <a:endParaRPr kumimoji="1" lang="en-US" altLang="ja-JP" dirty="0" smtClean="0"/>
          </a:p>
        </p:txBody>
      </p:sp>
      <p:pic>
        <p:nvPicPr>
          <p:cNvPr id="4" name="Picture 2" descr="\\stor1nas11\派遣OS\OSDiv募集企画G\笠井→中西さん\IBSロゴ・スローガン・ステートメント\JPG（資料等コピペ用）\IBS_ロゴ＋スローガン_1段組み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1644" y="5920330"/>
            <a:ext cx="1898975" cy="95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0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57150" y="0"/>
            <a:ext cx="8229600" cy="736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22-Sep-15</a:t>
            </a:fld>
            <a:r>
              <a:rPr lang="en-US" dirty="0"/>
              <a:t>  |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5" name="Line 68"/>
          <p:cNvSpPr>
            <a:spLocks noChangeShapeType="1"/>
          </p:cNvSpPr>
          <p:nvPr userDrawn="1"/>
        </p:nvSpPr>
        <p:spPr bwMode="auto">
          <a:xfrm>
            <a:off x="2514600" y="4899025"/>
            <a:ext cx="6553200" cy="1588"/>
          </a:xfrm>
          <a:prstGeom prst="line">
            <a:avLst/>
          </a:prstGeom>
          <a:noFill/>
          <a:ln w="25400">
            <a:solidFill>
              <a:srgbClr val="101177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Rectangle 69"/>
          <p:cNvSpPr>
            <a:spLocks noChangeArrowheads="1"/>
          </p:cNvSpPr>
          <p:nvPr userDrawn="1"/>
        </p:nvSpPr>
        <p:spPr bwMode="auto">
          <a:xfrm>
            <a:off x="2514600" y="3959225"/>
            <a:ext cx="6553200" cy="247650"/>
          </a:xfrm>
          <a:prstGeom prst="rect">
            <a:avLst/>
          </a:prstGeom>
          <a:solidFill>
            <a:srgbClr val="101177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51725" y="222254"/>
            <a:ext cx="1439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2514600" y="4216400"/>
            <a:ext cx="6553200" cy="609600"/>
          </a:xfrm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</a:p>
        </p:txBody>
      </p:sp>
      <p:sp>
        <p:nvSpPr>
          <p:cNvPr id="17" name="Rectangle 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959225"/>
            <a:ext cx="3276600" cy="254000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514600" y="636588"/>
            <a:ext cx="6553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06029" y="1386488"/>
            <a:ext cx="6566472" cy="5314950"/>
          </a:xfrm>
        </p:spPr>
        <p:txBody>
          <a:bodyPr/>
          <a:lstStyle>
            <a:lvl1pPr marL="182563" indent="-182563">
              <a:tabLst>
                <a:tab pos="92075" algn="l"/>
              </a:tabLst>
              <a:defRPr/>
            </a:lvl1pPr>
            <a:lvl2pPr marL="446088" indent="-182563">
              <a:defRPr/>
            </a:lvl2pPr>
            <a:lvl3pPr marL="720725" indent="-184150">
              <a:defRPr/>
            </a:lvl3pPr>
            <a:lvl4pPr marL="982663" indent="-171450">
              <a:defRPr/>
            </a:lvl4pPr>
            <a:lvl5pPr marL="1257300" indent="-182563"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3073-25C1-459F-874A-0126FECA21E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70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fld id="{B8C6DBE1-B7E4-4387-9A8D-86D8F046C90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14600" y="636588"/>
            <a:ext cx="6553200" cy="609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7506" y="1387032"/>
            <a:ext cx="2269936" cy="5314950"/>
          </a:xfrm>
        </p:spPr>
        <p:txBody>
          <a:bodyPr/>
          <a:lstStyle>
            <a:lvl1pPr marL="182563" indent="-182563">
              <a:tabLst>
                <a:tab pos="182563" algn="l"/>
              </a:tabLst>
              <a:defRPr sz="1200"/>
            </a:lvl1pPr>
            <a:lvl2pPr marL="446088" indent="-182563">
              <a:defRPr sz="1200"/>
            </a:lvl2pPr>
            <a:lvl3pPr marL="720725" indent="-184150">
              <a:defRPr sz="1200"/>
            </a:lvl3pPr>
            <a:lvl4pPr marL="982663" indent="-171450">
              <a:defRPr sz="1200"/>
            </a:lvl4pPr>
            <a:lvl5pPr marL="1257300" indent="-18256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9774" y="1386442"/>
            <a:ext cx="6552728" cy="5314950"/>
          </a:xfrm>
        </p:spPr>
        <p:txBody>
          <a:bodyPr/>
          <a:lstStyle>
            <a:lvl1pPr marL="182563" indent="-182563">
              <a:tabLst>
                <a:tab pos="92075" algn="l"/>
              </a:tabLst>
              <a:defRPr sz="1400"/>
            </a:lvl1pPr>
            <a:lvl2pPr marL="446088" indent="-182563">
              <a:defRPr sz="1400"/>
            </a:lvl2pPr>
            <a:lvl3pPr marL="720725" indent="-184150">
              <a:defRPr sz="1400"/>
            </a:lvl3pPr>
            <a:lvl4pPr marL="982663" indent="-17145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9767F-0309-4A40-B944-BBFE7FE9C3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2514600" y="636588"/>
            <a:ext cx="6553200" cy="609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fld id="{A6F15C4E-8697-4877-95F8-B371BB4D76F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514600" y="636588"/>
            <a:ext cx="6553200" cy="609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fld id="{28E897E2-4530-400B-B21D-402D05BC30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56488" y="2809875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165129" y="3425825"/>
            <a:ext cx="8797925" cy="0"/>
          </a:xfrm>
          <a:prstGeom prst="line">
            <a:avLst/>
          </a:prstGeom>
          <a:noFill/>
          <a:ln w="50800">
            <a:solidFill>
              <a:srgbClr val="0F117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62854" y="6403975"/>
            <a:ext cx="141128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7156450" y="6554788"/>
            <a:ext cx="1935145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600" dirty="0">
                <a:latin typeface="Times"/>
              </a:rPr>
              <a:t>©</a:t>
            </a:r>
            <a:r>
              <a:rPr lang="en-US" altLang="ja-JP" sz="600" dirty="0">
                <a:latin typeface="ＭＳ ゴシック" pitchFamily="49" charset="-128"/>
              </a:rPr>
              <a:t>2009 INTELLIGENCE, Ltd. All Rights Reserved.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165129" y="3478213"/>
            <a:ext cx="8797925" cy="0"/>
          </a:xfrm>
          <a:prstGeom prst="line">
            <a:avLst/>
          </a:prstGeom>
          <a:noFill/>
          <a:ln w="25400">
            <a:solidFill>
              <a:srgbClr val="0A4FA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025" y="2754413"/>
            <a:ext cx="7772400" cy="674687"/>
          </a:xfrm>
          <a:prstGeom prst="rect">
            <a:avLst/>
          </a:prstGeom>
          <a:noFill/>
          <a:extLst/>
        </p:spPr>
        <p:txBody>
          <a:bodyPr lIns="91440"/>
          <a:lstStyle>
            <a:lvl1pPr algn="l">
              <a:defRPr sz="28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5725" y="3640138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dirty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446" y="593825"/>
            <a:ext cx="8982075" cy="31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BD247-157F-49B8-9258-CA696C5989A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70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2D8E-8C90-42A9-88EC-AC24AC7A21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69269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69269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C2C1B-C9B8-46DB-BC26-EC17DC0D7AB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CB77-B220-43FD-9064-60EA9088595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72FC3-1931-401C-9F4D-C2D2A718600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" y="7938"/>
            <a:ext cx="7677150" cy="45878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CAACE-8FD3-4A13-9AC9-F5BAD7F57E7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94E71-D1B2-4D16-A6CC-C77520856DD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D7152-BBA3-4C31-87BC-37C977AE2AB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09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2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22-Sep-15</a:t>
            </a:fld>
            <a:r>
              <a:rPr lang="en-US" dirty="0"/>
              <a:t>  |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25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2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1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0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9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820303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55705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7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89991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41990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7823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22-Sep-15</a:t>
            </a:fld>
            <a:r>
              <a:rPr lang="en-US" dirty="0"/>
              <a:t>  |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202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6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383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25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12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5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1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2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1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43729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46" y="6592988"/>
            <a:ext cx="1935145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8958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60839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22-Sep-15</a:t>
            </a:fld>
            <a:r>
              <a:rPr lang="en-US" dirty="0"/>
              <a:t>  |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6912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74442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44227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46" y="6592988"/>
            <a:ext cx="1935145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5150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8604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94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14869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67957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00938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4610100" y="6545264"/>
            <a:ext cx="97776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ja-JP">
                <a:solidFill>
                  <a:schemeClr val="bg1"/>
                </a:solidFill>
                <a:latin typeface="Arial" pitchFamily="34" charset="0"/>
                <a:ea typeface="HG創英角ｺﾞｼｯｸUB" pitchFamily="49" charset="-128"/>
              </a:rPr>
              <a:t>Copyright © 2012 Intelligence Business Solutions All Rights Reserved.</a:t>
            </a:r>
            <a:endParaRPr kumimoji="0" lang="en-US" altLang="ja-JP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HG創英角ｺﾞｼｯｸUB" pitchFamily="49" charset="-128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52754" y="6635751"/>
            <a:ext cx="4626220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/>
          <a:p>
            <a:pPr algn="l" eaLnBrk="0" hangingPunct="0">
              <a:spcBef>
                <a:spcPct val="50000"/>
              </a:spcBef>
              <a:defRPr/>
            </a:pPr>
            <a:r>
              <a:rPr kumimoji="0" lang="en-US" altLang="ja-JP">
                <a:latin typeface="Arial" pitchFamily="34" charset="0"/>
                <a:ea typeface="HG創英角ｺﾞｼｯｸUB" pitchFamily="49" charset="-128"/>
                <a:cs typeface="Arial" pitchFamily="34" charset="0"/>
              </a:rPr>
              <a:t>Copyright © 2013</a:t>
            </a:r>
            <a:r>
              <a:rPr kumimoji="0" lang="ja-JP" altLang="en-US">
                <a:latin typeface="Arial" pitchFamily="34" charset="0"/>
                <a:ea typeface="HG創英角ｺﾞｼｯｸUB" pitchFamily="49" charset="-128"/>
                <a:cs typeface="Arial" pitchFamily="34" charset="0"/>
              </a:rPr>
              <a:t> </a:t>
            </a:r>
            <a:r>
              <a:rPr kumimoji="0" lang="en-US" altLang="ja-JP">
                <a:latin typeface="Arial" pitchFamily="34" charset="0"/>
                <a:ea typeface="HG創英角ｺﾞｼｯｸUB" pitchFamily="49" charset="-128"/>
                <a:cs typeface="Arial" pitchFamily="34" charset="0"/>
              </a:rPr>
              <a:t>Intelligence Business Solutions Vietnam All Rights Reserved.</a:t>
            </a:r>
            <a:r>
              <a:rPr kumimoji="0" lang="en-US" altLang="ja-JP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G創英角ｺﾞｼｯｸUB" pitchFamily="49" charset="-128"/>
                <a:cs typeface="Arial" pitchFamily="34" charset="0"/>
              </a:rPr>
              <a:t> </a:t>
            </a:r>
          </a:p>
        </p:txBody>
      </p:sp>
      <p:pic>
        <p:nvPicPr>
          <p:cNvPr id="6" name="Picture 39" descr="夕方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0759" y="4025900"/>
            <a:ext cx="8771792" cy="11366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1" hangingPunct="1">
              <a:lnSpc>
                <a:spcPct val="110000"/>
              </a:lnSpc>
              <a:spcBef>
                <a:spcPct val="50000"/>
              </a:spcBef>
              <a:defRPr sz="3200" smtClean="0">
                <a:solidFill>
                  <a:srgbClr val="333333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778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758" y="5435699"/>
            <a:ext cx="8768862" cy="307777"/>
          </a:xfrm>
        </p:spPr>
        <p:txBody>
          <a:bodyPr lIns="0" tIns="0" rIns="0" bIns="0" anchor="ctr"/>
          <a:lstStyle>
            <a:lvl1pPr marL="0" indent="0">
              <a:spcBef>
                <a:spcPct val="0"/>
              </a:spcBef>
              <a:buFontTx/>
              <a:buNone/>
              <a:defRPr sz="2000" smtClean="0">
                <a:solidFill>
                  <a:srgbClr val="333333"/>
                </a:solidFill>
              </a:defRPr>
            </a:lvl1pPr>
          </a:lstStyle>
          <a:p>
            <a:pPr lvl="0"/>
            <a:endParaRPr lang="en-US" altLang="ja-JP" noProof="0" smtClean="0"/>
          </a:p>
        </p:txBody>
      </p:sp>
    </p:spTree>
    <p:extLst>
      <p:ext uri="{BB962C8B-B14F-4D97-AF65-F5344CB8AC3E}">
        <p14:creationId xmlns:p14="http://schemas.microsoft.com/office/powerpoint/2010/main" val="25582678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945745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10014-F3D6-4F76-979D-5500DAABA3B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9425823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3D6DD2-1356-4654-A3EA-3B3B7FD2644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97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B86D0-2AB7-4BB0-937A-531253FB258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5993187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E9942-0BD4-49C5-80C5-6C3C3575C9FE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1349617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E7F8-10E6-4BAA-9238-B8C37F33A236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4525141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945745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10014-F3D6-4F76-979D-5500DAABA3B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9425823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3D6DD2-1356-4654-A3EA-3B3B7FD2644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975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B86D0-2AB7-4BB0-937A-531253FB258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59931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000" y="438150"/>
            <a:ext cx="8639175" cy="685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4000" y="1200150"/>
            <a:ext cx="8639175" cy="30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23125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E9942-0BD4-49C5-80C5-6C3C3575C9FE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1349617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E7F8-10E6-4BAA-9238-B8C37F33A236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4525141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0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1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9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©2014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9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02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4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27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544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-3175" y="52309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5" name="Picture 53"/>
          <p:cNvPicPr preferRelativeResize="0">
            <a:picLocks noChangeArrowheads="1"/>
          </p:cNvPicPr>
          <p:nvPr userDrawn="1"/>
        </p:nvPicPr>
        <p:blipFill>
          <a:blip r:embed="rId2"/>
          <a:srcRect r="-914" b="82805"/>
          <a:stretch>
            <a:fillRect/>
          </a:stretch>
        </p:blipFill>
        <p:spPr bwMode="auto">
          <a:xfrm>
            <a:off x="0" y="635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dirty="0">
                <a:solidFill>
                  <a:prstClr val="white"/>
                </a:solidFill>
                <a:latin typeface="Arial"/>
              </a:rPr>
              <a:t>INTELLIGENCE, Ltd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 flipH="1">
            <a:off x="1835150" y="42927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/>
          <a:srcRect l="6956" t="16060" r="6956" b="16060"/>
          <a:stretch>
            <a:fillRect/>
          </a:stretch>
        </p:blipFill>
        <p:spPr bwMode="auto">
          <a:xfrm>
            <a:off x="6794550" y="474667"/>
            <a:ext cx="1903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7"/>
          <p:cNvSpPr txBox="1">
            <a:spLocks noChangeArrowheads="1"/>
          </p:cNvSpPr>
          <p:nvPr userDrawn="1"/>
        </p:nvSpPr>
        <p:spPr bwMode="auto">
          <a:xfrm>
            <a:off x="6815146" y="6592988"/>
            <a:ext cx="1935145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8" y="2708275"/>
            <a:ext cx="7489825" cy="1441450"/>
          </a:xfrm>
          <a:extLst/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883228" y="4303586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202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DC2853-1129-4F63-8CBC-7AABC73E68B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66433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1" i="1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27E350-5310-41EC-BDDD-C6763A6DDDF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524725"/>
            <a:ext cx="5486400" cy="288925"/>
          </a:xfrm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6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C10BBD-64E3-4C24-B3A4-263B279C342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86311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13213"/>
            <a:ext cx="4040188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713213"/>
            <a:ext cx="4041775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7543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1D166A-06ED-4E81-9BC2-77879E32AC7C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34265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31088" y="358775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165129" y="3227388"/>
            <a:ext cx="87979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165129" y="3175000"/>
            <a:ext cx="8797925" cy="0"/>
          </a:xfrm>
          <a:prstGeom prst="line">
            <a:avLst/>
          </a:prstGeom>
          <a:noFill/>
          <a:ln w="50800">
            <a:solidFill>
              <a:srgbClr val="0F117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4692650" y="6530975"/>
            <a:ext cx="2705100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ja-JP" altLang="en-US" sz="600" dirty="0">
                <a:latin typeface="ＭＳ Ｐゴシック" pitchFamily="50" charset="-128"/>
                <a:ea typeface="ＭＳ Ｐゴシック" pitchFamily="50" charset="-128"/>
              </a:rPr>
              <a:t>インテリジェンスは人材紹介、人材派遣・アウトソーシング、求人情報メディアを通じて</a:t>
            </a:r>
          </a:p>
          <a:p>
            <a:pPr>
              <a:defRPr/>
            </a:pPr>
            <a:r>
              <a:rPr lang="ja-JP" altLang="en-US" sz="600" dirty="0">
                <a:latin typeface="ＭＳ Ｐゴシック" pitchFamily="50" charset="-128"/>
                <a:ea typeface="ＭＳ Ｐゴシック" pitchFamily="50" charset="-128"/>
              </a:rPr>
              <a:t>人材採用・活用に関するあらゆるご要望にお応えします。</a:t>
            </a:r>
          </a:p>
        </p:txBody>
      </p:sp>
      <p:pic>
        <p:nvPicPr>
          <p:cNvPr id="8" name="Picture 19" descr="JLogoBlu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88919" y="6546850"/>
            <a:ext cx="1439862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20"/>
          <p:cNvGrpSpPr>
            <a:grpSpLocks/>
          </p:cNvGrpSpPr>
          <p:nvPr userDrawn="1"/>
        </p:nvGrpSpPr>
        <p:grpSpPr bwMode="auto">
          <a:xfrm>
            <a:off x="7453313" y="6430963"/>
            <a:ext cx="1630362" cy="309562"/>
            <a:chOff x="4695" y="4051"/>
            <a:chExt cx="1027" cy="195"/>
          </a:xfrm>
        </p:grpSpPr>
        <p:pic>
          <p:nvPicPr>
            <p:cNvPr id="11" name="Picture 29" descr="lineup_yoko3"/>
            <p:cNvPicPr>
              <a:picLocks noChangeAspect="1" noChangeArrowheads="1"/>
            </p:cNvPicPr>
            <p:nvPr userDrawn="1"/>
          </p:nvPicPr>
          <p:blipFill>
            <a:blip r:embed="rId4"/>
            <a:srcRect l="46289" t="-22641"/>
            <a:stretch>
              <a:fillRect/>
            </a:stretch>
          </p:blipFill>
          <p:spPr bwMode="auto">
            <a:xfrm>
              <a:off x="5324" y="4051"/>
              <a:ext cx="39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2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95" y="4092"/>
              <a:ext cx="63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7150" y="2074863"/>
            <a:ext cx="7772400" cy="1470025"/>
          </a:xfrm>
          <a:prstGeom prst="rect">
            <a:avLst/>
          </a:prstGeom>
          <a:noFill/>
          <a:extLst/>
        </p:spPr>
        <p:txBody>
          <a:bodyPr lIns="91440"/>
          <a:lstStyle>
            <a:lvl1pPr>
              <a:defRPr sz="2500"/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3" name="Date Placeholder 1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5725" y="3368675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+mn-lt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0EC269-FEF5-447A-80D2-5DCF1739E05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58824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70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51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9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9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073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27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694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47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82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35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 b="0">
                <a:solidFill>
                  <a:srgbClr val="101177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80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495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7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93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24719"/>
            <a:ext cx="5486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958" y="20228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200000"/>
              </a:lnSpc>
              <a:defRPr sz="2000" b="0" i="1" cap="none" baseline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937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113877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443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5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5230780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3" name="Picture 5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6069"/>
            <a:ext cx="9144000" cy="1627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ja-JP" sz="17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ja-JP" sz="1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 userDrawn="1"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 flipH="1">
            <a:off x="1835150" y="4292672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9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36" y="474667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7"/>
          <p:cNvSpPr txBox="1">
            <a:spLocks noChangeArrowheads="1"/>
          </p:cNvSpPr>
          <p:nvPr userDrawn="1"/>
        </p:nvSpPr>
        <p:spPr bwMode="auto">
          <a:xfrm>
            <a:off x="6815139" y="659296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2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27124" y="2708275"/>
            <a:ext cx="7489825" cy="14414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2800">
                <a:solidFill>
                  <a:srgbClr val="101177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  <a:endParaRPr lang="en-US" altLang="ja-JP" noProof="0" dirty="0" smtClean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83228" y="4303558"/>
            <a:ext cx="4889500" cy="3077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日付／所属／作成者等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2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9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8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87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9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0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02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12.xml"/><Relationship Id="rId7" Type="http://schemas.openxmlformats.org/officeDocument/2006/relationships/theme" Target="../theme/theme18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9" Type="http://schemas.openxmlformats.org/officeDocument/2006/relationships/image" Target="../media/image2.jpe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2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theme" Target="../theme/theme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5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3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0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Relationship Id="rId9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6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10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10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INTELLIGENCE, Ltd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/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11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92" y="6592988"/>
            <a:ext cx="1960793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schemeClr val="bg1"/>
                </a:solidFill>
                <a:latin typeface="+mn-lt"/>
              </a:rPr>
              <a:t>©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  |  </a:t>
            </a:r>
            <a:fld id="{D84C4565-56BD-4054-B8E2-BDDAD0EC2B53}" type="datetime5">
              <a:rPr lang="en-US"/>
              <a:pPr>
                <a:defRPr/>
              </a:pPr>
              <a:t>22-Sep-15</a:t>
            </a:fld>
            <a:r>
              <a:rPr lang="en-US" dirty="0"/>
              <a:t>  |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930" r:id="rId7"/>
    <p:sldLayoutId id="2147483931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AF297C-4121-498A-9E97-8306ABF3F13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1693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AF297C-4121-498A-9E97-8306ABF3F13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1693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46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384835" y="6592890"/>
            <a:ext cx="27254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prstClr val="white"/>
                </a:solidFill>
                <a:latin typeface="Arial"/>
              </a:rPr>
              <a:t>©2014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36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92" y="6592988"/>
            <a:ext cx="1960793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2771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46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384835" y="6592890"/>
            <a:ext cx="27254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59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1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38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2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115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6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A02ブランドロゴ基本形反転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24" y="2"/>
            <a:ext cx="935037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3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9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9E0226E-8489-0F42-8FC7-B1661A57088F}" type="slidenum">
              <a:rPr lang="ja-JP" altLang="en-US" smtClean="0">
                <a:solidFill>
                  <a:prstClr val="white"/>
                </a:solidFill>
                <a:latin typeface="Arial"/>
                <a:ea typeface="ＭＳ Ｐゴシック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ja-JP" altLang="en-US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18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ja-JP" altLang="en-US" sz="18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384835" y="6592890"/>
            <a:ext cx="27254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9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63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1" fontAlgn="base" hangingPunct="1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35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97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60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4763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92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43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462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384835" y="6592890"/>
            <a:ext cx="27254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prstClr val="white"/>
                </a:solidFill>
                <a:latin typeface="Arial"/>
              </a:rPr>
              <a:t>©2014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51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0"/>
            <a:ext cx="82296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" y="809625"/>
            <a:ext cx="89789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8693151" y="6572350"/>
            <a:ext cx="415498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fld id="{735DB6BB-2DA4-4DC1-B150-9194481C738A}" type="slidenum">
              <a:rPr lang="en-US" altLang="ja-JP" sz="1200">
                <a:latin typeface="ＭＳ ゴシック" pitchFamily="49" charset="-128"/>
              </a:rPr>
              <a:pPr>
                <a:defRPr/>
              </a:pPr>
              <a:t>‹#›</a:t>
            </a:fld>
            <a:endParaRPr lang="en-US" altLang="ja-JP" sz="1200" dirty="0">
              <a:latin typeface="ＭＳ ゴシック" pitchFamily="49" charset="-128"/>
            </a:endParaRPr>
          </a:p>
        </p:txBody>
      </p:sp>
      <p:pic>
        <p:nvPicPr>
          <p:cNvPr id="8197" name="Picture 3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1088" y="130175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37"/>
          <p:cNvSpPr>
            <a:spLocks noChangeShapeType="1"/>
          </p:cNvSpPr>
          <p:nvPr userDrawn="1"/>
        </p:nvSpPr>
        <p:spPr bwMode="auto">
          <a:xfrm>
            <a:off x="139737" y="690563"/>
            <a:ext cx="8797925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2" name="Line 38"/>
          <p:cNvSpPr>
            <a:spLocks noChangeShapeType="1"/>
          </p:cNvSpPr>
          <p:nvPr userDrawn="1"/>
        </p:nvSpPr>
        <p:spPr bwMode="auto">
          <a:xfrm>
            <a:off x="139737" y="638175"/>
            <a:ext cx="8797925" cy="0"/>
          </a:xfrm>
          <a:prstGeom prst="line">
            <a:avLst/>
          </a:prstGeom>
          <a:noFill/>
          <a:ln w="50800">
            <a:solidFill>
              <a:srgbClr val="0F117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3" name="Line 39"/>
          <p:cNvSpPr>
            <a:spLocks noChangeShapeType="1"/>
          </p:cNvSpPr>
          <p:nvPr userDrawn="1"/>
        </p:nvSpPr>
        <p:spPr bwMode="auto">
          <a:xfrm>
            <a:off x="165129" y="6551613"/>
            <a:ext cx="8797925" cy="0"/>
          </a:xfrm>
          <a:prstGeom prst="line">
            <a:avLst/>
          </a:prstGeom>
          <a:noFill/>
          <a:ln w="25400">
            <a:solidFill>
              <a:srgbClr val="0F117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24" r:id="rId3"/>
    <p:sldLayoutId id="2147483723" r:id="rId4"/>
    <p:sldLayoutId id="2147483722" r:id="rId5"/>
    <p:sldLayoutId id="2147483721" r:id="rId6"/>
    <p:sldLayoutId id="2147483720" r:id="rId7"/>
    <p:sldLayoutId id="2147483719" r:id="rId8"/>
    <p:sldLayoutId id="2147483718" r:id="rId9"/>
    <p:sldLayoutId id="2147483717" r:id="rId10"/>
    <p:sldLayoutId id="2147483716" r:id="rId11"/>
    <p:sldLayoutId id="214748371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647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25366"/>
            <a:ext cx="0" cy="299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10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©2013 INTELLIGENCE,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57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4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2015/9/22</a:t>
            </a:fld>
            <a:endParaRPr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16" y="63564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4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784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144463" y="6178550"/>
            <a:ext cx="2141537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50" y="1347788"/>
            <a:ext cx="6551613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smtClean="0"/>
              <a:t>Click to edit Master text styles</a:t>
            </a:r>
          </a:p>
          <a:p>
            <a:pPr lvl="1"/>
            <a:r>
              <a:rPr lang="en-GB" altLang="ja-JP" smtClean="0"/>
              <a:t>Second level</a:t>
            </a:r>
          </a:p>
          <a:p>
            <a:pPr lvl="2"/>
            <a:r>
              <a:rPr lang="en-GB" altLang="ja-JP" smtClean="0"/>
              <a:t>Third level</a:t>
            </a:r>
          </a:p>
          <a:p>
            <a:pPr lvl="3"/>
            <a:r>
              <a:rPr lang="en-GB" altLang="ja-JP" smtClean="0"/>
              <a:t>Fourth level</a:t>
            </a:r>
          </a:p>
          <a:p>
            <a:pPr lvl="4"/>
            <a:r>
              <a:rPr lang="en-GB" altLang="ja-JP" smtClean="0"/>
              <a:t>Fifth level</a:t>
            </a:r>
          </a:p>
          <a:p>
            <a:pPr lvl="4"/>
            <a:endParaRPr lang="en-GB" altLang="ja-JP" smtClean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152400" y="1317625"/>
            <a:ext cx="2133600" cy="0"/>
          </a:xfrm>
          <a:prstGeom prst="line">
            <a:avLst/>
          </a:prstGeom>
          <a:noFill/>
          <a:ln w="25400">
            <a:solidFill>
              <a:srgbClr val="101177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514600" y="1314450"/>
            <a:ext cx="6553200" cy="1588"/>
          </a:xfrm>
          <a:prstGeom prst="line">
            <a:avLst/>
          </a:prstGeom>
          <a:noFill/>
          <a:ln w="25400">
            <a:solidFill>
              <a:srgbClr val="101177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7400" y="6616700"/>
            <a:ext cx="1905000" cy="152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fld id="{F5E0C311-3338-4E06-8C41-E0781ECAB3E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514600" y="381000"/>
            <a:ext cx="6553200" cy="247650"/>
          </a:xfrm>
          <a:prstGeom prst="rect">
            <a:avLst/>
          </a:prstGeom>
          <a:solidFill>
            <a:srgbClr val="101177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144463" y="660400"/>
            <a:ext cx="2141537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 flipH="1">
            <a:off x="8761413" y="6619975"/>
            <a:ext cx="0" cy="200025"/>
          </a:xfrm>
          <a:prstGeom prst="line">
            <a:avLst/>
          </a:prstGeom>
          <a:noFill/>
          <a:ln w="15875">
            <a:solidFill>
              <a:srgbClr val="0E5C5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2532063" y="381000"/>
            <a:ext cx="3276600" cy="228600"/>
          </a:xfrm>
          <a:prstGeom prst="rect">
            <a:avLst/>
          </a:prstGeom>
          <a:solidFill>
            <a:srgbClr val="101177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en-GB" altLang="ja-JP" sz="900" dirty="0" smtClean="0"/>
          </a:p>
        </p:txBody>
      </p:sp>
      <p:sp>
        <p:nvSpPr>
          <p:cNvPr id="21515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636588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smtClean="0"/>
              <a:t>Company Overview</a:t>
            </a:r>
          </a:p>
        </p:txBody>
      </p:sp>
      <p:pic>
        <p:nvPicPr>
          <p:cNvPr id="2151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3550" y="381000"/>
            <a:ext cx="1511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6" r:id="rId2"/>
    <p:sldLayoutId id="2147483744" r:id="rId3"/>
    <p:sldLayoutId id="2147483725" r:id="rId4"/>
    <p:sldLayoutId id="2147483745" r:id="rId5"/>
    <p:sldLayoutId id="214748374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71450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3"/>
          <p:cNvPicPr>
            <a:picLocks noChangeAspect="1" noChangeArrowheads="1"/>
          </p:cNvPicPr>
          <p:nvPr userDrawn="1"/>
        </p:nvPicPr>
        <p:blipFill>
          <a:blip r:embed="rId13"/>
          <a:srcRect r="-914" b="82805"/>
          <a:stretch>
            <a:fillRect/>
          </a:stretch>
        </p:blipFill>
        <p:spPr bwMode="auto">
          <a:xfrm>
            <a:off x="0" y="0"/>
            <a:ext cx="9144000" cy="503238"/>
          </a:xfrm>
          <a:prstGeom prst="rect">
            <a:avLst/>
          </a:prstGeom>
          <a:solidFill>
            <a:srgbClr val="101177"/>
          </a:solidFill>
          <a:ln w="9525">
            <a:noFill/>
            <a:miter lim="800000"/>
            <a:headEnd/>
            <a:tailEnd/>
          </a:ln>
        </p:spPr>
      </p:pic>
      <p:pic>
        <p:nvPicPr>
          <p:cNvPr id="28675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14"/>
          <a:srcRect l="6956" t="16060" r="6956" b="16060"/>
          <a:stretch>
            <a:fillRect/>
          </a:stretch>
        </p:blipFill>
        <p:spPr bwMode="auto">
          <a:xfrm>
            <a:off x="7721600" y="0"/>
            <a:ext cx="13890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" y="7938"/>
            <a:ext cx="76771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46" y="593825"/>
            <a:ext cx="8982075" cy="314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1" name="Line 39"/>
          <p:cNvSpPr>
            <a:spLocks noChangeShapeType="1"/>
          </p:cNvSpPr>
          <p:nvPr userDrawn="1"/>
        </p:nvSpPr>
        <p:spPr bwMode="auto">
          <a:xfrm>
            <a:off x="0" y="6570663"/>
            <a:ext cx="9144000" cy="0"/>
          </a:xfrm>
          <a:prstGeom prst="line">
            <a:avLst/>
          </a:prstGeom>
          <a:noFill/>
          <a:ln w="12700">
            <a:solidFill>
              <a:srgbClr val="0F117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2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73527" y="6554888"/>
            <a:ext cx="1038225" cy="204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CE9B3F1-0E31-4603-B8A2-D32045BD84E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3" name="Text Box 57"/>
          <p:cNvSpPr txBox="1">
            <a:spLocks noChangeArrowheads="1"/>
          </p:cNvSpPr>
          <p:nvPr userDrawn="1"/>
        </p:nvSpPr>
        <p:spPr bwMode="auto">
          <a:xfrm>
            <a:off x="7156505" y="6626225"/>
            <a:ext cx="2020105" cy="18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600" dirty="0">
                <a:latin typeface="メイリオ" pitchFamily="50" charset="-128"/>
              </a:rPr>
              <a:t>©2012 INTELLIGENCE, Ltd.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4" r:id="rId2"/>
    <p:sldLayoutId id="2147483733" r:id="rId3"/>
    <p:sldLayoutId id="2147483732" r:id="rId4"/>
    <p:sldLayoutId id="2147483731" r:id="rId5"/>
    <p:sldLayoutId id="2147483730" r:id="rId6"/>
    <p:sldLayoutId id="2147483729" r:id="rId7"/>
    <p:sldLayoutId id="2147483748" r:id="rId8"/>
    <p:sldLayoutId id="2147483749" r:id="rId9"/>
    <p:sldLayoutId id="2147483728" r:id="rId10"/>
    <p:sldLayoutId id="214748372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177800" indent="-1778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8" name="Picture 52" descr="A02ブランドロゴ基本形反転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1955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3207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3"/>
          <p:cNvPicPr preferRelativeResize="0"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059" y="6482184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27" name="Picture 53"/>
          <p:cNvPicPr preferRelativeResize="0"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5082"/>
            <a:ext cx="9144000" cy="403200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Header text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607"/>
            <a:ext cx="8639175" cy="12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Level One Text</a:t>
            </a:r>
          </a:p>
          <a:p>
            <a:pPr lvl="1"/>
            <a:r>
              <a:rPr lang="en-US" altLang="ja-JP" dirty="0" smtClean="0"/>
              <a:t>Level Two Text</a:t>
            </a:r>
          </a:p>
          <a:p>
            <a:pPr lvl="2"/>
            <a:r>
              <a:rPr lang="en-US" altLang="ja-JP" dirty="0" smtClean="0"/>
              <a:t>Level Three Text</a:t>
            </a:r>
          </a:p>
          <a:p>
            <a:pPr lvl="3"/>
            <a:r>
              <a:rPr lang="en-US" altLang="ja-JP" dirty="0" smtClean="0"/>
              <a:t>Level Four Text</a:t>
            </a:r>
          </a:p>
          <a:p>
            <a:pPr lvl="4"/>
            <a:r>
              <a:rPr lang="en-US" altLang="ja-JP" dirty="0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A1C0BA-FEAB-4DED-8EEB-7DDA284E438D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51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39" y="6592988"/>
            <a:ext cx="215956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©2012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/>
              <a:t>22-Sep-15</a:t>
            </a:fld>
            <a:r>
              <a:rPr lang="en-US" dirty="0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A02ブランドロゴ基本形反転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38" y="2"/>
            <a:ext cx="935037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3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fontAlgn="base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pitchFamily="34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fontAlgn="base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pitchFamily="34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92" y="6592988"/>
            <a:ext cx="1960793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6982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-3175" y="64818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8"/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04817"/>
            <a:ext cx="8639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4"/>
            <a:ext cx="86391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Level One Text</a:t>
            </a:r>
          </a:p>
          <a:p>
            <a:pPr lvl="1"/>
            <a:r>
              <a:rPr lang="en-US" altLang="ja-JP" smtClean="0"/>
              <a:t>Level Two Text</a:t>
            </a:r>
          </a:p>
          <a:p>
            <a:pPr lvl="2"/>
            <a:r>
              <a:rPr lang="en-US" altLang="ja-JP" smtClean="0"/>
              <a:t>Level Three Text</a:t>
            </a:r>
          </a:p>
          <a:p>
            <a:pPr lvl="3"/>
            <a:r>
              <a:rPr lang="en-US" altLang="ja-JP" smtClean="0"/>
              <a:t>Level Four Text</a:t>
            </a:r>
          </a:p>
          <a:p>
            <a:pPr lvl="4"/>
            <a:r>
              <a:rPr lang="en-US" altLang="ja-JP" smtClean="0"/>
              <a:t>Level Five Text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1" y="6524725"/>
            <a:ext cx="1223963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0000" tIns="4680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CD9BF6-97D7-4AF6-911C-484186373EA0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4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ゴシック" pitchFamily="49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prstClr val="white"/>
                </a:solidFill>
                <a:latin typeface="Arial"/>
              </a:rPr>
              <a:t>INTELLIGENCE, Ltd</a:t>
            </a:r>
            <a:endParaRPr lang="en-US" alt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1547813" y="65135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037" name="Picture 52" descr="A02ブランドロゴ基本形反転"/>
          <p:cNvPicPr>
            <a:picLocks noChangeAspect="1" noChangeArrowheads="1"/>
          </p:cNvPicPr>
          <p:nvPr/>
        </p:nvPicPr>
        <p:blipFill>
          <a:blip r:embed="rId9"/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6815192" y="6592988"/>
            <a:ext cx="1960793" cy="2000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" pitchFamily="18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dirty="0" smtClean="0">
                <a:solidFill>
                  <a:prstClr val="white"/>
                </a:solidFill>
                <a:latin typeface="Arial"/>
              </a:rPr>
              <a:t>© INTELLIGENCE, Ltd. All Rights Reserved.</a:t>
            </a:r>
          </a:p>
        </p:txBody>
      </p:sp>
      <p:sp>
        <p:nvSpPr>
          <p:cNvPr id="31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676400" y="6534150"/>
            <a:ext cx="5486400" cy="32385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dirty="0">
                <a:solidFill>
                  <a:prstClr val="white"/>
                </a:solidFill>
              </a:rPr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5747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pitchFamily="2" charset="2"/>
        <a:buChar char="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pitchFamily="18" charset="2"/>
        <a:buChar char=""/>
        <a:defRPr kumimoji="1" sz="1300">
          <a:solidFill>
            <a:schemeClr val="tx1"/>
          </a:solidFill>
          <a:latin typeface="+mn-lt"/>
          <a:ea typeface="+mn-ea"/>
        </a:defRPr>
      </a:lvl2pPr>
      <a:lvl3pPr marL="811213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0747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3493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ja-JP" sz="6000" dirty="0" smtClean="0">
                <a:ea typeface="MS UI Gothic" pitchFamily="50" charset="-128"/>
              </a:rPr>
              <a:t>Training Contents</a:t>
            </a:r>
            <a:endParaRPr lang="en-US" altLang="ja-JP" sz="6000" dirty="0">
              <a:ea typeface="MS UI Gothic" pitchFamily="50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35696" y="4293096"/>
            <a:ext cx="4889500" cy="936104"/>
          </a:xfrm>
        </p:spPr>
        <p:txBody>
          <a:bodyPr/>
          <a:lstStyle/>
          <a:p>
            <a:r>
              <a:rPr lang="en-US" altLang="ja-JP" dirty="0" smtClean="0">
                <a:ea typeface="MS UI Gothic" pitchFamily="50" charset="-128"/>
              </a:rPr>
              <a:t>Ver.1.0</a:t>
            </a:r>
            <a:endParaRPr lang="en-US" altLang="ja-JP" dirty="0">
              <a:ea typeface="MS UI Gothic" pitchFamily="50" charset="-128"/>
            </a:endParaRPr>
          </a:p>
          <a:p>
            <a:r>
              <a:rPr lang="en-US" altLang="ja-JP" dirty="0">
                <a:ea typeface="MS UI Gothic" pitchFamily="50" charset="-128"/>
              </a:rPr>
              <a:t>Intelligence Business Solutions </a:t>
            </a:r>
            <a:r>
              <a:rPr lang="en-US" altLang="ja-JP" dirty="0" smtClean="0">
                <a:ea typeface="MS UI Gothic" pitchFamily="50" charset="-128"/>
              </a:rPr>
              <a:t>Vietnam</a:t>
            </a:r>
          </a:p>
          <a:p>
            <a:r>
              <a:rPr lang="en-US" altLang="ja-JP" dirty="0" smtClean="0">
                <a:ea typeface="MS UI Gothic" pitchFamily="50" charset="-128"/>
              </a:rPr>
              <a:t>IT Class program &amp; Internship </a:t>
            </a:r>
            <a:r>
              <a:rPr lang="en-US" altLang="ja-JP" dirty="0">
                <a:ea typeface="MS UI Gothic" pitchFamily="50" charset="-128"/>
              </a:rPr>
              <a:t>program </a:t>
            </a:r>
          </a:p>
        </p:txBody>
      </p:sp>
    </p:spTree>
    <p:extLst>
      <p:ext uri="{BB962C8B-B14F-4D97-AF65-F5344CB8AC3E}">
        <p14:creationId xmlns:p14="http://schemas.microsoft.com/office/powerpoint/2010/main" val="20914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415925"/>
            <a:ext cx="8639175" cy="708025"/>
          </a:xfrm>
        </p:spPr>
        <p:txBody>
          <a:bodyPr/>
          <a:lstStyle/>
          <a:p>
            <a:r>
              <a:rPr lang="en-US" altLang="ja-JP" smtClean="0"/>
              <a:t>0. Introduction</a:t>
            </a:r>
            <a:r>
              <a:rPr lang="en-US" altLang="ja-JP" sz="1800" smtClean="0"/>
              <a:t/>
            </a:r>
            <a:br>
              <a:rPr lang="en-US" altLang="ja-JP" sz="1800" smtClean="0"/>
            </a:br>
            <a:r>
              <a:rPr lang="en-US" altLang="ja-JP" sz="1800" smtClean="0"/>
              <a:t>    INTELLIGENCE group slogan and logo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200150"/>
            <a:ext cx="8639175" cy="754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1600" smtClean="0"/>
              <a:t>Thank you for join Intelligence Business Solutions Vietnam. Firstly, please understand INTELLIGENCE slogan and logo. INTELLIGENCE provides </a:t>
            </a:r>
            <a:r>
              <a:rPr lang="en-US" altLang="ja-JP" sz="1600" b="1" smtClean="0">
                <a:solidFill>
                  <a:srgbClr val="FF0066"/>
                </a:solidFill>
              </a:rPr>
              <a:t>“opportunity and environment” for “positive working and bright future”</a:t>
            </a:r>
            <a:r>
              <a:rPr lang="en-US" altLang="ja-JP" sz="1600" b="1" smtClean="0"/>
              <a:t>.</a:t>
            </a:r>
          </a:p>
        </p:txBody>
      </p:sp>
      <p:pic>
        <p:nvPicPr>
          <p:cNvPr id="38916" name="Picture 4" descr="英文スローガンTM二段組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587625"/>
            <a:ext cx="2687638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Rectangle 16"/>
          <p:cNvSpPr>
            <a:spLocks noChangeArrowheads="1"/>
          </p:cNvSpPr>
          <p:nvPr/>
        </p:nvSpPr>
        <p:spPr bwMode="auto">
          <a:xfrm>
            <a:off x="3735388" y="2184400"/>
            <a:ext cx="1127125" cy="10112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 marL="182563" indent="-182563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2000">
                <a:solidFill>
                  <a:schemeClr val="bg1"/>
                </a:solidFill>
              </a:rPr>
              <a:t>Slogan</a:t>
            </a:r>
          </a:p>
        </p:txBody>
      </p:sp>
      <p:sp>
        <p:nvSpPr>
          <p:cNvPr id="38918" name="Rectangle 17"/>
          <p:cNvSpPr>
            <a:spLocks noChangeArrowheads="1"/>
          </p:cNvSpPr>
          <p:nvPr/>
        </p:nvSpPr>
        <p:spPr bwMode="auto">
          <a:xfrm>
            <a:off x="3735388" y="3343275"/>
            <a:ext cx="1127125" cy="1011238"/>
          </a:xfrm>
          <a:prstGeom prst="rect">
            <a:avLst/>
          </a:prstGeom>
          <a:solidFill>
            <a:srgbClr val="0A4F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 marL="182563" indent="-182563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200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8919" name="Rectangle 19"/>
          <p:cNvSpPr>
            <a:spLocks noChangeArrowheads="1"/>
          </p:cNvSpPr>
          <p:nvPr/>
        </p:nvSpPr>
        <p:spPr bwMode="auto">
          <a:xfrm>
            <a:off x="4943475" y="2195513"/>
            <a:ext cx="35829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 altLang="ja-JP">
                <a:solidFill>
                  <a:srgbClr val="000000"/>
                </a:solidFill>
              </a:rPr>
              <a:t>This slogan (literally, “Your Job, Your Joy”) expresses our </a:t>
            </a:r>
            <a:r>
              <a:rPr lang="en-US" altLang="ja-JP" b="1">
                <a:solidFill>
                  <a:srgbClr val="FF0066"/>
                </a:solidFill>
              </a:rPr>
              <a:t>“Positive work choices for everyone”</a:t>
            </a:r>
            <a:r>
              <a:rPr lang="en-US" altLang="ja-JP">
                <a:solidFill>
                  <a:srgbClr val="000000"/>
                </a:solidFill>
              </a:rPr>
              <a:t> brand vision. Through professional support, we aim to transform employment into a positive experience for individuals and companies.</a:t>
            </a:r>
            <a:r>
              <a:rPr lang="en-US" altLang="ja-JP"/>
              <a:t> </a:t>
            </a:r>
          </a:p>
        </p:txBody>
      </p:sp>
      <p:sp>
        <p:nvSpPr>
          <p:cNvPr id="38920" name="Rectangle 19"/>
          <p:cNvSpPr>
            <a:spLocks noChangeArrowheads="1"/>
          </p:cNvSpPr>
          <p:nvPr/>
        </p:nvSpPr>
        <p:spPr bwMode="auto">
          <a:xfrm>
            <a:off x="4943475" y="3343275"/>
            <a:ext cx="35829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buClr>
                <a:schemeClr val="tx1"/>
              </a:buClr>
              <a:buSzTx/>
              <a:buFontTx/>
              <a:buNone/>
            </a:pPr>
            <a:r>
              <a:rPr lang="en-US" altLang="ja-JP"/>
              <a:t>Our Door of Intelligence logo symbolizes the promise of our brand. It inspires customers and staff members to</a:t>
            </a:r>
            <a:r>
              <a:rPr lang="en-US" altLang="ja-JP" b="1">
                <a:solidFill>
                  <a:srgbClr val="FF0066"/>
                </a:solidFill>
              </a:rPr>
              <a:t> open the door to new possibilities and step toward a brighter future</a:t>
            </a:r>
            <a:r>
              <a:rPr lang="en-US" altLang="ja-JP"/>
              <a:t>.</a:t>
            </a:r>
          </a:p>
        </p:txBody>
      </p:sp>
      <p:grpSp>
        <p:nvGrpSpPr>
          <p:cNvPr id="38921" name="Group 34"/>
          <p:cNvGrpSpPr>
            <a:grpSpLocks/>
          </p:cNvGrpSpPr>
          <p:nvPr/>
        </p:nvGrpSpPr>
        <p:grpSpPr bwMode="auto">
          <a:xfrm>
            <a:off x="1238250" y="4622800"/>
            <a:ext cx="6550025" cy="423863"/>
            <a:chOff x="2051" y="1946"/>
            <a:chExt cx="1134" cy="267"/>
          </a:xfrm>
        </p:grpSpPr>
        <p:sp>
          <p:nvSpPr>
            <p:cNvPr id="38922" name="Rectangle 32"/>
            <p:cNvSpPr>
              <a:spLocks noChangeArrowheads="1"/>
            </p:cNvSpPr>
            <p:nvPr/>
          </p:nvSpPr>
          <p:spPr bwMode="auto">
            <a:xfrm>
              <a:off x="2051" y="1946"/>
              <a:ext cx="113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>
              <a:lvl1pPr marL="182563" indent="-182563">
                <a:defRPr kumimoji="1" sz="13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1pPr>
              <a:lvl2pPr marL="742950" indent="-285750">
                <a:defRPr kumimoji="1" sz="13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2pPr>
              <a:lvl3pPr marL="1143000" indent="-228600">
                <a:defRPr kumimoji="1" sz="13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3pPr>
              <a:lvl4pPr marL="1600200" indent="-228600">
                <a:defRPr kumimoji="1" sz="13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4pPr>
              <a:lvl5pPr marL="2057400" indent="-228600">
                <a:defRPr kumimoji="1" sz="13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3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3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3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3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</a:defRPr>
              </a:lvl9pPr>
            </a:lstStyle>
            <a:p>
              <a:pPr algn="ctr"/>
              <a:r>
                <a:rPr lang="en-US" altLang="ja-JP" sz="1400" b="1"/>
                <a:t>INTELLIGENCE Group companies</a:t>
              </a:r>
            </a:p>
          </p:txBody>
        </p:sp>
        <p:sp>
          <p:nvSpPr>
            <p:cNvPr id="38923" name="Line 33"/>
            <p:cNvSpPr>
              <a:spLocks noChangeShapeType="1"/>
            </p:cNvSpPr>
            <p:nvPr/>
          </p:nvSpPr>
          <p:spPr bwMode="auto">
            <a:xfrm>
              <a:off x="2051" y="2213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n-US"/>
            </a:p>
          </p:txBody>
        </p:sp>
      </p:grpSp>
      <p:pic>
        <p:nvPicPr>
          <p:cNvPr id="38925" name="Picture 13" descr="無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5145088"/>
            <a:ext cx="64706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368925" y="3133725"/>
            <a:ext cx="3073400" cy="25066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254000" y="415925"/>
            <a:ext cx="8639175" cy="708025"/>
          </a:xfrm>
        </p:spPr>
        <p:txBody>
          <a:bodyPr/>
          <a:lstStyle/>
          <a:p>
            <a:r>
              <a:rPr lang="en-US" altLang="ja-JP" smtClean="0"/>
              <a:t>0. Introduction</a:t>
            </a:r>
            <a:r>
              <a:rPr lang="en-US" altLang="ja-JP" sz="1800" smtClean="0">
                <a:ea typeface="MS UI Gothic" pitchFamily="50" charset="-128"/>
              </a:rPr>
              <a:t/>
            </a:r>
            <a:br>
              <a:rPr lang="en-US" altLang="ja-JP" sz="1800" smtClean="0">
                <a:ea typeface="MS UI Gothic" pitchFamily="50" charset="-128"/>
              </a:rPr>
            </a:br>
            <a:r>
              <a:rPr lang="en-US" altLang="ja-JP" sz="1800" smtClean="0">
                <a:ea typeface="MS UI Gothic" pitchFamily="50" charset="-128"/>
              </a:rPr>
              <a:t>    What is “Global Team System Development”?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4000" y="1200150"/>
            <a:ext cx="8639175" cy="5334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1600" smtClean="0">
                <a:ea typeface="MS UI Gothic" pitchFamily="50" charset="-128"/>
              </a:rPr>
              <a:t>In Global Team System Development, we communicate in English and high power network communication tools. Therefore we don’t have to care place of work in the world.</a:t>
            </a:r>
            <a:endParaRPr lang="ja-JP" altLang="en-US" sz="1600" smtClean="0">
              <a:ea typeface="MS UI Gothic" pitchFamily="50" charset="-128"/>
            </a:endParaRPr>
          </a:p>
        </p:txBody>
      </p:sp>
      <p:sp>
        <p:nvSpPr>
          <p:cNvPr id="47" name="円/楕円 46"/>
          <p:cNvSpPr>
            <a:spLocks noChangeArrowheads="1"/>
          </p:cNvSpPr>
          <p:nvPr/>
        </p:nvSpPr>
        <p:spPr bwMode="auto">
          <a:xfrm>
            <a:off x="1209675" y="4765675"/>
            <a:ext cx="2592388" cy="661988"/>
          </a:xfrm>
          <a:prstGeom prst="ellipse">
            <a:avLst/>
          </a:prstGeom>
          <a:solidFill>
            <a:srgbClr val="B9C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200">
              <a:solidFill>
                <a:srgbClr val="FFFFFF"/>
              </a:solidFill>
              <a:ea typeface="MS UI Gothic" pitchFamily="50" charset="-128"/>
            </a:endParaRPr>
          </a:p>
        </p:txBody>
      </p:sp>
      <p:sp>
        <p:nvSpPr>
          <p:cNvPr id="2" name="円/楕円 46"/>
          <p:cNvSpPr/>
          <p:nvPr/>
        </p:nvSpPr>
        <p:spPr>
          <a:xfrm>
            <a:off x="1209675" y="3536950"/>
            <a:ext cx="2592388" cy="6619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200">
              <a:solidFill>
                <a:srgbClr val="FFFFFF"/>
              </a:solidFill>
              <a:ea typeface="MS UI Gothic" pitchFamily="50" charset="-128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766763" y="2046288"/>
            <a:ext cx="3455987" cy="3365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b="1">
                <a:solidFill>
                  <a:schemeClr val="bg1"/>
                </a:solidFill>
                <a:ea typeface="MS UI Gothic" pitchFamily="50" charset="-128"/>
              </a:rPr>
              <a:t>As usual offshore development model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091113" y="2046288"/>
            <a:ext cx="3455987" cy="3365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b="1">
                <a:solidFill>
                  <a:schemeClr val="bg1"/>
                </a:solidFill>
                <a:ea typeface="MS UI Gothic" pitchFamily="50" charset="-128"/>
              </a:rPr>
              <a:t>Global Team Model</a:t>
            </a:r>
          </a:p>
        </p:txBody>
      </p:sp>
      <p:pic>
        <p:nvPicPr>
          <p:cNvPr id="71689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3228975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円/楕円 32"/>
          <p:cNvSpPr/>
          <p:nvPr/>
        </p:nvSpPr>
        <p:spPr>
          <a:xfrm>
            <a:off x="1968500" y="2595563"/>
            <a:ext cx="1079500" cy="3365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solidFill>
                  <a:srgbClr val="000000"/>
                </a:solidFill>
                <a:ea typeface="MS UI Gothic" pitchFamily="50" charset="-128"/>
              </a:rPr>
              <a:t>Client</a:t>
            </a:r>
          </a:p>
        </p:txBody>
      </p:sp>
      <p:pic>
        <p:nvPicPr>
          <p:cNvPr id="71691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3606800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3821113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3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64013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4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4435475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5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4711700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6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504348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7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4711700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303213" y="35941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RD /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>
                <a:ea typeface="MS UI Gothic" pitchFamily="50" charset="-128"/>
              </a:rPr>
              <a:t>（</a:t>
            </a:r>
            <a:r>
              <a:rPr lang="en-US" altLang="ja-JP" sz="1200">
                <a:ea typeface="MS UI Gothic" pitchFamily="50" charset="-128"/>
              </a:rPr>
              <a:t>Japan</a:t>
            </a:r>
            <a:r>
              <a:rPr lang="ja-JP" altLang="en-US" sz="1200">
                <a:ea typeface="MS UI Gothic" pitchFamily="50" charset="-128"/>
              </a:rPr>
              <a:t>）</a:t>
            </a:r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244475" y="4895850"/>
            <a:ext cx="105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Programming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>
                <a:ea typeface="MS UI Gothic" pitchFamily="50" charset="-128"/>
              </a:rPr>
              <a:t>（</a:t>
            </a:r>
            <a:r>
              <a:rPr lang="en-US" altLang="ja-JP" sz="1200">
                <a:ea typeface="MS UI Gothic" pitchFamily="50" charset="-128"/>
              </a:rPr>
              <a:t>Vietnam</a:t>
            </a:r>
            <a:r>
              <a:rPr lang="ja-JP" altLang="en-US" sz="1200">
                <a:ea typeface="MS UI Gothic" pitchFamily="50" charset="-128"/>
              </a:rPr>
              <a:t>）</a:t>
            </a: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2309813" y="3451225"/>
            <a:ext cx="393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PM</a:t>
            </a:r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2295525" y="4614863"/>
            <a:ext cx="411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BSE</a:t>
            </a:r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1358900" y="3779838"/>
            <a:ext cx="328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2333625" y="4016375"/>
            <a:ext cx="328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3321050" y="3786188"/>
            <a:ext cx="328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1358900" y="4867275"/>
            <a:ext cx="328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2322513" y="5221288"/>
            <a:ext cx="3286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3321050" y="4873625"/>
            <a:ext cx="328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2073275" y="3767138"/>
            <a:ext cx="863600" cy="11636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AutoShape 29"/>
          <p:cNvSpPr>
            <a:spLocks noChangeArrowheads="1"/>
          </p:cNvSpPr>
          <p:nvPr/>
        </p:nvSpPr>
        <p:spPr bwMode="auto">
          <a:xfrm rot="5400000">
            <a:off x="3301206" y="4271170"/>
            <a:ext cx="2746375" cy="360362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en-US"/>
          </a:p>
        </p:txBody>
      </p:sp>
      <p:cxnSp>
        <p:nvCxnSpPr>
          <p:cNvPr id="71710" name="AutoShape 30"/>
          <p:cNvCxnSpPr>
            <a:cxnSpLocks noChangeShapeType="1"/>
            <a:stCxn id="33" idx="4"/>
            <a:endCxn id="71689" idx="0"/>
          </p:cNvCxnSpPr>
          <p:nvPr/>
        </p:nvCxnSpPr>
        <p:spPr bwMode="auto">
          <a:xfrm>
            <a:off x="2508250" y="2932113"/>
            <a:ext cx="4763" cy="29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1" name="AutoShape 31"/>
          <p:cNvCxnSpPr>
            <a:cxnSpLocks noChangeShapeType="1"/>
            <a:stCxn id="71700" idx="2"/>
            <a:endCxn id="71702" idx="3"/>
          </p:cNvCxnSpPr>
          <p:nvPr/>
        </p:nvCxnSpPr>
        <p:spPr bwMode="auto">
          <a:xfrm flipH="1">
            <a:off x="1687513" y="3725863"/>
            <a:ext cx="81915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2" name="AutoShape 32"/>
          <p:cNvCxnSpPr>
            <a:cxnSpLocks noChangeShapeType="1"/>
            <a:stCxn id="71700" idx="2"/>
            <a:endCxn id="71692" idx="0"/>
          </p:cNvCxnSpPr>
          <p:nvPr/>
        </p:nvCxnSpPr>
        <p:spPr bwMode="auto">
          <a:xfrm flipH="1">
            <a:off x="2501900" y="3725863"/>
            <a:ext cx="4763" cy="95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3" name="AutoShape 33"/>
          <p:cNvCxnSpPr>
            <a:cxnSpLocks noChangeShapeType="1"/>
            <a:stCxn id="71700" idx="2"/>
            <a:endCxn id="71704" idx="1"/>
          </p:cNvCxnSpPr>
          <p:nvPr/>
        </p:nvCxnSpPr>
        <p:spPr bwMode="auto">
          <a:xfrm>
            <a:off x="2506663" y="3725863"/>
            <a:ext cx="814387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4" name="AutoShape 34"/>
          <p:cNvCxnSpPr>
            <a:cxnSpLocks noChangeShapeType="1"/>
            <a:stCxn id="71703" idx="2"/>
            <a:endCxn id="71694" idx="0"/>
          </p:cNvCxnSpPr>
          <p:nvPr/>
        </p:nvCxnSpPr>
        <p:spPr bwMode="auto">
          <a:xfrm flipH="1">
            <a:off x="2497138" y="4291013"/>
            <a:ext cx="1587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5" name="AutoShape 35"/>
          <p:cNvCxnSpPr>
            <a:cxnSpLocks noChangeShapeType="1"/>
            <a:stCxn id="71701" idx="2"/>
            <a:endCxn id="71696" idx="0"/>
          </p:cNvCxnSpPr>
          <p:nvPr/>
        </p:nvCxnSpPr>
        <p:spPr bwMode="auto">
          <a:xfrm flipH="1">
            <a:off x="2497138" y="4889500"/>
            <a:ext cx="4762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6" name="AutoShape 36"/>
          <p:cNvCxnSpPr>
            <a:cxnSpLocks noChangeShapeType="1"/>
            <a:stCxn id="71701" idx="2"/>
            <a:endCxn id="71705" idx="3"/>
          </p:cNvCxnSpPr>
          <p:nvPr/>
        </p:nvCxnSpPr>
        <p:spPr bwMode="auto">
          <a:xfrm flipH="1">
            <a:off x="1687513" y="4889500"/>
            <a:ext cx="814387" cy="115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7" name="AutoShape 37"/>
          <p:cNvCxnSpPr>
            <a:cxnSpLocks noChangeShapeType="1"/>
            <a:stCxn id="71701" idx="2"/>
            <a:endCxn id="71707" idx="1"/>
          </p:cNvCxnSpPr>
          <p:nvPr/>
        </p:nvCxnSpPr>
        <p:spPr bwMode="auto">
          <a:xfrm>
            <a:off x="2501900" y="4889500"/>
            <a:ext cx="819150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2949575" y="4206875"/>
            <a:ext cx="75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solidFill>
                  <a:srgbClr val="FF0000"/>
                </a:solidFill>
                <a:ea typeface="MS UI Gothic" pitchFamily="50" charset="-128"/>
              </a:rPr>
              <a:t>Japanese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solidFill>
                  <a:srgbClr val="FF0000"/>
                </a:solidFill>
                <a:ea typeface="MS UI Gothic" pitchFamily="50" charset="-128"/>
              </a:rPr>
              <a:t>translate</a:t>
            </a:r>
          </a:p>
        </p:txBody>
      </p:sp>
      <p:sp>
        <p:nvSpPr>
          <p:cNvPr id="3" name="円/楕円 46"/>
          <p:cNvSpPr>
            <a:spLocks noChangeArrowheads="1"/>
          </p:cNvSpPr>
          <p:nvPr/>
        </p:nvSpPr>
        <p:spPr bwMode="auto">
          <a:xfrm>
            <a:off x="5584825" y="3430588"/>
            <a:ext cx="2592388" cy="2047875"/>
          </a:xfrm>
          <a:prstGeom prst="ellipse">
            <a:avLst/>
          </a:prstGeom>
          <a:solidFill>
            <a:schemeClr val="folHlink">
              <a:alpha val="53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200">
              <a:solidFill>
                <a:srgbClr val="FFFFFF"/>
              </a:solidFill>
              <a:ea typeface="MS UI Gothic" pitchFamily="50" charset="-128"/>
            </a:endParaRPr>
          </a:p>
        </p:txBody>
      </p:sp>
      <p:pic>
        <p:nvPicPr>
          <p:cNvPr id="71720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3375025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2"/>
          <p:cNvSpPr/>
          <p:nvPr/>
        </p:nvSpPr>
        <p:spPr>
          <a:xfrm>
            <a:off x="6354763" y="2595563"/>
            <a:ext cx="1079500" cy="3365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solidFill>
                  <a:srgbClr val="000000"/>
                </a:solidFill>
                <a:ea typeface="MS UI Gothic" pitchFamily="50" charset="-128"/>
              </a:rPr>
              <a:t>Client</a:t>
            </a:r>
          </a:p>
        </p:txBody>
      </p:sp>
      <p:pic>
        <p:nvPicPr>
          <p:cNvPr id="71722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3" y="390048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3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390048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4" name="Rectangle 44"/>
          <p:cNvSpPr>
            <a:spLocks noChangeArrowheads="1"/>
          </p:cNvSpPr>
          <p:nvPr/>
        </p:nvSpPr>
        <p:spPr bwMode="auto">
          <a:xfrm>
            <a:off x="6684963" y="3597275"/>
            <a:ext cx="393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PM</a:t>
            </a:r>
          </a:p>
        </p:txBody>
      </p:sp>
      <p:sp>
        <p:nvSpPr>
          <p:cNvPr id="71725" name="Rectangle 45"/>
          <p:cNvSpPr>
            <a:spLocks noChangeArrowheads="1"/>
          </p:cNvSpPr>
          <p:nvPr/>
        </p:nvSpPr>
        <p:spPr bwMode="auto">
          <a:xfrm>
            <a:off x="5789613" y="4073525"/>
            <a:ext cx="3286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sp>
        <p:nvSpPr>
          <p:cNvPr id="71726" name="Rectangle 46"/>
          <p:cNvSpPr>
            <a:spLocks noChangeArrowheads="1"/>
          </p:cNvSpPr>
          <p:nvPr/>
        </p:nvSpPr>
        <p:spPr bwMode="auto">
          <a:xfrm>
            <a:off x="7608888" y="4079875"/>
            <a:ext cx="3286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cxnSp>
        <p:nvCxnSpPr>
          <p:cNvPr id="71727" name="AutoShape 47"/>
          <p:cNvCxnSpPr>
            <a:cxnSpLocks noChangeShapeType="1"/>
            <a:endCxn id="71720" idx="0"/>
          </p:cNvCxnSpPr>
          <p:nvPr/>
        </p:nvCxnSpPr>
        <p:spPr bwMode="auto">
          <a:xfrm flipH="1">
            <a:off x="6888163" y="2932113"/>
            <a:ext cx="6350" cy="44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28" name="AutoShape 48"/>
          <p:cNvCxnSpPr>
            <a:cxnSpLocks noChangeShapeType="1"/>
            <a:stCxn id="71724" idx="2"/>
            <a:endCxn id="71725" idx="3"/>
          </p:cNvCxnSpPr>
          <p:nvPr/>
        </p:nvCxnSpPr>
        <p:spPr bwMode="auto">
          <a:xfrm flipH="1">
            <a:off x="6118225" y="3871913"/>
            <a:ext cx="76358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29" name="AutoShape 49"/>
          <p:cNvCxnSpPr>
            <a:cxnSpLocks noChangeShapeType="1"/>
            <a:stCxn id="71724" idx="2"/>
            <a:endCxn id="71726" idx="1"/>
          </p:cNvCxnSpPr>
          <p:nvPr/>
        </p:nvCxnSpPr>
        <p:spPr bwMode="auto">
          <a:xfrm>
            <a:off x="6881813" y="3871913"/>
            <a:ext cx="727075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0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471328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1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5000625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2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4741863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3" name="Rectangle 53"/>
          <p:cNvSpPr>
            <a:spLocks noChangeArrowheads="1"/>
          </p:cNvSpPr>
          <p:nvPr/>
        </p:nvSpPr>
        <p:spPr bwMode="auto">
          <a:xfrm>
            <a:off x="6005513" y="4865688"/>
            <a:ext cx="3286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sp>
        <p:nvSpPr>
          <p:cNvPr id="71734" name="Rectangle 54"/>
          <p:cNvSpPr>
            <a:spLocks noChangeArrowheads="1"/>
          </p:cNvSpPr>
          <p:nvPr/>
        </p:nvSpPr>
        <p:spPr bwMode="auto">
          <a:xfrm>
            <a:off x="6708775" y="5195888"/>
            <a:ext cx="328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sp>
        <p:nvSpPr>
          <p:cNvPr id="71735" name="Rectangle 55"/>
          <p:cNvSpPr>
            <a:spLocks noChangeArrowheads="1"/>
          </p:cNvSpPr>
          <p:nvPr/>
        </p:nvSpPr>
        <p:spPr bwMode="auto">
          <a:xfrm>
            <a:off x="7466013" y="4921250"/>
            <a:ext cx="3286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SE</a:t>
            </a:r>
          </a:p>
        </p:txBody>
      </p:sp>
      <p:cxnSp>
        <p:nvCxnSpPr>
          <p:cNvPr id="71736" name="AutoShape 56"/>
          <p:cNvCxnSpPr>
            <a:cxnSpLocks noChangeShapeType="1"/>
            <a:stCxn id="71724" idx="2"/>
          </p:cNvCxnSpPr>
          <p:nvPr/>
        </p:nvCxnSpPr>
        <p:spPr bwMode="auto">
          <a:xfrm>
            <a:off x="6881813" y="3871913"/>
            <a:ext cx="1587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7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4105275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8" name="Rectangle 58"/>
          <p:cNvSpPr>
            <a:spLocks noChangeArrowheads="1"/>
          </p:cNvSpPr>
          <p:nvPr/>
        </p:nvSpPr>
        <p:spPr bwMode="auto">
          <a:xfrm>
            <a:off x="6667500" y="4311650"/>
            <a:ext cx="4238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ea typeface="MS UI Gothic" pitchFamily="50" charset="-128"/>
              </a:rPr>
              <a:t>LDR</a:t>
            </a:r>
          </a:p>
        </p:txBody>
      </p:sp>
      <p:cxnSp>
        <p:nvCxnSpPr>
          <p:cNvPr id="71739" name="AutoShape 59"/>
          <p:cNvCxnSpPr>
            <a:cxnSpLocks noChangeShapeType="1"/>
            <a:stCxn id="71738" idx="2"/>
            <a:endCxn id="71730" idx="0"/>
          </p:cNvCxnSpPr>
          <p:nvPr/>
        </p:nvCxnSpPr>
        <p:spPr bwMode="auto">
          <a:xfrm flipH="1">
            <a:off x="6176963" y="4586288"/>
            <a:ext cx="703262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40" name="AutoShape 60"/>
          <p:cNvCxnSpPr>
            <a:cxnSpLocks noChangeShapeType="1"/>
            <a:stCxn id="71738" idx="2"/>
            <a:endCxn id="71731" idx="0"/>
          </p:cNvCxnSpPr>
          <p:nvPr/>
        </p:nvCxnSpPr>
        <p:spPr bwMode="auto">
          <a:xfrm flipH="1">
            <a:off x="6877050" y="4586288"/>
            <a:ext cx="31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41" name="AutoShape 61"/>
          <p:cNvCxnSpPr>
            <a:cxnSpLocks noChangeShapeType="1"/>
            <a:stCxn id="71738" idx="2"/>
            <a:endCxn id="71732" idx="0"/>
          </p:cNvCxnSpPr>
          <p:nvPr/>
        </p:nvCxnSpPr>
        <p:spPr bwMode="auto">
          <a:xfrm>
            <a:off x="6880225" y="4586288"/>
            <a:ext cx="738188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673100" y="5724525"/>
            <a:ext cx="3749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8288" indent="-268288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n-US" altLang="ja-JP" sz="1600">
                <a:ea typeface="MS UI Gothic" pitchFamily="50" charset="-128"/>
              </a:rPr>
              <a:t>Divided 2 team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n-US" altLang="ja-JP" sz="1600">
                <a:ea typeface="MS UI Gothic" pitchFamily="50" charset="-128"/>
              </a:rPr>
              <a:t>Narrow communication using translator</a:t>
            </a:r>
          </a:p>
        </p:txBody>
      </p:sp>
      <p:sp>
        <p:nvSpPr>
          <p:cNvPr id="71743" name="Rectangle 63"/>
          <p:cNvSpPr>
            <a:spLocks noChangeArrowheads="1"/>
          </p:cNvSpPr>
          <p:nvPr/>
        </p:nvSpPr>
        <p:spPr bwMode="auto">
          <a:xfrm>
            <a:off x="5219700" y="5724525"/>
            <a:ext cx="3044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8288" indent="-268288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n-US" altLang="ja-JP" sz="1600">
                <a:ea typeface="MS UI Gothic" pitchFamily="50" charset="-128"/>
              </a:rPr>
              <a:t>Don’t divide project team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n-US" altLang="ja-JP" sz="1600">
                <a:ea typeface="MS UI Gothic" pitchFamily="50" charset="-128"/>
              </a:rPr>
              <a:t>Wide communication in English</a:t>
            </a:r>
          </a:p>
        </p:txBody>
      </p:sp>
      <p:sp>
        <p:nvSpPr>
          <p:cNvPr id="71744" name="Rectangle 64"/>
          <p:cNvSpPr>
            <a:spLocks noChangeArrowheads="1"/>
          </p:cNvSpPr>
          <p:nvPr/>
        </p:nvSpPr>
        <p:spPr bwMode="auto">
          <a:xfrm>
            <a:off x="6838950" y="3109913"/>
            <a:ext cx="162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>
                <a:solidFill>
                  <a:srgbClr val="FF0000"/>
                </a:solidFill>
                <a:ea typeface="MS UI Gothic" pitchFamily="50" charset="-128"/>
              </a:rPr>
              <a:t>English communication</a:t>
            </a:r>
          </a:p>
        </p:txBody>
      </p:sp>
      <p:sp>
        <p:nvSpPr>
          <p:cNvPr id="71745" name="Rectangle 65"/>
          <p:cNvSpPr>
            <a:spLocks noChangeArrowheads="1"/>
          </p:cNvSpPr>
          <p:nvPr/>
        </p:nvSpPr>
        <p:spPr bwMode="auto">
          <a:xfrm>
            <a:off x="5564188" y="3471863"/>
            <a:ext cx="690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>
                <a:ea typeface="MS UI Gothic" pitchFamily="50" charset="-128"/>
              </a:rPr>
              <a:t>（</a:t>
            </a:r>
            <a:r>
              <a:rPr lang="en-US" altLang="ja-JP" sz="1200">
                <a:ea typeface="MS UI Gothic" pitchFamily="50" charset="-128"/>
              </a:rPr>
              <a:t>Japan</a:t>
            </a:r>
            <a:r>
              <a:rPr lang="ja-JP" altLang="en-US" sz="1200">
                <a:ea typeface="MS UI Gothic" pitchFamily="50" charset="-128"/>
              </a:rPr>
              <a:t>）</a:t>
            </a:r>
          </a:p>
        </p:txBody>
      </p:sp>
      <p:sp>
        <p:nvSpPr>
          <p:cNvPr id="71746" name="Rectangle 66"/>
          <p:cNvSpPr>
            <a:spLocks noChangeArrowheads="1"/>
          </p:cNvSpPr>
          <p:nvPr/>
        </p:nvSpPr>
        <p:spPr bwMode="auto">
          <a:xfrm>
            <a:off x="5467350" y="5338763"/>
            <a:ext cx="8588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>
                <a:ea typeface="MS UI Gothic" pitchFamily="50" charset="-128"/>
              </a:rPr>
              <a:t>（</a:t>
            </a:r>
            <a:r>
              <a:rPr lang="en-US" altLang="ja-JP" sz="1200">
                <a:ea typeface="MS UI Gothic" pitchFamily="50" charset="-128"/>
              </a:rPr>
              <a:t>Vietnam</a:t>
            </a:r>
            <a:r>
              <a:rPr lang="ja-JP" altLang="en-US" sz="1200">
                <a:ea typeface="MS UI Gothic" pitchFamily="50" charset="-128"/>
              </a:rPr>
              <a:t>）</a:t>
            </a:r>
          </a:p>
        </p:txBody>
      </p:sp>
      <p:sp>
        <p:nvSpPr>
          <p:cNvPr id="71747" name="Rectangle 67"/>
          <p:cNvSpPr>
            <a:spLocks noChangeArrowheads="1"/>
          </p:cNvSpPr>
          <p:nvPr/>
        </p:nvSpPr>
        <p:spPr bwMode="auto">
          <a:xfrm>
            <a:off x="7146925" y="5308600"/>
            <a:ext cx="1268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>
                <a:ea typeface="MS UI Gothic" pitchFamily="50" charset="-128"/>
              </a:rPr>
              <a:t>（</a:t>
            </a:r>
            <a:r>
              <a:rPr lang="en-US" altLang="ja-JP" sz="1200">
                <a:ea typeface="MS UI Gothic" pitchFamily="50" charset="-128"/>
              </a:rPr>
              <a:t>e.g. Philippines</a:t>
            </a:r>
            <a:r>
              <a:rPr lang="ja-JP" altLang="en-US" sz="1200">
                <a:ea typeface="MS UI Gothic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587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C2853-1129-4F63-8CBC-7AABC73E68B3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  |  </a:t>
            </a:r>
            <a:fld id="{D84C4565-56BD-4054-B8E2-BDDAD0EC2B53}" type="datetime5">
              <a:rPr lang="en-US" smtClean="0">
                <a:solidFill>
                  <a:prstClr val="white"/>
                </a:solidFill>
              </a:rPr>
              <a:pPr>
                <a:defRPr/>
              </a:pPr>
              <a:t>22-Sep-15</a:t>
            </a:fld>
            <a:r>
              <a:rPr lang="en-US" smtClean="0">
                <a:solidFill>
                  <a:prstClr val="white"/>
                </a:solidFill>
              </a:rPr>
              <a:t>  | 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82304"/>
              </p:ext>
            </p:extLst>
          </p:nvPr>
        </p:nvGraphicFramePr>
        <p:xfrm>
          <a:off x="323528" y="1196752"/>
          <a:ext cx="8496945" cy="522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835065"/>
                <a:gridCol w="1479248"/>
                <a:gridCol w="1479248"/>
                <a:gridCol w="1479248"/>
              </a:tblGrid>
              <a:tr h="6748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Step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Comment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en-US" altLang="ja-JP" sz="1200" baseline="30000" dirty="0" smtClean="0"/>
                        <a:t>st</a:t>
                      </a:r>
                      <a:r>
                        <a:rPr kumimoji="1" lang="en-US" altLang="ja-JP" sz="1200" dirty="0" smtClean="0"/>
                        <a:t> month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en-US" altLang="ja-JP" sz="1200" baseline="30000" dirty="0" smtClean="0"/>
                        <a:t>nd</a:t>
                      </a:r>
                      <a:r>
                        <a:rPr kumimoji="1" lang="en-US" altLang="ja-JP" sz="1200" dirty="0" smtClean="0"/>
                        <a:t> month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en-US" altLang="ja-JP" sz="1200" baseline="30000" dirty="0" smtClean="0"/>
                        <a:t>rd</a:t>
                      </a:r>
                      <a:r>
                        <a:rPr kumimoji="1" lang="en-US" altLang="ja-JP" sz="1200" dirty="0" smtClean="0"/>
                        <a:t> month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  <a:tr h="5693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Introduction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General IT,</a:t>
                      </a:r>
                      <a:r>
                        <a:rPr kumimoji="1" lang="en-US" altLang="ja-JP" sz="1200" baseline="0" dirty="0" smtClean="0"/>
                        <a:t> culture, soft skills</a:t>
                      </a:r>
                      <a:endParaRPr kumimoji="1" lang="en-US" altLang="ja-JP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5693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Daily</a:t>
                      </a:r>
                      <a:r>
                        <a:rPr kumimoji="1" lang="en-US" altLang="ja-JP" sz="1200" baseline="0" dirty="0" smtClean="0"/>
                        <a:t> meeting</a:t>
                      </a:r>
                      <a:endParaRPr kumimoji="1" lang="en-US" altLang="ja-JP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5693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Technical</a:t>
                      </a:r>
                      <a:r>
                        <a:rPr kumimoji="1" lang="en-US" altLang="ja-JP" sz="1200" baseline="0" dirty="0" smtClean="0"/>
                        <a:t>, solution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5693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Design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High-Low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 level design, 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5693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Implement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5693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Test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UT, IT, ST,</a:t>
                      </a:r>
                      <a:r>
                        <a:rPr kumimoji="1" lang="en-US" altLang="ja-JP" sz="1200" baseline="0" dirty="0" smtClean="0"/>
                        <a:t> UAT</a:t>
                      </a:r>
                      <a:endParaRPr kumimoji="1" lang="en-US" altLang="ja-JP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5693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Release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Monthly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  <a:tr h="56936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Evaluation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Monthly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ホームベース 15"/>
          <p:cNvSpPr/>
          <p:nvPr/>
        </p:nvSpPr>
        <p:spPr>
          <a:xfrm>
            <a:off x="4427984" y="1988979"/>
            <a:ext cx="1440160" cy="296578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kumimoji="1" lang="en-US" altLang="ja-JP" sz="1000" dirty="0" smtClean="0">
                <a:solidFill>
                  <a:schemeClr val="tx1"/>
                </a:solidFill>
              </a:rPr>
              <a:t>Introduce</a:t>
            </a: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" name="タイトル 2"/>
          <p:cNvSpPr>
            <a:spLocks noGrp="1"/>
          </p:cNvSpPr>
          <p:nvPr>
            <p:ph type="title"/>
          </p:nvPr>
        </p:nvSpPr>
        <p:spPr>
          <a:xfrm>
            <a:off x="254000" y="404817"/>
            <a:ext cx="8639175" cy="719137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ea typeface="MS UI Gothic" pitchFamily="50" charset="-128"/>
              </a:rPr>
              <a:t>Training Contents (Step)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ホームベース 30"/>
          <p:cNvSpPr/>
          <p:nvPr/>
        </p:nvSpPr>
        <p:spPr>
          <a:xfrm>
            <a:off x="4784464" y="3620573"/>
            <a:ext cx="1083679" cy="29173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None/>
            </a:pPr>
            <a:r>
              <a:rPr lang="en-US" altLang="ja-JP" sz="1000" dirty="0" smtClean="0">
                <a:solidFill>
                  <a:schemeClr val="tx1"/>
                </a:solidFill>
              </a:rPr>
              <a:t>Design</a:t>
            </a: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" name="ホームベース 30"/>
          <p:cNvSpPr/>
          <p:nvPr/>
        </p:nvSpPr>
        <p:spPr>
          <a:xfrm>
            <a:off x="5580112" y="4293096"/>
            <a:ext cx="2304256" cy="29173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None/>
            </a:pPr>
            <a:r>
              <a:rPr lang="en-US" altLang="ja-JP" sz="1000" dirty="0" smtClean="0">
                <a:solidFill>
                  <a:schemeClr val="tx1"/>
                </a:solidFill>
              </a:rPr>
              <a:t>Implement</a:t>
            </a: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" name="ホームベース 30"/>
          <p:cNvSpPr/>
          <p:nvPr/>
        </p:nvSpPr>
        <p:spPr>
          <a:xfrm>
            <a:off x="7020272" y="4845686"/>
            <a:ext cx="1728192" cy="29173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None/>
            </a:pPr>
            <a:r>
              <a:rPr lang="en-US" altLang="ja-JP" sz="1000" dirty="0" smtClean="0">
                <a:solidFill>
                  <a:schemeClr val="tx1"/>
                </a:solidFill>
              </a:rPr>
              <a:t>Test</a:t>
            </a: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" name="ホームベース 15"/>
          <p:cNvSpPr/>
          <p:nvPr/>
        </p:nvSpPr>
        <p:spPr>
          <a:xfrm>
            <a:off x="4411036" y="2566250"/>
            <a:ext cx="4337427" cy="296578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kumimoji="1" lang="en-US" altLang="ja-JP" sz="1000" dirty="0" smtClean="0">
                <a:solidFill>
                  <a:schemeClr val="tx1"/>
                </a:solidFill>
              </a:rPr>
              <a:t>Discuss</a:t>
            </a: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" name="ホームベース 30"/>
          <p:cNvSpPr/>
          <p:nvPr/>
        </p:nvSpPr>
        <p:spPr>
          <a:xfrm>
            <a:off x="5326303" y="5445224"/>
            <a:ext cx="541841" cy="29173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None/>
            </a:pP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ホームベース 30"/>
          <p:cNvSpPr/>
          <p:nvPr/>
        </p:nvSpPr>
        <p:spPr>
          <a:xfrm>
            <a:off x="8208578" y="5445224"/>
            <a:ext cx="541841" cy="29173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None/>
            </a:pP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ホームベース 30"/>
          <p:cNvSpPr/>
          <p:nvPr/>
        </p:nvSpPr>
        <p:spPr>
          <a:xfrm>
            <a:off x="6804008" y="5445224"/>
            <a:ext cx="541841" cy="29173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None/>
            </a:pP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" name="ホームベース 30"/>
          <p:cNvSpPr/>
          <p:nvPr/>
        </p:nvSpPr>
        <p:spPr>
          <a:xfrm>
            <a:off x="5326302" y="6021288"/>
            <a:ext cx="541841" cy="29173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None/>
            </a:pP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" name="ホームベース 30"/>
          <p:cNvSpPr/>
          <p:nvPr/>
        </p:nvSpPr>
        <p:spPr>
          <a:xfrm>
            <a:off x="8208577" y="6021288"/>
            <a:ext cx="541841" cy="29173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None/>
            </a:pP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" name="ホームベース 30"/>
          <p:cNvSpPr/>
          <p:nvPr/>
        </p:nvSpPr>
        <p:spPr>
          <a:xfrm>
            <a:off x="6804007" y="6021288"/>
            <a:ext cx="541841" cy="29173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None/>
            </a:pP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0" name="ホームベース 15"/>
          <p:cNvSpPr/>
          <p:nvPr/>
        </p:nvSpPr>
        <p:spPr>
          <a:xfrm>
            <a:off x="4411035" y="3140968"/>
            <a:ext cx="4337427" cy="296578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kumimoji="1" lang="en-US" altLang="ja-JP" sz="1000" dirty="0" smtClean="0">
                <a:solidFill>
                  <a:schemeClr val="tx1"/>
                </a:solidFill>
              </a:rPr>
              <a:t>Research</a:t>
            </a: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BC346-CC0A-4AE9-B511-939868706A53}" type="slidenum">
              <a:rPr lang="ja-JP" altLang="en-US" smtClean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5</a:t>
            </a:fld>
            <a:endParaRPr lang="en-US" altLang="ja-JP" dirty="0" smtClean="0">
              <a:solidFill>
                <a:prstClr val="white"/>
              </a:solidFill>
              <a:latin typeface="Meiryo UI"/>
              <a:ea typeface="Meiryo UI"/>
              <a:cs typeface="Meiryo UI"/>
            </a:endParaRPr>
          </a:p>
        </p:txBody>
      </p:sp>
      <p:sp>
        <p:nvSpPr>
          <p:cNvPr id="43010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MS UI Gothic" pitchFamily="50" charset="-128"/>
              </a:rPr>
              <a:t>Training Contents (Agenda)</a:t>
            </a:r>
            <a:endParaRPr lang="ja-JP" altLang="en-US" b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018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 </a:t>
            </a:r>
            <a:fld id="{A8085C05-B989-4229-AE1F-D16AA3E2F666}" type="datetime5">
              <a:rPr lang="en-US" altLang="ja-JP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pPr/>
              <a:t>22-Sep-15</a:t>
            </a:fld>
            <a:r>
              <a:rPr lang="en-US" altLang="ja-JP" dirty="0">
                <a:solidFill>
                  <a:prstClr val="white"/>
                </a:solidFill>
                <a:latin typeface="Meiryo UI"/>
                <a:ea typeface="Meiryo UI"/>
                <a:cs typeface="Meiryo UI"/>
              </a:rPr>
              <a:t>  | </a:t>
            </a:r>
          </a:p>
        </p:txBody>
      </p:sp>
      <p:sp>
        <p:nvSpPr>
          <p:cNvPr id="12" name="テキスト ボックス 33"/>
          <p:cNvSpPr txBox="1">
            <a:spLocks noChangeArrowheads="1"/>
          </p:cNvSpPr>
          <p:nvPr/>
        </p:nvSpPr>
        <p:spPr bwMode="auto">
          <a:xfrm>
            <a:off x="282461" y="1219359"/>
            <a:ext cx="858983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72000" bIns="72000" anchor="t" anchorCtr="0">
            <a:noAutofit/>
          </a:bodyPr>
          <a:lstStyle/>
          <a:p>
            <a:r>
              <a:rPr lang="en-US" dirty="0"/>
              <a:t>1. Introduce IBSVN cultural, Japanese cultural</a:t>
            </a:r>
            <a:endParaRPr lang="en-US" sz="2000" dirty="0"/>
          </a:p>
          <a:p>
            <a:r>
              <a:rPr lang="en-US" dirty="0"/>
              <a:t>2. Technical training: Java or new technical (Ex: </a:t>
            </a:r>
            <a:r>
              <a:rPr lang="en-US" dirty="0" smtClean="0"/>
              <a:t>MEAN, </a:t>
            </a:r>
            <a:r>
              <a:rPr lang="en-US" dirty="0"/>
              <a:t>cloud </a:t>
            </a:r>
            <a:r>
              <a:rPr lang="en-US" dirty="0" smtClean="0"/>
              <a:t>computing..)</a:t>
            </a:r>
            <a:endParaRPr lang="en-US" sz="2000" dirty="0"/>
          </a:p>
          <a:p>
            <a:r>
              <a:rPr lang="en-US" dirty="0"/>
              <a:t>3. Build idea for training </a:t>
            </a:r>
            <a:r>
              <a:rPr lang="en-US" dirty="0" smtClean="0"/>
              <a:t>project</a:t>
            </a:r>
            <a:endParaRPr lang="en-US" sz="2000" dirty="0"/>
          </a:p>
          <a:p>
            <a:r>
              <a:rPr lang="en-US" dirty="0"/>
              <a:t>4. Introduce Global team</a:t>
            </a:r>
            <a:endParaRPr lang="en-US" sz="2000" dirty="0"/>
          </a:p>
          <a:p>
            <a:r>
              <a:rPr lang="en-US" dirty="0"/>
              <a:t>5. Low level design and high level design</a:t>
            </a:r>
            <a:endParaRPr lang="en-US" sz="2000" dirty="0"/>
          </a:p>
          <a:p>
            <a:r>
              <a:rPr lang="en-US" dirty="0"/>
              <a:t>6. Apply some methods of CMMI and Scrum into project</a:t>
            </a:r>
            <a:endParaRPr lang="en-US" sz="2000" dirty="0"/>
          </a:p>
          <a:p>
            <a:r>
              <a:rPr lang="en-US" dirty="0"/>
              <a:t>7. Apply technical into project 	</a:t>
            </a:r>
            <a:endParaRPr lang="en-US" sz="2000" dirty="0"/>
          </a:p>
          <a:p>
            <a:r>
              <a:rPr lang="en-US" dirty="0"/>
              <a:t>8. Introduce report, logical thinking</a:t>
            </a:r>
            <a:endParaRPr lang="en-US" sz="2000" dirty="0"/>
          </a:p>
          <a:p>
            <a:r>
              <a:rPr lang="en-US" dirty="0"/>
              <a:t>9. Training project: Design layout, build environment coding, database, server, source control…</a:t>
            </a:r>
            <a:endParaRPr lang="en-US" sz="2000" dirty="0"/>
          </a:p>
          <a:p>
            <a:r>
              <a:rPr lang="en-US" dirty="0"/>
              <a:t>10. Introduce </a:t>
            </a:r>
            <a:r>
              <a:rPr lang="en-US" dirty="0" smtClean="0"/>
              <a:t> communication</a:t>
            </a:r>
            <a:r>
              <a:rPr lang="en-US" dirty="0"/>
              <a:t>, presentation </a:t>
            </a:r>
            <a:endParaRPr lang="en-US" sz="2000" dirty="0"/>
          </a:p>
          <a:p>
            <a:r>
              <a:rPr lang="en-US" dirty="0"/>
              <a:t>11. Training project: Design layout, coding, review, UT, fix bug</a:t>
            </a:r>
            <a:endParaRPr lang="en-US" sz="2000" dirty="0"/>
          </a:p>
          <a:p>
            <a:r>
              <a:rPr lang="en-US" dirty="0"/>
              <a:t>12. Training project: </a:t>
            </a:r>
            <a:r>
              <a:rPr lang="en-US" dirty="0" smtClean="0"/>
              <a:t>IT, ST,UAT</a:t>
            </a:r>
            <a:r>
              <a:rPr lang="en-US" dirty="0"/>
              <a:t>, fix bug, release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2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62" y="1628800"/>
            <a:ext cx="7163398" cy="391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タイトル 3"/>
          <p:cNvSpPr txBox="1">
            <a:spLocks/>
          </p:cNvSpPr>
          <p:nvPr/>
        </p:nvSpPr>
        <p:spPr>
          <a:xfrm>
            <a:off x="3907206" y="4005064"/>
            <a:ext cx="2222387" cy="1296144"/>
          </a:xfrm>
          <a:prstGeom prst="rect">
            <a:avLst/>
          </a:prstGeom>
          <a:noFill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ja-JP" sz="2400" b="1" dirty="0" smtClean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VIETNAM</a:t>
            </a:r>
            <a:endParaRPr lang="ja-JP" altLang="en-US" sz="2400" b="1" dirty="0">
              <a:solidFill>
                <a:schemeClr val="tx2">
                  <a:lumMod val="7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タイトル 3"/>
          <p:cNvSpPr txBox="1">
            <a:spLocks/>
          </p:cNvSpPr>
          <p:nvPr/>
        </p:nvSpPr>
        <p:spPr>
          <a:xfrm>
            <a:off x="4080332" y="5301208"/>
            <a:ext cx="2222387" cy="1296144"/>
          </a:xfrm>
          <a:prstGeom prst="rect">
            <a:avLst/>
          </a:prstGeom>
          <a:noFill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4F81BD">
                    <a:lumMod val="50000"/>
                  </a:srgb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Thank you.</a:t>
            </a:r>
            <a:endParaRPr lang="ja-JP" altLang="en-US" sz="2400" b="1" dirty="0">
              <a:solidFill>
                <a:srgbClr val="4F81BD">
                  <a:lumMod val="50000"/>
                </a:srgb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92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4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4_Intelligence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17861</TotalTime>
  <Words>363</Words>
  <Application>Microsoft Office PowerPoint</Application>
  <PresentationFormat>On-screen Show (4:3)</PresentationFormat>
  <Paragraphs>94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21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2_デザインの設定</vt:lpstr>
      <vt:lpstr>1_デザインの設定</vt:lpstr>
      <vt:lpstr>デザインの設定</vt:lpstr>
      <vt:lpstr>3_デザインの設定</vt:lpstr>
      <vt:lpstr>4_デザインの設定</vt:lpstr>
      <vt:lpstr>10_デザインの設定</vt:lpstr>
      <vt:lpstr>5_デザインの設定</vt:lpstr>
      <vt:lpstr>6_デザインの設定</vt:lpstr>
      <vt:lpstr>7_デザインの設定</vt:lpstr>
      <vt:lpstr>8_デザインの設定</vt:lpstr>
      <vt:lpstr>9_デザインの設定</vt:lpstr>
      <vt:lpstr>11_デザインの設定</vt:lpstr>
      <vt:lpstr>12_デザインの設定</vt:lpstr>
      <vt:lpstr>13_デザインの設定</vt:lpstr>
      <vt:lpstr>14_デザインの設定</vt:lpstr>
      <vt:lpstr>15_デザインの設定</vt:lpstr>
      <vt:lpstr>4_Intelligence2013</vt:lpstr>
      <vt:lpstr>16_デザインの設定</vt:lpstr>
      <vt:lpstr>17_デザインの設定</vt:lpstr>
      <vt:lpstr>18_デザインの設定</vt:lpstr>
      <vt:lpstr>Office テーマ</vt:lpstr>
      <vt:lpstr>Training Contents</vt:lpstr>
      <vt:lpstr>0. Introduction     INTELLIGENCE group slogan and logo</vt:lpstr>
      <vt:lpstr>0. Introduction     What is “Global Team System Development”?</vt:lpstr>
      <vt:lpstr>Training Contents (Step)</vt:lpstr>
      <vt:lpstr>Training Contents (Agenda)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INTELLIGENCE</dc:creator>
  <cp:lastModifiedBy>Truong Le Quoc Vuong</cp:lastModifiedBy>
  <cp:revision>2354</cp:revision>
  <cp:lastPrinted>2012-05-02T07:14:48Z</cp:lastPrinted>
  <dcterms:created xsi:type="dcterms:W3CDTF">2004-02-19T05:36:17Z</dcterms:created>
  <dcterms:modified xsi:type="dcterms:W3CDTF">2015-09-22T02:10:16Z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-760288908</vt:i4>
  </property>
  <property fmtid="{D5CDD505-2E9C-101B-9397-08002B2CF9AE}" pid="3" name="_NewReviewCycle">
    <vt:lpwstr/>
  </property>
  <property fmtid="{D5CDD505-2E9C-101B-9397-08002B2CF9AE}" pid="4" name="_EmailSubject">
    <vt:lpwstr>Making supervisor system</vt:lpwstr>
  </property>
  <property fmtid="{D5CDD505-2E9C-101B-9397-08002B2CF9AE}" pid="5" name="_AuthorEmailDisplayName">
    <vt:lpwstr>古木 直人</vt:lpwstr>
  </property>
  <property fmtid="{D5CDD505-2E9C-101B-9397-08002B2CF9AE}" pid="6" name="_PreviousAdHocReviewCycleID">
    <vt:i4>-637940787</vt:i4>
  </property>
</Properties>
</file>