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15" r:id="rId2"/>
    <p:sldId id="550" r:id="rId3"/>
    <p:sldId id="541" r:id="rId4"/>
    <p:sldId id="542" r:id="rId5"/>
    <p:sldId id="543" r:id="rId6"/>
    <p:sldId id="551" r:id="rId7"/>
    <p:sldId id="545" r:id="rId8"/>
    <p:sldId id="458" r:id="rId9"/>
    <p:sldId id="546" r:id="rId10"/>
    <p:sldId id="544" r:id="rId11"/>
    <p:sldId id="547" r:id="rId12"/>
    <p:sldId id="548" r:id="rId13"/>
    <p:sldId id="549" r:id="rId14"/>
    <p:sldId id="522" r:id="rId15"/>
  </p:sldIdLst>
  <p:sldSz cx="9144000" cy="6858000" type="screen4x3"/>
  <p:notesSz cx="6735763" cy="9866313"/>
  <p:defaultTextStyle>
    <a:defPPr>
      <a:defRPr lang="ja-JP"/>
    </a:defPPr>
    <a:lvl1pPr marL="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kumimoji="1"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1" userDrawn="1">
          <p15:clr>
            <a:srgbClr val="A4A3A4"/>
          </p15:clr>
        </p15:guide>
        <p15:guide id="3" orient="horz" pos="1452" userDrawn="1">
          <p15:clr>
            <a:srgbClr val="A4A3A4"/>
          </p15:clr>
        </p15:guide>
        <p15:guide id="4" orient="horz" pos="2868" userDrawn="1">
          <p15:clr>
            <a:srgbClr val="A4A3A4"/>
          </p15:clr>
        </p15:guide>
        <p15:guide id="5" orient="horz" pos="4229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3787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1973" userDrawn="1">
          <p15:clr>
            <a:srgbClr val="A4A3A4"/>
          </p15:clr>
        </p15:guide>
        <p15:guide id="10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A50A1"/>
    <a:srgbClr val="00B0F0"/>
    <a:srgbClr val="FFC000"/>
    <a:srgbClr val="913764"/>
    <a:srgbClr val="B9457F"/>
    <a:srgbClr val="03B0F0"/>
    <a:srgbClr val="101175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6" autoAdjust="0"/>
    <p:restoredTop sz="95571" autoAdjust="0"/>
  </p:normalViewPr>
  <p:slideViewPr>
    <p:cSldViewPr>
      <p:cViewPr varScale="1">
        <p:scale>
          <a:sx n="90" d="100"/>
          <a:sy n="90" d="100"/>
        </p:scale>
        <p:origin x="1686" y="84"/>
      </p:cViewPr>
      <p:guideLst>
        <p:guide orient="horz" pos="2160"/>
        <p:guide orient="horz" pos="91"/>
        <p:guide orient="horz" pos="1452"/>
        <p:guide orient="horz" pos="2868"/>
        <p:guide orient="horz" pos="4229"/>
        <p:guide pos="2880"/>
        <p:guide pos="3787"/>
        <p:guide pos="158"/>
        <p:guide pos="197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32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ICTO</c:v>
                </c:pt>
              </c:strCache>
            </c:strRef>
          </c:tx>
          <c:spPr>
            <a:solidFill>
              <a:srgbClr val="00B0F0">
                <a:alpha val="40000"/>
              </a:srgbClr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#,##0_);[Red]\(#,##0\)</c:formatCode>
                <c:ptCount val="3"/>
                <c:pt idx="0">
                  <c:v>9568</c:v>
                </c:pt>
                <c:pt idx="1">
                  <c:v>8980</c:v>
                </c:pt>
                <c:pt idx="2">
                  <c:v>8517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rgbClr val="00B0F0">
                <a:alpha val="60000"/>
              </a:srgbClr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Sheet1!$C$2:$C$4</c:f>
              <c:numCache>
                <c:formatCode>#,##0_);[Red]\(#,##0\)</c:formatCode>
                <c:ptCount val="3"/>
                <c:pt idx="0">
                  <c:v>4337</c:v>
                </c:pt>
                <c:pt idx="1">
                  <c:v>5685</c:v>
                </c:pt>
                <c:pt idx="2">
                  <c:v>10962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SMKT</c:v>
                </c:pt>
              </c:strCache>
            </c:strRef>
          </c:tx>
          <c:spPr>
            <a:solidFill>
              <a:srgbClr val="00B0F0">
                <a:alpha val="80000"/>
              </a:srgbClr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Sheet1!$D$2:$D$4</c:f>
              <c:numCache>
                <c:formatCode>#,##0_);[Red]\(#,##0\)</c:formatCode>
                <c:ptCount val="3"/>
                <c:pt idx="1">
                  <c:v>2858</c:v>
                </c:pt>
                <c:pt idx="2">
                  <c:v>3415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新エネ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Sheet1!$E$2:$E$4</c:f>
              <c:numCache>
                <c:formatCode>#,##0_);[Red]\(#,##0\)</c:formatCode>
                <c:ptCount val="3"/>
                <c:pt idx="0">
                  <c:v>363</c:v>
                </c:pt>
                <c:pt idx="1">
                  <c:v>609</c:v>
                </c:pt>
                <c:pt idx="2">
                  <c:v>970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コンサル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Sheet1!$F$2:$F$4</c:f>
              <c:numCache>
                <c:formatCode>#,##0_);[Red]\(#,##0\)</c:formatCode>
                <c:ptCount val="3"/>
                <c:pt idx="1">
                  <c:v>163</c:v>
                </c:pt>
                <c:pt idx="2">
                  <c:v>507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088552"/>
        <c:axId val="211947536"/>
      </c:barChart>
      <c:catAx>
        <c:axId val="152088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947536"/>
        <c:crosses val="autoZero"/>
        <c:auto val="1"/>
        <c:lblAlgn val="ctr"/>
        <c:lblOffset val="100"/>
        <c:noMultiLvlLbl val="0"/>
      </c:catAx>
      <c:valAx>
        <c:axId val="211947536"/>
        <c:scaling>
          <c:orientation val="minMax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152088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0070C0"/>
          </a:solidFill>
        </a:defRPr>
      </a:pPr>
      <a:endParaRPr lang="ja-JP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37B15-772A-4C86-8238-D9419801CA1B}" type="datetimeFigureOut">
              <a:rPr kumimoji="1" lang="ja-JP" altLang="en-US" smtClean="0"/>
              <a:t>2015/10/30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737E7-100F-482D-8275-20069B3C43E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238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659D-B084-4C93-93AB-99A66E834658}" type="datetimeFigureOut">
              <a:rPr kumimoji="1" lang="ja-JP" altLang="en-US" smtClean="0"/>
              <a:t>2015/10/30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304B2-25ED-4D60-8ADB-1701EE792CD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28514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kumimoji="1"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95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168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40">
                <a:latin typeface="AXIS Std Joyo R" panose="020B0500000000000000" pitchFamily="34" charset="-128"/>
                <a:ea typeface="AXIS Std Joyo R" panose="020B0500000000000000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80">
                <a:solidFill>
                  <a:schemeClr val="tx1">
                    <a:tint val="75000"/>
                  </a:schemeClr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59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1" t="1268" b="-1268"/>
          <a:stretch/>
        </p:blipFill>
        <p:spPr>
          <a:xfrm>
            <a:off x="7395011" y="59026"/>
            <a:ext cx="1583879" cy="820106"/>
          </a:xfrm>
          <a:prstGeom prst="rect">
            <a:avLst/>
          </a:prstGeom>
        </p:spPr>
      </p:pic>
      <p:sp>
        <p:nvSpPr>
          <p:cNvPr id="7" name="スライド番号プレースホルダー 5"/>
          <p:cNvSpPr txBox="1">
            <a:spLocks noGrp="1"/>
          </p:cNvSpPr>
          <p:nvPr userDrawn="1"/>
        </p:nvSpPr>
        <p:spPr bwMode="auto">
          <a:xfrm>
            <a:off x="8654559" y="6455922"/>
            <a:ext cx="425116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fld id="{EFF385D8-407A-4F85-A890-137BA3C66A22}" type="slidenum">
              <a:rPr lang="ja-JP" altLang="en-US" sz="1440" b="0" smtClean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Meiryo UI" panose="020B0604030504040204" pitchFamily="50" charset="-128"/>
              </a:rPr>
              <a:pPr eaLnBrk="1" hangingPunct="1">
                <a:defRPr/>
              </a:pPr>
              <a:t>‹#›</a:t>
            </a:fld>
            <a:endParaRPr lang="en-US" altLang="ja-JP" sz="1440" b="0" dirty="0" smtClean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algn="l">
              <a:lnSpc>
                <a:spcPts val="3120"/>
              </a:lnSpc>
              <a:defRPr sz="216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34956"/>
            <a:ext cx="8640960" cy="43085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26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44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64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887" indent="-342887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20" indent="-285738" algn="l" defTabSz="91436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2954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136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317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499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openxmlformats.org/officeDocument/2006/relationships/image" Target="../media/image41.jpg"/><Relationship Id="rId5" Type="http://schemas.openxmlformats.org/officeDocument/2006/relationships/image" Target="../media/image35.jpeg"/><Relationship Id="rId10" Type="http://schemas.openxmlformats.org/officeDocument/2006/relationships/image" Target="../media/image40.jpeg"/><Relationship Id="rId4" Type="http://schemas.openxmlformats.org/officeDocument/2006/relationships/image" Target="../media/image34.png"/><Relationship Id="rId9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3.png"/><Relationship Id="rId26" Type="http://schemas.openxmlformats.org/officeDocument/2006/relationships/oleObject" Target="../embeddings/Microsoft_Excel_97-2003_______4.xls"/><Relationship Id="rId39" Type="http://schemas.openxmlformats.org/officeDocument/2006/relationships/image" Target="../media/image10.png"/><Relationship Id="rId3" Type="http://schemas.openxmlformats.org/officeDocument/2006/relationships/tags" Target="../tags/tag2.xml"/><Relationship Id="rId21" Type="http://schemas.openxmlformats.org/officeDocument/2006/relationships/image" Target="../media/image4.png"/><Relationship Id="rId34" Type="http://schemas.openxmlformats.org/officeDocument/2006/relationships/oleObject" Target="../embeddings/oleObject7.bin"/><Relationship Id="rId42" Type="http://schemas.openxmlformats.org/officeDocument/2006/relationships/image" Target="../media/image11.png"/><Relationship Id="rId47" Type="http://schemas.openxmlformats.org/officeDocument/2006/relationships/oleObject" Target="../embeddings/Microsoft_Excel_97-2003_______11.xls"/><Relationship Id="rId50" Type="http://schemas.openxmlformats.org/officeDocument/2006/relationships/oleObject" Target="../embeddings/Microsoft_Excel_97-2003_______12.xls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oleObject" Target="../embeddings/Microsoft_Excel_97-2003_______1.xls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8.png"/><Relationship Id="rId38" Type="http://schemas.openxmlformats.org/officeDocument/2006/relationships/oleObject" Target="../embeddings/Microsoft_Excel_97-2003_______8.xls"/><Relationship Id="rId46" Type="http://schemas.openxmlformats.org/officeDocument/2006/relationships/oleObject" Target="../embeddings/oleObject11.bin"/><Relationship Id="rId2" Type="http://schemas.openxmlformats.org/officeDocument/2006/relationships/tags" Target="../tags/tag1.xml"/><Relationship Id="rId16" Type="http://schemas.openxmlformats.org/officeDocument/2006/relationships/oleObject" Target="../embeddings/oleObject1.bin"/><Relationship Id="rId20" Type="http://schemas.openxmlformats.org/officeDocument/2006/relationships/oleObject" Target="../embeddings/Microsoft_Excel_97-2003_______2.xls"/><Relationship Id="rId29" Type="http://schemas.openxmlformats.org/officeDocument/2006/relationships/oleObject" Target="../embeddings/Microsoft_Excel_97-2003_______5.xls"/><Relationship Id="rId41" Type="http://schemas.openxmlformats.org/officeDocument/2006/relationships/oleObject" Target="../embeddings/Microsoft_Excel_97-2003_______9.xls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24" Type="http://schemas.openxmlformats.org/officeDocument/2006/relationships/image" Target="../media/image5.png"/><Relationship Id="rId32" Type="http://schemas.openxmlformats.org/officeDocument/2006/relationships/oleObject" Target="../embeddings/Microsoft_Excel_97-2003_______6.xls"/><Relationship Id="rId37" Type="http://schemas.openxmlformats.org/officeDocument/2006/relationships/oleObject" Target="../embeddings/oleObject8.bin"/><Relationship Id="rId40" Type="http://schemas.openxmlformats.org/officeDocument/2006/relationships/oleObject" Target="../embeddings/oleObject9.bin"/><Relationship Id="rId45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oleObject" Target="../embeddings/Microsoft_Excel_97-2003_______3.xls"/><Relationship Id="rId28" Type="http://schemas.openxmlformats.org/officeDocument/2006/relationships/oleObject" Target="../embeddings/oleObject5.bin"/><Relationship Id="rId36" Type="http://schemas.openxmlformats.org/officeDocument/2006/relationships/image" Target="../media/image9.png"/><Relationship Id="rId49" Type="http://schemas.openxmlformats.org/officeDocument/2006/relationships/oleObject" Target="../embeddings/oleObject12.bin"/><Relationship Id="rId10" Type="http://schemas.openxmlformats.org/officeDocument/2006/relationships/hyperlink" Target="http://www.ibs.inte.co.jp/index.html" TargetMode="External"/><Relationship Id="rId19" Type="http://schemas.openxmlformats.org/officeDocument/2006/relationships/oleObject" Target="../embeddings/oleObject2.bin"/><Relationship Id="rId31" Type="http://schemas.openxmlformats.org/officeDocument/2006/relationships/oleObject" Target="../embeddings/oleObject6.bin"/><Relationship Id="rId44" Type="http://schemas.openxmlformats.org/officeDocument/2006/relationships/oleObject" Target="../embeddings/Microsoft_Excel_97-2003_______10.xls"/><Relationship Id="rId52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oleObject" Target="../embeddings/oleObject3.bin"/><Relationship Id="rId27" Type="http://schemas.openxmlformats.org/officeDocument/2006/relationships/image" Target="../media/image6.png"/><Relationship Id="rId30" Type="http://schemas.openxmlformats.org/officeDocument/2006/relationships/image" Target="../media/image7.png"/><Relationship Id="rId35" Type="http://schemas.openxmlformats.org/officeDocument/2006/relationships/oleObject" Target="../embeddings/Microsoft_Excel_97-2003_______7.xls"/><Relationship Id="rId43" Type="http://schemas.openxmlformats.org/officeDocument/2006/relationships/oleObject" Target="../embeddings/oleObject10.bin"/><Relationship Id="rId48" Type="http://schemas.openxmlformats.org/officeDocument/2006/relationships/image" Target="../media/image13.png"/><Relationship Id="rId8" Type="http://schemas.openxmlformats.org/officeDocument/2006/relationships/image" Target="../media/image18.png"/><Relationship Id="rId5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s.inte.co.jp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1" t="1268" b="-1268"/>
          <a:stretch/>
        </p:blipFill>
        <p:spPr>
          <a:xfrm>
            <a:off x="3132139" y="2358013"/>
            <a:ext cx="2879725" cy="149107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347864" y="3801871"/>
            <a:ext cx="2407710" cy="491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592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Profile</a:t>
            </a:r>
            <a:endParaRPr lang="ja-JP" altLang="en-US" sz="2592" dirty="0"/>
          </a:p>
        </p:txBody>
      </p:sp>
    </p:spTree>
    <p:extLst>
      <p:ext uri="{BB962C8B-B14F-4D97-AF65-F5344CB8AC3E}">
        <p14:creationId xmlns:p14="http://schemas.microsoft.com/office/powerpoint/2010/main" val="8830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Profile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4846" y="1484784"/>
            <a:ext cx="6768752" cy="4579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0060" indent="-480060">
              <a:spcBef>
                <a:spcPct val="50000"/>
              </a:spcBef>
              <a:buFont typeface="+mj-lt"/>
              <a:buAutoNum type="romanUcPeriod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About Temp Holdings (Our group)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Group organization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Global ranking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Business in Asia 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latin typeface="AXIS Std Joyo R" pitchFamily="34" charset="-128"/>
              <a:ea typeface="AXIS Std Joyo R" pitchFamily="34" charset="-128"/>
            </a:endParaRPr>
          </a:p>
          <a:p>
            <a:pPr>
              <a:spcBef>
                <a:spcPct val="50000"/>
              </a:spcBef>
              <a:buFont typeface="+mj-lt"/>
              <a:buAutoNum type="romanUcPeriod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About Intelligence Business Solutions (IBS)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Company organization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Sales portfolio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altLang="ja-JP" sz="1320" dirty="0">
                <a:latin typeface="AXIS Std Joyo R" pitchFamily="34" charset="-128"/>
                <a:ea typeface="AXIS Std Joyo R" pitchFamily="34" charset="-128"/>
              </a:rPr>
              <a:t>Our strength and products</a:t>
            </a:r>
            <a:endParaRPr lang="en-US" sz="1320" dirty="0">
              <a:latin typeface="AXIS Std Joyo R" pitchFamily="34" charset="-128"/>
              <a:ea typeface="AXIS Std Joyo R" pitchFamily="34" charset="-128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1800" dirty="0">
              <a:latin typeface="AXIS Std Joyo R" pitchFamily="34" charset="-128"/>
              <a:ea typeface="AXIS Std Joyo R" pitchFamily="34" charset="-128"/>
            </a:endParaRPr>
          </a:p>
          <a:p>
            <a:pPr marL="480060" indent="-480060">
              <a:spcBef>
                <a:spcPct val="50000"/>
              </a:spcBef>
              <a:buFont typeface="+mj-lt"/>
              <a:buAutoNum type="romanUcPeriod" startAt="3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Global Team Software Development Model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What is "Global Team </a:t>
            </a:r>
            <a:r>
              <a:rPr lang="en-US" sz="1320" dirty="0" smtClean="0">
                <a:latin typeface="AXIS Std Joyo R" pitchFamily="34" charset="-128"/>
                <a:ea typeface="AXIS Std Joyo R" pitchFamily="34" charset="-128"/>
              </a:rPr>
              <a:t>Model”</a:t>
            </a:r>
            <a:endParaRPr lang="en-US" sz="1320" dirty="0">
              <a:latin typeface="AXIS Std Joyo R" pitchFamily="34" charset="-128"/>
              <a:ea typeface="AXIS Std Joyo R" pitchFamily="34" charset="-128"/>
            </a:endParaRP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Our global team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 smtClean="0">
                <a:latin typeface="AXIS Std Joyo R" pitchFamily="34" charset="-128"/>
                <a:ea typeface="AXIS Std Joyo R" pitchFamily="34" charset="-128"/>
              </a:rPr>
              <a:t>Future plan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88435" y="4696341"/>
            <a:ext cx="6567130" cy="1555373"/>
          </a:xfrm>
          <a:prstGeom prst="rect">
            <a:avLst/>
          </a:prstGeom>
          <a:solidFill>
            <a:srgbClr val="0070C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92" dirty="0"/>
          </a:p>
        </p:txBody>
      </p:sp>
    </p:spTree>
    <p:extLst>
      <p:ext uri="{BB962C8B-B14F-4D97-AF65-F5344CB8AC3E}">
        <p14:creationId xmlns:p14="http://schemas.microsoft.com/office/powerpoint/2010/main" val="38761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</p:spPr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Ⅲ. Global Team Software Development Model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1. What is "Global Team Model”</a:t>
            </a:r>
            <a:endParaRPr lang="en-US" altLang="ja-JP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0738" y="923122"/>
            <a:ext cx="8149278" cy="430852"/>
          </a:xfrm>
        </p:spPr>
        <p:txBody>
          <a:bodyPr/>
          <a:lstStyle/>
          <a:p>
            <a:r>
              <a:rPr lang="en-US" altLang="ja-JP" sz="1400" dirty="0">
                <a:ea typeface="MS UI Gothic" panose="020B0600070205080204" pitchFamily="50" charset="-128"/>
              </a:rPr>
              <a:t>In Global </a:t>
            </a:r>
            <a:r>
              <a:rPr lang="en-US" altLang="ja-JP" sz="1400" dirty="0" smtClean="0">
                <a:ea typeface="MS UI Gothic" panose="020B0600070205080204" pitchFamily="50" charset="-128"/>
              </a:rPr>
              <a:t>Team, </a:t>
            </a:r>
            <a:r>
              <a:rPr lang="en-US" altLang="ja-JP" sz="1400" dirty="0">
                <a:ea typeface="MS UI Gothic" panose="020B0600070205080204" pitchFamily="50" charset="-128"/>
              </a:rPr>
              <a:t>we communicate in English and high </a:t>
            </a:r>
            <a:r>
              <a:rPr lang="en-US" altLang="ja-JP" sz="1400" dirty="0" smtClean="0">
                <a:ea typeface="MS UI Gothic" panose="020B0600070205080204" pitchFamily="50" charset="-128"/>
              </a:rPr>
              <a:t>speed </a:t>
            </a:r>
            <a:r>
              <a:rPr lang="en-US" altLang="ja-JP" sz="1400" dirty="0">
                <a:ea typeface="MS UI Gothic" panose="020B0600070205080204" pitchFamily="50" charset="-128"/>
              </a:rPr>
              <a:t>network communication tools. Therefore we don’t have to care place of work in the world</a:t>
            </a:r>
            <a:r>
              <a:rPr lang="en-US" altLang="ja-JP" sz="1400" dirty="0" smtClean="0">
                <a:ea typeface="MS UI Gothic" panose="020B0600070205080204" pitchFamily="50" charset="-128"/>
              </a:rPr>
              <a:t>.</a:t>
            </a:r>
            <a:endParaRPr lang="ja-JP" altLang="en-US" sz="1400" dirty="0">
              <a:ea typeface="MS UI Gothic" panose="020B0600070205080204" pitchFamily="50" charset="-128"/>
            </a:endParaRPr>
          </a:p>
        </p:txBody>
      </p:sp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5306126" y="3133725"/>
            <a:ext cx="3073400" cy="25066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5" name="円/楕円 46"/>
          <p:cNvSpPr>
            <a:spLocks noChangeArrowheads="1"/>
          </p:cNvSpPr>
          <p:nvPr/>
        </p:nvSpPr>
        <p:spPr bwMode="auto">
          <a:xfrm>
            <a:off x="1146876" y="4765675"/>
            <a:ext cx="2592388" cy="661988"/>
          </a:xfrm>
          <a:prstGeom prst="ellipse">
            <a:avLst/>
          </a:prstGeom>
          <a:solidFill>
            <a:srgbClr val="B9C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200" dirty="0">
              <a:solidFill>
                <a:srgbClr val="FFFFFF"/>
              </a:solidFill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  <p:sp>
        <p:nvSpPr>
          <p:cNvPr id="7" name="円/楕円 46"/>
          <p:cNvSpPr/>
          <p:nvPr/>
        </p:nvSpPr>
        <p:spPr>
          <a:xfrm>
            <a:off x="1146876" y="3536950"/>
            <a:ext cx="2592388" cy="6619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1200" dirty="0" smtClean="0">
              <a:solidFill>
                <a:srgbClr val="FFFFFF"/>
              </a:solidFill>
              <a:ea typeface="MS UI Gothic" panose="020B0600070205080204" pitchFamily="50" charset="-128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964" y="2046288"/>
            <a:ext cx="3455987" cy="3365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As usual offshore model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28314" y="2046288"/>
            <a:ext cx="3455987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Global Team Model</a:t>
            </a:r>
          </a:p>
        </p:txBody>
      </p:sp>
      <p:pic>
        <p:nvPicPr>
          <p:cNvPr id="10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14" y="322897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円/楕円 10"/>
          <p:cNvSpPr/>
          <p:nvPr/>
        </p:nvSpPr>
        <p:spPr>
          <a:xfrm>
            <a:off x="1905701" y="2595563"/>
            <a:ext cx="1079500" cy="336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MS UI Gothic" panose="020B0600070205080204" pitchFamily="50" charset="-128"/>
              </a:rPr>
              <a:t>Client</a:t>
            </a:r>
          </a:p>
        </p:txBody>
      </p:sp>
      <p:pic>
        <p:nvPicPr>
          <p:cNvPr id="12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51" y="36068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01" y="3821113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51" y="364013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9" y="443547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47117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39" y="50434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01" y="47117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44839" y="3594100"/>
            <a:ext cx="696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Design</a:t>
            </a:r>
            <a:endParaRPr lang="en-US" altLang="ja-JP" sz="1200" dirty="0">
              <a:latin typeface="Calibri" panose="020F0502020204030204" pitchFamily="34" charset="0"/>
              <a:ea typeface="MS UI Gothic" panose="020B0600070205080204" pitchFamily="50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（</a:t>
            </a: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Japan</a:t>
            </a: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）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73744" y="4895850"/>
            <a:ext cx="874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Coding </a:t>
            </a:r>
            <a:endParaRPr lang="en-US" altLang="ja-JP" sz="1200" dirty="0">
              <a:latin typeface="Calibri" panose="020F0502020204030204" pitchFamily="34" charset="0"/>
              <a:ea typeface="MS UI Gothic" panose="020B0600070205080204" pitchFamily="50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（</a:t>
            </a: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Vietnam</a:t>
            </a: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）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247014" y="3451225"/>
            <a:ext cx="393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PM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232726" y="4614863"/>
            <a:ext cx="411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BSE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96101" y="3779838"/>
            <a:ext cx="328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270826" y="4016375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258251" y="3786188"/>
            <a:ext cx="328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296101" y="4867275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259714" y="5221288"/>
            <a:ext cx="328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258251" y="4873625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010476" y="3767138"/>
            <a:ext cx="863600" cy="11636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 rot="5400000">
            <a:off x="3238407" y="4271170"/>
            <a:ext cx="2746375" cy="360362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cxnSp>
        <p:nvCxnSpPr>
          <p:cNvPr id="32" name="AutoShape 29"/>
          <p:cNvCxnSpPr>
            <a:cxnSpLocks noChangeShapeType="1"/>
            <a:stCxn id="11" idx="4"/>
            <a:endCxn id="10" idx="0"/>
          </p:cNvCxnSpPr>
          <p:nvPr/>
        </p:nvCxnSpPr>
        <p:spPr bwMode="auto">
          <a:xfrm>
            <a:off x="2445451" y="2932113"/>
            <a:ext cx="4763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0"/>
          <p:cNvCxnSpPr>
            <a:cxnSpLocks noChangeShapeType="1"/>
            <a:stCxn id="21" idx="2"/>
            <a:endCxn id="23" idx="3"/>
          </p:cNvCxnSpPr>
          <p:nvPr/>
        </p:nvCxnSpPr>
        <p:spPr bwMode="auto">
          <a:xfrm flipH="1">
            <a:off x="1624714" y="3725863"/>
            <a:ext cx="81915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1"/>
          <p:cNvCxnSpPr>
            <a:cxnSpLocks noChangeShapeType="1"/>
            <a:stCxn id="21" idx="2"/>
            <a:endCxn id="13" idx="0"/>
          </p:cNvCxnSpPr>
          <p:nvPr/>
        </p:nvCxnSpPr>
        <p:spPr bwMode="auto">
          <a:xfrm flipH="1">
            <a:off x="2439101" y="3725863"/>
            <a:ext cx="4763" cy="95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2"/>
          <p:cNvCxnSpPr>
            <a:cxnSpLocks noChangeShapeType="1"/>
            <a:stCxn id="21" idx="2"/>
            <a:endCxn id="25" idx="1"/>
          </p:cNvCxnSpPr>
          <p:nvPr/>
        </p:nvCxnSpPr>
        <p:spPr bwMode="auto">
          <a:xfrm>
            <a:off x="2443864" y="3725863"/>
            <a:ext cx="81438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3"/>
          <p:cNvCxnSpPr>
            <a:cxnSpLocks noChangeShapeType="1"/>
            <a:stCxn id="24" idx="2"/>
            <a:endCxn id="15" idx="0"/>
          </p:cNvCxnSpPr>
          <p:nvPr/>
        </p:nvCxnSpPr>
        <p:spPr bwMode="auto">
          <a:xfrm flipH="1">
            <a:off x="2434339" y="4291013"/>
            <a:ext cx="1587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4"/>
          <p:cNvCxnSpPr>
            <a:cxnSpLocks noChangeShapeType="1"/>
            <a:stCxn id="22" idx="2"/>
            <a:endCxn id="17" idx="0"/>
          </p:cNvCxnSpPr>
          <p:nvPr/>
        </p:nvCxnSpPr>
        <p:spPr bwMode="auto">
          <a:xfrm flipH="1">
            <a:off x="2434339" y="4889500"/>
            <a:ext cx="4762" cy="153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5"/>
          <p:cNvCxnSpPr>
            <a:cxnSpLocks noChangeShapeType="1"/>
            <a:stCxn id="22" idx="2"/>
            <a:endCxn id="26" idx="3"/>
          </p:cNvCxnSpPr>
          <p:nvPr/>
        </p:nvCxnSpPr>
        <p:spPr bwMode="auto">
          <a:xfrm flipH="1">
            <a:off x="1624714" y="4889500"/>
            <a:ext cx="814387" cy="11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6"/>
          <p:cNvCxnSpPr>
            <a:cxnSpLocks noChangeShapeType="1"/>
            <a:stCxn id="22" idx="2"/>
            <a:endCxn id="28" idx="1"/>
          </p:cNvCxnSpPr>
          <p:nvPr/>
        </p:nvCxnSpPr>
        <p:spPr bwMode="auto">
          <a:xfrm>
            <a:off x="2439101" y="4889500"/>
            <a:ext cx="819150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833930" y="4206875"/>
            <a:ext cx="856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rgbClr val="FF0000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Japanese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translation</a:t>
            </a:r>
            <a:endParaRPr lang="en-US" altLang="ja-JP" sz="1200" dirty="0">
              <a:solidFill>
                <a:srgbClr val="FF0000"/>
              </a:solidFill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  <p:sp>
        <p:nvSpPr>
          <p:cNvPr id="41" name="円/楕円 46"/>
          <p:cNvSpPr>
            <a:spLocks noChangeArrowheads="1"/>
          </p:cNvSpPr>
          <p:nvPr/>
        </p:nvSpPr>
        <p:spPr bwMode="auto">
          <a:xfrm>
            <a:off x="5522026" y="3430588"/>
            <a:ext cx="2592388" cy="2047875"/>
          </a:xfrm>
          <a:prstGeom prst="ellipse">
            <a:avLst/>
          </a:prstGeom>
          <a:solidFill>
            <a:schemeClr val="folHlink">
              <a:alpha val="5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200" dirty="0">
              <a:solidFill>
                <a:srgbClr val="FFFFFF"/>
              </a:solidFill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  <p:pic>
        <p:nvPicPr>
          <p:cNvPr id="42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64" y="337502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円/楕円 32"/>
          <p:cNvSpPr/>
          <p:nvPr/>
        </p:nvSpPr>
        <p:spPr>
          <a:xfrm>
            <a:off x="6291964" y="2595563"/>
            <a:ext cx="1079500" cy="336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MS UI Gothic" panose="020B0600070205080204" pitchFamily="50" charset="-128"/>
              </a:rPr>
              <a:t>Client</a:t>
            </a:r>
            <a:endParaRPr lang="ja-JP" altLang="en-US" sz="1200" dirty="0" smtClean="0">
              <a:solidFill>
                <a:srgbClr val="000000"/>
              </a:solidFill>
              <a:ea typeface="MS UI Gothic" panose="020B0600070205080204" pitchFamily="50" charset="-128"/>
            </a:endParaRPr>
          </a:p>
        </p:txBody>
      </p:sp>
      <p:pic>
        <p:nvPicPr>
          <p:cNvPr id="44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64" y="39004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689" y="39004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622164" y="3597275"/>
            <a:ext cx="393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PM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5726814" y="4073525"/>
            <a:ext cx="328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7546089" y="4079875"/>
            <a:ext cx="328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cxnSp>
        <p:nvCxnSpPr>
          <p:cNvPr id="49" name="AutoShape 46"/>
          <p:cNvCxnSpPr>
            <a:cxnSpLocks noChangeShapeType="1"/>
            <a:endCxn id="42" idx="0"/>
          </p:cNvCxnSpPr>
          <p:nvPr/>
        </p:nvCxnSpPr>
        <p:spPr bwMode="auto">
          <a:xfrm flipH="1">
            <a:off x="6825364" y="2932113"/>
            <a:ext cx="6350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7"/>
          <p:cNvCxnSpPr>
            <a:cxnSpLocks noChangeShapeType="1"/>
            <a:stCxn id="46" idx="2"/>
            <a:endCxn id="47" idx="3"/>
          </p:cNvCxnSpPr>
          <p:nvPr/>
        </p:nvCxnSpPr>
        <p:spPr bwMode="auto">
          <a:xfrm flipH="1">
            <a:off x="6055426" y="3871913"/>
            <a:ext cx="76358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8"/>
          <p:cNvCxnSpPr>
            <a:cxnSpLocks noChangeShapeType="1"/>
            <a:stCxn id="46" idx="2"/>
            <a:endCxn id="48" idx="1"/>
          </p:cNvCxnSpPr>
          <p:nvPr/>
        </p:nvCxnSpPr>
        <p:spPr bwMode="auto">
          <a:xfrm>
            <a:off x="6819014" y="3871913"/>
            <a:ext cx="72707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2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64" y="4713288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51" y="5000625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 descr="C:\Users\toshihiro.ozawa\Downloads\1310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14" y="4741863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5942714" y="4865688"/>
            <a:ext cx="328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6645976" y="5195888"/>
            <a:ext cx="328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7403214" y="4921250"/>
            <a:ext cx="328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SE</a:t>
            </a:r>
          </a:p>
        </p:txBody>
      </p:sp>
      <p:cxnSp>
        <p:nvCxnSpPr>
          <p:cNvPr id="58" name="AutoShape 55"/>
          <p:cNvCxnSpPr>
            <a:cxnSpLocks noChangeShapeType="1"/>
            <a:stCxn id="46" idx="2"/>
          </p:cNvCxnSpPr>
          <p:nvPr/>
        </p:nvCxnSpPr>
        <p:spPr bwMode="auto">
          <a:xfrm>
            <a:off x="6819014" y="3871913"/>
            <a:ext cx="158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8"/>
          <p:cNvCxnSpPr>
            <a:cxnSpLocks noChangeShapeType="1"/>
            <a:endCxn id="52" idx="0"/>
          </p:cNvCxnSpPr>
          <p:nvPr/>
        </p:nvCxnSpPr>
        <p:spPr bwMode="auto">
          <a:xfrm flipH="1">
            <a:off x="6114164" y="3924300"/>
            <a:ext cx="717550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59"/>
          <p:cNvCxnSpPr>
            <a:cxnSpLocks noChangeShapeType="1"/>
            <a:endCxn id="53" idx="0"/>
          </p:cNvCxnSpPr>
          <p:nvPr/>
        </p:nvCxnSpPr>
        <p:spPr bwMode="auto">
          <a:xfrm flipH="1">
            <a:off x="6814251" y="4586288"/>
            <a:ext cx="31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60"/>
          <p:cNvCxnSpPr>
            <a:cxnSpLocks noChangeShapeType="1"/>
            <a:endCxn id="54" idx="0"/>
          </p:cNvCxnSpPr>
          <p:nvPr/>
        </p:nvCxnSpPr>
        <p:spPr bwMode="auto">
          <a:xfrm>
            <a:off x="6831714" y="3917950"/>
            <a:ext cx="723900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10301" y="5796553"/>
            <a:ext cx="304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8288" indent="-268288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Calibri" panose="020F0502020204030204" pitchFamily="34" charset="0"/>
                <a:ea typeface="MS UI Gothic" panose="020B0600070205080204" pitchFamily="50" charset="-128"/>
              </a:rPr>
              <a:t>Divided </a:t>
            </a:r>
            <a:r>
              <a:rPr lang="en-US" altLang="ja-JP" sz="16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team and role, process</a:t>
            </a:r>
            <a:endParaRPr lang="en-US" altLang="ja-JP" sz="1600" dirty="0">
              <a:latin typeface="Calibri" panose="020F0502020204030204" pitchFamily="34" charset="0"/>
              <a:ea typeface="MS UI Gothic" panose="020B0600070205080204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ja-JP" sz="16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Limited </a:t>
            </a:r>
            <a:r>
              <a:rPr lang="en-US" altLang="ja-JP" sz="1600" dirty="0">
                <a:latin typeface="Calibri" panose="020F0502020204030204" pitchFamily="34" charset="0"/>
                <a:ea typeface="MS UI Gothic" panose="020B0600070205080204" pitchFamily="50" charset="-128"/>
              </a:rPr>
              <a:t>communication </a:t>
            </a:r>
            <a:r>
              <a:rPr lang="en-US" altLang="ja-JP" sz="16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way</a:t>
            </a:r>
            <a:endParaRPr lang="en-US" altLang="ja-JP" sz="1600" dirty="0"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156901" y="5796553"/>
            <a:ext cx="3447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8288" indent="-268288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Calibri" panose="020F0502020204030204" pitchFamily="34" charset="0"/>
                <a:ea typeface="MS UI Gothic" panose="020B0600070205080204" pitchFamily="50" charset="-128"/>
              </a:rPr>
              <a:t>Don’t divide </a:t>
            </a:r>
            <a:r>
              <a:rPr lang="en-US" altLang="ja-JP" sz="16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team</a:t>
            </a:r>
            <a:endParaRPr lang="en-US" altLang="ja-JP" sz="1600" dirty="0">
              <a:latin typeface="Calibri" panose="020F0502020204030204" pitchFamily="34" charset="0"/>
              <a:ea typeface="MS UI Gothic" panose="020B0600070205080204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ja-JP" sz="16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Unlimited </a:t>
            </a:r>
            <a:r>
              <a:rPr lang="en-US" altLang="ja-JP" sz="1600" dirty="0">
                <a:latin typeface="Calibri" panose="020F0502020204030204" pitchFamily="34" charset="0"/>
                <a:ea typeface="MS UI Gothic" panose="020B0600070205080204" pitchFamily="50" charset="-128"/>
              </a:rPr>
              <a:t>communication in English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776151" y="3109913"/>
            <a:ext cx="162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rgbClr val="FF0000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English communication</a:t>
            </a: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6073279" y="4636295"/>
            <a:ext cx="858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（</a:t>
            </a: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Vietnam</a:t>
            </a: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）</a:t>
            </a: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7346064" y="4291013"/>
            <a:ext cx="10182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（</a:t>
            </a:r>
            <a:r>
              <a:rPr lang="en-US" altLang="ja-JP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Philippines</a:t>
            </a: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）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6932893" y="5157201"/>
            <a:ext cx="946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（</a:t>
            </a:r>
            <a:r>
              <a:rPr lang="en-US" altLang="ja-JP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Indonesia</a:t>
            </a:r>
            <a:r>
              <a:rPr lang="ja-JP" altLang="en-US" sz="1200" dirty="0" smtClean="0">
                <a:latin typeface="Calibri" panose="020F0502020204030204" pitchFamily="34" charset="0"/>
                <a:ea typeface="MS UI Gothic" panose="020B0600070205080204" pitchFamily="50" charset="-128"/>
              </a:rPr>
              <a:t>）</a:t>
            </a:r>
            <a:endParaRPr lang="ja-JP" altLang="en-US" sz="1200" dirty="0"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5545839" y="4390026"/>
            <a:ext cx="690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（</a:t>
            </a:r>
            <a:r>
              <a:rPr lang="en-US" altLang="ja-JP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Japan</a:t>
            </a:r>
            <a:r>
              <a:rPr lang="ja-JP" altLang="en-US" sz="1200" dirty="0">
                <a:latin typeface="Calibri" panose="020F0502020204030204" pitchFamily="34" charset="0"/>
                <a:ea typeface="MS UI Gothic" panose="020B0600070205080204" pitchFamily="50" charset="-128"/>
              </a:rPr>
              <a:t>）</a:t>
            </a:r>
          </a:p>
        </p:txBody>
      </p:sp>
      <p:sp>
        <p:nvSpPr>
          <p:cNvPr id="70" name="Rectangle 37"/>
          <p:cNvSpPr>
            <a:spLocks noChangeArrowheads="1"/>
          </p:cNvSpPr>
          <p:nvPr/>
        </p:nvSpPr>
        <p:spPr bwMode="auto">
          <a:xfrm>
            <a:off x="1132466" y="4211638"/>
            <a:ext cx="8833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E-mail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DVD media</a:t>
            </a:r>
            <a:endParaRPr lang="en-US" altLang="ja-JP" sz="1200" dirty="0">
              <a:solidFill>
                <a:srgbClr val="FF0000"/>
              </a:solidFill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  <p:sp>
        <p:nvSpPr>
          <p:cNvPr id="71" name="Rectangle 63"/>
          <p:cNvSpPr>
            <a:spLocks noChangeArrowheads="1"/>
          </p:cNvSpPr>
          <p:nvPr/>
        </p:nvSpPr>
        <p:spPr bwMode="auto">
          <a:xfrm>
            <a:off x="5287076" y="5370352"/>
            <a:ext cx="20970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smtClean="0">
                <a:solidFill>
                  <a:srgbClr val="FF0000"/>
                </a:solidFill>
                <a:latin typeface="Calibri" panose="020F0502020204030204" pitchFamily="34" charset="0"/>
                <a:ea typeface="MS UI Gothic" panose="020B0600070205080204" pitchFamily="50" charset="-128"/>
              </a:rPr>
              <a:t>Network Communication tools</a:t>
            </a:r>
            <a:endParaRPr lang="en-US" altLang="ja-JP" sz="1200" dirty="0">
              <a:solidFill>
                <a:srgbClr val="FF0000"/>
              </a:solidFill>
              <a:latin typeface="Calibri" panose="020F0502020204030204" pitchFamily="34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</p:spPr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Ⅲ. Global Team Software Development Model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2. Our global team</a:t>
            </a:r>
            <a:endParaRPr lang="en-US" altLang="ja-JP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0738" y="923122"/>
            <a:ext cx="8149278" cy="430852"/>
          </a:xfrm>
        </p:spPr>
        <p:txBody>
          <a:bodyPr/>
          <a:lstStyle/>
          <a:p>
            <a:r>
              <a:rPr lang="en-US" altLang="ja-JP" sz="1440" dirty="0"/>
              <a:t>In </a:t>
            </a:r>
            <a:r>
              <a:rPr lang="en-US" altLang="ja-JP" sz="1440" dirty="0" smtClean="0"/>
              <a:t>the near future, software </a:t>
            </a:r>
            <a:r>
              <a:rPr lang="en-US" altLang="ja-JP" sz="1440" dirty="0"/>
              <a:t>development industry will be </a:t>
            </a:r>
            <a:r>
              <a:rPr lang="en-US" altLang="ja-JP" sz="1440" dirty="0" smtClean="0"/>
              <a:t>change significant in the world. But we can’t foresee exactly future. </a:t>
            </a:r>
            <a:r>
              <a:rPr lang="en-US" altLang="ja-JP" sz="1440" dirty="0"/>
              <a:t>IBS is still domestic company. We </a:t>
            </a:r>
            <a:r>
              <a:rPr lang="en-US" altLang="ja-JP" sz="1440" dirty="0" smtClean="0"/>
              <a:t>should to </a:t>
            </a:r>
            <a:r>
              <a:rPr lang="en-US" altLang="ja-JP" sz="1440" dirty="0"/>
              <a:t>be change </a:t>
            </a:r>
            <a:r>
              <a:rPr lang="en-US" altLang="ja-JP" sz="1440" dirty="0" smtClean="0"/>
              <a:t>faster to adapt the new world. Therefore we started to united with South East Asian country’s </a:t>
            </a:r>
            <a:r>
              <a:rPr lang="en-US" altLang="ja-JP" sz="1440" dirty="0"/>
              <a:t>IT engineers.</a:t>
            </a:r>
          </a:p>
        </p:txBody>
      </p:sp>
      <p:pic>
        <p:nvPicPr>
          <p:cNvPr id="4" name="Picture 79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8" y="2857748"/>
            <a:ext cx="4827732" cy="352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5580216" y="2983160"/>
            <a:ext cx="881062" cy="10350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182563" indent="-182563" algn="ctr">
              <a:lnSpc>
                <a:spcPct val="70000"/>
              </a:lnSpc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  <a:cs typeface="Meiryo UI" panose="020B0604030504040204" pitchFamily="50" charset="-128"/>
              </a:rPr>
              <a:t>IBS</a:t>
            </a:r>
          </a:p>
          <a:p>
            <a:pPr marL="182563" indent="-182563" algn="ctr">
              <a:lnSpc>
                <a:spcPct val="70000"/>
              </a:lnSpc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  <a:cs typeface="Meiryo UI" panose="020B0604030504040204" pitchFamily="50" charset="-128"/>
              </a:rPr>
              <a:t>Tokyo</a:t>
            </a:r>
            <a:endParaRPr lang="ja-JP" altLang="en-US" sz="1600" b="1" dirty="0">
              <a:solidFill>
                <a:schemeClr val="bg1"/>
              </a:solidFill>
              <a:latin typeface="Calibri" panose="020F0502020204030204" pitchFamily="34" charset="0"/>
              <a:ea typeface="MS PGothic" panose="020B060007020508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6561291" y="2984748"/>
            <a:ext cx="2041525" cy="103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marL="177800" indent="-177800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MS PGothic" panose="020B0600070205080204" pitchFamily="50" charset="-128"/>
              </a:rPr>
              <a:t>Communication with client in Japanese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MS PGothic" panose="020B0600070205080204" pitchFamily="50" charset="-128"/>
              </a:rPr>
              <a:t>Client requirement development and business design</a:t>
            </a:r>
            <a:endParaRPr lang="en-US" altLang="ja-JP" sz="1000" u="sng" dirty="0">
              <a:solidFill>
                <a:srgbClr val="000000"/>
              </a:solidFill>
              <a:latin typeface="+mj-lt"/>
              <a:ea typeface="MS PGothic" panose="020B0600070205080204" pitchFamily="50" charset="-128"/>
            </a:endParaRP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5580216" y="4148385"/>
            <a:ext cx="881062" cy="10350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182563" indent="-182563" algn="ctr">
              <a:lnSpc>
                <a:spcPct val="70000"/>
              </a:lnSpc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  <a:cs typeface="Meiryo UI" panose="020B0604030504040204" pitchFamily="50" charset="-128"/>
              </a:rPr>
              <a:t>IBS</a:t>
            </a:r>
          </a:p>
          <a:p>
            <a:pPr marL="182563" indent="-182563" algn="ctr">
              <a:lnSpc>
                <a:spcPct val="70000"/>
              </a:lnSpc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  <a:cs typeface="Meiryo UI" panose="020B0604030504040204" pitchFamily="50" charset="-128"/>
              </a:rPr>
              <a:t>Okinawa</a:t>
            </a: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6561291" y="4149973"/>
            <a:ext cx="2041525" cy="103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marL="177800" indent="-177800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MS PGothic" panose="020B0600070205080204" pitchFamily="50" charset="-128"/>
              </a:rPr>
              <a:t>Global team project management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MS PGothic" panose="020B0600070205080204" pitchFamily="50" charset="-128"/>
              </a:rPr>
              <a:t>Standardization of system development in IBS global</a:t>
            </a:r>
            <a:endParaRPr lang="en-US" altLang="ja-JP" sz="1000" u="sng" dirty="0">
              <a:solidFill>
                <a:srgbClr val="000000"/>
              </a:solidFill>
              <a:latin typeface="+mj-lt"/>
              <a:ea typeface="MS PGothic" panose="020B0600070205080204" pitchFamily="50" charset="-128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5580216" y="5315198"/>
            <a:ext cx="881062" cy="10350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182563" indent="-182563" algn="ctr">
              <a:lnSpc>
                <a:spcPct val="70000"/>
              </a:lnSpc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  <a:cs typeface="Meiryo UI" panose="020B0604030504040204" pitchFamily="50" charset="-128"/>
              </a:rPr>
              <a:t>IBS</a:t>
            </a:r>
          </a:p>
          <a:p>
            <a:pPr marL="182563" indent="-182563" algn="ctr">
              <a:lnSpc>
                <a:spcPct val="70000"/>
              </a:lnSpc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  <a:cs typeface="Meiryo UI" panose="020B0604030504040204" pitchFamily="50" charset="-128"/>
              </a:rPr>
              <a:t>Vietnam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6561291" y="5316785"/>
            <a:ext cx="2041525" cy="103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marL="177800" indent="-177800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MS PGothic" panose="020B0600070205080204" pitchFamily="50" charset="-128"/>
              </a:rPr>
              <a:t>Development high quality IT systems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MS PGothic" panose="020B0600070205080204" pitchFamily="50" charset="-128"/>
              </a:rPr>
              <a:t>Make succeed and expand another Asian country</a:t>
            </a:r>
            <a:endParaRPr lang="en-US" altLang="ja-JP" sz="1000" u="sng" dirty="0">
              <a:solidFill>
                <a:srgbClr val="000000"/>
              </a:solidFill>
              <a:latin typeface="+mj-lt"/>
              <a:ea typeface="MS PGothic" panose="020B0600070205080204" pitchFamily="50" charset="-128"/>
            </a:endParaRP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5575453" y="2522785"/>
            <a:ext cx="884238" cy="334963"/>
            <a:chOff x="485" y="1475"/>
            <a:chExt cx="1134" cy="211"/>
          </a:xfrm>
        </p:grpSpPr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485" y="168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485" y="1475"/>
              <a:ext cx="113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panose="05000000000000000000" pitchFamily="2" charset="2"/>
                <a:defRPr kumimoji="1" sz="14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01177"/>
                </a:buClr>
                <a:buSzPct val="80000"/>
                <a:buFont typeface="Wingdings 3" panose="05040102010807070707" pitchFamily="18" charset="2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101177"/>
                </a:buClr>
                <a:buSzPct val="80000"/>
                <a:buFont typeface="Arial" panose="020B0604020202020204" pitchFamily="34" charset="0"/>
                <a:buChar char="&gt;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ja-JP" sz="12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Offices</a:t>
              </a:r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569228" y="2522785"/>
            <a:ext cx="2020888" cy="334963"/>
            <a:chOff x="485" y="1475"/>
            <a:chExt cx="1134" cy="211"/>
          </a:xfrm>
        </p:grpSpPr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485" y="168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485" y="1475"/>
              <a:ext cx="113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panose="05000000000000000000" pitchFamily="2" charset="2"/>
                <a:defRPr kumimoji="1" sz="14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01177"/>
                </a:buClr>
                <a:buSzPct val="80000"/>
                <a:buFont typeface="Wingdings 3" panose="05040102010807070707" pitchFamily="18" charset="2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101177"/>
                </a:buClr>
                <a:buSzPct val="80000"/>
                <a:buFont typeface="Arial" panose="020B0604020202020204" pitchFamily="34" charset="0"/>
                <a:buChar char="&gt;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anose="020B0604020202020204" pitchFamily="34" charset="0"/>
                <a:buChar char="–"/>
                <a:defRPr kumimoji="1" sz="1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50" charset="-128"/>
                  <a:cs typeface="Meiryo UI" panose="020B060403050404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ja-JP" sz="12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Roles</a:t>
              </a:r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532716" y="4092823"/>
            <a:ext cx="2082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ja-JP" altLang="en-US" dirty="0">
              <a:latin typeface="+mj-lt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6532716" y="5232648"/>
            <a:ext cx="2082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ja-JP" altLang="en-US" dirty="0">
              <a:latin typeface="+mj-lt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30738" y="2019783"/>
            <a:ext cx="8184778" cy="470681"/>
            <a:chOff x="2225824" y="2927731"/>
            <a:chExt cx="4572000" cy="392234"/>
          </a:xfrm>
        </p:grpSpPr>
        <p:sp>
          <p:nvSpPr>
            <p:cNvPr id="21" name="正方形/長方形 20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44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IBS global team (2015)</a:t>
              </a:r>
              <a:endParaRPr lang="en-US" altLang="ja-JP" sz="14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5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</p:spPr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Ⅲ. Global Team Software Development Model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3. Future plan</a:t>
            </a:r>
            <a:endParaRPr lang="en-US" altLang="ja-JP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0738" y="923122"/>
            <a:ext cx="8149278" cy="430852"/>
          </a:xfrm>
        </p:spPr>
        <p:txBody>
          <a:bodyPr/>
          <a:lstStyle/>
          <a:p>
            <a:r>
              <a:rPr lang="en-US" altLang="ja-JP" sz="1440" dirty="0" smtClean="0"/>
              <a:t>In </a:t>
            </a:r>
            <a:r>
              <a:rPr lang="en-US" altLang="ja-JP" sz="1440" dirty="0"/>
              <a:t>5 </a:t>
            </a:r>
            <a:r>
              <a:rPr lang="en-US" altLang="ja-JP" sz="1440" dirty="0" smtClean="0"/>
              <a:t>years, </a:t>
            </a:r>
            <a:r>
              <a:rPr lang="en-US" altLang="ja-JP" sz="1440" dirty="0"/>
              <a:t>we </a:t>
            </a:r>
            <a:r>
              <a:rPr lang="en-US" altLang="ja-JP" sz="1440" dirty="0" smtClean="0"/>
              <a:t>want to have </a:t>
            </a:r>
            <a:r>
              <a:rPr lang="en-US" altLang="ja-JP" sz="1440" dirty="0"/>
              <a:t>5 </a:t>
            </a:r>
            <a:r>
              <a:rPr lang="en-US" altLang="ja-JP" sz="1440" dirty="0" smtClean="0"/>
              <a:t>offices </a:t>
            </a:r>
            <a:r>
              <a:rPr lang="en-US" altLang="ja-JP" sz="1440" dirty="0"/>
              <a:t>in Asia</a:t>
            </a:r>
            <a:r>
              <a:rPr lang="en-US" altLang="ja-JP" sz="1440" dirty="0" smtClean="0"/>
              <a:t>. There are some potential city in South East Asia. Especially Manila and Jakarta we are having strong interesting.</a:t>
            </a:r>
            <a:endParaRPr lang="en-US" altLang="ja-JP" sz="1440" dirty="0"/>
          </a:p>
        </p:txBody>
      </p:sp>
      <p:pic>
        <p:nvPicPr>
          <p:cNvPr id="4" name="Picture 39" descr="アジア東部の白地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19" y="2267669"/>
            <a:ext cx="4951412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7304856" y="3078038"/>
            <a:ext cx="1371600" cy="366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Tokyo</a:t>
            </a:r>
          </a:p>
        </p:txBody>
      </p: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7304856" y="3894013"/>
            <a:ext cx="1371600" cy="366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Okinawa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7304856" y="4711576"/>
            <a:ext cx="137160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Manila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83356" y="5213499"/>
            <a:ext cx="137160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Jakarta</a:t>
            </a:r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383356" y="2716361"/>
            <a:ext cx="13716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Dhaka</a:t>
            </a:r>
          </a:p>
        </p:txBody>
      </p:sp>
      <p:sp>
        <p:nvSpPr>
          <p:cNvPr id="12" name="Rectangle 76"/>
          <p:cNvSpPr>
            <a:spLocks noChangeArrowheads="1"/>
          </p:cNvSpPr>
          <p:nvPr/>
        </p:nvSpPr>
        <p:spPr bwMode="auto">
          <a:xfrm>
            <a:off x="383356" y="4380061"/>
            <a:ext cx="13716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Bangalore</a:t>
            </a:r>
          </a:p>
        </p:txBody>
      </p:sp>
      <p:sp>
        <p:nvSpPr>
          <p:cNvPr id="13" name="Oval 77"/>
          <p:cNvSpPr>
            <a:spLocks noChangeArrowheads="1"/>
          </p:cNvSpPr>
          <p:nvPr/>
        </p:nvSpPr>
        <p:spPr bwMode="auto">
          <a:xfrm>
            <a:off x="2491606" y="4401269"/>
            <a:ext cx="166688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14" name="Oval 78"/>
          <p:cNvSpPr>
            <a:spLocks noChangeArrowheads="1"/>
          </p:cNvSpPr>
          <p:nvPr/>
        </p:nvSpPr>
        <p:spPr bwMode="auto">
          <a:xfrm>
            <a:off x="3385369" y="4145682"/>
            <a:ext cx="166687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15" name="Oval 79"/>
          <p:cNvSpPr>
            <a:spLocks noChangeArrowheads="1"/>
          </p:cNvSpPr>
          <p:nvPr/>
        </p:nvSpPr>
        <p:spPr bwMode="auto">
          <a:xfrm>
            <a:off x="4523606" y="6153869"/>
            <a:ext cx="166688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17" name="Oval 81"/>
          <p:cNvSpPr>
            <a:spLocks noChangeArrowheads="1"/>
          </p:cNvSpPr>
          <p:nvPr/>
        </p:nvSpPr>
        <p:spPr bwMode="auto">
          <a:xfrm>
            <a:off x="5258619" y="4625107"/>
            <a:ext cx="166687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18" name="Oval 82"/>
          <p:cNvSpPr>
            <a:spLocks noChangeArrowheads="1"/>
          </p:cNvSpPr>
          <p:nvPr/>
        </p:nvSpPr>
        <p:spPr bwMode="auto">
          <a:xfrm>
            <a:off x="4364856" y="5026744"/>
            <a:ext cx="166688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19" name="Rectangle 83"/>
          <p:cNvSpPr>
            <a:spLocks noChangeArrowheads="1"/>
          </p:cNvSpPr>
          <p:nvPr/>
        </p:nvSpPr>
        <p:spPr bwMode="auto">
          <a:xfrm>
            <a:off x="7304856" y="5438328"/>
            <a:ext cx="1371600" cy="366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Ho Chi Minh</a:t>
            </a:r>
          </a:p>
        </p:txBody>
      </p:sp>
      <p:sp>
        <p:nvSpPr>
          <p:cNvPr id="20" name="Oval 84"/>
          <p:cNvSpPr>
            <a:spLocks noChangeArrowheads="1"/>
          </p:cNvSpPr>
          <p:nvPr/>
        </p:nvSpPr>
        <p:spPr bwMode="auto">
          <a:xfrm>
            <a:off x="5526906" y="3923432"/>
            <a:ext cx="166688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sp>
        <p:nvSpPr>
          <p:cNvPr id="21" name="Oval 85"/>
          <p:cNvSpPr>
            <a:spLocks noChangeArrowheads="1"/>
          </p:cNvSpPr>
          <p:nvPr/>
        </p:nvSpPr>
        <p:spPr bwMode="auto">
          <a:xfrm>
            <a:off x="6128569" y="3197944"/>
            <a:ext cx="166687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cxnSp>
        <p:nvCxnSpPr>
          <p:cNvPr id="22" name="AutoShape 86"/>
          <p:cNvCxnSpPr>
            <a:cxnSpLocks noChangeShapeType="1"/>
            <a:stCxn id="5" idx="1"/>
            <a:endCxn id="21" idx="6"/>
          </p:cNvCxnSpPr>
          <p:nvPr/>
        </p:nvCxnSpPr>
        <p:spPr bwMode="auto">
          <a:xfrm flipH="1">
            <a:off x="6295256" y="3261395"/>
            <a:ext cx="1009600" cy="9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87"/>
          <p:cNvCxnSpPr>
            <a:cxnSpLocks noChangeShapeType="1"/>
            <a:stCxn id="7" idx="1"/>
            <a:endCxn id="20" idx="6"/>
          </p:cNvCxnSpPr>
          <p:nvPr/>
        </p:nvCxnSpPr>
        <p:spPr bwMode="auto">
          <a:xfrm flipH="1" flipV="1">
            <a:off x="5693594" y="3996457"/>
            <a:ext cx="1611262" cy="80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88"/>
          <p:cNvCxnSpPr>
            <a:cxnSpLocks noChangeShapeType="1"/>
            <a:stCxn id="8" idx="1"/>
            <a:endCxn id="17" idx="7"/>
          </p:cNvCxnSpPr>
          <p:nvPr/>
        </p:nvCxnSpPr>
        <p:spPr bwMode="auto">
          <a:xfrm flipH="1" flipV="1">
            <a:off x="5400895" y="4646496"/>
            <a:ext cx="1903961" cy="248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90"/>
          <p:cNvCxnSpPr>
            <a:cxnSpLocks noChangeShapeType="1"/>
            <a:stCxn id="19" idx="1"/>
            <a:endCxn id="18" idx="6"/>
          </p:cNvCxnSpPr>
          <p:nvPr/>
        </p:nvCxnSpPr>
        <p:spPr bwMode="auto">
          <a:xfrm flipH="1" flipV="1">
            <a:off x="4531544" y="5099769"/>
            <a:ext cx="2773312" cy="521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91"/>
          <p:cNvCxnSpPr>
            <a:cxnSpLocks noChangeShapeType="1"/>
            <a:stCxn id="15" idx="1"/>
            <a:endCxn id="10" idx="3"/>
          </p:cNvCxnSpPr>
          <p:nvPr/>
        </p:nvCxnSpPr>
        <p:spPr bwMode="auto">
          <a:xfrm flipH="1" flipV="1">
            <a:off x="1754956" y="5396855"/>
            <a:ext cx="2793061" cy="778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92"/>
          <p:cNvSpPr>
            <a:spLocks noChangeArrowheads="1"/>
          </p:cNvSpPr>
          <p:nvPr/>
        </p:nvSpPr>
        <p:spPr bwMode="auto">
          <a:xfrm>
            <a:off x="383356" y="3548211"/>
            <a:ext cx="13716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 marL="182563" indent="-182563"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ja-JP" sz="1600" b="1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50" charset="-128"/>
              </a:rPr>
              <a:t>Yangon</a:t>
            </a:r>
          </a:p>
        </p:txBody>
      </p:sp>
      <p:cxnSp>
        <p:nvCxnSpPr>
          <p:cNvPr id="29" name="AutoShape 93"/>
          <p:cNvCxnSpPr>
            <a:cxnSpLocks noChangeShapeType="1"/>
            <a:stCxn id="13" idx="2"/>
            <a:endCxn id="12" idx="3"/>
          </p:cNvCxnSpPr>
          <p:nvPr/>
        </p:nvCxnSpPr>
        <p:spPr bwMode="auto">
          <a:xfrm flipH="1">
            <a:off x="1754956" y="4474294"/>
            <a:ext cx="736650" cy="891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94"/>
          <p:cNvCxnSpPr>
            <a:cxnSpLocks noChangeShapeType="1"/>
            <a:stCxn id="32" idx="4"/>
            <a:endCxn id="28" idx="3"/>
          </p:cNvCxnSpPr>
          <p:nvPr/>
        </p:nvCxnSpPr>
        <p:spPr bwMode="auto">
          <a:xfrm flipH="1" flipV="1">
            <a:off x="1754956" y="3731568"/>
            <a:ext cx="2015382" cy="92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5"/>
          <p:cNvSpPr>
            <a:spLocks noChangeArrowheads="1"/>
          </p:cNvSpPr>
          <p:nvPr/>
        </p:nvSpPr>
        <p:spPr bwMode="auto">
          <a:xfrm>
            <a:off x="3686994" y="4513982"/>
            <a:ext cx="166687" cy="146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spcBef>
                <a:spcPct val="20000"/>
              </a:spcBef>
              <a:buClr>
                <a:srgbClr val="101177"/>
              </a:buClr>
              <a:buSzPct val="120000"/>
              <a:buFont typeface="Wingdings" panose="05000000000000000000" pitchFamily="2" charset="2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101177"/>
              </a:buClr>
              <a:buSzPct val="80000"/>
              <a:buFont typeface="Wingdings 3" panose="05040102010807070707" pitchFamily="18" charset="2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101177"/>
              </a:buClr>
              <a:buSzPct val="80000"/>
              <a:buFont typeface="Arial" panose="020B0604020202020204" pitchFamily="34" charset="0"/>
              <a:buChar char="&gt;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anose="020B0604020202020204" pitchFamily="34" charset="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sz="1300" dirty="0">
              <a:latin typeface="Calibri" panose="020F0502020204030204" pitchFamily="34" charset="0"/>
              <a:ea typeface="MS PGothic" panose="020B0600070205080204" pitchFamily="50" charset="-128"/>
            </a:endParaRPr>
          </a:p>
        </p:txBody>
      </p:sp>
      <p:cxnSp>
        <p:nvCxnSpPr>
          <p:cNvPr id="33" name="AutoShape 96"/>
          <p:cNvCxnSpPr>
            <a:cxnSpLocks noChangeShapeType="1"/>
            <a:stCxn id="14" idx="3"/>
            <a:endCxn id="11" idx="3"/>
          </p:cNvCxnSpPr>
          <p:nvPr/>
        </p:nvCxnSpPr>
        <p:spPr bwMode="auto">
          <a:xfrm flipH="1" flipV="1">
            <a:off x="1754956" y="2899718"/>
            <a:ext cx="1654824" cy="137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4" name="グループ化 33"/>
          <p:cNvGrpSpPr/>
          <p:nvPr/>
        </p:nvGrpSpPr>
        <p:grpSpPr>
          <a:xfrm>
            <a:off x="430738" y="1556792"/>
            <a:ext cx="8184778" cy="470681"/>
            <a:chOff x="2225824" y="2927731"/>
            <a:chExt cx="4572000" cy="392234"/>
          </a:xfrm>
        </p:grpSpPr>
        <p:sp>
          <p:nvSpPr>
            <p:cNvPr id="35" name="正方形/長方形 34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44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IBS global team (2020 assumption)</a:t>
              </a:r>
              <a:endParaRPr lang="en-US" altLang="ja-JP" sz="14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8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1" t="1268" b="-1268"/>
          <a:stretch/>
        </p:blipFill>
        <p:spPr>
          <a:xfrm>
            <a:off x="7326116" y="105940"/>
            <a:ext cx="1545097" cy="800026"/>
          </a:xfrm>
          <a:prstGeom prst="rect">
            <a:avLst/>
          </a:prstGeom>
        </p:spPr>
      </p:pic>
      <p:pic>
        <p:nvPicPr>
          <p:cNvPr id="14" name="Picture 8" descr="IMG_1369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85" y="4329637"/>
            <a:ext cx="2916229" cy="207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7" y="2954067"/>
            <a:ext cx="1906537" cy="123155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89" y="4557862"/>
            <a:ext cx="1886695" cy="185153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18" y="1161284"/>
            <a:ext cx="2820170" cy="203763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8" y="1161283"/>
            <a:ext cx="3200353" cy="18002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62" y="4232111"/>
            <a:ext cx="2184154" cy="217869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63" y="2961484"/>
            <a:ext cx="3931824" cy="165618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3" y="4174008"/>
            <a:ext cx="1676545" cy="223539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87" y="1159881"/>
            <a:ext cx="2916227" cy="228185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87" y="3378305"/>
            <a:ext cx="2916228" cy="1933043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284837" y="427208"/>
            <a:ext cx="7016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Meiryo UI" panose="020B0604030504040204" pitchFamily="50" charset="-128"/>
              </a:rPr>
              <a:t>Thank you very much for taking your time !</a:t>
            </a:r>
            <a:endParaRPr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5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Profile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4846" y="1521124"/>
            <a:ext cx="6768752" cy="4579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0060" indent="-480060">
              <a:spcBef>
                <a:spcPct val="50000"/>
              </a:spcBef>
              <a:buFont typeface="+mj-lt"/>
              <a:buAutoNum type="romanUcPeriod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About Temp Holdings (Our group)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Group organization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Global ranking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Business in Asia 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latin typeface="AXIS Std Joyo R" pitchFamily="34" charset="-128"/>
              <a:ea typeface="AXIS Std Joyo R" pitchFamily="34" charset="-128"/>
            </a:endParaRPr>
          </a:p>
          <a:p>
            <a:pPr>
              <a:spcBef>
                <a:spcPct val="50000"/>
              </a:spcBef>
              <a:buFont typeface="+mj-lt"/>
              <a:buAutoNum type="romanUcPeriod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About Intelligence Business Solutions (IBS)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Company organization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Sales portfolio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altLang="ja-JP" sz="1320" dirty="0">
                <a:latin typeface="AXIS Std Joyo R" pitchFamily="34" charset="-128"/>
                <a:ea typeface="AXIS Std Joyo R" pitchFamily="34" charset="-128"/>
              </a:rPr>
              <a:t>Our strength and products</a:t>
            </a:r>
            <a:endParaRPr lang="en-US" sz="1320" dirty="0">
              <a:latin typeface="AXIS Std Joyo R" pitchFamily="34" charset="-128"/>
              <a:ea typeface="AXIS Std Joyo R" pitchFamily="34" charset="-128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1800" dirty="0">
              <a:latin typeface="AXIS Std Joyo R" pitchFamily="34" charset="-128"/>
              <a:ea typeface="AXIS Std Joyo R" pitchFamily="34" charset="-128"/>
            </a:endParaRPr>
          </a:p>
          <a:p>
            <a:pPr marL="480060" indent="-480060">
              <a:spcBef>
                <a:spcPct val="50000"/>
              </a:spcBef>
              <a:buFont typeface="+mj-lt"/>
              <a:buAutoNum type="romanUcPeriod" startAt="3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Global Team Software Development Model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What is "Global Team </a:t>
            </a:r>
            <a:r>
              <a:rPr lang="en-US" sz="1320" dirty="0" smtClean="0">
                <a:latin typeface="AXIS Std Joyo R" pitchFamily="34" charset="-128"/>
                <a:ea typeface="AXIS Std Joyo R" pitchFamily="34" charset="-128"/>
              </a:rPr>
              <a:t>Model”</a:t>
            </a:r>
            <a:endParaRPr lang="en-US" sz="1320" dirty="0">
              <a:latin typeface="AXIS Std Joyo R" pitchFamily="34" charset="-128"/>
              <a:ea typeface="AXIS Std Joyo R" pitchFamily="34" charset="-128"/>
            </a:endParaRP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Our global team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 smtClean="0">
                <a:latin typeface="AXIS Std Joyo R" pitchFamily="34" charset="-128"/>
                <a:ea typeface="AXIS Std Joyo R" pitchFamily="34" charset="-128"/>
              </a:rPr>
              <a:t>Future plan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88435" y="1340768"/>
            <a:ext cx="6567130" cy="1555373"/>
          </a:xfrm>
          <a:prstGeom prst="rect">
            <a:avLst/>
          </a:prstGeom>
          <a:solidFill>
            <a:srgbClr val="0070C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92" dirty="0"/>
          </a:p>
        </p:txBody>
      </p:sp>
    </p:spTree>
    <p:extLst>
      <p:ext uri="{BB962C8B-B14F-4D97-AF65-F5344CB8AC3E}">
        <p14:creationId xmlns:p14="http://schemas.microsoft.com/office/powerpoint/2010/main" val="28804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Ⅰ. About Temp Holdings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1. Group organization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45462"/>
              </p:ext>
            </p:extLst>
          </p:nvPr>
        </p:nvGraphicFramePr>
        <p:xfrm>
          <a:off x="607020" y="1931119"/>
          <a:ext cx="8118475" cy="4562477"/>
        </p:xfrm>
        <a:graphic>
          <a:graphicData uri="http://schemas.openxmlformats.org/drawingml/2006/table">
            <a:tbl>
              <a:tblPr/>
              <a:tblGrid>
                <a:gridCol w="976886"/>
                <a:gridCol w="766102"/>
                <a:gridCol w="880450"/>
                <a:gridCol w="815392"/>
                <a:gridCol w="1772593"/>
                <a:gridCol w="1347170"/>
                <a:gridCol w="1559882"/>
              </a:tblGrid>
              <a:tr h="2709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Business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Segment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2014 Actual (USD)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# of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Employees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2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Revenue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EBITDA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Services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Brands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Highlights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2,387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124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5,898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132928" marR="84409" marT="42204" marB="42204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Temporary staffing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Business process outsourcing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Payroll</a:t>
                      </a:r>
                    </a:p>
                  </a:txBody>
                  <a:tcPr marL="132928" marR="84409" marT="42204" marB="4220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6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502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68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80987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2,724</a:t>
                      </a:r>
                    </a:p>
                  </a:txBody>
                  <a:tcPr marL="132928" marR="33232" marT="42204" marB="16616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Permanent placement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Job portal</a:t>
                      </a:r>
                    </a:p>
                    <a:p>
                      <a:pPr marL="347663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Perm</a:t>
                      </a:r>
                    </a:p>
                    <a:p>
                      <a:pPr marL="347663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Part time job</a:t>
                      </a:r>
                    </a:p>
                  </a:txBody>
                  <a:tcPr marL="132928" marR="33232" marT="42204" marB="16616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181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20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2,668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132928" marR="84409" marT="42204" marB="42204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IT consulting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System/ software development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IT outsourcing</a:t>
                      </a:r>
                    </a:p>
                  </a:txBody>
                  <a:tcPr marL="132928" marR="84409" marT="42204" marB="4220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Strong business relationship with Japanese Telecom. companies</a:t>
                      </a:r>
                      <a:endParaRPr kumimoji="1" lang="ja-JP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193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12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0" marR="0" marT="42204" marB="422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80987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2,471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132928" marR="84409" marT="42204" marB="42204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R&amp;D outsourcing</a:t>
                      </a:r>
                    </a:p>
                    <a:p>
                      <a:pPr marL="347663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Design </a:t>
                      </a:r>
                    </a:p>
                    <a:p>
                      <a:pPr marL="347663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Development</a:t>
                      </a:r>
                    </a:p>
                    <a:p>
                      <a:pPr marL="347663" marR="0" lvl="1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Testing</a:t>
                      </a:r>
                    </a:p>
                  </a:txBody>
                  <a:tcPr marL="132928" marR="84409" marT="42204" marB="42204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Strong business relationship with Nissan/ Volvo and Panasonic</a:t>
                      </a:r>
                    </a:p>
                  </a:txBody>
                  <a:tcPr marL="84409" marR="84409" marT="42204" marB="422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 bwMode="auto">
          <a:xfrm>
            <a:off x="221257" y="1202674"/>
            <a:ext cx="2587625" cy="574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4406" tIns="42203" rIns="84406" bIns="42203" anchor="ctr"/>
          <a:lstStyle/>
          <a:p>
            <a:pPr algn="ctr" defTabSz="892406">
              <a:defRPr/>
            </a:pPr>
            <a:endParaRPr lang="ja-JP" altLang="en-US" sz="923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808882" y="1202674"/>
            <a:ext cx="4643438" cy="574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4406" tIns="42203" rIns="84406" bIns="42203" anchor="ctr"/>
          <a:lstStyle/>
          <a:p>
            <a:pPr marL="158258" indent="-158258" defTabSz="892406">
              <a:buFont typeface="Arial" panose="020B0604020202020204" pitchFamily="34" charset="0"/>
              <a:buChar char="•"/>
              <a:defRPr/>
            </a:pP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Founded in1973 and listed in 1</a:t>
            </a:r>
            <a:r>
              <a:rPr lang="en-US" altLang="ja-JP" sz="1108" baseline="300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st</a:t>
            </a: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 section of TSE from 2006</a:t>
            </a:r>
          </a:p>
          <a:p>
            <a:pPr marL="158258" indent="-158258" defTabSz="892406">
              <a:buFont typeface="Arial" panose="020B0604020202020204" pitchFamily="34" charset="0"/>
              <a:buChar char="•"/>
              <a:defRPr/>
            </a:pP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Revenue: USD 3,234m EBITDA: USD 238m</a:t>
            </a:r>
          </a:p>
          <a:p>
            <a:pPr marL="158258" indent="-158258" defTabSz="892406">
              <a:buFont typeface="Arial" panose="020B0604020202020204" pitchFamily="34" charset="0"/>
              <a:buChar char="•"/>
              <a:defRPr/>
            </a:pP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# of employees: 14,265</a:t>
            </a:r>
            <a:endParaRPr lang="ja-JP" altLang="en-US" sz="1108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4" y="2683593"/>
            <a:ext cx="11922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45" y="3609106"/>
            <a:ext cx="1011238" cy="3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45" y="4201244"/>
            <a:ext cx="42386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33" y="3964705"/>
            <a:ext cx="722314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8" y="1393471"/>
            <a:ext cx="1814602" cy="2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Intelligence Business Solutions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32" y="4735215"/>
            <a:ext cx="1161422" cy="47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（株）日本テクシード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46" y="5645869"/>
            <a:ext cx="5699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5658568"/>
            <a:ext cx="6032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AVCテクノロジー（株）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46" y="6082431"/>
            <a:ext cx="709612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 descr="AVCテクノロジー（株）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46" y="6201493"/>
            <a:ext cx="8636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正方形/長方形 16"/>
          <p:cNvSpPr/>
          <p:nvPr/>
        </p:nvSpPr>
        <p:spPr bwMode="auto">
          <a:xfrm>
            <a:off x="618132" y="2591518"/>
            <a:ext cx="876300" cy="781050"/>
          </a:xfrm>
          <a:prstGeom prst="rect">
            <a:avLst/>
          </a:prstGeom>
          <a:solidFill>
            <a:srgbClr val="E517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3232" tIns="42203" rIns="33232" bIns="42203" anchor="ctr"/>
          <a:lstStyle/>
          <a:p>
            <a:pPr marL="49822" indent="-49822" algn="ctr">
              <a:defRPr/>
            </a:pPr>
            <a:r>
              <a:rPr lang="en-US" altLang="ja-JP" sz="960" b="1" dirty="0">
                <a:solidFill>
                  <a:prstClr val="white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Temporary Staffing &amp; BPO</a:t>
            </a:r>
          </a:p>
        </p:txBody>
      </p:sp>
      <p:graphicFrame>
        <p:nvGraphicFramePr>
          <p:cNvPr id="18" name="グラフ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76839"/>
              </p:ext>
            </p:extLst>
          </p:nvPr>
        </p:nvGraphicFramePr>
        <p:xfrm>
          <a:off x="1470620" y="2604218"/>
          <a:ext cx="1011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Chart" r:id="rId17" imgW="1012024" imgH="944962" progId="Excel.Chart.8">
                  <p:embed/>
                </p:oleObj>
              </mc:Choice>
              <mc:Fallback>
                <p:oleObj name="Chart" r:id="rId17" imgW="1012024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620" y="2604218"/>
                        <a:ext cx="10112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正方形/長方形 18"/>
          <p:cNvSpPr/>
          <p:nvPr/>
        </p:nvSpPr>
        <p:spPr bwMode="auto">
          <a:xfrm>
            <a:off x="276820" y="1621774"/>
            <a:ext cx="177800" cy="1555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4406" tIns="42203" rIns="84406" bIns="42203"/>
          <a:lstStyle/>
          <a:p>
            <a:pPr algn="ctr" defTabSz="892406">
              <a:defRPr/>
            </a:pPr>
            <a:endParaRPr lang="ja-JP" altLang="en-US" sz="923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cxnSp>
        <p:nvCxnSpPr>
          <p:cNvPr id="20" name="カギ線コネクタ 19"/>
          <p:cNvCxnSpPr>
            <a:cxnSpLocks noChangeShapeType="1"/>
            <a:stCxn id="19" idx="2"/>
            <a:endCxn id="17" idx="1"/>
          </p:cNvCxnSpPr>
          <p:nvPr/>
        </p:nvCxnSpPr>
        <p:spPr bwMode="auto">
          <a:xfrm rot="16200000" flipH="1">
            <a:off x="-110421" y="2253490"/>
            <a:ext cx="1204694" cy="25241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正方形/長方形 20"/>
          <p:cNvSpPr/>
          <p:nvPr/>
        </p:nvSpPr>
        <p:spPr bwMode="auto">
          <a:xfrm>
            <a:off x="607020" y="3588469"/>
            <a:ext cx="877888" cy="781050"/>
          </a:xfrm>
          <a:prstGeom prst="rect">
            <a:avLst/>
          </a:prstGeom>
          <a:solidFill>
            <a:srgbClr val="0A50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3232" tIns="42203" rIns="33232" bIns="42203" anchor="ctr"/>
          <a:lstStyle/>
          <a:p>
            <a:pPr marL="49822" indent="-49822" algn="ctr">
              <a:defRPr/>
            </a:pPr>
            <a:r>
              <a:rPr lang="en-US" altLang="ja-JP" sz="960" b="1" dirty="0">
                <a:solidFill>
                  <a:prstClr val="white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Recruiting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599082" y="4582244"/>
            <a:ext cx="876300" cy="781050"/>
          </a:xfrm>
          <a:prstGeom prst="rect">
            <a:avLst/>
          </a:prstGeom>
          <a:solidFill>
            <a:srgbClr val="00D4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3232" tIns="42203" rIns="33232" bIns="42203" anchor="ctr"/>
          <a:lstStyle/>
          <a:p>
            <a:pPr marL="49822" indent="-49822" algn="ctr">
              <a:defRPr/>
            </a:pPr>
            <a:r>
              <a:rPr lang="en-US" altLang="ja-JP" sz="1477" b="1" dirty="0">
                <a:solidFill>
                  <a:schemeClr val="bg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ITO</a:t>
            </a:r>
          </a:p>
        </p:txBody>
      </p:sp>
      <p:cxnSp>
        <p:nvCxnSpPr>
          <p:cNvPr id="23" name="カギ線コネクタ 27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16200000" flipH="1">
            <a:off x="-614453" y="2757521"/>
            <a:ext cx="2201645" cy="2413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カギ線コネクタ 30"/>
          <p:cNvCxnSpPr>
            <a:cxnSpLocks noChangeShapeType="1"/>
            <a:stCxn id="19" idx="2"/>
            <a:endCxn id="22" idx="1"/>
          </p:cNvCxnSpPr>
          <p:nvPr/>
        </p:nvCxnSpPr>
        <p:spPr bwMode="auto">
          <a:xfrm rot="16200000" flipH="1">
            <a:off x="-1115309" y="3258378"/>
            <a:ext cx="3195420" cy="2333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正方形/長方形 24"/>
          <p:cNvSpPr/>
          <p:nvPr/>
        </p:nvSpPr>
        <p:spPr bwMode="auto">
          <a:xfrm>
            <a:off x="603845" y="5601418"/>
            <a:ext cx="877888" cy="781050"/>
          </a:xfrm>
          <a:prstGeom prst="rect">
            <a:avLst/>
          </a:prstGeom>
          <a:solidFill>
            <a:srgbClr val="00B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3232" tIns="42203" rIns="33232" bIns="42203" anchor="ctr"/>
          <a:lstStyle/>
          <a:p>
            <a:pPr marL="49822" indent="-49822" algn="ctr">
              <a:defRPr/>
            </a:pPr>
            <a:r>
              <a:rPr lang="en-US" altLang="ja-JP" sz="960" b="1" dirty="0">
                <a:solidFill>
                  <a:schemeClr val="bg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Engineering</a:t>
            </a:r>
          </a:p>
        </p:txBody>
      </p:sp>
      <p:cxnSp>
        <p:nvCxnSpPr>
          <p:cNvPr id="26" name="カギ線コネクタ 37"/>
          <p:cNvCxnSpPr>
            <a:cxnSpLocks noChangeShapeType="1"/>
            <a:endCxn id="25" idx="1"/>
          </p:cNvCxnSpPr>
          <p:nvPr/>
        </p:nvCxnSpPr>
        <p:spPr bwMode="auto">
          <a:xfrm rot="16200000" flipH="1">
            <a:off x="-1526579" y="3861518"/>
            <a:ext cx="4022725" cy="23812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グラフ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875559"/>
              </p:ext>
            </p:extLst>
          </p:nvPr>
        </p:nvGraphicFramePr>
        <p:xfrm>
          <a:off x="2286596" y="2586755"/>
          <a:ext cx="10096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Chart" r:id="rId20" imgW="1018120" imgH="944962" progId="Excel.Chart.8">
                  <p:embed/>
                </p:oleObj>
              </mc:Choice>
              <mc:Fallback>
                <p:oleObj name="Chart" r:id="rId20" imgW="1018120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596" y="2586755"/>
                        <a:ext cx="10096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グラフ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422912"/>
              </p:ext>
            </p:extLst>
          </p:nvPr>
        </p:nvGraphicFramePr>
        <p:xfrm>
          <a:off x="1470620" y="3612281"/>
          <a:ext cx="1011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Chart" r:id="rId23" imgW="1012024" imgH="951058" progId="Excel.Chart.8">
                  <p:embed/>
                </p:oleObj>
              </mc:Choice>
              <mc:Fallback>
                <p:oleObj name="Chart" r:id="rId23" imgW="1012024" imgH="95105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620" y="3612281"/>
                        <a:ext cx="10112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グラフ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578885"/>
              </p:ext>
            </p:extLst>
          </p:nvPr>
        </p:nvGraphicFramePr>
        <p:xfrm>
          <a:off x="2286596" y="3605930"/>
          <a:ext cx="1009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Chart" r:id="rId26" imgW="1018120" imgH="944962" progId="Excel.Chart.8">
                  <p:embed/>
                </p:oleObj>
              </mc:Choice>
              <mc:Fallback>
                <p:oleObj name="Chart" r:id="rId26" imgW="1018120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596" y="3605930"/>
                        <a:ext cx="1009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グラフ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437448"/>
              </p:ext>
            </p:extLst>
          </p:nvPr>
        </p:nvGraphicFramePr>
        <p:xfrm>
          <a:off x="1470620" y="4577481"/>
          <a:ext cx="10112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" name="Chart" r:id="rId29" imgW="1012024" imgH="944962" progId="Excel.Chart.8">
                  <p:embed/>
                </p:oleObj>
              </mc:Choice>
              <mc:Fallback>
                <p:oleObj name="Chart" r:id="rId29" imgW="1012024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620" y="4577481"/>
                        <a:ext cx="10112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グラフ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236782"/>
              </p:ext>
            </p:extLst>
          </p:nvPr>
        </p:nvGraphicFramePr>
        <p:xfrm>
          <a:off x="2286596" y="4572719"/>
          <a:ext cx="1009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Chart" r:id="rId32" imgW="1018120" imgH="944962" progId="Excel.Chart.8">
                  <p:embed/>
                </p:oleObj>
              </mc:Choice>
              <mc:Fallback>
                <p:oleObj name="Chart" r:id="rId32" imgW="1018120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596" y="4572719"/>
                        <a:ext cx="1009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グラフ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268047"/>
              </p:ext>
            </p:extLst>
          </p:nvPr>
        </p:nvGraphicFramePr>
        <p:xfrm>
          <a:off x="1470620" y="5582369"/>
          <a:ext cx="1011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Chart" r:id="rId35" imgW="1012024" imgH="951058" progId="Excel.Chart.8">
                  <p:embed/>
                </p:oleObj>
              </mc:Choice>
              <mc:Fallback>
                <p:oleObj name="Chart" r:id="rId35" imgW="1012024" imgH="95105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620" y="5582369"/>
                        <a:ext cx="10112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グラフ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003180"/>
              </p:ext>
            </p:extLst>
          </p:nvPr>
        </p:nvGraphicFramePr>
        <p:xfrm>
          <a:off x="2286596" y="5585544"/>
          <a:ext cx="1009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Chart" r:id="rId38" imgW="1018120" imgH="944962" progId="Excel.Chart.8">
                  <p:embed/>
                </p:oleObj>
              </mc:Choice>
              <mc:Fallback>
                <p:oleObj name="Chart" r:id="rId38" imgW="1018120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596" y="5585544"/>
                        <a:ext cx="1009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テキスト ボックス 97"/>
          <p:cNvSpPr txBox="1">
            <a:spLocks noChangeArrowheads="1"/>
          </p:cNvSpPr>
          <p:nvPr/>
        </p:nvSpPr>
        <p:spPr bwMode="auto">
          <a:xfrm>
            <a:off x="1918295" y="3074119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73%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5" name="テキスト ボックス 97"/>
          <p:cNvSpPr txBox="1">
            <a:spLocks noChangeArrowheads="1"/>
          </p:cNvSpPr>
          <p:nvPr/>
        </p:nvSpPr>
        <p:spPr bwMode="auto">
          <a:xfrm>
            <a:off x="2769196" y="2977281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55%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6" name="テキスト ボックス 97"/>
          <p:cNvSpPr txBox="1">
            <a:spLocks noChangeArrowheads="1"/>
          </p:cNvSpPr>
          <p:nvPr/>
        </p:nvSpPr>
        <p:spPr bwMode="auto">
          <a:xfrm>
            <a:off x="1529357" y="3899619"/>
            <a:ext cx="495300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15%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7" name="テキスト ボックス 97"/>
          <p:cNvSpPr txBox="1">
            <a:spLocks noChangeArrowheads="1"/>
          </p:cNvSpPr>
          <p:nvPr/>
        </p:nvSpPr>
        <p:spPr bwMode="auto">
          <a:xfrm>
            <a:off x="2410421" y="4026619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30%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8" name="テキスト ボックス 97"/>
          <p:cNvSpPr txBox="1">
            <a:spLocks noChangeArrowheads="1"/>
          </p:cNvSpPr>
          <p:nvPr/>
        </p:nvSpPr>
        <p:spPr bwMode="auto">
          <a:xfrm>
            <a:off x="1600795" y="4734643"/>
            <a:ext cx="495300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6%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9" name="テキスト ボックス 97"/>
          <p:cNvSpPr txBox="1">
            <a:spLocks noChangeArrowheads="1"/>
          </p:cNvSpPr>
          <p:nvPr/>
        </p:nvSpPr>
        <p:spPr bwMode="auto">
          <a:xfrm>
            <a:off x="2456458" y="4739405"/>
            <a:ext cx="495300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9%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0" name="テキスト ボックス 97"/>
          <p:cNvSpPr txBox="1">
            <a:spLocks noChangeArrowheads="1"/>
          </p:cNvSpPr>
          <p:nvPr/>
        </p:nvSpPr>
        <p:spPr bwMode="auto">
          <a:xfrm>
            <a:off x="1746845" y="5682381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6%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1" name="テキスト ボックス 97"/>
          <p:cNvSpPr txBox="1">
            <a:spLocks noChangeArrowheads="1"/>
          </p:cNvSpPr>
          <p:nvPr/>
        </p:nvSpPr>
        <p:spPr bwMode="auto">
          <a:xfrm>
            <a:off x="2556471" y="5687143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5%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2" name="円/楕円 41"/>
          <p:cNvSpPr/>
          <p:nvPr/>
        </p:nvSpPr>
        <p:spPr bwMode="auto">
          <a:xfrm>
            <a:off x="7201495" y="2551830"/>
            <a:ext cx="1417637" cy="836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No.1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market share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in Japan</a:t>
            </a:r>
            <a:endParaRPr lang="ja-JP" altLang="en-US" sz="1200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3" name="円/楕円 42"/>
          <p:cNvSpPr/>
          <p:nvPr/>
        </p:nvSpPr>
        <p:spPr bwMode="auto">
          <a:xfrm>
            <a:off x="7201495" y="3553544"/>
            <a:ext cx="1417637" cy="8366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No.2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market share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in Japan</a:t>
            </a:r>
            <a:endParaRPr lang="ja-JP" altLang="en-US" sz="1200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graphicFrame>
        <p:nvGraphicFramePr>
          <p:cNvPr id="44" name="グラフ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240536"/>
              </p:ext>
            </p:extLst>
          </p:nvPr>
        </p:nvGraphicFramePr>
        <p:xfrm>
          <a:off x="3153370" y="2586755"/>
          <a:ext cx="10096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" name="Chart" r:id="rId41" imgW="1012024" imgH="944962" progId="Excel.Chart.8">
                  <p:embed/>
                </p:oleObj>
              </mc:Choice>
              <mc:Fallback>
                <p:oleObj name="Chart" r:id="rId41" imgW="1012024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370" y="2586755"/>
                        <a:ext cx="10096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グラフ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037602"/>
              </p:ext>
            </p:extLst>
          </p:nvPr>
        </p:nvGraphicFramePr>
        <p:xfrm>
          <a:off x="3153370" y="3610694"/>
          <a:ext cx="1009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" name="Chart" r:id="rId44" imgW="1012024" imgH="944962" progId="Excel.Chart.8">
                  <p:embed/>
                </p:oleObj>
              </mc:Choice>
              <mc:Fallback>
                <p:oleObj name="Chart" r:id="rId44" imgW="1012024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370" y="3610694"/>
                        <a:ext cx="1009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グラフ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643924"/>
              </p:ext>
            </p:extLst>
          </p:nvPr>
        </p:nvGraphicFramePr>
        <p:xfrm>
          <a:off x="3153370" y="4569543"/>
          <a:ext cx="1009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" name="Chart" r:id="rId47" imgW="1012024" imgH="951058" progId="Excel.Chart.8">
                  <p:embed/>
                </p:oleObj>
              </mc:Choice>
              <mc:Fallback>
                <p:oleObj name="Chart" r:id="rId47" imgW="1012024" imgH="951058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370" y="4569543"/>
                        <a:ext cx="1009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グラフ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811588"/>
              </p:ext>
            </p:extLst>
          </p:nvPr>
        </p:nvGraphicFramePr>
        <p:xfrm>
          <a:off x="3153370" y="5585544"/>
          <a:ext cx="1009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" name="Chart" r:id="rId50" imgW="1012024" imgH="944962" progId="Excel.Chart.8">
                  <p:embed/>
                </p:oleObj>
              </mc:Choice>
              <mc:Fallback>
                <p:oleObj name="Chart" r:id="rId50" imgW="1012024" imgH="94496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370" y="5585544"/>
                        <a:ext cx="1009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テキスト ボックス 97"/>
          <p:cNvSpPr txBox="1">
            <a:spLocks noChangeArrowheads="1"/>
          </p:cNvSpPr>
          <p:nvPr/>
        </p:nvSpPr>
        <p:spPr bwMode="auto">
          <a:xfrm>
            <a:off x="3666132" y="2916956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41%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9" name="テキスト ボックス 48"/>
          <p:cNvSpPr txBox="1">
            <a:spLocks noChangeArrowheads="1"/>
          </p:cNvSpPr>
          <p:nvPr/>
        </p:nvSpPr>
        <p:spPr bwMode="auto">
          <a:xfrm>
            <a:off x="3453407" y="4177431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19%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50" name="テキスト ボックス 97"/>
          <p:cNvSpPr txBox="1">
            <a:spLocks noChangeArrowheads="1"/>
          </p:cNvSpPr>
          <p:nvPr/>
        </p:nvSpPr>
        <p:spPr bwMode="auto">
          <a:xfrm>
            <a:off x="3231157" y="4998169"/>
            <a:ext cx="495300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19%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51" name="テキスト ボックス 97"/>
          <p:cNvSpPr txBox="1">
            <a:spLocks noChangeArrowheads="1"/>
          </p:cNvSpPr>
          <p:nvPr/>
        </p:nvSpPr>
        <p:spPr bwMode="auto">
          <a:xfrm>
            <a:off x="3266082" y="5756994"/>
            <a:ext cx="496888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ja-JP" sz="923" b="1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17%</a:t>
            </a:r>
            <a:endParaRPr lang="ja-JP" altLang="en-US" sz="923" b="1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47" y="2969344"/>
            <a:ext cx="909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553832" y="4496518"/>
            <a:ext cx="8126413" cy="938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8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Ⅰ. About Temp Holdings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2. Global ranking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074455"/>
            <a:ext cx="8640959" cy="56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Ⅰ. About Temp Holdings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smtClean="0"/>
              <a:t>3. Business in Asia</a:t>
            </a:r>
            <a:endParaRPr kumimoji="1" lang="ja-JP" altLang="en-US" dirty="0"/>
          </a:p>
        </p:txBody>
      </p:sp>
      <p:pic>
        <p:nvPicPr>
          <p:cNvPr id="4" name="Picture 2" descr="アジア東部の白地図"/>
          <p:cNvPicPr>
            <a:picLocks noChangeAspect="1" noChangeArrowheads="1"/>
          </p:cNvPicPr>
          <p:nvPr/>
        </p:nvPicPr>
        <p:blipFill>
          <a:blip r:embed="rId2"/>
          <a:srcRect t="7143" r="11286" b="4286"/>
          <a:stretch>
            <a:fillRect/>
          </a:stretch>
        </p:blipFill>
        <p:spPr bwMode="auto">
          <a:xfrm>
            <a:off x="326617" y="1961943"/>
            <a:ext cx="5667374" cy="47491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七角形 62"/>
          <p:cNvSpPr/>
          <p:nvPr/>
        </p:nvSpPr>
        <p:spPr bwMode="auto">
          <a:xfrm>
            <a:off x="2845027" y="5869097"/>
            <a:ext cx="120014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6" name="七角形 69"/>
          <p:cNvSpPr/>
          <p:nvPr/>
        </p:nvSpPr>
        <p:spPr bwMode="auto">
          <a:xfrm>
            <a:off x="3081247" y="6404403"/>
            <a:ext cx="120014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7" name="七角形 70"/>
          <p:cNvSpPr/>
          <p:nvPr/>
        </p:nvSpPr>
        <p:spPr bwMode="auto">
          <a:xfrm>
            <a:off x="3317467" y="5103287"/>
            <a:ext cx="120014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8" name="七角形 71"/>
          <p:cNvSpPr/>
          <p:nvPr/>
        </p:nvSpPr>
        <p:spPr bwMode="auto">
          <a:xfrm>
            <a:off x="3003142" y="5869097"/>
            <a:ext cx="118110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9" name="七角形 72"/>
          <p:cNvSpPr/>
          <p:nvPr/>
        </p:nvSpPr>
        <p:spPr bwMode="auto">
          <a:xfrm>
            <a:off x="3869917" y="3415457"/>
            <a:ext cx="120014" cy="116206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0" name="七角形 74"/>
          <p:cNvSpPr/>
          <p:nvPr/>
        </p:nvSpPr>
        <p:spPr bwMode="auto">
          <a:xfrm>
            <a:off x="4148047" y="3550713"/>
            <a:ext cx="120014" cy="116204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1" name="七角形 76"/>
          <p:cNvSpPr/>
          <p:nvPr/>
        </p:nvSpPr>
        <p:spPr bwMode="auto">
          <a:xfrm>
            <a:off x="3788002" y="4030772"/>
            <a:ext cx="120016" cy="114300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2" name="七角形 77"/>
          <p:cNvSpPr/>
          <p:nvPr/>
        </p:nvSpPr>
        <p:spPr bwMode="auto">
          <a:xfrm>
            <a:off x="3946117" y="2649647"/>
            <a:ext cx="120014" cy="116206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3" name="七角形 78"/>
          <p:cNvSpPr/>
          <p:nvPr/>
        </p:nvSpPr>
        <p:spPr bwMode="auto">
          <a:xfrm>
            <a:off x="2688818" y="3034457"/>
            <a:ext cx="118110" cy="116206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4" name="七角形 79"/>
          <p:cNvSpPr/>
          <p:nvPr/>
        </p:nvSpPr>
        <p:spPr bwMode="auto">
          <a:xfrm>
            <a:off x="4340452" y="3876467"/>
            <a:ext cx="120016" cy="116206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5" name="七角形 80"/>
          <p:cNvSpPr/>
          <p:nvPr/>
        </p:nvSpPr>
        <p:spPr bwMode="auto">
          <a:xfrm>
            <a:off x="4694782" y="2918252"/>
            <a:ext cx="120016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6" name="七角形 81"/>
          <p:cNvSpPr/>
          <p:nvPr/>
        </p:nvSpPr>
        <p:spPr bwMode="auto">
          <a:xfrm>
            <a:off x="4576672" y="2878247"/>
            <a:ext cx="118110" cy="116206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8" name="七角形 82"/>
          <p:cNvSpPr/>
          <p:nvPr/>
        </p:nvSpPr>
        <p:spPr bwMode="auto">
          <a:xfrm>
            <a:off x="4656682" y="3034457"/>
            <a:ext cx="118110" cy="116206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19" name="七角形 83"/>
          <p:cNvSpPr/>
          <p:nvPr/>
        </p:nvSpPr>
        <p:spPr bwMode="auto">
          <a:xfrm>
            <a:off x="4262348" y="3493563"/>
            <a:ext cx="118110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0" name="七角形 84"/>
          <p:cNvSpPr/>
          <p:nvPr/>
        </p:nvSpPr>
        <p:spPr bwMode="auto">
          <a:xfrm>
            <a:off x="3829912" y="2611547"/>
            <a:ext cx="120016" cy="116206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1" name="七角形 85"/>
          <p:cNvSpPr/>
          <p:nvPr/>
        </p:nvSpPr>
        <p:spPr bwMode="auto">
          <a:xfrm>
            <a:off x="3828008" y="2727753"/>
            <a:ext cx="118110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2" name="七角形 86"/>
          <p:cNvSpPr/>
          <p:nvPr/>
        </p:nvSpPr>
        <p:spPr bwMode="auto">
          <a:xfrm>
            <a:off x="3934688" y="3301157"/>
            <a:ext cx="118110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3" name="七角形 87"/>
          <p:cNvSpPr/>
          <p:nvPr/>
        </p:nvSpPr>
        <p:spPr bwMode="auto">
          <a:xfrm>
            <a:off x="4262348" y="2573447"/>
            <a:ext cx="118110" cy="116206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4" name="七角形 88"/>
          <p:cNvSpPr/>
          <p:nvPr/>
        </p:nvSpPr>
        <p:spPr bwMode="auto">
          <a:xfrm>
            <a:off x="3669892" y="4023152"/>
            <a:ext cx="118110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5" name="七角形 89"/>
          <p:cNvSpPr/>
          <p:nvPr/>
        </p:nvSpPr>
        <p:spPr bwMode="auto">
          <a:xfrm>
            <a:off x="4266157" y="3394503"/>
            <a:ext cx="120014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6" name="七角形 90"/>
          <p:cNvSpPr/>
          <p:nvPr/>
        </p:nvSpPr>
        <p:spPr bwMode="auto">
          <a:xfrm>
            <a:off x="4188052" y="3301157"/>
            <a:ext cx="118110" cy="114300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7" name="七角形 91"/>
          <p:cNvSpPr/>
          <p:nvPr/>
        </p:nvSpPr>
        <p:spPr bwMode="auto">
          <a:xfrm>
            <a:off x="3557497" y="3935523"/>
            <a:ext cx="120014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8" name="七角形 92"/>
          <p:cNvSpPr/>
          <p:nvPr/>
        </p:nvSpPr>
        <p:spPr bwMode="auto">
          <a:xfrm>
            <a:off x="3551782" y="4030773"/>
            <a:ext cx="120016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29" name="テキスト ボックス 93"/>
          <p:cNvSpPr txBox="1"/>
          <p:nvPr/>
        </p:nvSpPr>
        <p:spPr bwMode="auto">
          <a:xfrm>
            <a:off x="6432197" y="2698176"/>
            <a:ext cx="232399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822919">
              <a:defRPr/>
            </a:pPr>
            <a:r>
              <a:rPr lang="en-US" altLang="ja-JP" sz="168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North Asia</a:t>
            </a:r>
          </a:p>
          <a:p>
            <a:pPr defTabSz="822919">
              <a:defRPr/>
            </a:pPr>
            <a:r>
              <a:rPr lang="en-US" altLang="ja-JP" sz="132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Around 450 employees</a:t>
            </a:r>
            <a:endParaRPr lang="ja-JP" altLang="en-US" sz="1320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  <a:p>
            <a:pPr defTabSz="822919">
              <a:defRPr/>
            </a:pPr>
            <a:endParaRPr lang="en-US" altLang="ja-JP" sz="1320" kern="0" dirty="0">
              <a:solidFill>
                <a:prstClr val="black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China</a:t>
            </a: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Hong Kong </a:t>
            </a: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Taiwan</a:t>
            </a: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Korea</a:t>
            </a:r>
          </a:p>
        </p:txBody>
      </p:sp>
      <p:sp>
        <p:nvSpPr>
          <p:cNvPr id="30" name="テキスト ボックス 94"/>
          <p:cNvSpPr txBox="1"/>
          <p:nvPr/>
        </p:nvSpPr>
        <p:spPr bwMode="auto">
          <a:xfrm>
            <a:off x="1006251" y="5709363"/>
            <a:ext cx="1887856" cy="3139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22919">
              <a:defRPr/>
            </a:pPr>
            <a:r>
              <a:rPr lang="en-US" altLang="ja-JP" sz="1440" kern="0" dirty="0">
                <a:solidFill>
                  <a:prstClr val="black"/>
                </a:solidFill>
                <a:latin typeface="Arial"/>
                <a:ea typeface="MS PGothic"/>
              </a:rPr>
              <a:t>South Asia</a:t>
            </a:r>
            <a:endParaRPr lang="en-US" altLang="ja-JP" sz="1080" kern="0" dirty="0">
              <a:solidFill>
                <a:prstClr val="black"/>
              </a:solidFill>
              <a:latin typeface="Arial"/>
              <a:ea typeface="MS PGothic"/>
            </a:endParaRPr>
          </a:p>
        </p:txBody>
      </p:sp>
      <p:sp>
        <p:nvSpPr>
          <p:cNvPr id="31" name="七角形 96"/>
          <p:cNvSpPr/>
          <p:nvPr/>
        </p:nvSpPr>
        <p:spPr bwMode="auto">
          <a:xfrm>
            <a:off x="2845028" y="5562393"/>
            <a:ext cx="118110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32" name="七角形 98"/>
          <p:cNvSpPr/>
          <p:nvPr/>
        </p:nvSpPr>
        <p:spPr bwMode="auto">
          <a:xfrm>
            <a:off x="3475582" y="4183173"/>
            <a:ext cx="118110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33" name="七角形 99"/>
          <p:cNvSpPr/>
          <p:nvPr/>
        </p:nvSpPr>
        <p:spPr bwMode="auto">
          <a:xfrm>
            <a:off x="3631792" y="4183173"/>
            <a:ext cx="120016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34" name="七角形 100"/>
          <p:cNvSpPr/>
          <p:nvPr/>
        </p:nvSpPr>
        <p:spPr bwMode="auto">
          <a:xfrm>
            <a:off x="3711802" y="4259373"/>
            <a:ext cx="118110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35" name="七角形 102"/>
          <p:cNvSpPr/>
          <p:nvPr/>
        </p:nvSpPr>
        <p:spPr bwMode="auto">
          <a:xfrm>
            <a:off x="3789907" y="4335573"/>
            <a:ext cx="120014" cy="116204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36" name="円/楕円 103"/>
          <p:cNvSpPr/>
          <p:nvPr/>
        </p:nvSpPr>
        <p:spPr bwMode="auto">
          <a:xfrm>
            <a:off x="1153388" y="2476293"/>
            <a:ext cx="4566284" cy="2068830"/>
          </a:xfrm>
          <a:prstGeom prst="ellipse">
            <a:avLst/>
          </a:prstGeom>
          <a:solidFill>
            <a:srgbClr val="4BACC6">
              <a:lumMod val="40000"/>
              <a:lumOff val="60000"/>
              <a:alpha val="2902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/>
          <a:lstStyle/>
          <a:p>
            <a:pPr algn="ctr" defTabSz="870066">
              <a:defRPr/>
            </a:pPr>
            <a:endParaRPr lang="ja-JP" altLang="en-US" sz="1080" kern="0" dirty="0">
              <a:solidFill>
                <a:prstClr val="black"/>
              </a:solidFill>
              <a:latin typeface="Arial"/>
              <a:ea typeface="MS PGothic"/>
            </a:endParaRPr>
          </a:p>
        </p:txBody>
      </p:sp>
      <p:sp>
        <p:nvSpPr>
          <p:cNvPr id="37" name="円/楕円 104"/>
          <p:cNvSpPr/>
          <p:nvPr/>
        </p:nvSpPr>
        <p:spPr bwMode="auto">
          <a:xfrm>
            <a:off x="370432" y="4897547"/>
            <a:ext cx="3935730" cy="1838326"/>
          </a:xfrm>
          <a:prstGeom prst="ellipse">
            <a:avLst/>
          </a:prstGeom>
          <a:solidFill>
            <a:srgbClr val="8064A2">
              <a:lumMod val="40000"/>
              <a:lumOff val="60000"/>
              <a:alpha val="2902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/>
          <a:lstStyle/>
          <a:p>
            <a:pPr algn="ctr" defTabSz="870066">
              <a:defRPr/>
            </a:pPr>
            <a:endParaRPr lang="ja-JP" altLang="en-US" sz="1080" kern="0" dirty="0">
              <a:solidFill>
                <a:prstClr val="black"/>
              </a:solidFill>
              <a:latin typeface="Arial"/>
              <a:ea typeface="MS PGothic"/>
            </a:endParaRPr>
          </a:p>
        </p:txBody>
      </p:sp>
      <p:sp>
        <p:nvSpPr>
          <p:cNvPr id="38" name="七角形 105"/>
          <p:cNvSpPr/>
          <p:nvPr/>
        </p:nvSpPr>
        <p:spPr bwMode="auto">
          <a:xfrm>
            <a:off x="4864328" y="2880153"/>
            <a:ext cx="118110" cy="116204"/>
          </a:xfrm>
          <a:prstGeom prst="heptagon">
            <a:avLst/>
          </a:prstGeom>
          <a:solidFill>
            <a:srgbClr val="101177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822919">
              <a:defRPr/>
            </a:pPr>
            <a:endParaRPr lang="en-US" altLang="ja-JP" sz="840" kern="0" dirty="0">
              <a:solidFill>
                <a:prstClr val="white"/>
              </a:solidFill>
              <a:latin typeface="Times New Roman"/>
              <a:ea typeface="MS PGothic"/>
            </a:endParaRPr>
          </a:p>
        </p:txBody>
      </p:sp>
      <p:sp>
        <p:nvSpPr>
          <p:cNvPr id="39" name="テキスト ボックス 107"/>
          <p:cNvSpPr txBox="1"/>
          <p:nvPr/>
        </p:nvSpPr>
        <p:spPr bwMode="auto">
          <a:xfrm>
            <a:off x="339951" y="1960037"/>
            <a:ext cx="2760346" cy="2585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22919">
              <a:defRPr/>
            </a:pPr>
            <a:r>
              <a:rPr lang="en-US" altLang="ja-JP" sz="1080" b="1" kern="0" dirty="0">
                <a:solidFill>
                  <a:prstClr val="black"/>
                </a:solidFill>
                <a:ea typeface="MS PGothic"/>
              </a:rPr>
              <a:t>Locations of Temp Group in Asia</a:t>
            </a:r>
            <a:endParaRPr lang="ja-JP" altLang="en-US" sz="1080" b="1" kern="0" dirty="0">
              <a:solidFill>
                <a:prstClr val="black"/>
              </a:solidFill>
              <a:ea typeface="MS PGothic"/>
            </a:endParaRPr>
          </a:p>
        </p:txBody>
      </p:sp>
      <p:sp>
        <p:nvSpPr>
          <p:cNvPr id="40" name="七角形 114"/>
          <p:cNvSpPr/>
          <p:nvPr/>
        </p:nvSpPr>
        <p:spPr bwMode="auto">
          <a:xfrm>
            <a:off x="418058" y="2175303"/>
            <a:ext cx="80010" cy="81914"/>
          </a:xfrm>
          <a:prstGeom prst="heptagon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wrap="none" lIns="0" tIns="0" rIns="0" bIns="0" anchor="ctr"/>
          <a:lstStyle/>
          <a:p>
            <a:pPr defTabSz="822919">
              <a:defRPr/>
            </a:pPr>
            <a:r>
              <a:rPr lang="ja-JP" altLang="en-US" sz="1080" kern="0" dirty="0">
                <a:solidFill>
                  <a:prstClr val="black"/>
                </a:solidFill>
                <a:latin typeface="Times New Roman"/>
                <a:ea typeface="MS PGothic"/>
              </a:rPr>
              <a:t>　  </a:t>
            </a:r>
            <a:r>
              <a:rPr lang="en-US" altLang="ja-JP" sz="1080" kern="0" dirty="0">
                <a:solidFill>
                  <a:prstClr val="black"/>
                </a:solidFill>
                <a:latin typeface="Times New Roman"/>
                <a:ea typeface="MS PGothic"/>
              </a:rPr>
              <a:t>Kelly</a:t>
            </a:r>
            <a:r>
              <a:rPr lang="ja-JP" altLang="en-US" sz="1080" kern="0" dirty="0">
                <a:solidFill>
                  <a:prstClr val="black"/>
                </a:solidFill>
                <a:latin typeface="Times New Roman"/>
                <a:ea typeface="MS PGothic"/>
              </a:rPr>
              <a:t>（</a:t>
            </a:r>
            <a:r>
              <a:rPr lang="en-US" altLang="ja-JP" sz="1080" kern="0" dirty="0">
                <a:solidFill>
                  <a:prstClr val="black"/>
                </a:solidFill>
                <a:latin typeface="Times New Roman"/>
                <a:ea typeface="MS PGothic"/>
              </a:rPr>
              <a:t>North Asia</a:t>
            </a:r>
            <a:r>
              <a:rPr lang="ja-JP" altLang="en-US" sz="1080" kern="0" dirty="0">
                <a:solidFill>
                  <a:prstClr val="black"/>
                </a:solidFill>
                <a:latin typeface="Times New Roman"/>
                <a:ea typeface="MS PGothic"/>
              </a:rPr>
              <a:t>）</a:t>
            </a:r>
            <a:endParaRPr lang="en-US" altLang="ja-JP" sz="600" kern="0" dirty="0">
              <a:solidFill>
                <a:prstClr val="black"/>
              </a:solidFill>
              <a:latin typeface="Times New Roman"/>
              <a:ea typeface="MS PGothic"/>
            </a:endParaRPr>
          </a:p>
        </p:txBody>
      </p:sp>
      <p:sp>
        <p:nvSpPr>
          <p:cNvPr id="41" name="七角形 115"/>
          <p:cNvSpPr/>
          <p:nvPr/>
        </p:nvSpPr>
        <p:spPr bwMode="auto">
          <a:xfrm>
            <a:off x="418058" y="2318177"/>
            <a:ext cx="80010" cy="80010"/>
          </a:xfrm>
          <a:prstGeom prst="heptagon">
            <a:avLst/>
          </a:prstGeom>
          <a:solidFill>
            <a:srgbClr val="101177"/>
          </a:solidFill>
          <a:ln w="25400" cap="flat" cmpd="sng" algn="ctr">
            <a:solidFill>
              <a:srgbClr val="101177"/>
            </a:solidFill>
            <a:prstDash val="solid"/>
          </a:ln>
          <a:effectLst/>
        </p:spPr>
        <p:txBody>
          <a:bodyPr wrap="none" anchor="ctr"/>
          <a:lstStyle/>
          <a:p>
            <a:pPr defTabSz="822919">
              <a:defRPr/>
            </a:pPr>
            <a:r>
              <a:rPr lang="ja-JP" altLang="en-US" sz="1080" kern="0" dirty="0">
                <a:solidFill>
                  <a:prstClr val="black"/>
                </a:solidFill>
                <a:latin typeface="Times New Roman"/>
                <a:ea typeface="MS PGothic"/>
              </a:rPr>
              <a:t>　</a:t>
            </a:r>
            <a:r>
              <a:rPr lang="en-US" altLang="ja-JP" sz="1080" kern="0" dirty="0">
                <a:solidFill>
                  <a:srgbClr val="000000"/>
                </a:solidFill>
                <a:latin typeface="Times New Roman"/>
                <a:ea typeface="MS PGothic"/>
              </a:rPr>
              <a:t>Intelligence</a:t>
            </a:r>
          </a:p>
        </p:txBody>
      </p:sp>
      <p:cxnSp>
        <p:nvCxnSpPr>
          <p:cNvPr id="46" name="直線コネクタ 45"/>
          <p:cNvCxnSpPr>
            <a:stCxn id="36" idx="6"/>
            <a:endCxn id="29" idx="1"/>
          </p:cNvCxnSpPr>
          <p:nvPr/>
        </p:nvCxnSpPr>
        <p:spPr>
          <a:xfrm flipV="1">
            <a:off x="5719672" y="3483006"/>
            <a:ext cx="712525" cy="277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7" idx="6"/>
            <a:endCxn id="52" idx="1"/>
          </p:cNvCxnSpPr>
          <p:nvPr/>
        </p:nvCxnSpPr>
        <p:spPr>
          <a:xfrm flipV="1">
            <a:off x="4306162" y="5534692"/>
            <a:ext cx="2158817" cy="2820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93"/>
          <p:cNvSpPr txBox="1"/>
          <p:nvPr/>
        </p:nvSpPr>
        <p:spPr bwMode="auto">
          <a:xfrm>
            <a:off x="2482126" y="3263546"/>
            <a:ext cx="1225867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2919">
              <a:defRPr/>
            </a:pPr>
            <a:r>
              <a:rPr lang="en-US" altLang="ja-JP" sz="1440" kern="0" dirty="0">
                <a:solidFill>
                  <a:prstClr val="black"/>
                </a:solidFill>
                <a:latin typeface="Arial"/>
                <a:ea typeface="MS PGothic"/>
              </a:rPr>
              <a:t>North Asia</a:t>
            </a:r>
          </a:p>
        </p:txBody>
      </p:sp>
      <p:sp>
        <p:nvSpPr>
          <p:cNvPr id="52" name="テキスト ボックス 94"/>
          <p:cNvSpPr txBox="1"/>
          <p:nvPr/>
        </p:nvSpPr>
        <p:spPr bwMode="auto">
          <a:xfrm>
            <a:off x="6464979" y="4749862"/>
            <a:ext cx="232399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822919">
              <a:defRPr/>
            </a:pPr>
            <a:r>
              <a:rPr lang="en-US" altLang="ja-JP" sz="168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South Asia</a:t>
            </a:r>
          </a:p>
          <a:p>
            <a:pPr defTabSz="822919"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Around 290 employees</a:t>
            </a:r>
          </a:p>
          <a:p>
            <a:pPr defTabSz="822919">
              <a:defRPr/>
            </a:pPr>
            <a:endParaRPr lang="en-US" altLang="ja-JP" sz="1320" kern="0" dirty="0">
              <a:solidFill>
                <a:prstClr val="black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Singapore</a:t>
            </a: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Indonesia</a:t>
            </a: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Vietnam</a:t>
            </a:r>
          </a:p>
          <a:p>
            <a:pPr marL="205740" indent="-205740" defTabSz="822919">
              <a:buFont typeface="Arial" panose="020B0604020202020204" pitchFamily="34" charset="0"/>
              <a:buChar char="-"/>
              <a:defRPr/>
            </a:pPr>
            <a:r>
              <a:rPr lang="en-US" altLang="ja-JP" sz="1320" kern="0" dirty="0">
                <a:solidFill>
                  <a:prstClr val="black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Malaysia</a:t>
            </a: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057" y="923122"/>
            <a:ext cx="8338130" cy="430852"/>
          </a:xfrm>
        </p:spPr>
        <p:txBody>
          <a:bodyPr/>
          <a:lstStyle/>
          <a:p>
            <a:r>
              <a:rPr lang="en-US" altLang="ja-JP" sz="1440" dirty="0"/>
              <a:t>Temp Group (including Kelly in North Asia) and Intelligence currently have presence in 7 nations (Singapore, Indonesia, Vietnam, Malaysia, China / Hong Kong, Taiwan, and Korea) around 40 branches.</a:t>
            </a:r>
          </a:p>
          <a:p>
            <a:endParaRPr lang="ja-JP" altLang="en-US" sz="1440" dirty="0"/>
          </a:p>
        </p:txBody>
      </p:sp>
    </p:spTree>
    <p:extLst>
      <p:ext uri="{BB962C8B-B14F-4D97-AF65-F5344CB8AC3E}">
        <p14:creationId xmlns:p14="http://schemas.microsoft.com/office/powerpoint/2010/main" val="10855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Profile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4846" y="1484784"/>
            <a:ext cx="6768752" cy="4579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0060" indent="-480060">
              <a:spcBef>
                <a:spcPct val="50000"/>
              </a:spcBef>
              <a:buFont typeface="+mj-lt"/>
              <a:buAutoNum type="romanUcPeriod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About Temp Holdings (Our group)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Group organization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Global ranking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Business in Asia 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latin typeface="AXIS Std Joyo R" pitchFamily="34" charset="-128"/>
              <a:ea typeface="AXIS Std Joyo R" pitchFamily="34" charset="-128"/>
            </a:endParaRPr>
          </a:p>
          <a:p>
            <a:pPr>
              <a:spcBef>
                <a:spcPct val="50000"/>
              </a:spcBef>
              <a:buFont typeface="+mj-lt"/>
              <a:buAutoNum type="romanUcPeriod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About Intelligence Business Solutions (IBS)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Company organization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Sales portfolio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altLang="ja-JP" sz="1320" dirty="0">
                <a:latin typeface="AXIS Std Joyo R" pitchFamily="34" charset="-128"/>
                <a:ea typeface="AXIS Std Joyo R" pitchFamily="34" charset="-128"/>
              </a:rPr>
              <a:t>Our strength and products</a:t>
            </a:r>
            <a:endParaRPr lang="en-US" sz="1320" dirty="0">
              <a:latin typeface="AXIS Std Joyo R" pitchFamily="34" charset="-128"/>
              <a:ea typeface="AXIS Std Joyo R" pitchFamily="34" charset="-128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1800" dirty="0">
              <a:latin typeface="AXIS Std Joyo R" pitchFamily="34" charset="-128"/>
              <a:ea typeface="AXIS Std Joyo R" pitchFamily="34" charset="-128"/>
            </a:endParaRPr>
          </a:p>
          <a:p>
            <a:pPr marL="480060" indent="-480060">
              <a:spcBef>
                <a:spcPct val="50000"/>
              </a:spcBef>
              <a:buFont typeface="+mj-lt"/>
              <a:buAutoNum type="romanUcPeriod" startAt="3"/>
            </a:pPr>
            <a:r>
              <a:rPr lang="en-US" sz="1800" dirty="0">
                <a:latin typeface="AXIS Std Joyo R" pitchFamily="34" charset="-128"/>
                <a:ea typeface="AXIS Std Joyo R" pitchFamily="34" charset="-128"/>
              </a:rPr>
              <a:t>Global Team Software Development Model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What is "Global Team </a:t>
            </a:r>
            <a:r>
              <a:rPr lang="en-US" sz="1320" dirty="0" smtClean="0">
                <a:latin typeface="AXIS Std Joyo R" pitchFamily="34" charset="-128"/>
                <a:ea typeface="AXIS Std Joyo R" pitchFamily="34" charset="-128"/>
              </a:rPr>
              <a:t>Model”</a:t>
            </a:r>
            <a:endParaRPr lang="en-US" sz="1320" dirty="0">
              <a:latin typeface="AXIS Std Joyo R" pitchFamily="34" charset="-128"/>
              <a:ea typeface="AXIS Std Joyo R" pitchFamily="34" charset="-128"/>
            </a:endParaRP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>
                <a:latin typeface="AXIS Std Joyo R" pitchFamily="34" charset="-128"/>
                <a:ea typeface="AXIS Std Joyo R" pitchFamily="34" charset="-128"/>
              </a:rPr>
              <a:t>Our global team</a:t>
            </a:r>
          </a:p>
          <a:p>
            <a:pPr lvl="1">
              <a:spcBef>
                <a:spcPct val="50000"/>
              </a:spcBef>
              <a:buFont typeface="+mj-lt"/>
              <a:buAutoNum type="arabicPeriod"/>
            </a:pPr>
            <a:r>
              <a:rPr lang="en-US" sz="1320" dirty="0" smtClean="0">
                <a:latin typeface="AXIS Std Joyo R" pitchFamily="34" charset="-128"/>
                <a:ea typeface="AXIS Std Joyo R" pitchFamily="34" charset="-128"/>
              </a:rPr>
              <a:t>Future plan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88435" y="3000721"/>
            <a:ext cx="6567130" cy="1555373"/>
          </a:xfrm>
          <a:prstGeom prst="rect">
            <a:avLst/>
          </a:prstGeom>
          <a:solidFill>
            <a:srgbClr val="0070C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92" dirty="0"/>
          </a:p>
        </p:txBody>
      </p:sp>
    </p:spTree>
    <p:extLst>
      <p:ext uri="{BB962C8B-B14F-4D97-AF65-F5344CB8AC3E}">
        <p14:creationId xmlns:p14="http://schemas.microsoft.com/office/powerpoint/2010/main" val="19322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336569" y="1377861"/>
            <a:ext cx="259229" cy="29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592" dirty="0"/>
          </a:p>
        </p:txBody>
      </p:sp>
      <p:cxnSp>
        <p:nvCxnSpPr>
          <p:cNvPr id="6" name="カギ線コネクタ 5"/>
          <p:cNvCxnSpPr>
            <a:cxnSpLocks noChangeShapeType="1"/>
            <a:stCxn id="19" idx="2"/>
            <a:endCxn id="15" idx="1"/>
          </p:cNvCxnSpPr>
          <p:nvPr/>
        </p:nvCxnSpPr>
        <p:spPr bwMode="auto">
          <a:xfrm rot="16200000" flipH="1">
            <a:off x="-142798" y="2284705"/>
            <a:ext cx="1429177" cy="211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正方形/長方形 11"/>
          <p:cNvSpPr/>
          <p:nvPr/>
        </p:nvSpPr>
        <p:spPr bwMode="auto">
          <a:xfrm>
            <a:off x="307323" y="1095941"/>
            <a:ext cx="1585636" cy="574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4406" tIns="42203" rIns="84406" bIns="42203" anchor="ctr"/>
          <a:lstStyle/>
          <a:p>
            <a:pPr algn="ctr" defTabSz="892406">
              <a:defRPr/>
            </a:pPr>
            <a:endParaRPr lang="ja-JP" altLang="en-US" sz="923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892958" y="1095941"/>
            <a:ext cx="4643438" cy="574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4406" tIns="42203" rIns="84406" bIns="42203" anchor="ctr"/>
          <a:lstStyle/>
          <a:p>
            <a:pPr marL="158258" indent="-158258" defTabSz="892406">
              <a:buFont typeface="Arial" panose="020B0604020202020204" pitchFamily="34" charset="0"/>
              <a:buChar char="•"/>
              <a:defRPr/>
            </a:pP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Founded in 2001 </a:t>
            </a:r>
          </a:p>
          <a:p>
            <a:pPr marL="158258" indent="-158258" defTabSz="892406">
              <a:buFont typeface="Arial" panose="020B0604020202020204" pitchFamily="34" charset="0"/>
              <a:buChar char="•"/>
              <a:defRPr/>
            </a:pP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8 offices in japan and 1 office in Vietnam</a:t>
            </a:r>
          </a:p>
          <a:p>
            <a:pPr marL="158258" indent="-158258" defTabSz="892406">
              <a:buFont typeface="Arial" panose="020B0604020202020204" pitchFamily="34" charset="0"/>
              <a:buChar char="•"/>
              <a:defRPr/>
            </a:pPr>
            <a:r>
              <a:rPr lang="en-US" altLang="ja-JP" sz="1108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# of employees: 2700</a:t>
            </a:r>
            <a:endParaRPr lang="ja-JP" altLang="en-US" sz="1108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pic>
        <p:nvPicPr>
          <p:cNvPr id="10" name="Picture 22" descr="Intelligence Business Solution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3" y="1145013"/>
            <a:ext cx="1161422" cy="47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</p:spPr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Ⅱ. About IBS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1</a:t>
            </a:r>
            <a:r>
              <a:rPr lang="en-US" altLang="ja-JP" dirty="0" smtClean="0"/>
              <a:t>. </a:t>
            </a:r>
            <a:r>
              <a:rPr lang="en-US" altLang="ja-JP" dirty="0"/>
              <a:t>Company organization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77396" y="2393671"/>
            <a:ext cx="1561200" cy="1422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System integration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77396" y="3953436"/>
            <a:ext cx="1561200" cy="802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IT Outsourcing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77396" y="4868516"/>
            <a:ext cx="1561200" cy="941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Sales marketing</a:t>
            </a:r>
            <a:endParaRPr lang="ja-JP" altLang="en-US" sz="132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77396" y="5934879"/>
            <a:ext cx="1561200" cy="691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Consulting</a:t>
            </a:r>
          </a:p>
        </p:txBody>
      </p:sp>
      <p:cxnSp>
        <p:nvCxnSpPr>
          <p:cNvPr id="22" name="カギ線コネクタ 21"/>
          <p:cNvCxnSpPr>
            <a:cxnSpLocks noChangeShapeType="1"/>
            <a:stCxn id="19" idx="2"/>
            <a:endCxn id="16" idx="1"/>
          </p:cNvCxnSpPr>
          <p:nvPr/>
        </p:nvCxnSpPr>
        <p:spPr bwMode="auto">
          <a:xfrm rot="16200000" flipH="1">
            <a:off x="-767662" y="2909569"/>
            <a:ext cx="2678905" cy="211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カギ線コネクタ 25"/>
          <p:cNvCxnSpPr>
            <a:cxnSpLocks noChangeShapeType="1"/>
            <a:stCxn id="19" idx="2"/>
            <a:endCxn id="17" idx="1"/>
          </p:cNvCxnSpPr>
          <p:nvPr/>
        </p:nvCxnSpPr>
        <p:spPr bwMode="auto">
          <a:xfrm rot="16200000" flipH="1">
            <a:off x="-1259947" y="3401853"/>
            <a:ext cx="3663474" cy="211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カギ線コネクタ 28"/>
          <p:cNvCxnSpPr>
            <a:cxnSpLocks noChangeShapeType="1"/>
            <a:stCxn id="19" idx="2"/>
            <a:endCxn id="18" idx="1"/>
          </p:cNvCxnSpPr>
          <p:nvPr/>
        </p:nvCxnSpPr>
        <p:spPr bwMode="auto">
          <a:xfrm rot="16200000" flipH="1">
            <a:off x="-1730608" y="3872514"/>
            <a:ext cx="4604794" cy="211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グループ化 34"/>
          <p:cNvGrpSpPr/>
          <p:nvPr/>
        </p:nvGrpSpPr>
        <p:grpSpPr>
          <a:xfrm>
            <a:off x="683224" y="1822930"/>
            <a:ext cx="1555373" cy="470681"/>
            <a:chOff x="2225824" y="2927731"/>
            <a:chExt cx="4572000" cy="392234"/>
          </a:xfrm>
        </p:grpSpPr>
        <p:sp>
          <p:nvSpPr>
            <p:cNvPr id="32" name="正方形/長方形 31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Business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Segment</a:t>
              </a:r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/>
        </p:nvGrpSpPr>
        <p:grpSpPr>
          <a:xfrm>
            <a:off x="2330834" y="1822930"/>
            <a:ext cx="1033045" cy="470681"/>
            <a:chOff x="2225824" y="2927731"/>
            <a:chExt cx="4572000" cy="392234"/>
          </a:xfrm>
        </p:grpSpPr>
        <p:sp>
          <p:nvSpPr>
            <p:cNvPr id="37" name="正方形/長方形 36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# of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Employees</a:t>
              </a:r>
              <a:endParaRPr lang="ja-JP" alt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正方形/長方形 41"/>
          <p:cNvSpPr/>
          <p:nvPr/>
        </p:nvSpPr>
        <p:spPr>
          <a:xfrm>
            <a:off x="2325006" y="2393671"/>
            <a:ext cx="1036915" cy="14224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800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325006" y="3953436"/>
            <a:ext cx="1036915" cy="8023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1,300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325006" y="4868516"/>
            <a:ext cx="1036915" cy="9413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600</a:t>
            </a:r>
            <a:endParaRPr lang="ja-JP" altLang="en-US" sz="132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  <a:cs typeface="Arial" pitchFamily="34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325006" y="5934879"/>
            <a:ext cx="1036915" cy="69127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ja-JP" sz="13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60</a:t>
            </a:r>
          </a:p>
        </p:txBody>
      </p:sp>
      <p:grpSp>
        <p:nvGrpSpPr>
          <p:cNvPr id="46" name="グループ化 45"/>
          <p:cNvGrpSpPr/>
          <p:nvPr/>
        </p:nvGrpSpPr>
        <p:grpSpPr>
          <a:xfrm>
            <a:off x="3454158" y="1822930"/>
            <a:ext cx="3623377" cy="470681"/>
            <a:chOff x="2225824" y="2927731"/>
            <a:chExt cx="4572000" cy="392234"/>
          </a:xfrm>
        </p:grpSpPr>
        <p:sp>
          <p:nvSpPr>
            <p:cNvPr id="47" name="正方形/長方形 46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Services</a:t>
              </a:r>
              <a:endParaRPr lang="ja-JP" alt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正方形/長方形 48"/>
          <p:cNvSpPr/>
          <p:nvPr/>
        </p:nvSpPr>
        <p:spPr>
          <a:xfrm>
            <a:off x="3448331" y="2393671"/>
            <a:ext cx="3629203" cy="14224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Cloud integration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(e.g. AWS,SFDC and  MS-Azure)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Application service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Legacy-Migration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talent management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(It helps HR team ,update employee’s record) 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Global team model(Vietnam and Japan)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448331" y="3953436"/>
            <a:ext cx="3629203" cy="8023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System management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center management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NW management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448331" y="4868516"/>
            <a:ext cx="3629203" cy="9413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Marketing automation (oracle ,marketo…)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Call center  (400 seats)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Web analytics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(Google analytics , adobe analytics)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Sales outsourcing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448331" y="5934879"/>
            <a:ext cx="3629203" cy="69127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 employee/client Survey/ Evaluation sheets 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Employee assessment 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Training </a:t>
            </a:r>
          </a:p>
        </p:txBody>
      </p:sp>
      <p:grpSp>
        <p:nvGrpSpPr>
          <p:cNvPr id="60" name="グループ化 59"/>
          <p:cNvGrpSpPr/>
          <p:nvPr/>
        </p:nvGrpSpPr>
        <p:grpSpPr>
          <a:xfrm>
            <a:off x="7169772" y="1822930"/>
            <a:ext cx="1463480" cy="470681"/>
            <a:chOff x="2225824" y="2927731"/>
            <a:chExt cx="4572000" cy="392234"/>
          </a:xfrm>
        </p:grpSpPr>
        <p:sp>
          <p:nvSpPr>
            <p:cNvPr id="61" name="正方形/長方形 60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Client industry</a:t>
              </a:r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正方形/長方形 62"/>
          <p:cNvSpPr/>
          <p:nvPr/>
        </p:nvSpPr>
        <p:spPr>
          <a:xfrm>
            <a:off x="7163944" y="2393671"/>
            <a:ext cx="1468963" cy="14224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Recruitment agency (e.g. Tempstaff/Intelligence)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Retailer (e.g. AEON)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Banking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7163944" y="3953436"/>
            <a:ext cx="1468963" cy="8023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Telecom (NTT, KDDI, Softbank)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7163944" y="4868516"/>
            <a:ext cx="1468963" cy="9413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Telecom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Real estate (e.g. Mitsui)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Internet service</a:t>
            </a:r>
            <a:endParaRPr lang="ja-JP" alt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7163944" y="5934879"/>
            <a:ext cx="1468963" cy="69127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Telecom</a:t>
            </a:r>
          </a:p>
          <a:p>
            <a:pPr marL="205740" indent="-2057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Recruitment agency</a:t>
            </a:r>
          </a:p>
        </p:txBody>
      </p:sp>
      <p:cxnSp>
        <p:nvCxnSpPr>
          <p:cNvPr id="68" name="直線コネクタ 67"/>
          <p:cNvCxnSpPr/>
          <p:nvPr/>
        </p:nvCxnSpPr>
        <p:spPr>
          <a:xfrm>
            <a:off x="2238597" y="3882564"/>
            <a:ext cx="63943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238597" y="4792982"/>
            <a:ext cx="63943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238597" y="5877418"/>
            <a:ext cx="63943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453363" y="1614399"/>
            <a:ext cx="8221288" cy="511415"/>
            <a:chOff x="5480498" y="193204"/>
            <a:chExt cx="3663504" cy="648072"/>
          </a:xfrm>
          <a:solidFill>
            <a:schemeClr val="bg1">
              <a:lumMod val="85000"/>
            </a:schemeClr>
          </a:solidFill>
        </p:grpSpPr>
        <p:sp>
          <p:nvSpPr>
            <p:cNvPr id="14" name="ホームベース 13"/>
            <p:cNvSpPr/>
            <p:nvPr/>
          </p:nvSpPr>
          <p:spPr>
            <a:xfrm>
              <a:off x="7686679" y="193204"/>
              <a:ext cx="1457323" cy="648072"/>
            </a:xfrm>
            <a:prstGeom prst="homePlate">
              <a:avLst>
                <a:gd name="adj" fmla="val 5460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XIS Std Joyo R" pitchFamily="34" charset="-128"/>
                  <a:ea typeface="AXIS Std Joyo R" pitchFamily="34" charset="-128"/>
                  <a:cs typeface="Meiryo UI" panose="020B0604030504040204" pitchFamily="50" charset="-128"/>
                </a:rPr>
                <a:t>　</a:t>
              </a:r>
              <a:r>
                <a: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XIS Std Joyo R" pitchFamily="34" charset="-128"/>
                  <a:ea typeface="AXIS Std Joyo R" pitchFamily="34" charset="-128"/>
                  <a:cs typeface="Meiryo UI" panose="020B0604030504040204" pitchFamily="50" charset="-128"/>
                </a:rPr>
                <a:t>2015</a:t>
              </a:r>
              <a:endPara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ホームベース 14"/>
            <p:cNvSpPr/>
            <p:nvPr/>
          </p:nvSpPr>
          <p:spPr>
            <a:xfrm>
              <a:off x="6583589" y="193204"/>
              <a:ext cx="1369671" cy="648072"/>
            </a:xfrm>
            <a:prstGeom prst="homePlate">
              <a:avLst>
                <a:gd name="adj" fmla="val 5460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XIS Std Joyo R" pitchFamily="34" charset="-128"/>
                  <a:ea typeface="AXIS Std Joyo R" pitchFamily="34" charset="-128"/>
                  <a:cs typeface="Meiryo UI" panose="020B0604030504040204" pitchFamily="50" charset="-128"/>
                </a:rPr>
                <a:t>　</a:t>
              </a:r>
              <a:r>
                <a: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XIS Std Joyo R" pitchFamily="34" charset="-128"/>
                  <a:ea typeface="AXIS Std Joyo R" pitchFamily="34" charset="-128"/>
                  <a:cs typeface="Meiryo UI" panose="020B0604030504040204" pitchFamily="50" charset="-128"/>
                </a:rPr>
                <a:t>2014</a:t>
              </a:r>
              <a:endPara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ホームベース 15"/>
            <p:cNvSpPr/>
            <p:nvPr/>
          </p:nvSpPr>
          <p:spPr>
            <a:xfrm>
              <a:off x="5480498" y="193204"/>
              <a:ext cx="1318440" cy="648072"/>
            </a:xfrm>
            <a:prstGeom prst="homePlate">
              <a:avLst>
                <a:gd name="adj" fmla="val 5460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XIS Std Joyo R" pitchFamily="34" charset="-128"/>
                  <a:ea typeface="AXIS Std Joyo R" pitchFamily="34" charset="-128"/>
                  <a:cs typeface="Meiryo UI" panose="020B0604030504040204" pitchFamily="50" charset="-128"/>
                </a:rPr>
                <a:t>2013</a:t>
              </a:r>
              <a:endPara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endParaRPr>
            </a:p>
          </p:txBody>
        </p:sp>
      </p:grpSp>
      <p:graphicFrame>
        <p:nvGraphicFramePr>
          <p:cNvPr id="17" name="グラフ 16"/>
          <p:cNvGraphicFramePr/>
          <p:nvPr>
            <p:extLst>
              <p:ext uri="{D42A27DB-BD31-4B8C-83A1-F6EECF244321}">
                <p14:modId xmlns:p14="http://schemas.microsoft.com/office/powerpoint/2010/main" val="1025638248"/>
              </p:ext>
            </p:extLst>
          </p:nvPr>
        </p:nvGraphicFramePr>
        <p:xfrm>
          <a:off x="299097" y="1797020"/>
          <a:ext cx="8376052" cy="499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6339758" y="2135047"/>
            <a:ext cx="1672204" cy="720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8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202</a:t>
            </a:r>
          </a:p>
          <a:p>
            <a:pPr algn="ctr"/>
            <a:r>
              <a:rPr lang="en-US" altLang="ja-JP" sz="120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</a:rPr>
              <a:t>Million USD</a:t>
            </a:r>
            <a:endParaRPr lang="ja-JP" altLang="en-US" sz="1200" dirty="0">
              <a:solidFill>
                <a:srgbClr val="0070C0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69274" y="3140079"/>
            <a:ext cx="16722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152</a:t>
            </a:r>
          </a:p>
          <a:p>
            <a:pPr algn="ctr"/>
            <a:r>
              <a:rPr lang="en-US" altLang="ja-JP" sz="120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</a:rPr>
              <a:t>Million USD</a:t>
            </a:r>
            <a:endParaRPr lang="ja-JP" altLang="en-US" sz="1200" dirty="0">
              <a:solidFill>
                <a:srgbClr val="0070C0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4785" y="3761750"/>
            <a:ext cx="16722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118</a:t>
            </a:r>
          </a:p>
          <a:p>
            <a:pPr algn="ctr"/>
            <a:r>
              <a:rPr lang="en-US" altLang="ja-JP" sz="120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</a:rPr>
              <a:t>Million USD</a:t>
            </a:r>
            <a:endParaRPr lang="ja-JP" altLang="en-US" sz="1200" dirty="0">
              <a:solidFill>
                <a:srgbClr val="0070C0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7169" y="4398582"/>
            <a:ext cx="1672204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System</a:t>
            </a: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Integration</a:t>
            </a:r>
          </a:p>
          <a:p>
            <a:pPr algn="ctr"/>
            <a:endParaRPr lang="en-US" altLang="ja-JP" sz="1080" dirty="0">
              <a:solidFill>
                <a:schemeClr val="bg1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 30</a:t>
            </a:r>
            <a:r>
              <a:rPr lang="ja-JP" altLang="en-US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47913" y="4412973"/>
            <a:ext cx="1672204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System</a:t>
            </a: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Integration</a:t>
            </a:r>
          </a:p>
          <a:p>
            <a:pPr algn="ctr"/>
            <a:endParaRPr lang="en-US" altLang="ja-JP" sz="1080" dirty="0">
              <a:solidFill>
                <a:schemeClr val="bg1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  31</a:t>
            </a:r>
            <a:r>
              <a:rPr lang="ja-JP" altLang="en-US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39759" y="4048138"/>
            <a:ext cx="1672204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System</a:t>
            </a: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integration</a:t>
            </a:r>
          </a:p>
          <a:p>
            <a:pPr algn="ctr"/>
            <a:endParaRPr lang="en-US" altLang="ja-JP" sz="1080" dirty="0">
              <a:solidFill>
                <a:schemeClr val="bg1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45</a:t>
            </a:r>
            <a:r>
              <a:rPr lang="ja-JP" altLang="en-US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7169" y="5574255"/>
            <a:ext cx="1672204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IT Out</a:t>
            </a:r>
            <a:b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</a:br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sourcing</a:t>
            </a:r>
          </a:p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</a:t>
            </a:r>
          </a:p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67</a:t>
            </a:r>
            <a:r>
              <a:rPr lang="ja-JP" altLang="en-US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7913" y="5629041"/>
            <a:ext cx="1672204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IT Out</a:t>
            </a:r>
            <a:b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</a:br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sourcing </a:t>
            </a:r>
          </a:p>
          <a:p>
            <a:pPr algn="ctr"/>
            <a:endParaRPr lang="en-US" altLang="ja-JP" sz="1080" dirty="0">
              <a:solidFill>
                <a:srgbClr val="0070C0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 49</a:t>
            </a:r>
            <a:r>
              <a:rPr lang="ja-JP" altLang="en-US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39759" y="5629041"/>
            <a:ext cx="1672204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IT Out</a:t>
            </a:r>
            <a:b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</a:br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sourcing </a:t>
            </a:r>
          </a:p>
          <a:p>
            <a:pPr algn="ctr"/>
            <a:endParaRPr lang="en-US" altLang="ja-JP" sz="1080" dirty="0">
              <a:solidFill>
                <a:srgbClr val="0070C0"/>
              </a:solidFill>
              <a:latin typeface="AXIS Std Joyo R" pitchFamily="34" charset="-128"/>
              <a:ea typeface="AXIS Std Joyo R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 35</a:t>
            </a:r>
            <a:r>
              <a:rPr lang="ja-JP" altLang="en-US" sz="1080" dirty="0">
                <a:solidFill>
                  <a:srgbClr val="0070C0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47913" y="3847762"/>
            <a:ext cx="1672204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96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Sales</a:t>
            </a:r>
          </a:p>
          <a:p>
            <a:pPr algn="ctr"/>
            <a:r>
              <a:rPr lang="en-US" altLang="ja-JP" sz="96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marketing</a:t>
            </a:r>
          </a:p>
          <a:p>
            <a:pPr algn="ctr"/>
            <a:r>
              <a:rPr lang="en-US" altLang="ja-JP" sz="96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16</a:t>
            </a:r>
            <a:r>
              <a:rPr lang="ja-JP" altLang="en-US" sz="96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39759" y="3034603"/>
            <a:ext cx="1672204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Sales</a:t>
            </a: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Marketing </a:t>
            </a:r>
          </a:p>
          <a:p>
            <a:pPr algn="ctr"/>
            <a:r>
              <a:rPr lang="en-US" altLang="ja-JP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  14</a:t>
            </a:r>
            <a:r>
              <a:rPr lang="ja-JP" altLang="en-US" sz="1080" dirty="0">
                <a:solidFill>
                  <a:schemeClr val="bg1"/>
                </a:solidFill>
                <a:latin typeface="AXIS Std Joyo R" pitchFamily="34" charset="-128"/>
                <a:ea typeface="AXIS Std Joyo R" pitchFamily="34" charset="-128"/>
                <a:cs typeface="Meiryo UI" panose="020B0604030504040204" pitchFamily="50" charset="-128"/>
              </a:rPr>
              <a:t>％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430738" y="6640476"/>
            <a:ext cx="8149278" cy="0"/>
          </a:xfrm>
          <a:prstGeom prst="line">
            <a:avLst/>
          </a:prstGeom>
          <a:ln w="38100">
            <a:solidFill>
              <a:srgbClr val="101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</p:spPr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Ⅱ. About IBS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2. </a:t>
            </a:r>
            <a:r>
              <a:rPr lang="en-US" altLang="ja-JP" dirty="0"/>
              <a:t>Sales </a:t>
            </a:r>
            <a:r>
              <a:rPr lang="en-US" altLang="ja-JP" dirty="0" smtClean="0"/>
              <a:t>portfolio</a:t>
            </a:r>
            <a:endParaRPr lang="en-US" altLang="ja-JP" dirty="0"/>
          </a:p>
        </p:txBody>
      </p:sp>
      <p:sp>
        <p:nvSpPr>
          <p:cNvPr id="3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0738" y="923122"/>
            <a:ext cx="8149278" cy="430852"/>
          </a:xfrm>
        </p:spPr>
        <p:txBody>
          <a:bodyPr/>
          <a:lstStyle/>
          <a:p>
            <a:r>
              <a:rPr lang="en-US" altLang="ja-JP" sz="1440" dirty="0"/>
              <a:t>IBS is growing up fast. We have stable IT out sourcing business, strategic system integration business and big growing sales marketing solutions. </a:t>
            </a:r>
            <a:endParaRPr lang="ja-JP" altLang="en-US" sz="1440" dirty="0"/>
          </a:p>
        </p:txBody>
      </p:sp>
    </p:spTree>
    <p:extLst>
      <p:ext uri="{BB962C8B-B14F-4D97-AF65-F5344CB8AC3E}">
        <p14:creationId xmlns:p14="http://schemas.microsoft.com/office/powerpoint/2010/main" val="73463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36" y="2629546"/>
            <a:ext cx="1920354" cy="3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60" y="5328395"/>
            <a:ext cx="1010789" cy="57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51520" y="189425"/>
            <a:ext cx="8640960" cy="733697"/>
          </a:xfrm>
        </p:spPr>
        <p:txBody>
          <a:bodyPr>
            <a:normAutofit fontScale="90000"/>
          </a:bodyPr>
          <a:lstStyle/>
          <a:p>
            <a:r>
              <a:rPr lang="en-US" altLang="ja-JP" sz="16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Ⅱ. About IBS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3. </a:t>
            </a:r>
            <a:r>
              <a:rPr lang="en-US" altLang="ja-JP" dirty="0"/>
              <a:t>Our strength and products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148349" y="3884306"/>
            <a:ext cx="2064989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8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XIS Std Joyo R" panose="020B0500000000000000" pitchFamily="34" charset="-128"/>
                <a:ea typeface="AXIS Std Joyo R" panose="020B0500000000000000" pitchFamily="34" charset="-128"/>
                <a:cs typeface="Arial" pitchFamily="34" charset="0"/>
              </a:rPr>
              <a:t>HITO-Talent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359447" y="2005745"/>
            <a:ext cx="3300367" cy="470681"/>
            <a:chOff x="2225824" y="2927731"/>
            <a:chExt cx="4572000" cy="392234"/>
          </a:xfrm>
        </p:grpSpPr>
        <p:sp>
          <p:nvSpPr>
            <p:cNvPr id="10" name="正方形/長方形 9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44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Strength</a:t>
              </a: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正方形/長方形 6"/>
          <p:cNvSpPr/>
          <p:nvPr/>
        </p:nvSpPr>
        <p:spPr>
          <a:xfrm>
            <a:off x="359447" y="2651770"/>
            <a:ext cx="880900" cy="10972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8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Culture</a:t>
            </a:r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59446" y="3907678"/>
            <a:ext cx="880900" cy="10972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8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Group</a:t>
            </a:r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9446" y="5183237"/>
            <a:ext cx="880900" cy="10972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8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Solution</a:t>
            </a:r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281940" y="2651770"/>
            <a:ext cx="2377876" cy="10972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Fresh (Young)</a:t>
            </a:r>
          </a:p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Highly innovative</a:t>
            </a:r>
            <a:endParaRPr lang="ja-JP" altLang="en-US" sz="1260" dirty="0">
              <a:solidFill>
                <a:schemeClr val="tx1"/>
              </a:solidFill>
              <a:latin typeface="+mj-lt"/>
              <a:ea typeface="AXIS Std Joyo R" panose="020B0500000000000000" pitchFamily="34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281939" y="3907678"/>
            <a:ext cx="2377876" cy="10972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Large recruitment database</a:t>
            </a:r>
          </a:p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Large client network (specialize in telecom media and HR)</a:t>
            </a:r>
          </a:p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Strong Financial Capability</a:t>
            </a:r>
            <a:endParaRPr lang="ja-JP" altLang="en-US" sz="1260" dirty="0">
              <a:solidFill>
                <a:schemeClr val="tx1"/>
              </a:solidFill>
              <a:latin typeface="+mj-lt"/>
              <a:ea typeface="AXIS Std Joyo R" panose="020B0500000000000000" pitchFamily="34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281939" y="5183237"/>
            <a:ext cx="2377876" cy="10972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800 Software developers</a:t>
            </a:r>
          </a:p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QA team and unified process</a:t>
            </a:r>
          </a:p>
          <a:p>
            <a:pPr marL="205740" indent="-20574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Advanced Technology (e.g. AWS big data solution)</a:t>
            </a:r>
            <a:endParaRPr lang="ja-JP" altLang="en-US" sz="1260" dirty="0">
              <a:solidFill>
                <a:schemeClr val="tx1"/>
              </a:solidFill>
              <a:latin typeface="+mj-lt"/>
              <a:ea typeface="AXIS Std Joyo R" panose="020B0500000000000000" pitchFamily="34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281939" y="3815774"/>
            <a:ext cx="23778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281939" y="5111918"/>
            <a:ext cx="23778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/>
          <p:cNvGrpSpPr/>
          <p:nvPr/>
        </p:nvGrpSpPr>
        <p:grpSpPr>
          <a:xfrm>
            <a:off x="4187595" y="1662175"/>
            <a:ext cx="4553582" cy="470681"/>
            <a:chOff x="2225824" y="2927731"/>
            <a:chExt cx="4572000" cy="392234"/>
          </a:xfrm>
        </p:grpSpPr>
        <p:sp>
          <p:nvSpPr>
            <p:cNvPr id="29" name="正方形/長方形 28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44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Products</a:t>
              </a: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0738" y="923122"/>
            <a:ext cx="8149278" cy="430852"/>
          </a:xfrm>
        </p:spPr>
        <p:txBody>
          <a:bodyPr/>
          <a:lstStyle/>
          <a:p>
            <a:r>
              <a:rPr lang="en-US" altLang="ja-JP" sz="1440" dirty="0"/>
              <a:t>Our parent group company is recruitment and temporally staffing agency. To effectively use group company relationship. Then provide our original products to client. </a:t>
            </a:r>
            <a:endParaRPr lang="ja-JP" altLang="en-US" sz="1440" dirty="0"/>
          </a:p>
        </p:txBody>
      </p:sp>
      <p:sp>
        <p:nvSpPr>
          <p:cNvPr id="32" name="正方形/長方形 31"/>
          <p:cNvSpPr/>
          <p:nvPr/>
        </p:nvSpPr>
        <p:spPr>
          <a:xfrm>
            <a:off x="4187595" y="2938204"/>
            <a:ext cx="2507970" cy="8364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>
              <a:buFont typeface="Calibri" panose="020F0502020204030204" pitchFamily="34" charset="0"/>
              <a:buChar char="-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Part time staff recruitment Ad and candidate management service for retailer, restaurant, shop </a:t>
            </a:r>
            <a:r>
              <a:rPr lang="en-US" altLang="ja-JP" sz="1260" dirty="0" smtClean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etc.…</a:t>
            </a:r>
            <a:endParaRPr lang="ja-JP" altLang="en-US" sz="1260" dirty="0">
              <a:solidFill>
                <a:schemeClr val="tx1"/>
              </a:solidFill>
              <a:latin typeface="+mj-lt"/>
              <a:ea typeface="AXIS Std Joyo R" panose="020B0500000000000000" pitchFamily="34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170261" y="4255252"/>
            <a:ext cx="2507970" cy="8804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>
              <a:buFont typeface="Calibri" panose="020F0502020204030204" pitchFamily="34" charset="0"/>
              <a:buChar char="-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Advanced enterprise talent management system (manage employees evaluation, skill, history)</a:t>
            </a:r>
            <a:endParaRPr lang="ja-JP" altLang="en-US" sz="1260" dirty="0">
              <a:solidFill>
                <a:schemeClr val="tx1"/>
              </a:solidFill>
              <a:latin typeface="+mj-lt"/>
              <a:ea typeface="AXIS Std Joyo R" panose="020B0500000000000000" pitchFamily="34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70260" y="5901441"/>
            <a:ext cx="2507970" cy="5892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5740" indent="-205740">
              <a:buFont typeface="Calibri" panose="020F0502020204030204" pitchFamily="34" charset="0"/>
              <a:buChar char="-"/>
            </a:pPr>
            <a:r>
              <a:rPr lang="en-US" altLang="ja-JP" sz="1260" dirty="0">
                <a:solidFill>
                  <a:schemeClr val="tx1"/>
                </a:solidFill>
                <a:latin typeface="+mj-lt"/>
                <a:ea typeface="AXIS Std Joyo R" panose="020B0500000000000000" pitchFamily="34" charset="-128"/>
              </a:rPr>
              <a:t>Best price mobile cloud POS system for restaurant and shop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159377" y="2506907"/>
            <a:ext cx="2507970" cy="12677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159377" y="3876470"/>
            <a:ext cx="2507970" cy="12677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159377" y="5222987"/>
            <a:ext cx="2507970" cy="12677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6753758" y="2172684"/>
            <a:ext cx="950504" cy="267576"/>
            <a:chOff x="2225824" y="2927731"/>
            <a:chExt cx="4572000" cy="392234"/>
          </a:xfrm>
        </p:grpSpPr>
        <p:sp>
          <p:nvSpPr>
            <p:cNvPr id="39" name="正方形/長方形 38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# of client</a:t>
              </a: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7790673" y="2172684"/>
            <a:ext cx="950504" cy="267576"/>
            <a:chOff x="2225824" y="2927731"/>
            <a:chExt cx="4572000" cy="392234"/>
          </a:xfrm>
        </p:grpSpPr>
        <p:sp>
          <p:nvSpPr>
            <p:cNvPr id="42" name="正方形/長方形 41"/>
            <p:cNvSpPr/>
            <p:nvPr/>
          </p:nvSpPr>
          <p:spPr>
            <a:xfrm>
              <a:off x="2225824" y="2927731"/>
              <a:ext cx="4572000" cy="39223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Highlights</a:t>
              </a: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225824" y="3319965"/>
              <a:ext cx="45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正方形/長方形 43"/>
          <p:cNvSpPr/>
          <p:nvPr/>
        </p:nvSpPr>
        <p:spPr>
          <a:xfrm>
            <a:off x="6770606" y="2506906"/>
            <a:ext cx="933656" cy="12677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9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220</a:t>
            </a:r>
          </a:p>
          <a:p>
            <a:pPr algn="ctr"/>
            <a:endParaRPr lang="en-US" altLang="ja-JP" sz="96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  <a:p>
            <a:pPr algn="ctr"/>
            <a:r>
              <a:rPr lang="en-US" altLang="ja-JP" sz="96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companies</a:t>
            </a:r>
            <a:endParaRPr lang="ja-JP" altLang="en-US" sz="96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770605" y="3884307"/>
            <a:ext cx="933656" cy="12598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92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3</a:t>
            </a:r>
          </a:p>
          <a:p>
            <a:pPr algn="ctr"/>
            <a:endParaRPr lang="en-US" altLang="ja-JP" sz="96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  <a:p>
            <a:pPr algn="ctr"/>
            <a:r>
              <a:rPr lang="en-US" altLang="ja-JP" sz="96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Big enterprise</a:t>
            </a:r>
            <a:endParaRPr lang="ja-JP" altLang="en-US" sz="96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770605" y="5218682"/>
            <a:ext cx="933656" cy="1272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8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1,200</a:t>
            </a:r>
          </a:p>
          <a:p>
            <a:pPr algn="ctr"/>
            <a:endParaRPr lang="en-US" altLang="ja-JP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  <a:p>
            <a:pPr algn="ctr"/>
            <a:r>
              <a:rPr lang="en-US" altLang="ja-JP" sz="108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shops</a:t>
            </a:r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807520" y="3884307"/>
            <a:ext cx="933656" cy="12598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80" dirty="0">
                <a:solidFill>
                  <a:schemeClr val="tx1"/>
                </a:solidFill>
                <a:latin typeface="AXIS Std Joyo R" panose="020B0500000000000000" pitchFamily="34" charset="-128"/>
                <a:ea typeface="AXIS Std Joyo R" panose="020B0500000000000000" pitchFamily="34" charset="-128"/>
              </a:rPr>
              <a:t>Advanced UI/UX.</a:t>
            </a:r>
            <a:endParaRPr lang="ja-JP" altLang="en-US" sz="1080" dirty="0">
              <a:solidFill>
                <a:schemeClr val="tx1"/>
              </a:solidFill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6695565" y="3815774"/>
            <a:ext cx="20456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6721483" y="5178708"/>
            <a:ext cx="20456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 bwMode="auto">
          <a:xfrm>
            <a:off x="7744290" y="5323026"/>
            <a:ext cx="1000069" cy="10506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No.1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Market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share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in Japan</a:t>
            </a:r>
            <a:endParaRPr lang="ja-JP" altLang="en-US" sz="1200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  <p:sp>
        <p:nvSpPr>
          <p:cNvPr id="56" name="円/楕円 55"/>
          <p:cNvSpPr/>
          <p:nvPr/>
        </p:nvSpPr>
        <p:spPr bwMode="auto">
          <a:xfrm>
            <a:off x="7704261" y="2619212"/>
            <a:ext cx="1036915" cy="1044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No.2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Market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share</a:t>
            </a:r>
          </a:p>
          <a:p>
            <a:pPr algn="ctr" defTabSz="892406">
              <a:defRPr/>
            </a:pPr>
            <a:r>
              <a:rPr lang="en-US" altLang="ja-JP" sz="1200" dirty="0">
                <a:latin typeface="AXIS Std Joyo R" panose="020B0500000000000000" pitchFamily="34" charset="-128"/>
                <a:ea typeface="AXIS Std Joyo R" panose="020B0500000000000000" pitchFamily="34" charset="-128"/>
              </a:rPr>
              <a:t>in Japan</a:t>
            </a:r>
            <a:endParaRPr lang="ja-JP" altLang="en-US" sz="1200" dirty="0">
              <a:latin typeface="AXIS Std Joyo R" panose="020B0500000000000000" pitchFamily="34" charset="-128"/>
              <a:ea typeface="AXIS Std Joyo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UL2TB5fEyKTMHdOI_B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Og1LTH0EerdOisas.ECQ"/>
</p:tagLst>
</file>

<file path=ppt/theme/theme1.xml><?xml version="1.0" encoding="utf-8"?>
<a:theme xmlns:a="http://schemas.openxmlformats.org/drawingml/2006/main" name="Office ​​テーマ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200" dirty="0" err="1" smtClean="0">
            <a:solidFill>
              <a:schemeClr val="tx1"/>
            </a:solidFill>
            <a:latin typeface="AXIS Std Joyo R" panose="020B0500000000000000" pitchFamily="34" charset="-128"/>
            <a:ea typeface="AXIS Std Joyo R" panose="020B0500000000000000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defRPr sz="3200" dirty="0" smtClean="0">
            <a:solidFill>
              <a:srgbClr val="101175"/>
            </a:solidFill>
            <a:latin typeface="AXIS Std B" pitchFamily="34" charset="-128"/>
            <a:ea typeface="AXIS Std B" pitchFamily="34" charset="-128"/>
            <a:cs typeface="Meiryo UI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1004</Words>
  <Application>Microsoft Office PowerPoint</Application>
  <PresentationFormat>画面に合わせる (4:3)</PresentationFormat>
  <Paragraphs>321</Paragraphs>
  <Slides>14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AXIS Std Joyo R</vt:lpstr>
      <vt:lpstr>Meiryo UI</vt:lpstr>
      <vt:lpstr>ＭＳ Ｐゴシック</vt:lpstr>
      <vt:lpstr>ＭＳ Ｐゴシック</vt:lpstr>
      <vt:lpstr>MS UI Gothic</vt:lpstr>
      <vt:lpstr>Arial</vt:lpstr>
      <vt:lpstr>Calibri</vt:lpstr>
      <vt:lpstr>Times New Roman</vt:lpstr>
      <vt:lpstr>Wingdings</vt:lpstr>
      <vt:lpstr>Office ​​テーマ</vt:lpstr>
      <vt:lpstr>Chart</vt:lpstr>
      <vt:lpstr>PowerPoint プレゼンテーション</vt:lpstr>
      <vt:lpstr>Company Profile     Index</vt:lpstr>
      <vt:lpstr>Ⅰ. About Temp Holdings     1. Group organization</vt:lpstr>
      <vt:lpstr>Ⅰ. About Temp Holdings     2. Global ranking</vt:lpstr>
      <vt:lpstr>Ⅰ. About Temp Holdings     3. Business in Asia</vt:lpstr>
      <vt:lpstr>Company Profile     Index</vt:lpstr>
      <vt:lpstr>Ⅱ. About IBS     1. Company organization</vt:lpstr>
      <vt:lpstr>Ⅱ. About IBS     2. Sales portfolio</vt:lpstr>
      <vt:lpstr>Ⅱ. About IBS     3. Our strength and products</vt:lpstr>
      <vt:lpstr>Company Profile     Index</vt:lpstr>
      <vt:lpstr>Ⅲ. Global Team Software Development Model     1. What is "Global Team Model”</vt:lpstr>
      <vt:lpstr>Ⅲ. Global Team Software Development Model     2. Our global team</vt:lpstr>
      <vt:lpstr>Ⅲ. Global Team Software Development Model     3. Future plan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大西 史雄</dc:creator>
  <cp:lastModifiedBy>里吉 美仁</cp:lastModifiedBy>
  <cp:revision>388</cp:revision>
  <cp:lastPrinted>2015-06-12T09:40:23Z</cp:lastPrinted>
  <dcterms:created xsi:type="dcterms:W3CDTF">2015-03-17T05:57:28Z</dcterms:created>
  <dcterms:modified xsi:type="dcterms:W3CDTF">2015-10-30T08:05:51Z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-1163417892</vt:i4>
  </property>
  <property fmtid="{D5CDD505-2E9C-101B-9397-08002B2CF9AE}" pid="3" name="_NewReviewCycle">
    <vt:lpwstr/>
  </property>
  <property fmtid="{D5CDD505-2E9C-101B-9397-08002B2CF9AE}" pid="4" name="_EmailSubject">
    <vt:lpwstr>IBS Company Profile</vt:lpwstr>
  </property>
  <property fmtid="{D5CDD505-2E9C-101B-9397-08002B2CF9AE}" pid="5" name="_AuthorEmail">
    <vt:lpwstr>yoshihito.satoyoshi@inte.co.jp</vt:lpwstr>
  </property>
  <property fmtid="{D5CDD505-2E9C-101B-9397-08002B2CF9AE}" pid="6" name="_AuthorEmailDisplayName">
    <vt:lpwstr>Yoshihito Satoyoshi</vt:lpwstr>
  </property>
  <property fmtid="{D5CDD505-2E9C-101B-9397-08002B2CF9AE}" pid="7" name="_PreviousAdHocReviewCycleID">
    <vt:i4>642808901</vt:i4>
  </property>
</Properties>
</file>