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557" r:id="rId2"/>
    <p:sldId id="584" r:id="rId3"/>
    <p:sldId id="585" r:id="rId4"/>
    <p:sldId id="566" r:id="rId5"/>
    <p:sldId id="567" r:id="rId6"/>
    <p:sldId id="575" r:id="rId7"/>
    <p:sldId id="576" r:id="rId8"/>
    <p:sldId id="578" r:id="rId9"/>
    <p:sldId id="587" r:id="rId10"/>
    <p:sldId id="588" r:id="rId11"/>
    <p:sldId id="580" r:id="rId12"/>
    <p:sldId id="589" r:id="rId13"/>
    <p:sldId id="586" r:id="rId14"/>
    <p:sldId id="582" r:id="rId15"/>
  </p:sldIdLst>
  <p:sldSz cx="9144000" cy="6858000" type="screen4x3"/>
  <p:notesSz cx="6888163" cy="100187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89">
          <p15:clr>
            <a:srgbClr val="A4A3A4"/>
          </p15:clr>
        </p15:guide>
        <p15:guide id="2" pos="82">
          <p15:clr>
            <a:srgbClr val="A4A3A4"/>
          </p15:clr>
        </p15:guide>
        <p15:guide id="3" pos="29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CC"/>
    <a:srgbClr val="CCFF99"/>
    <a:srgbClr val="FFCC00"/>
    <a:srgbClr val="FF9900"/>
    <a:srgbClr val="FF0066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95392" autoAdjust="0"/>
  </p:normalViewPr>
  <p:slideViewPr>
    <p:cSldViewPr snapToGrid="0">
      <p:cViewPr>
        <p:scale>
          <a:sx n="80" d="100"/>
          <a:sy n="80" d="100"/>
        </p:scale>
        <p:origin x="-1296" y="252"/>
      </p:cViewPr>
      <p:guideLst>
        <p:guide orient="horz" pos="2089"/>
        <p:guide pos="82"/>
        <p:guide pos="2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6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3900488" y="0"/>
            <a:ext cx="29860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B9A14501-1933-5744-9B0F-8A71498B117B}" type="datetimeFigureOut">
              <a:rPr lang="ja-JP" altLang="en-US"/>
              <a:pPr>
                <a:defRPr/>
              </a:pPr>
              <a:t>2015/9/23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515475"/>
            <a:ext cx="2986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ＭＳ ゴシック" pitchFamily="49" charset="-128"/>
              </a:defRPr>
            </a:lvl1pPr>
          </a:lstStyle>
          <a:p>
            <a:pPr>
              <a:defRPr/>
            </a:pPr>
            <a:r>
              <a:rPr lang="en-US" altLang="ja-JP"/>
              <a:t>sss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3900488" y="9515475"/>
            <a:ext cx="29860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" charset="0"/>
                <a:ea typeface="ＭＳ ゴシック" charset="-128"/>
              </a:defRPr>
            </a:lvl1pPr>
          </a:lstStyle>
          <a:p>
            <a:pPr>
              <a:defRPr/>
            </a:pPr>
            <a:fld id="{45D2424F-B0D7-E44F-B2BA-004B50EDD3F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3099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12" tIns="46555" rIns="93112" bIns="46555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Osaka"/>
                <a:cs typeface="Osak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60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12" tIns="46555" rIns="93112" bIns="46555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Osaka"/>
                <a:cs typeface="Osak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11737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12" tIns="46555" rIns="93112" bIns="46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475"/>
            <a:ext cx="29860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12" tIns="46555" rIns="93112" bIns="46555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imes" pitchFamily="18" charset="0"/>
                <a:ea typeface="Osaka"/>
                <a:cs typeface="Osaka"/>
              </a:defRPr>
            </a:lvl1pPr>
          </a:lstStyle>
          <a:p>
            <a:pPr>
              <a:defRPr/>
            </a:pPr>
            <a:r>
              <a:rPr lang="en-US" altLang="ja-JP"/>
              <a:t>sss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5475"/>
            <a:ext cx="29860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12" tIns="46555" rIns="93112" bIns="46555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buClrTx/>
              <a:buSzTx/>
              <a:buFontTx/>
              <a:buNone/>
              <a:defRPr sz="1200" smtClean="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71573309-A667-4E4A-A6A0-9BEED54854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665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" charset="0"/>
                <a:ea typeface="ＭＳ Ｐ明朝" charset="-128"/>
              </a:rPr>
              <a:t>Note here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040939-95A0-8442-8000-19B6E1158B89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0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094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1A3C6-8A0B-FB46-97B4-3503B89378EB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545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ECE4C-459F-3349-AE94-CD3D7F538682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67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86C451-6BCC-924B-B83E-2AEE4A43E8FF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0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1ECE4C-459F-3349-AE94-CD3D7F538682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670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5F654A-3567-484A-BE87-F1FA156266BD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82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2DBE60-9BE6-0144-A7A2-A58CAFDEFA04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29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11AB8-EB43-0648-BFAE-F346D9604F0C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2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711AB8-EB43-0648-BFAE-F346D9604F0C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8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C9D344-F0DF-F34F-82E3-92964C764C16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27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7A588-888E-6F42-97BD-72F63C3C7119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13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D747F-3B84-D742-A9DD-9FBCBBC88130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86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1A3C6-8A0B-FB46-97B4-3503B89378EB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54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" charset="0"/>
              <a:ea typeface="ＭＳ Ｐ明朝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923925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9239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1A3C6-8A0B-FB46-97B4-3503B89378EB}" type="slidenum">
              <a:rPr lang="en-US" altLang="ja-JP" sz="1200">
                <a:latin typeface="Times" charset="0"/>
                <a:ea typeface="Osaka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ja-JP" sz="120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54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0"/>
            <a:ext cx="9144000" cy="1627188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3" name="Picture 53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5230813"/>
            <a:ext cx="9144000" cy="1627187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4" name="Line 6"/>
          <p:cNvSpPr>
            <a:spLocks noChangeShapeType="1"/>
          </p:cNvSpPr>
          <p:nvPr userDrawn="1"/>
        </p:nvSpPr>
        <p:spPr bwMode="auto">
          <a:xfrm flipV="1">
            <a:off x="1828800" y="124777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2"/>
          <p:cNvSpPr>
            <a:spLocks noChangeShapeType="1"/>
          </p:cNvSpPr>
          <p:nvPr userDrawn="1"/>
        </p:nvSpPr>
        <p:spPr bwMode="auto">
          <a:xfrm flipH="1">
            <a:off x="1835150" y="4292600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6794500" y="474663"/>
            <a:ext cx="19034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7"/>
          <p:cNvSpPr txBox="1">
            <a:spLocks noChangeArrowheads="1"/>
          </p:cNvSpPr>
          <p:nvPr userDrawn="1"/>
        </p:nvSpPr>
        <p:spPr bwMode="auto">
          <a:xfrm>
            <a:off x="5970588" y="6570663"/>
            <a:ext cx="30908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メイリオ" pitchFamily="50" charset="-128"/>
                <a:cs typeface="メイリオ" pitchFamily="50" charset="-128"/>
              </a:rPr>
              <a:t>©2015 INTELLIGENCE, Ltd. All Rights Reserved.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905000" y="1250950"/>
            <a:ext cx="51387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ja-JP" sz="1700" smtClean="0">
                <a:solidFill>
                  <a:schemeClr val="bg1"/>
                </a:solidFill>
                <a:ea typeface="ＭＳ ゴシック" pitchFamily="49" charset="-128"/>
              </a:rPr>
              <a:t>INTELLIGENCE, Ltd</a:t>
            </a:r>
          </a:p>
        </p:txBody>
      </p:sp>
    </p:spTree>
    <p:extLst>
      <p:ext uri="{BB962C8B-B14F-4D97-AF65-F5344CB8AC3E}">
        <p14:creationId xmlns:p14="http://schemas.microsoft.com/office/powerpoint/2010/main" val="125322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4000" y="404815"/>
            <a:ext cx="8639175" cy="719137"/>
          </a:xfrm>
        </p:spPr>
        <p:txBody>
          <a:bodyPr/>
          <a:lstStyle>
            <a:lvl1pPr>
              <a:defRPr b="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400" y="1200606"/>
            <a:ext cx="8641200" cy="1268039"/>
          </a:xfrm>
        </p:spPr>
        <p:txBody>
          <a:bodyPr/>
          <a:lstStyle>
            <a:lvl1pPr>
              <a:buClr>
                <a:srgbClr val="101177"/>
              </a:buClr>
              <a:defRPr/>
            </a:lvl1pPr>
            <a:lvl2pPr>
              <a:buClr>
                <a:srgbClr val="101177"/>
              </a:buClr>
              <a:defRPr/>
            </a:lvl2pPr>
            <a:lvl3pPr marL="768350" indent="-193675">
              <a:buClr>
                <a:srgbClr val="101177"/>
              </a:buClr>
              <a:buSzPct val="90000"/>
              <a:buFont typeface="Arial" pitchFamily="34" charset="0"/>
              <a:buChar char="–"/>
              <a:defRPr/>
            </a:lvl3pPr>
            <a:lvl4pPr>
              <a:buClr>
                <a:srgbClr val="101177"/>
              </a:buClr>
              <a:defRPr/>
            </a:lvl4pPr>
            <a:lvl5pPr marL="1439863" indent="-182563">
              <a:buClr>
                <a:srgbClr val="101177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013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4000" y="438150"/>
            <a:ext cx="8639175" cy="685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4000" y="1200150"/>
            <a:ext cx="8639175" cy="30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2450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-3175" y="6481763"/>
            <a:ext cx="9144000" cy="403225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pic>
        <p:nvPicPr>
          <p:cNvPr id="1027" name="Picture 53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4" b="82805"/>
          <a:stretch>
            <a:fillRect/>
          </a:stretch>
        </p:blipFill>
        <p:spPr bwMode="auto">
          <a:xfrm>
            <a:off x="0" y="-4763"/>
            <a:ext cx="9144000" cy="403226"/>
          </a:xfrm>
          <a:prstGeom prst="rect">
            <a:avLst/>
          </a:prstGeom>
          <a:solidFill>
            <a:srgbClr val="101177"/>
          </a:solidFill>
          <a:ln w="9525">
            <a:solidFill>
              <a:srgbClr val="101177"/>
            </a:solidFill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415925"/>
            <a:ext cx="8639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Header text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200150"/>
            <a:ext cx="8639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/>
              <a:t>Level One Text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547813" y="76200"/>
            <a:ext cx="2498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" pitchFamily="18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en-US" sz="1400" smtClean="0">
                <a:solidFill>
                  <a:srgbClr val="FFFFFF"/>
                </a:solidFill>
                <a:latin typeface="Calibri" pitchFamily="34" charset="0"/>
                <a:ea typeface="ＭＳ ゴシック" pitchFamily="49" charset="-128"/>
              </a:rPr>
              <a:t>INTELLIGENCE, Ltd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1547813" y="1524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 flipV="1">
            <a:off x="1547813" y="6524625"/>
            <a:ext cx="0" cy="3000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auto">
          <a:xfrm>
            <a:off x="-3175" y="404813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" name="Line 14"/>
          <p:cNvSpPr>
            <a:spLocks noChangeShapeType="1"/>
          </p:cNvSpPr>
          <p:nvPr/>
        </p:nvSpPr>
        <p:spPr bwMode="auto">
          <a:xfrm>
            <a:off x="11113" y="6489700"/>
            <a:ext cx="9144000" cy="0"/>
          </a:xfrm>
          <a:prstGeom prst="line">
            <a:avLst/>
          </a:prstGeom>
          <a:noFill/>
          <a:ln w="6350">
            <a:solidFill>
              <a:srgbClr val="1011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5" name="Line 15"/>
          <p:cNvSpPr>
            <a:spLocks noChangeShapeType="1"/>
          </p:cNvSpPr>
          <p:nvPr/>
        </p:nvSpPr>
        <p:spPr bwMode="auto">
          <a:xfrm>
            <a:off x="265113" y="1123950"/>
            <a:ext cx="86407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36" name="Picture 52" descr="A02ブランドロゴ基本形反転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6060" r="6956" b="16060"/>
          <a:stretch>
            <a:fillRect/>
          </a:stretch>
        </p:blipFill>
        <p:spPr bwMode="auto">
          <a:xfrm>
            <a:off x="7942263" y="0"/>
            <a:ext cx="10985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57"/>
          <p:cNvSpPr txBox="1">
            <a:spLocks noChangeArrowheads="1"/>
          </p:cNvSpPr>
          <p:nvPr userDrawn="1"/>
        </p:nvSpPr>
        <p:spPr bwMode="auto">
          <a:xfrm>
            <a:off x="5970588" y="6570663"/>
            <a:ext cx="3090862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200" dirty="0" smtClean="0">
                <a:solidFill>
                  <a:schemeClr val="bg1"/>
                </a:solidFill>
                <a:ea typeface="メイリオ" pitchFamily="50" charset="-128"/>
                <a:cs typeface="メイリオ" pitchFamily="50" charset="-128"/>
              </a:rPr>
              <a:t>©2015 INTELLIGENCE, Ltd. All Rights Reserved.</a:t>
            </a:r>
          </a:p>
        </p:txBody>
      </p:sp>
      <p:sp>
        <p:nvSpPr>
          <p:cNvPr id="7184" name="スライド番号プレースホルダー 5"/>
          <p:cNvSpPr txBox="1">
            <a:spLocks noGrp="1"/>
          </p:cNvSpPr>
          <p:nvPr userDrawn="1"/>
        </p:nvSpPr>
        <p:spPr bwMode="auto">
          <a:xfrm>
            <a:off x="323850" y="6557963"/>
            <a:ext cx="412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charset="2"/>
              <a:defRPr kumimoji="1" sz="13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fld id="{47AAC744-0A82-A544-85B7-0C50D357EF4E}" type="slidenum">
              <a:rPr lang="ja-JP" altLang="en-US" sz="1200" smtClean="0">
                <a:solidFill>
                  <a:schemeClr val="bg1"/>
                </a:solidFill>
                <a:ea typeface="メイリオ" charset="-128"/>
              </a:rPr>
              <a:pPr eaLnBrk="1" hangingPunct="1">
                <a:defRPr/>
              </a:pPr>
              <a:t>‹#›</a:t>
            </a:fld>
            <a:endParaRPr lang="en-US" altLang="ja-JP" sz="1200" smtClean="0">
              <a:solidFill>
                <a:schemeClr val="bg1"/>
              </a:solidFill>
              <a:ea typeface="メイリオ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9283700" y="3303588"/>
            <a:ext cx="846138" cy="254000"/>
          </a:xfrm>
          <a:prstGeom prst="rect">
            <a:avLst/>
          </a:prstGeom>
          <a:solidFill>
            <a:srgbClr val="1011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16.17.119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283700" y="3673475"/>
            <a:ext cx="846138" cy="254000"/>
          </a:xfrm>
          <a:prstGeom prst="rect">
            <a:avLst/>
          </a:prstGeom>
          <a:solidFill>
            <a:srgbClr val="99CF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153.207.22</a:t>
            </a: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9283700" y="4044950"/>
            <a:ext cx="846138" cy="254000"/>
          </a:xfrm>
          <a:prstGeom prst="rect">
            <a:avLst/>
          </a:prstGeom>
          <a:solidFill>
            <a:srgbClr val="0A50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10.80.161</a:t>
            </a:r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9283700" y="4416425"/>
            <a:ext cx="846138" cy="254000"/>
          </a:xfrm>
          <a:prstGeom prst="rect">
            <a:avLst/>
          </a:prstGeom>
          <a:solidFill>
            <a:srgbClr val="00BE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0.190.210</a:t>
            </a:r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9283700" y="4787900"/>
            <a:ext cx="846138" cy="254000"/>
          </a:xfrm>
          <a:prstGeom prst="rect">
            <a:avLst/>
          </a:prstGeom>
          <a:solidFill>
            <a:srgbClr val="00D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0.210.160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9283700" y="5157788"/>
            <a:ext cx="846138" cy="254000"/>
          </a:xfrm>
          <a:prstGeom prst="rect">
            <a:avLst/>
          </a:prstGeom>
          <a:solidFill>
            <a:srgbClr val="00B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0.190.0</a:t>
            </a: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9283700" y="5529263"/>
            <a:ext cx="846138" cy="254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255.204.0</a:t>
            </a:r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9283700" y="5900738"/>
            <a:ext cx="846138" cy="254000"/>
          </a:xfrm>
          <a:prstGeom prst="rect">
            <a:avLst/>
          </a:prstGeom>
          <a:solidFill>
            <a:srgbClr val="FF8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255.130.80</a:t>
            </a:r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9283700" y="6272213"/>
            <a:ext cx="846138" cy="254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255.102.0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9283700" y="6643688"/>
            <a:ext cx="846138" cy="254000"/>
          </a:xfrm>
          <a:prstGeom prst="rect">
            <a:avLst/>
          </a:prstGeom>
          <a:solidFill>
            <a:srgbClr val="A0A0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 marL="2286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6858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3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000" b="1" smtClean="0">
                <a:solidFill>
                  <a:schemeClr val="bg1"/>
                </a:solidFill>
                <a:ea typeface="MS UI Gothic" pitchFamily="50" charset="-128"/>
              </a:rPr>
              <a:t>160.160.140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1" r:id="rId2"/>
    <p:sldLayoutId id="2147483722" r:id="rId3"/>
    <p:sldLayoutId id="214748372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Calibri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Calibri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Calibri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101177"/>
          </a:solidFill>
          <a:latin typeface="Calibri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120000"/>
        <a:buFont typeface="Wingdings" charset="2"/>
        <a:defRPr kumimoji="1" sz="14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191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Wingdings 3" charset="2"/>
        <a:defRPr kumimoji="1" sz="1300">
          <a:solidFill>
            <a:schemeClr val="tx1"/>
          </a:solidFill>
          <a:latin typeface="+mn-lt"/>
          <a:ea typeface="+mn-ea"/>
        </a:defRPr>
      </a:lvl2pPr>
      <a:lvl3pPr marL="108108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3pPr>
      <a:lvl4pPr marL="1443038" indent="-182563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80000"/>
        <a:buFont typeface="Arial" charset="0"/>
        <a:buChar char="&gt;"/>
        <a:defRPr kumimoji="1" sz="1300">
          <a:solidFill>
            <a:schemeClr val="tx1"/>
          </a:solidFill>
          <a:latin typeface="+mn-lt"/>
          <a:ea typeface="+mn-ea"/>
        </a:defRPr>
      </a:lvl4pPr>
      <a:lvl5pPr marL="1806575" indent="-184150" algn="l" rtl="0" eaLnBrk="0" fontAlgn="base" hangingPunct="0">
        <a:spcBef>
          <a:spcPct val="20000"/>
        </a:spcBef>
        <a:spcAft>
          <a:spcPct val="0"/>
        </a:spcAft>
        <a:buClr>
          <a:srgbClr val="101177"/>
        </a:buClr>
        <a:buSzPct val="90000"/>
        <a:buFont typeface="Arial" charset="0"/>
        <a:buChar char="–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08025" y="2328863"/>
            <a:ext cx="7772400" cy="18494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/>
          <a:lstStyle/>
          <a:p>
            <a:pPr algn="ctr"/>
            <a:r>
              <a:rPr lang="en-US" altLang="ja-JP" sz="4400" b="0">
                <a:latin typeface="Calibri" charset="0"/>
                <a:ea typeface="HGP創英角ｺﾞｼｯｸUB" charset="-128"/>
              </a:rPr>
              <a:t>The FAQ System Overview &amp; Functions</a:t>
            </a:r>
            <a:endParaRPr lang="ja-JP" altLang="en-US" sz="4400" b="0">
              <a:latin typeface="Calibri" charset="0"/>
              <a:ea typeface="HGP創英角ｺﾞｼｯｸUB" charset="-128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7075" y="4630172"/>
            <a:ext cx="5854700" cy="21544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eaLnBrk="1" hangingPunct="1"/>
            <a:r>
              <a:rPr lang="en-US" altLang="ja-JP" dirty="0">
                <a:latin typeface="Calibri" charset="0"/>
              </a:rPr>
              <a:t>22</a:t>
            </a:r>
            <a:r>
              <a:rPr lang="en-US" altLang="ja-JP" baseline="30000" dirty="0">
                <a:latin typeface="Calibri" charset="0"/>
              </a:rPr>
              <a:t>nd</a:t>
            </a:r>
            <a:r>
              <a:rPr lang="en-US" altLang="ja-JP" dirty="0">
                <a:latin typeface="Calibri" charset="0"/>
              </a:rPr>
              <a:t> September </a:t>
            </a:r>
            <a:r>
              <a:rPr lang="en-US" altLang="ja-JP" dirty="0" smtClean="0">
                <a:latin typeface="Calibri" charset="0"/>
              </a:rPr>
              <a:t>2015</a:t>
            </a:r>
            <a:endParaRPr lang="en-US" altLang="ja-JP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Edit existing FAQs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79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We can edit all available FAQs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89310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 smtClean="0"/>
              <a:t>List all existing FAQs for edit</a:t>
            </a: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34828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33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34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8633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 Search for FAQs</a:t>
            </a:r>
          </a:p>
        </p:txBody>
      </p:sp>
      <p:sp>
        <p:nvSpPr>
          <p:cNvPr id="38914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6387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Search all available FAQs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962656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Search for </a:t>
            </a:r>
            <a:r>
              <a:rPr lang="en-US" b="1" dirty="0" smtClean="0"/>
              <a:t>FAQs </a:t>
            </a: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for </a:t>
            </a:r>
            <a:r>
              <a:rPr lang="en-US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 </a:t>
            </a:r>
            <a:r>
              <a:rPr lang="en-US" altLang="en-US" dirty="0" smtClean="0">
                <a:latin typeface="Calibri" charset="0"/>
              </a:rPr>
              <a:t>Attachments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40962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5238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In the attachment administration we can see an overview of all </a:t>
            </a:r>
            <a:r>
              <a:rPr lang="en-US" altLang="en-US" dirty="0" smtClean="0">
                <a:latin typeface="Calibri" charset="0"/>
              </a:rPr>
              <a:t>attachments </a:t>
            </a:r>
            <a:r>
              <a:rPr lang="en-US" altLang="en-US" dirty="0">
                <a:latin typeface="Calibri" charset="0"/>
              </a:rPr>
              <a:t>with their filename, file size, </a:t>
            </a:r>
            <a:r>
              <a:rPr lang="en-US" altLang="en-US" dirty="0" smtClean="0">
                <a:latin typeface="Calibri" charset="0"/>
              </a:rPr>
              <a:t> </a:t>
            </a:r>
            <a:r>
              <a:rPr lang="en-US" altLang="en-US" dirty="0">
                <a:latin typeface="Calibri" charset="0"/>
              </a:rPr>
              <a:t>MIME type. You can delete them, too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962656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/>
              <a:t>Attachment administration</a:t>
            </a:r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Attachments</a:t>
            </a:r>
            <a:endParaRPr lang="en-US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32896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8914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6387"/>
          </a:xfrm>
        </p:spPr>
        <p:txBody>
          <a:bodyPr/>
          <a:lstStyle/>
          <a:p>
            <a:r>
              <a:rPr lang="en-US" altLang="en-US" dirty="0" smtClean="0">
                <a:latin typeface="Calibri" charset="0"/>
              </a:rPr>
              <a:t>Display list of all unanswered question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962656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 smtClean="0"/>
              <a:t>List Open Question</a:t>
            </a:r>
            <a:endParaRPr lang="en-US" b="1" dirty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7635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 Export FAQs</a:t>
            </a:r>
          </a:p>
        </p:txBody>
      </p:sp>
      <p:sp>
        <p:nvSpPr>
          <p:cNvPr id="43010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10826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We can export your contents of your whole FAQ or just some selected categories into four formats:</a:t>
            </a:r>
          </a:p>
          <a:p>
            <a:r>
              <a:rPr lang="en-US" altLang="en-US" dirty="0">
                <a:latin typeface="Calibri" charset="0"/>
              </a:rPr>
              <a:t>a XML file  </a:t>
            </a:r>
          </a:p>
          <a:p>
            <a:r>
              <a:rPr lang="en-US" altLang="en-US" dirty="0">
                <a:latin typeface="Calibri" charset="0"/>
              </a:rPr>
              <a:t>a plain XHTML file </a:t>
            </a:r>
          </a:p>
          <a:p>
            <a:r>
              <a:rPr lang="en-US" altLang="en-US" dirty="0">
                <a:latin typeface="Calibri" charset="0"/>
              </a:rPr>
              <a:t>a PDF file with a table of contents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2568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2861953" y="2758133"/>
            <a:ext cx="6020110" cy="2962656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 Export your FAQ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Limit the FAQ data to be exported (optional)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/>
              <a:t>Format of the </a:t>
            </a:r>
            <a:r>
              <a:rPr lang="en-US" dirty="0" smtClean="0"/>
              <a:t>export</a:t>
            </a:r>
          </a:p>
          <a:p>
            <a:pPr marL="285750" indent="-285750">
              <a:buFontTx/>
              <a:buChar char="-"/>
              <a:defRPr/>
            </a:pPr>
            <a:endParaRPr lang="en-US" b="1" kern="0" dirty="0"/>
          </a:p>
          <a:p>
            <a:pPr marL="285750" indent="-285750">
              <a:buFontTx/>
              <a:buChar char="-"/>
              <a:defRPr/>
            </a:pPr>
            <a:endParaRPr lang="en-US" b="1" kern="0" dirty="0" smtClean="0"/>
          </a:p>
          <a:p>
            <a:pPr marL="285750" indent="-285750">
              <a:buFontTx/>
              <a:buChar char="-"/>
              <a:defRPr/>
            </a:pPr>
            <a:endParaRPr lang="en-US" b="1" kern="0" dirty="0"/>
          </a:p>
          <a:p>
            <a:pPr marL="285750" indent="-285750">
              <a:buFontTx/>
              <a:buChar char="-"/>
              <a:defRPr/>
            </a:pPr>
            <a:endParaRPr lang="en-US" b="1" kern="0" dirty="0" smtClean="0"/>
          </a:p>
          <a:p>
            <a:pPr marL="285750" indent="-285750">
              <a:buFontTx/>
              <a:buChar char="-"/>
              <a:defRPr/>
            </a:pPr>
            <a:endParaRPr lang="en-US" b="1" kern="0" dirty="0"/>
          </a:p>
          <a:p>
            <a:pPr marL="285750" indent="-285750">
              <a:buFontTx/>
              <a:buChar char="-"/>
              <a:defRPr/>
            </a:pPr>
            <a:endParaRPr lang="en-US" b="1" kern="0" dirty="0" smtClean="0"/>
          </a:p>
          <a:p>
            <a:pPr marL="285750" indent="-285750">
              <a:buFontTx/>
              <a:buChar char="-"/>
              <a:defRPr/>
            </a:pPr>
            <a:endParaRPr lang="en-US" b="1" kern="0" dirty="0"/>
          </a:p>
          <a:p>
            <a:pPr marL="285750" indent="-285750">
              <a:buFontTx/>
              <a:buChar char="-"/>
              <a:defRPr/>
            </a:pPr>
            <a:endParaRPr lang="en-US" b="1" kern="0" dirty="0"/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242888" y="5949493"/>
            <a:ext cx="8639175" cy="307975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24" name="Content Placeholder 3"/>
          <p:cNvSpPr txBox="1">
            <a:spLocks/>
          </p:cNvSpPr>
          <p:nvPr/>
        </p:nvSpPr>
        <p:spPr bwMode="auto">
          <a:xfrm>
            <a:off x="242888" y="27581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</a:t>
            </a:r>
            <a:r>
              <a:rPr lang="en-US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</a:p>
          <a:p>
            <a:pPr>
              <a:defRPr/>
            </a:pPr>
            <a:endParaRPr lang="en-US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alibri" charset="0"/>
                <a:ea typeface="HGP創英角ｺﾞｼｯｸUB" charset="-128"/>
              </a:rPr>
              <a:t>FAQ System Overview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8194" name="Content Placeholder 3"/>
          <p:cNvSpPr>
            <a:spLocks noGrp="1"/>
          </p:cNvSpPr>
          <p:nvPr>
            <p:ph idx="1"/>
          </p:nvPr>
        </p:nvSpPr>
        <p:spPr>
          <a:xfrm>
            <a:off x="254000" y="1200150"/>
            <a:ext cx="8639175" cy="930275"/>
          </a:xfrm>
        </p:spPr>
        <p:txBody>
          <a:bodyPr/>
          <a:lstStyle/>
          <a:p>
            <a:r>
              <a:rPr lang="en-US" altLang="en-US" sz="1700" dirty="0">
                <a:latin typeface="Calibri" charset="0"/>
              </a:rPr>
              <a:t>-The FAQ (Frequently Asked Questions), are listed questions and answers, all supposed to be commonly asked in some context. And user can find the information, tips and help topics useful.</a:t>
            </a:r>
          </a:p>
          <a:p>
            <a:r>
              <a:rPr lang="en-US" altLang="en-US" sz="1700" dirty="0">
                <a:latin typeface="Calibri" charset="0"/>
              </a:rPr>
              <a:t>-The FAQ system . It’s the content manager system, manage the questions &amp; answers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93577"/>
              </p:ext>
            </p:extLst>
          </p:nvPr>
        </p:nvGraphicFramePr>
        <p:xfrm>
          <a:off x="1255861" y="2365568"/>
          <a:ext cx="6718296" cy="365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9"/>
                <a:gridCol w="6185677"/>
              </a:tblGrid>
              <a:tr h="1798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User</a:t>
                      </a:r>
                      <a:endParaRPr lang="en-US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1858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Admin</a:t>
                      </a:r>
                      <a:endParaRPr lang="en-US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vert="wordArtVert"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381578" y="2859087"/>
            <a:ext cx="5086350" cy="3078163"/>
            <a:chOff x="2500328" y="2859087"/>
            <a:chExt cx="5086350" cy="3078163"/>
          </a:xfrm>
        </p:grpSpPr>
        <p:sp>
          <p:nvSpPr>
            <p:cNvPr id="3" name="Process 2"/>
            <p:cNvSpPr/>
            <p:nvPr/>
          </p:nvSpPr>
          <p:spPr>
            <a:xfrm>
              <a:off x="2500328" y="3488525"/>
              <a:ext cx="1049338" cy="463550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Add question</a:t>
              </a:r>
              <a:endParaRPr lang="en-US" sz="1200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3719528" y="4254500"/>
              <a:ext cx="1373188" cy="465138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Answer</a:t>
              </a:r>
              <a:endParaRPr lang="en-US" sz="1200" dirty="0"/>
            </a:p>
          </p:txBody>
        </p:sp>
        <p:sp>
          <p:nvSpPr>
            <p:cNvPr id="25" name="Process 24"/>
            <p:cNvSpPr/>
            <p:nvPr/>
          </p:nvSpPr>
          <p:spPr>
            <a:xfrm>
              <a:off x="3719528" y="5472113"/>
              <a:ext cx="1373188" cy="465137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Add/Edit FAQ </a:t>
              </a:r>
              <a:endParaRPr lang="en-US" sz="1200" dirty="0"/>
            </a:p>
          </p:txBody>
        </p:sp>
        <p:sp>
          <p:nvSpPr>
            <p:cNvPr id="26" name="Process 25"/>
            <p:cNvSpPr/>
            <p:nvPr/>
          </p:nvSpPr>
          <p:spPr>
            <a:xfrm>
              <a:off x="3719528" y="4864100"/>
              <a:ext cx="1373188" cy="465138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charset="2"/>
                <a:defRPr kumimoji="1" sz="13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endParaRPr lang="en-US" altLang="en-US" sz="1200" dirty="0">
                <a:solidFill>
                  <a:srgbClr val="FFFFFF"/>
                </a:solidFill>
              </a:endParaRPr>
            </a:p>
            <a:p>
              <a:r>
                <a:rPr lang="en-US" altLang="en-US" sz="1200" dirty="0">
                  <a:solidFill>
                    <a:srgbClr val="FFFFFF"/>
                  </a:solidFill>
                </a:rPr>
                <a:t>Add/Edit Category</a:t>
              </a:r>
              <a:endParaRPr lang="en-US" altLang="en-US" sz="1200" dirty="0">
                <a:solidFill>
                  <a:srgbClr val="FFFFFF"/>
                </a:solidFill>
                <a:latin typeface="Arial" charset="0"/>
              </a:endParaRPr>
            </a:p>
            <a:p>
              <a:pPr algn="ctr"/>
              <a:endParaRPr lang="en-US" altLang="en-US" sz="1200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30" name="Process 29"/>
            <p:cNvSpPr/>
            <p:nvPr/>
          </p:nvSpPr>
          <p:spPr>
            <a:xfrm>
              <a:off x="5448316" y="2870200"/>
              <a:ext cx="1049337" cy="463550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List FAQs</a:t>
              </a:r>
              <a:endParaRPr lang="en-US" sz="12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5081603" y="5703888"/>
              <a:ext cx="8905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252803" y="5705475"/>
              <a:ext cx="461963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7" name="Straight Connector 4116"/>
            <p:cNvCxnSpPr/>
            <p:nvPr/>
          </p:nvCxnSpPr>
          <p:spPr>
            <a:xfrm>
              <a:off x="3025791" y="3934550"/>
              <a:ext cx="0" cy="548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Straight Arrow Connector 4118"/>
            <p:cNvCxnSpPr>
              <a:endCxn id="14" idx="1"/>
            </p:cNvCxnSpPr>
            <p:nvPr/>
          </p:nvCxnSpPr>
          <p:spPr>
            <a:xfrm>
              <a:off x="3025791" y="4487863"/>
              <a:ext cx="69373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Process 91"/>
            <p:cNvSpPr/>
            <p:nvPr/>
          </p:nvSpPr>
          <p:spPr>
            <a:xfrm>
              <a:off x="2501122" y="2859087"/>
              <a:ext cx="1049337" cy="465138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Search FAQ</a:t>
              </a:r>
              <a:endParaRPr lang="en-US" sz="1200" dirty="0"/>
            </a:p>
          </p:txBody>
        </p:sp>
        <p:cxnSp>
          <p:nvCxnSpPr>
            <p:cNvPr id="4127" name="Straight Arrow Connector 4126"/>
            <p:cNvCxnSpPr/>
            <p:nvPr/>
          </p:nvCxnSpPr>
          <p:spPr>
            <a:xfrm flipV="1">
              <a:off x="3532077" y="3101975"/>
              <a:ext cx="19202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5972191" y="3324225"/>
              <a:ext cx="0" cy="2374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Process 107"/>
            <p:cNvSpPr/>
            <p:nvPr/>
          </p:nvSpPr>
          <p:spPr>
            <a:xfrm>
              <a:off x="6213491" y="4862513"/>
              <a:ext cx="1373187" cy="465137"/>
            </a:xfrm>
            <a:prstGeom prst="flowChartProcess">
              <a:avLst/>
            </a:prstGeom>
            <a:solidFill>
              <a:srgbClr val="10117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101177"/>
                </a:buClr>
                <a:buSzPct val="120000"/>
                <a:buFont typeface="Wingdings" charset="2"/>
                <a:buNone/>
                <a:defRPr/>
              </a:pPr>
              <a:r>
                <a:rPr lang="en-US" sz="1200" dirty="0"/>
                <a:t>Export FAQs</a:t>
              </a:r>
            </a:p>
          </p:txBody>
        </p:sp>
      </p:grpSp>
      <p:sp>
        <p:nvSpPr>
          <p:cNvPr id="27" name="Process 91"/>
          <p:cNvSpPr/>
          <p:nvPr/>
        </p:nvSpPr>
        <p:spPr>
          <a:xfrm>
            <a:off x="2086304" y="5466556"/>
            <a:ext cx="1049337" cy="465138"/>
          </a:xfrm>
          <a:prstGeom prst="flowChartProcess">
            <a:avLst/>
          </a:prstGeom>
          <a:solidFill>
            <a:srgbClr val="10117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buNone/>
              <a:defRPr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Search FAQ</a:t>
            </a:r>
            <a:endParaRPr lang="en-US" sz="1200" dirty="0"/>
          </a:p>
        </p:txBody>
      </p:sp>
      <p:sp>
        <p:nvSpPr>
          <p:cNvPr id="28" name="Process 91"/>
          <p:cNvSpPr/>
          <p:nvPr/>
        </p:nvSpPr>
        <p:spPr>
          <a:xfrm>
            <a:off x="2086304" y="4861688"/>
            <a:ext cx="1049337" cy="465138"/>
          </a:xfrm>
          <a:prstGeom prst="flowChartProcess">
            <a:avLst/>
          </a:prstGeom>
          <a:solidFill>
            <a:srgbClr val="10117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Clr>
                <a:srgbClr val="101177"/>
              </a:buClr>
              <a:buSzPct val="120000"/>
              <a:buFont typeface="Wingdings" charset="2"/>
              <a:buNone/>
              <a:defRPr/>
            </a:pPr>
            <a:r>
              <a:rPr lang="en-US" sz="1200" dirty="0" smtClean="0">
                <a:latin typeface="Calibri" charset="0"/>
                <a:ea typeface="Calibri" charset="0"/>
                <a:cs typeface="Calibri" charset="0"/>
              </a:rPr>
              <a:t>List of Categories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38815" y="5105947"/>
            <a:ext cx="461963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38340" y="5104359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38341" y="4481602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charset="0"/>
              </a:rPr>
              <a:t>List Functions</a:t>
            </a: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147780"/>
              </p:ext>
            </p:extLst>
          </p:nvPr>
        </p:nvGraphicFramePr>
        <p:xfrm>
          <a:off x="313375" y="1461400"/>
          <a:ext cx="8557493" cy="429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86563"/>
                <a:gridCol w="937389"/>
                <a:gridCol w="2015367"/>
                <a:gridCol w="5018174"/>
              </a:tblGrid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Role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Functions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User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Search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latin typeface="Calibri" panose="020F0502020204030204" pitchFamily="34" charset="0"/>
                        </a:rPr>
                        <a:t>FAQ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Search FAQ with an entry keyword. </a:t>
                      </a:r>
                      <a:r>
                        <a:rPr kumimoji="1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It's also possible to search only in one selected category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User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Add question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 the </a:t>
                      </a:r>
                      <a:r>
                        <a:rPr kumimoji="1"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Add question</a:t>
                      </a:r>
                      <a:r>
                        <a:rPr kumimoji="1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page it's possible for all users to add a new question without an answer.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Categories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Show the all categories list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Add Category</a:t>
                      </a:r>
                      <a:endParaRPr kumimoji="1"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Create different categories and nested sub-categories for your FAQ</a:t>
                      </a:r>
                      <a:endParaRPr kumimoji="1"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FAQ 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latin typeface="Calibri" charset="0"/>
                        </a:rPr>
                        <a:t>Display all FAQs list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Add new FAQ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Create new FAQs for each category.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Edit existing FAQs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We can edit all available FAQs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Calibri" panose="020F0502020204030204" pitchFamily="34" charset="0"/>
                        </a:rPr>
                        <a:t>Search FAQs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Search all available FAQs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Attachments</a:t>
                      </a:r>
                      <a:endParaRPr kumimoji="1"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In the attachment administration we can see an overview of all attachments with their filename, file size,  MIME type. </a:t>
                      </a:r>
                      <a:endParaRPr kumimoji="1"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 questions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latin typeface="Calibri" charset="0"/>
                        </a:rPr>
                        <a:t>Display list of all unanswered 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8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</a:rPr>
                        <a:t>Admin</a:t>
                      </a:r>
                      <a:endParaRPr lang="en-US" sz="1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Export FAQs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latin typeface="Calibri" charset="0"/>
                        </a:rPr>
                        <a:t>We can export FAQ of all categories or just some selected category</a:t>
                      </a:r>
                      <a:endParaRPr lang="en-US" sz="1400" b="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charset="0"/>
              </a:rPr>
              <a:t>Main </a:t>
            </a:r>
            <a:r>
              <a:rPr lang="en-US" altLang="en-US" dirty="0">
                <a:latin typeface="Calibri" charset="0"/>
              </a:rPr>
              <a:t>page (User)</a:t>
            </a:r>
          </a:p>
        </p:txBody>
      </p:sp>
      <p:sp>
        <p:nvSpPr>
          <p:cNvPr id="10242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523220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The header has the main links for </a:t>
            </a:r>
            <a:r>
              <a:rPr lang="en-US" altLang="en-US" dirty="0" smtClean="0">
                <a:latin typeface="Calibri" charset="0"/>
              </a:rPr>
              <a:t> add questions. </a:t>
            </a:r>
            <a:r>
              <a:rPr lang="en-US" altLang="en-US" dirty="0">
                <a:latin typeface="Calibri" charset="0"/>
              </a:rPr>
              <a:t>On the left side we only see </a:t>
            </a:r>
            <a:r>
              <a:rPr lang="en-US" altLang="en-US" dirty="0" smtClean="0">
                <a:latin typeface="Calibri" charset="0"/>
              </a:rPr>
              <a:t>the All categories and </a:t>
            </a:r>
            <a:r>
              <a:rPr lang="en-US" altLang="en-US" dirty="0">
                <a:latin typeface="Calibri" charset="0"/>
              </a:rPr>
              <a:t>main </a:t>
            </a:r>
            <a:r>
              <a:rPr lang="en-US" altLang="en-US" dirty="0" smtClean="0">
                <a:latin typeface="Calibri" charset="0"/>
              </a:rPr>
              <a:t>categories links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42888" y="2614613"/>
            <a:ext cx="1906587" cy="211772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b="1" u="sng" kern="0" dirty="0" smtClean="0"/>
              <a:t>FAQ Home</a:t>
            </a:r>
          </a:p>
          <a:p>
            <a:pPr>
              <a:defRPr/>
            </a:pPr>
            <a:r>
              <a:rPr lang="en-US" b="1" kern="0" dirty="0" smtClean="0"/>
              <a:t>All categories</a:t>
            </a:r>
          </a:p>
          <a:p>
            <a:pPr>
              <a:defRPr/>
            </a:pPr>
            <a:r>
              <a:rPr lang="en-US" b="1" kern="0" dirty="0" smtClean="0"/>
              <a:t>Category 1 &gt;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1.1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1.2</a:t>
            </a:r>
          </a:p>
          <a:p>
            <a:pPr>
              <a:defRPr/>
            </a:pPr>
            <a:r>
              <a:rPr lang="en-US" b="1" kern="0" dirty="0" smtClean="0"/>
              <a:t>Category 2 &gt;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2.1</a:t>
            </a:r>
          </a:p>
          <a:p>
            <a:pPr>
              <a:defRPr/>
            </a:pPr>
            <a:r>
              <a:rPr lang="en-US" kern="0" dirty="0" smtClean="0"/>
              <a:t>   Sub Category 2.2</a:t>
            </a:r>
            <a:endParaRPr lang="en-US" kern="0" dirty="0"/>
          </a:p>
        </p:txBody>
      </p: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242888" y="2019300"/>
            <a:ext cx="8639175" cy="307975"/>
            <a:chOff x="242124" y="1853293"/>
            <a:chExt cx="8639175" cy="307793"/>
          </a:xfrm>
        </p:grpSpPr>
        <p:sp>
          <p:nvSpPr>
            <p:cNvPr id="7" name="Content Placeholder 3"/>
            <p:cNvSpPr txBox="1">
              <a:spLocks/>
            </p:cNvSpPr>
            <p:nvPr/>
          </p:nvSpPr>
          <p:spPr bwMode="auto">
            <a:xfrm>
              <a:off x="242124" y="1853293"/>
              <a:ext cx="8639175" cy="307793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FAQ site name</a:t>
              </a:r>
              <a:r>
                <a:rPr lang="en-US" kern="0" dirty="0" smtClean="0"/>
                <a:t>                </a:t>
              </a:r>
              <a:endParaRPr lang="en-US" b="1" kern="0" dirty="0" smtClean="0"/>
            </a:p>
          </p:txBody>
        </p:sp>
        <p:sp>
          <p:nvSpPr>
            <p:cNvPr id="20" name="Content Placeholder 3"/>
            <p:cNvSpPr txBox="1">
              <a:spLocks/>
            </p:cNvSpPr>
            <p:nvPr/>
          </p:nvSpPr>
          <p:spPr bwMode="auto">
            <a:xfrm>
              <a:off x="3919636" y="1853293"/>
              <a:ext cx="1246188" cy="307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Add </a:t>
              </a:r>
              <a:r>
                <a:rPr lang="en-US" b="1" kern="0" dirty="0" smtClean="0"/>
                <a:t>question</a:t>
              </a:r>
              <a:endParaRPr lang="en-US" b="1" kern="0" dirty="0"/>
            </a:p>
          </p:txBody>
        </p:sp>
      </p:grp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42888" y="4951288"/>
            <a:ext cx="8639175" cy="309562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728873" y="5830842"/>
              <a:ext cx="2231776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26" name="Content Placeholder 3"/>
          <p:cNvSpPr txBox="1">
            <a:spLocks/>
          </p:cNvSpPr>
          <p:nvPr/>
        </p:nvSpPr>
        <p:spPr bwMode="auto">
          <a:xfrm>
            <a:off x="2479675" y="2628900"/>
            <a:ext cx="4135438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Search FAQ </a:t>
            </a:r>
            <a:r>
              <a:rPr lang="en-US" b="1" kern="0" dirty="0" smtClean="0"/>
              <a:t>area…</a:t>
            </a:r>
            <a:endParaRPr lang="en-US" kern="0" dirty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479675" y="3138488"/>
            <a:ext cx="4135438" cy="160020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Categories with </a:t>
            </a:r>
            <a:r>
              <a:rPr lang="en-US" b="1" dirty="0" smtClean="0"/>
              <a:t>FAQs / Search Result…                               </a:t>
            </a:r>
            <a:endParaRPr lang="en-US" b="1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sp>
        <p:nvSpPr>
          <p:cNvPr id="28" name="Content Placeholder 3"/>
          <p:cNvSpPr txBox="1">
            <a:spLocks/>
          </p:cNvSpPr>
          <p:nvPr/>
        </p:nvSpPr>
        <p:spPr bwMode="auto">
          <a:xfrm>
            <a:off x="6967538" y="2628900"/>
            <a:ext cx="1906587" cy="2117503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Most popular FAQs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1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2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</a:t>
            </a:r>
            <a:r>
              <a:rPr lang="en-US" kern="0" dirty="0" smtClean="0"/>
              <a:t>3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charset="0"/>
              </a:rPr>
              <a:t>Add question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523220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The users have to add a question, select a category, and they have to insert their </a:t>
            </a:r>
            <a:r>
              <a:rPr lang="en-US" altLang="en-US" dirty="0" smtClean="0">
                <a:latin typeface="Calibri" charset="0"/>
              </a:rPr>
              <a:t>name. </a:t>
            </a:r>
            <a:r>
              <a:rPr lang="en-US" altLang="en-US" dirty="0">
                <a:latin typeface="Calibri" charset="0"/>
              </a:rPr>
              <a:t>If the spam protection is enabled they have to enter the correct captcha code, too. 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42888" y="2614613"/>
            <a:ext cx="1906587" cy="211772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b="1" u="sng" kern="0" dirty="0" smtClean="0"/>
              <a:t>FAQ Home</a:t>
            </a:r>
          </a:p>
          <a:p>
            <a:pPr>
              <a:defRPr/>
            </a:pPr>
            <a:r>
              <a:rPr lang="en-US" b="1" kern="0" dirty="0" smtClean="0"/>
              <a:t>All categories</a:t>
            </a:r>
          </a:p>
          <a:p>
            <a:pPr>
              <a:defRPr/>
            </a:pPr>
            <a:r>
              <a:rPr lang="en-US" b="1" kern="0" dirty="0" smtClean="0"/>
              <a:t>Category 1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1.1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1.2</a:t>
            </a:r>
          </a:p>
          <a:p>
            <a:pPr>
              <a:defRPr/>
            </a:pPr>
            <a:r>
              <a:rPr lang="en-US" b="1" kern="0" dirty="0" smtClean="0"/>
              <a:t>Category 2</a:t>
            </a:r>
          </a:p>
          <a:p>
            <a:pPr>
              <a:defRPr/>
            </a:pPr>
            <a:r>
              <a:rPr lang="en-US" kern="0" dirty="0"/>
              <a:t> </a:t>
            </a:r>
            <a:r>
              <a:rPr lang="en-US" kern="0" dirty="0" smtClean="0"/>
              <a:t>  Sub Category 2.1</a:t>
            </a:r>
          </a:p>
          <a:p>
            <a:pPr>
              <a:defRPr/>
            </a:pPr>
            <a:r>
              <a:rPr lang="en-US" kern="0" dirty="0" smtClean="0"/>
              <a:t>   Sub Category 2.2</a:t>
            </a:r>
            <a:endParaRPr lang="en-US" kern="0" dirty="0"/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242888" y="2019298"/>
            <a:ext cx="8639175" cy="308470"/>
            <a:chOff x="242124" y="1853293"/>
            <a:chExt cx="8639175" cy="308288"/>
          </a:xfrm>
        </p:grpSpPr>
        <p:sp>
          <p:nvSpPr>
            <p:cNvPr id="7" name="Content Placeholder 3"/>
            <p:cNvSpPr txBox="1">
              <a:spLocks/>
            </p:cNvSpPr>
            <p:nvPr/>
          </p:nvSpPr>
          <p:spPr bwMode="auto">
            <a:xfrm>
              <a:off x="242124" y="1853293"/>
              <a:ext cx="8639175" cy="307793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FAQ site name</a:t>
              </a:r>
              <a:r>
                <a:rPr lang="en-US" kern="0" dirty="0" smtClean="0"/>
                <a:t>                </a:t>
              </a:r>
              <a:endParaRPr lang="en-US" b="1" kern="0" dirty="0" smtClean="0"/>
            </a:p>
          </p:txBody>
        </p:sp>
        <p:sp>
          <p:nvSpPr>
            <p:cNvPr id="20" name="Content Placeholder 3"/>
            <p:cNvSpPr txBox="1">
              <a:spLocks/>
            </p:cNvSpPr>
            <p:nvPr/>
          </p:nvSpPr>
          <p:spPr bwMode="auto">
            <a:xfrm>
              <a:off x="3938617" y="1853788"/>
              <a:ext cx="1246188" cy="307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 </a:t>
              </a:r>
              <a:r>
                <a:rPr lang="en-US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 question</a:t>
              </a:r>
              <a:endPara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42888" y="5961063"/>
            <a:ext cx="8639175" cy="309562"/>
            <a:chOff x="289625" y="5830842"/>
            <a:chExt cx="8639175" cy="308462"/>
          </a:xfrm>
        </p:grpSpPr>
        <p:sp>
          <p:nvSpPr>
            <p:cNvPr id="22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23" name="Content Placeholder 3"/>
            <p:cNvSpPr txBox="1">
              <a:spLocks/>
            </p:cNvSpPr>
            <p:nvPr/>
          </p:nvSpPr>
          <p:spPr bwMode="auto">
            <a:xfrm>
              <a:off x="3458254" y="5832620"/>
              <a:ext cx="1816140" cy="306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/>
                <a:t>Company </a:t>
              </a:r>
              <a:r>
                <a:rPr lang="en-US" b="1" kern="0" dirty="0" smtClean="0"/>
                <a:t>Information</a:t>
              </a:r>
              <a:endParaRPr lang="en-US" b="1" kern="0" dirty="0"/>
            </a:p>
          </p:txBody>
        </p:sp>
      </p:grpSp>
      <p:sp>
        <p:nvSpPr>
          <p:cNvPr id="28" name="Content Placeholder 3"/>
          <p:cNvSpPr txBox="1">
            <a:spLocks/>
          </p:cNvSpPr>
          <p:nvPr/>
        </p:nvSpPr>
        <p:spPr bwMode="auto">
          <a:xfrm>
            <a:off x="6967538" y="2628900"/>
            <a:ext cx="1906587" cy="2117503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Most popular FAQs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1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2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kern="0" dirty="0" smtClean="0"/>
              <a:t>Question </a:t>
            </a:r>
            <a:r>
              <a:rPr lang="en-US" kern="0" dirty="0" smtClean="0"/>
              <a:t>3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149475" y="2457450"/>
            <a:ext cx="5171785" cy="3384550"/>
            <a:chOff x="2149475" y="2457450"/>
            <a:chExt cx="5171785" cy="3384550"/>
          </a:xfrm>
        </p:grpSpPr>
        <p:grpSp>
          <p:nvGrpSpPr>
            <p:cNvPr id="2" name="Group 1"/>
            <p:cNvGrpSpPr/>
            <p:nvPr/>
          </p:nvGrpSpPr>
          <p:grpSpPr>
            <a:xfrm>
              <a:off x="2381250" y="2457450"/>
              <a:ext cx="3876675" cy="3384550"/>
              <a:chOff x="2381250" y="2457450"/>
              <a:chExt cx="3876675" cy="3384550"/>
            </a:xfrm>
          </p:grpSpPr>
          <p:pic>
            <p:nvPicPr>
              <p:cNvPr id="1639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50" y="2457450"/>
                <a:ext cx="3876675" cy="3384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2180" y="3238129"/>
                <a:ext cx="2419855" cy="277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791" y="3148361"/>
              <a:ext cx="3257550" cy="193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475" y="5081936"/>
              <a:ext cx="4529981" cy="76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035" y="4949985"/>
              <a:ext cx="1419225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Content </a:t>
            </a:r>
            <a:r>
              <a:rPr lang="en-US" altLang="en-US" dirty="0" smtClean="0">
                <a:latin typeface="Calibri" charset="0"/>
              </a:rPr>
              <a:t>Management (for Admin)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28674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79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We can administrate our </a:t>
            </a:r>
            <a:r>
              <a:rPr lang="en-US" altLang="en-US" dirty="0" smtClean="0">
                <a:latin typeface="Calibri" charset="0"/>
              </a:rPr>
              <a:t>categories</a:t>
            </a:r>
            <a:r>
              <a:rPr lang="en-US" altLang="en-US" dirty="0">
                <a:latin typeface="Calibri" charset="0"/>
              </a:rPr>
              <a:t>, FAQ records, attachments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42888" y="2614613"/>
            <a:ext cx="2215304" cy="2923877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600" b="1" u="sng" kern="0" dirty="0" smtClean="0"/>
              <a:t>Content A</a:t>
            </a:r>
            <a:r>
              <a:rPr lang="en-US" sz="1600" b="1" u="sng" dirty="0" smtClean="0"/>
              <a:t>dministration</a:t>
            </a:r>
            <a:endParaRPr lang="en-US" sz="1600" b="1" u="sng" kern="0" dirty="0" smtClean="0"/>
          </a:p>
          <a:p>
            <a:pPr>
              <a:defRPr/>
            </a:pPr>
            <a:r>
              <a:rPr lang="en-US" b="1" kern="0" dirty="0" smtClean="0"/>
              <a:t>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</a:p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="1" dirty="0" smtClean="0">
                <a:latin typeface="ＭＳ Ｐゴシック"/>
                <a:ea typeface="ＭＳ Ｐゴシック"/>
              </a:rPr>
              <a:t>└Add Category</a:t>
            </a:r>
            <a:endParaRPr lang="en-US" b="1" dirty="0" smtClean="0"/>
          </a:p>
          <a:p>
            <a:pPr>
              <a:defRPr/>
            </a:pPr>
            <a:r>
              <a:rPr lang="en-US" b="1" kern="0" dirty="0" smtClean="0"/>
              <a:t>-FAQ</a:t>
            </a:r>
            <a:endParaRPr lang="en-US" b="1" kern="0" dirty="0" smtClean="0"/>
          </a:p>
          <a:p>
            <a:pPr>
              <a:defRPr/>
            </a:pPr>
            <a:r>
              <a:rPr lang="en-US" b="1" dirty="0" smtClean="0">
                <a:latin typeface="ＭＳ Ｐゴシック"/>
                <a:ea typeface="ＭＳ Ｐゴシック"/>
              </a:rPr>
              <a:t> ├</a:t>
            </a:r>
            <a:r>
              <a:rPr lang="en-US" b="1" dirty="0" smtClean="0">
                <a:latin typeface="ＭＳ Ｐゴシック"/>
              </a:rPr>
              <a:t>Add new FAQ</a:t>
            </a:r>
            <a:endParaRPr lang="en-US" b="1" dirty="0"/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Edit </a:t>
            </a:r>
            <a:r>
              <a:rPr lang="en-US" b="1" kern="0" dirty="0"/>
              <a:t>existing FAQs</a:t>
            </a:r>
            <a:endParaRPr lang="en-US" b="1" kern="0" dirty="0" smtClean="0"/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Search </a:t>
            </a:r>
            <a:r>
              <a:rPr lang="en-US" b="1" kern="0" dirty="0" smtClean="0"/>
              <a:t>for FAQs</a:t>
            </a:r>
          </a:p>
          <a:p>
            <a:pPr>
              <a:defRPr/>
            </a:pPr>
            <a:r>
              <a:rPr lang="en-US" b="1" kern="0" dirty="0" smtClean="0"/>
              <a:t>-Open questions</a:t>
            </a:r>
          </a:p>
          <a:p>
            <a:pPr>
              <a:defRPr/>
            </a:pPr>
            <a:r>
              <a:rPr lang="en-US" b="1" kern="0" dirty="0" smtClean="0"/>
              <a:t>-FAQ </a:t>
            </a:r>
            <a:r>
              <a:rPr lang="en-US" b="1" kern="0" dirty="0" smtClean="0"/>
              <a:t>Attachments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802577" y="2614612"/>
            <a:ext cx="6079486" cy="292608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 smtClean="0"/>
              <a:t>FAQ’s </a:t>
            </a:r>
            <a:r>
              <a:rPr lang="en-US" b="1" dirty="0" smtClean="0"/>
              <a:t>Categories: List all categories</a:t>
            </a:r>
            <a:endParaRPr lang="en-US" b="1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</p:txBody>
      </p:sp>
      <p:grpSp>
        <p:nvGrpSpPr>
          <p:cNvPr id="28684" name="Group 31"/>
          <p:cNvGrpSpPr>
            <a:grpSpLocks/>
          </p:cNvGrpSpPr>
          <p:nvPr/>
        </p:nvGrpSpPr>
        <p:grpSpPr bwMode="auto">
          <a:xfrm>
            <a:off x="242887" y="5819663"/>
            <a:ext cx="8639176" cy="307975"/>
            <a:chOff x="289625" y="5830842"/>
            <a:chExt cx="8639175" cy="308462"/>
          </a:xfrm>
        </p:grpSpPr>
        <p:sp>
          <p:nvSpPr>
            <p:cNvPr id="33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34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Add new </a:t>
            </a:r>
            <a:r>
              <a:rPr lang="en-US" altLang="en-US" dirty="0" smtClean="0">
                <a:latin typeface="Calibri" charset="0"/>
              </a:rPr>
              <a:t>category (Main Category)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79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Create different categories and nested sub-categories for your FAQ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242888" y="261461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b="1" dirty="0">
                <a:latin typeface="ＭＳ Ｐゴシック"/>
              </a:rPr>
              <a:t>└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/>
              </a:rPr>
              <a:t>Add Category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933205" y="2620963"/>
            <a:ext cx="5948858" cy="2953512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Add new </a:t>
            </a:r>
            <a:r>
              <a:rPr lang="en-US" b="1" dirty="0" smtClean="0"/>
              <a:t>category (top-level category</a:t>
            </a:r>
            <a:r>
              <a:rPr lang="en-US" b="1" dirty="0" smtClean="0"/>
              <a:t>)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30732" name="Group 31"/>
          <p:cNvGrpSpPr>
            <a:grpSpLocks/>
          </p:cNvGrpSpPr>
          <p:nvPr/>
        </p:nvGrpSpPr>
        <p:grpSpPr bwMode="auto">
          <a:xfrm>
            <a:off x="242887" y="5724663"/>
            <a:ext cx="8639175" cy="307975"/>
            <a:chOff x="289625" y="5830842"/>
            <a:chExt cx="8639175" cy="308462"/>
          </a:xfrm>
        </p:grpSpPr>
        <p:sp>
          <p:nvSpPr>
            <p:cNvPr id="33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34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pic>
        <p:nvPicPr>
          <p:cNvPr id="307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31" y="2990718"/>
            <a:ext cx="2406650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charset="0"/>
              </a:rPr>
              <a:t>List of FAQs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7975"/>
          </a:xfrm>
        </p:spPr>
        <p:txBody>
          <a:bodyPr/>
          <a:lstStyle/>
          <a:p>
            <a:r>
              <a:rPr lang="en-US" altLang="en-US" dirty="0" smtClean="0">
                <a:latin typeface="Calibri" charset="0"/>
              </a:rPr>
              <a:t>Display all FAQs list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92608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Administration : show list all FAQs</a:t>
            </a:r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34828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33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34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├Add new FAQ</a:t>
            </a:r>
            <a:endParaRPr lang="en-US" b="1" dirty="0"/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charset="0"/>
              </a:rPr>
              <a:t>Add new FAQ</a:t>
            </a:r>
          </a:p>
        </p:txBody>
      </p:sp>
      <p:sp>
        <p:nvSpPr>
          <p:cNvPr id="34818" name="Content Placeholder 3"/>
          <p:cNvSpPr>
            <a:spLocks noGrp="1"/>
          </p:cNvSpPr>
          <p:nvPr>
            <p:ph idx="1"/>
          </p:nvPr>
        </p:nvSpPr>
        <p:spPr>
          <a:xfrm>
            <a:off x="242888" y="1189038"/>
            <a:ext cx="8639175" cy="307975"/>
          </a:xfrm>
        </p:spPr>
        <p:txBody>
          <a:bodyPr/>
          <a:lstStyle/>
          <a:p>
            <a:r>
              <a:rPr lang="en-US" altLang="en-US" dirty="0">
                <a:latin typeface="Calibri" charset="0"/>
              </a:rPr>
              <a:t>Create new </a:t>
            </a:r>
            <a:r>
              <a:rPr lang="en-US" altLang="en-US" dirty="0" smtClean="0">
                <a:latin typeface="Calibri" charset="0"/>
              </a:rPr>
              <a:t>FAQs for each category.</a:t>
            </a:r>
            <a:endParaRPr lang="en-US" altLang="en-US" dirty="0">
              <a:latin typeface="Calibri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42888" y="2019300"/>
            <a:ext cx="8639175" cy="3079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kern="0" dirty="0" smtClean="0"/>
              <a:t>FAQ site name</a:t>
            </a:r>
            <a:r>
              <a:rPr lang="en-US" kern="0" dirty="0" smtClean="0"/>
              <a:t>                </a:t>
            </a:r>
            <a:endParaRPr lang="en-US" b="1" kern="0" dirty="0" smtClean="0"/>
          </a:p>
        </p:txBody>
      </p:sp>
      <p:sp>
        <p:nvSpPr>
          <p:cNvPr id="27" name="Content Placeholder 3"/>
          <p:cNvSpPr txBox="1">
            <a:spLocks/>
          </p:cNvSpPr>
          <p:nvPr/>
        </p:nvSpPr>
        <p:spPr bwMode="auto">
          <a:xfrm>
            <a:off x="2861953" y="2520633"/>
            <a:ext cx="6020110" cy="289310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b="1" dirty="0"/>
              <a:t>Add new </a:t>
            </a:r>
            <a:r>
              <a:rPr lang="en-US" b="1" dirty="0" smtClean="0"/>
              <a:t>FAQ</a:t>
            </a:r>
            <a:r>
              <a:rPr lang="en-US" b="1" kern="0" dirty="0" smtClean="0"/>
              <a:t> : make new FAQ</a:t>
            </a:r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 smtClean="0"/>
          </a:p>
          <a:p>
            <a:pPr>
              <a:defRPr/>
            </a:pPr>
            <a:endParaRPr lang="en-US" b="1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 smtClean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  <p:grpSp>
        <p:nvGrpSpPr>
          <p:cNvPr id="34828" name="Group 31"/>
          <p:cNvGrpSpPr>
            <a:grpSpLocks/>
          </p:cNvGrpSpPr>
          <p:nvPr/>
        </p:nvGrpSpPr>
        <p:grpSpPr bwMode="auto">
          <a:xfrm>
            <a:off x="242888" y="5783243"/>
            <a:ext cx="8639175" cy="307975"/>
            <a:chOff x="289625" y="5830842"/>
            <a:chExt cx="8639175" cy="308462"/>
          </a:xfrm>
        </p:grpSpPr>
        <p:sp>
          <p:nvSpPr>
            <p:cNvPr id="33" name="Content Placeholder 3"/>
            <p:cNvSpPr txBox="1">
              <a:spLocks/>
            </p:cNvSpPr>
            <p:nvPr/>
          </p:nvSpPr>
          <p:spPr bwMode="auto">
            <a:xfrm>
              <a:off x="289625" y="5830842"/>
              <a:ext cx="8639175" cy="308462"/>
            </a:xfrm>
            <a:prstGeom prst="rect">
              <a:avLst/>
            </a:prstGeom>
            <a:noFill/>
            <a:ln w="9525">
              <a:solidFill>
                <a:schemeClr val="tx1">
                  <a:alpha val="99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endParaRPr lang="en-US" b="1" kern="0" dirty="0" smtClean="0"/>
            </a:p>
          </p:txBody>
        </p:sp>
        <p:sp>
          <p:nvSpPr>
            <p:cNvPr id="34" name="Content Placeholder 3"/>
            <p:cNvSpPr txBox="1">
              <a:spLocks/>
            </p:cNvSpPr>
            <p:nvPr/>
          </p:nvSpPr>
          <p:spPr bwMode="auto">
            <a:xfrm>
              <a:off x="3729822" y="5830842"/>
              <a:ext cx="1810880" cy="308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>
              <a:spAutoFit/>
            </a:bodyPr>
            <a:lstStyle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120000"/>
                <a:buFont typeface="Wingdings" pitchFamily="2" charset="2"/>
                <a:defRPr kumimoji="1" sz="1400">
                  <a:solidFill>
                    <a:schemeClr val="tx1"/>
                  </a:solidFill>
                  <a:latin typeface="Calibri" pitchFamily="34" charset="0"/>
                  <a:ea typeface="+mn-ea"/>
                  <a:cs typeface="+mn-cs"/>
                </a:defRPr>
              </a:lvl1pPr>
              <a:lvl2pPr marL="7191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Wingdings 3" pitchFamily="18" charset="2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8108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443038" indent="-182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80000"/>
                <a:buFont typeface="Arial" pitchFamily="34" charset="0"/>
                <a:buChar char="&gt;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06575" indent="-1841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1177"/>
                </a:buClr>
                <a:buSzPct val="90000"/>
                <a:buFont typeface="Arial" pitchFamily="34" charset="0"/>
                <a:buChar char="–"/>
                <a:defRPr kumimoji="1" sz="13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>
                <a:defRPr/>
              </a:pPr>
              <a:r>
                <a:rPr lang="en-US" b="1" kern="0" dirty="0" smtClean="0"/>
                <a:t>Company Information</a:t>
              </a:r>
              <a:endParaRPr lang="en-US" b="1" kern="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242888" y="2520633"/>
            <a:ext cx="2322182" cy="295465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20" rIns="45720">
            <a:spAutoFit/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120000"/>
              <a:buFont typeface="Wingdings" pitchFamily="2" charset="2"/>
              <a:defRPr kumimoji="1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191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Wingdings 3" pitchFamily="18" charset="2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14430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80000"/>
              <a:buFont typeface="Arial" pitchFamily="34" charset="0"/>
              <a:buChar char="&gt;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1806575" indent="-184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1177"/>
              </a:buClr>
              <a:buSzPct val="90000"/>
              <a:buFont typeface="Arial" pitchFamily="34" charset="0"/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defRPr/>
            </a:pPr>
            <a:r>
              <a:rPr lang="en-US" sz="1800" b="1" u="sng" kern="0" dirty="0"/>
              <a:t>Content A</a:t>
            </a:r>
            <a:r>
              <a:rPr lang="en-US" sz="1800" b="1" u="sng" dirty="0"/>
              <a:t>dministration</a:t>
            </a:r>
            <a:endParaRPr lang="en-US" sz="1800" b="1" u="sng" kern="0" dirty="0"/>
          </a:p>
          <a:p>
            <a:pPr>
              <a:defRPr/>
            </a:pPr>
            <a:r>
              <a:rPr lang="en-US" b="1" kern="0" dirty="0"/>
              <a:t>-</a:t>
            </a:r>
            <a:r>
              <a:rPr lang="en-US" b="1" dirty="0"/>
              <a:t>Categories</a:t>
            </a:r>
          </a:p>
          <a:p>
            <a:pPr>
              <a:defRPr/>
            </a:pPr>
            <a:r>
              <a:rPr lang="en-US" b="1" dirty="0"/>
              <a:t>    </a:t>
            </a:r>
            <a:r>
              <a:rPr lang="en-US" b="1" dirty="0">
                <a:latin typeface="ＭＳ Ｐゴシック"/>
              </a:rPr>
              <a:t>└Add Category</a:t>
            </a:r>
            <a:endParaRPr lang="en-US" b="1" dirty="0"/>
          </a:p>
          <a:p>
            <a:pPr>
              <a:defRPr/>
            </a:pPr>
            <a:r>
              <a:rPr lang="en-US" b="1" kern="0" dirty="0"/>
              <a:t>-FAQ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├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/>
              </a:rPr>
              <a:t>Add new FAQ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Edit existing FAQs</a:t>
            </a:r>
          </a:p>
          <a:p>
            <a:pPr>
              <a:defRPr/>
            </a:pPr>
            <a:r>
              <a:rPr lang="en-US" b="1" dirty="0">
                <a:latin typeface="ＭＳ Ｐゴシック"/>
              </a:rPr>
              <a:t> └</a:t>
            </a:r>
            <a:r>
              <a:rPr lang="en-US" b="1" kern="0" dirty="0"/>
              <a:t>Search for </a:t>
            </a:r>
            <a:r>
              <a:rPr lang="en-US" b="1" kern="0" dirty="0" smtClean="0"/>
              <a:t>FAQs</a:t>
            </a:r>
          </a:p>
          <a:p>
            <a:pPr>
              <a:defRPr/>
            </a:pPr>
            <a:r>
              <a:rPr lang="en-US" b="1" dirty="0" smtClean="0">
                <a:latin typeface="ＭＳ Ｐゴシック"/>
              </a:rPr>
              <a:t> └</a:t>
            </a:r>
            <a:r>
              <a:rPr lang="en-US" b="1" kern="0" dirty="0" smtClean="0"/>
              <a:t>Attachments</a:t>
            </a:r>
            <a:endParaRPr lang="en-US" b="1" kern="0" dirty="0"/>
          </a:p>
          <a:p>
            <a:pPr>
              <a:defRPr/>
            </a:pPr>
            <a:r>
              <a:rPr lang="en-US" b="1" kern="0" dirty="0"/>
              <a:t>-Open questions</a:t>
            </a:r>
          </a:p>
          <a:p>
            <a:pPr>
              <a:defRPr/>
            </a:pPr>
            <a:r>
              <a:rPr lang="en-US" b="1" kern="0" dirty="0" smtClean="0"/>
              <a:t>-Export</a:t>
            </a:r>
          </a:p>
          <a:p>
            <a:pPr>
              <a:defRPr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6820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デザインの設定">
  <a:themeElements>
    <a:clrScheme name="2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01177"/>
        </a:solidFill>
        <a:ln w="9525">
          <a:noFill/>
        </a:ln>
      </a:spPr>
      <a:bodyPr rtlCol="0" anchor="ctr"/>
      <a:lstStyle>
        <a:defPPr algn="ctr">
          <a:defRPr kumimoji="1"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400" dirty="0" smtClean="0">
            <a:latin typeface="+mn-lt"/>
            <a:ea typeface="+mn-ea"/>
          </a:defRPr>
        </a:defPPr>
      </a:lstStyle>
    </a:txDef>
  </a:objectDefaults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920</Words>
  <Application>Microsoft Office PowerPoint</Application>
  <PresentationFormat>On-screen Show (4:3)</PresentationFormat>
  <Paragraphs>334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3_デザインの設定</vt:lpstr>
      <vt:lpstr>The FAQ System Overview &amp; Functions</vt:lpstr>
      <vt:lpstr>FAQ System Overview</vt:lpstr>
      <vt:lpstr>List Functions</vt:lpstr>
      <vt:lpstr>Main page (User)</vt:lpstr>
      <vt:lpstr>Add question</vt:lpstr>
      <vt:lpstr>Content Management (for Admin)</vt:lpstr>
      <vt:lpstr>Add new category (Main Category)</vt:lpstr>
      <vt:lpstr>List of FAQs</vt:lpstr>
      <vt:lpstr>Add new FAQ</vt:lpstr>
      <vt:lpstr>Edit existing FAQs</vt:lpstr>
      <vt:lpstr> Search for FAQs</vt:lpstr>
      <vt:lpstr> Attachments</vt:lpstr>
      <vt:lpstr>Open questions</vt:lpstr>
      <vt:lpstr> Export FAQs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FAQ System Overview &amp; Functions</dc:title>
  <dc:creator>Giang Dinh</dc:creator>
  <cp:lastModifiedBy>Dinh Le Giang</cp:lastModifiedBy>
  <cp:revision>120</cp:revision>
  <cp:lastPrinted>2012-11-22T00:37:50Z</cp:lastPrinted>
  <dcterms:created xsi:type="dcterms:W3CDTF">2015-09-22T16:34:07Z</dcterms:created>
  <dcterms:modified xsi:type="dcterms:W3CDTF">2015-09-23T06:49:01Z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-765721644</vt:i4>
  </property>
  <property fmtid="{D5CDD505-2E9C-101B-9397-08002B2CF9AE}" pid="3" name="_NewReviewCycle">
    <vt:lpwstr/>
  </property>
  <property fmtid="{D5CDD505-2E9C-101B-9397-08002B2CF9AE}" pid="4" name="_EmailSubject">
    <vt:lpwstr>FAQ</vt:lpwstr>
  </property>
  <property fmtid="{D5CDD505-2E9C-101B-9397-08002B2CF9AE}" pid="5" name="_AuthorEmail">
    <vt:lpwstr>dinh.le.giang@inte.co.jp</vt:lpwstr>
  </property>
  <property fmtid="{D5CDD505-2E9C-101B-9397-08002B2CF9AE}" pid="6" name="_AuthorEmailDisplayName">
    <vt:lpwstr>Giang Dinh</vt:lpwstr>
  </property>
</Properties>
</file>