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0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7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9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  <p:sldMasterId id="2147483679" r:id="rId3"/>
    <p:sldMasterId id="2147483699" r:id="rId4"/>
    <p:sldMasterId id="2147483750" r:id="rId5"/>
    <p:sldMasterId id="2147483757" r:id="rId6"/>
    <p:sldMasterId id="2147483764" r:id="rId7"/>
    <p:sldMasterId id="2147483773" r:id="rId8"/>
    <p:sldMasterId id="2147483780" r:id="rId9"/>
    <p:sldMasterId id="2147483787" r:id="rId10"/>
    <p:sldMasterId id="2147483794" r:id="rId11"/>
    <p:sldMasterId id="2147483801" r:id="rId12"/>
    <p:sldMasterId id="2147483805" r:id="rId13"/>
    <p:sldMasterId id="2147483812" r:id="rId14"/>
    <p:sldMasterId id="2147483838" r:id="rId15"/>
    <p:sldMasterId id="2147483845" r:id="rId16"/>
    <p:sldMasterId id="2147483868" r:id="rId17"/>
    <p:sldMasterId id="2147483885" r:id="rId18"/>
    <p:sldMasterId id="2147483906" r:id="rId19"/>
    <p:sldMasterId id="2147483910" r:id="rId20"/>
    <p:sldMasterId id="2147483916" r:id="rId21"/>
  </p:sldMasterIdLst>
  <p:notesMasterIdLst>
    <p:notesMasterId r:id="rId57"/>
  </p:notesMasterIdLst>
  <p:sldIdLst>
    <p:sldId id="272" r:id="rId22"/>
    <p:sldId id="614" r:id="rId23"/>
    <p:sldId id="631" r:id="rId24"/>
    <p:sldId id="672" r:id="rId25"/>
    <p:sldId id="619" r:id="rId26"/>
    <p:sldId id="620" r:id="rId27"/>
    <p:sldId id="697" r:id="rId28"/>
    <p:sldId id="622" r:id="rId29"/>
    <p:sldId id="621" r:id="rId30"/>
    <p:sldId id="613" r:id="rId31"/>
    <p:sldId id="626" r:id="rId32"/>
    <p:sldId id="690" r:id="rId33"/>
    <p:sldId id="629" r:id="rId34"/>
    <p:sldId id="628" r:id="rId35"/>
    <p:sldId id="630" r:id="rId36"/>
    <p:sldId id="673" r:id="rId37"/>
    <p:sldId id="674" r:id="rId38"/>
    <p:sldId id="700" r:id="rId39"/>
    <p:sldId id="632" r:id="rId40"/>
    <p:sldId id="644" r:id="rId41"/>
    <p:sldId id="677" r:id="rId42"/>
    <p:sldId id="694" r:id="rId43"/>
    <p:sldId id="696" r:id="rId44"/>
    <p:sldId id="679" r:id="rId45"/>
    <p:sldId id="680" r:id="rId46"/>
    <p:sldId id="681" r:id="rId47"/>
    <p:sldId id="682" r:id="rId48"/>
    <p:sldId id="684" r:id="rId49"/>
    <p:sldId id="675" r:id="rId50"/>
    <p:sldId id="698" r:id="rId51"/>
    <p:sldId id="686" r:id="rId52"/>
    <p:sldId id="687" r:id="rId53"/>
    <p:sldId id="676" r:id="rId54"/>
    <p:sldId id="695" r:id="rId55"/>
    <p:sldId id="634" r:id="rId5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Keet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  <a:srgbClr val="FFFF79"/>
    <a:srgbClr val="FF5B5B"/>
    <a:srgbClr val="FF3F3F"/>
    <a:srgbClr val="102994"/>
    <a:srgbClr val="0A4FA1"/>
    <a:srgbClr val="FFCC00"/>
    <a:srgbClr val="101177"/>
    <a:srgbClr val="0F1175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8" autoAdjust="0"/>
    <p:restoredTop sz="88435" autoAdjust="0"/>
  </p:normalViewPr>
  <p:slideViewPr>
    <p:cSldViewPr>
      <p:cViewPr varScale="1">
        <p:scale>
          <a:sx n="118" d="100"/>
          <a:sy n="118" d="100"/>
        </p:scale>
        <p:origin x="-1386" y="-96"/>
      </p:cViewPr>
      <p:guideLst>
        <p:guide orient="horz" pos="754"/>
        <p:guide pos="103"/>
        <p:guide pos="5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513B0-09C8-48A0-925A-397BCF471D5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4770E7F-B82C-49E0-9B31-C0B20F88329D}">
      <dgm:prSet phldrT="[テキスト]"/>
      <dgm:spPr/>
      <dgm:t>
        <a:bodyPr/>
        <a:lstStyle/>
        <a:p>
          <a:r>
            <a:rPr kumimoji="1" lang="en-US" altLang="ja-JP" dirty="0" smtClean="0"/>
            <a:t>Coding</a:t>
          </a:r>
        </a:p>
        <a:p>
          <a:r>
            <a:rPr kumimoji="1" lang="en-US" altLang="ja-JP" dirty="0" smtClean="0"/>
            <a:t>UT	</a:t>
          </a:r>
          <a:endParaRPr kumimoji="1" lang="ja-JP" altLang="en-US" dirty="0"/>
        </a:p>
      </dgm:t>
    </dgm:pt>
    <dgm:pt modelId="{FDD1A40E-CC4E-4676-A620-0E49E0A7014D}" type="parTrans" cxnId="{C572662C-49F8-43D0-89FC-670AC71831DC}">
      <dgm:prSet/>
      <dgm:spPr/>
      <dgm:t>
        <a:bodyPr/>
        <a:lstStyle/>
        <a:p>
          <a:endParaRPr kumimoji="1" lang="ja-JP" altLang="en-US"/>
        </a:p>
      </dgm:t>
    </dgm:pt>
    <dgm:pt modelId="{D003B5CF-4FB9-45A3-A3A9-398A27CD5B17}" type="sibTrans" cxnId="{C572662C-49F8-43D0-89FC-670AC71831DC}">
      <dgm:prSet/>
      <dgm:spPr/>
      <dgm:t>
        <a:bodyPr/>
        <a:lstStyle/>
        <a:p>
          <a:endParaRPr kumimoji="1" lang="ja-JP" altLang="en-US"/>
        </a:p>
      </dgm:t>
    </dgm:pt>
    <dgm:pt modelId="{EC6B7F38-9E87-4878-977B-FBC6E83D38DC}">
      <dgm:prSet phldrT="[テキスト]"/>
      <dgm:spPr/>
      <dgm:t>
        <a:bodyPr/>
        <a:lstStyle/>
        <a:p>
          <a:r>
            <a:rPr kumimoji="1" lang="en-US" altLang="ja-JP" dirty="0" smtClean="0"/>
            <a:t>IT</a:t>
          </a:r>
          <a:endParaRPr kumimoji="1" lang="ja-JP" altLang="en-US" dirty="0"/>
        </a:p>
      </dgm:t>
    </dgm:pt>
    <dgm:pt modelId="{7C6F6439-F8AC-4DFC-9C1D-35E7CDD0074A}" type="parTrans" cxnId="{E35EC77B-762E-4A85-8062-3AA0FFA9A21E}">
      <dgm:prSet/>
      <dgm:spPr/>
      <dgm:t>
        <a:bodyPr/>
        <a:lstStyle/>
        <a:p>
          <a:endParaRPr kumimoji="1" lang="ja-JP" altLang="en-US"/>
        </a:p>
      </dgm:t>
    </dgm:pt>
    <dgm:pt modelId="{6E87BA79-C423-4FA5-ACFF-7D325ADC4A1A}" type="sibTrans" cxnId="{E35EC77B-762E-4A85-8062-3AA0FFA9A21E}">
      <dgm:prSet/>
      <dgm:spPr/>
      <dgm:t>
        <a:bodyPr/>
        <a:lstStyle/>
        <a:p>
          <a:endParaRPr kumimoji="1" lang="ja-JP" altLang="en-US"/>
        </a:p>
      </dgm:t>
    </dgm:pt>
    <dgm:pt modelId="{E051F657-2F49-4C8B-927D-1EBFDCC56B05}">
      <dgm:prSet phldrT="[テキスト]"/>
      <dgm:spPr/>
      <dgm:t>
        <a:bodyPr/>
        <a:lstStyle/>
        <a:p>
          <a:r>
            <a:rPr kumimoji="1" lang="en-US" altLang="ja-JP" dirty="0" smtClean="0"/>
            <a:t>ST</a:t>
          </a:r>
          <a:endParaRPr kumimoji="1" lang="ja-JP" altLang="en-US" dirty="0"/>
        </a:p>
      </dgm:t>
    </dgm:pt>
    <dgm:pt modelId="{D971AE2E-EE53-4559-9D7C-AD112AA6DC71}" type="parTrans" cxnId="{B6091EB3-527A-41FC-A35B-4A77BC8BEAC3}">
      <dgm:prSet/>
      <dgm:spPr/>
      <dgm:t>
        <a:bodyPr/>
        <a:lstStyle/>
        <a:p>
          <a:endParaRPr kumimoji="1" lang="ja-JP" altLang="en-US"/>
        </a:p>
      </dgm:t>
    </dgm:pt>
    <dgm:pt modelId="{2D411F30-C1AF-49B2-ADDE-E9474ABB0107}" type="sibTrans" cxnId="{B6091EB3-527A-41FC-A35B-4A77BC8BEAC3}">
      <dgm:prSet/>
      <dgm:spPr/>
      <dgm:t>
        <a:bodyPr/>
        <a:lstStyle/>
        <a:p>
          <a:endParaRPr kumimoji="1" lang="ja-JP" altLang="en-US"/>
        </a:p>
      </dgm:t>
    </dgm:pt>
    <dgm:pt modelId="{AD06D9C8-2863-414F-8E3A-3E35A98E4C49}" type="pres">
      <dgm:prSet presAssocID="{575513B0-09C8-48A0-925A-397BCF471D58}" presName="Name0" presStyleCnt="0">
        <dgm:presLayoutVars>
          <dgm:dir/>
          <dgm:animLvl val="lvl"/>
          <dgm:resizeHandles val="exact"/>
        </dgm:presLayoutVars>
      </dgm:prSet>
      <dgm:spPr/>
    </dgm:pt>
    <dgm:pt modelId="{3F373E85-3FD8-4FFD-B035-BC3E3DA62A8D}" type="pres">
      <dgm:prSet presAssocID="{74770E7F-B82C-49E0-9B31-C0B20F8832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E8EDC0F-A374-4B97-AD03-320F13F078EC}" type="pres">
      <dgm:prSet presAssocID="{D003B5CF-4FB9-45A3-A3A9-398A27CD5B17}" presName="parTxOnlySpace" presStyleCnt="0"/>
      <dgm:spPr/>
    </dgm:pt>
    <dgm:pt modelId="{76E26192-4D28-48FA-ACA4-3331CC6262FF}" type="pres">
      <dgm:prSet presAssocID="{EC6B7F38-9E87-4878-977B-FBC6E83D38D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009A86-DA22-4569-8C7E-AA02D8F48367}" type="pres">
      <dgm:prSet presAssocID="{6E87BA79-C423-4FA5-ACFF-7D325ADC4A1A}" presName="parTxOnlySpace" presStyleCnt="0"/>
      <dgm:spPr/>
    </dgm:pt>
    <dgm:pt modelId="{3D3DCA36-0358-449E-AD46-15BAC89EB86F}" type="pres">
      <dgm:prSet presAssocID="{E051F657-2F49-4C8B-927D-1EBFDCC56B0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A1E9B9B-D9AB-4C8C-8D9C-FF6C9A87142F}" type="presOf" srcId="{EC6B7F38-9E87-4878-977B-FBC6E83D38DC}" destId="{76E26192-4D28-48FA-ACA4-3331CC6262FF}" srcOrd="0" destOrd="0" presId="urn:microsoft.com/office/officeart/2005/8/layout/chevron1"/>
    <dgm:cxn modelId="{C572662C-49F8-43D0-89FC-670AC71831DC}" srcId="{575513B0-09C8-48A0-925A-397BCF471D58}" destId="{74770E7F-B82C-49E0-9B31-C0B20F88329D}" srcOrd="0" destOrd="0" parTransId="{FDD1A40E-CC4E-4676-A620-0E49E0A7014D}" sibTransId="{D003B5CF-4FB9-45A3-A3A9-398A27CD5B17}"/>
    <dgm:cxn modelId="{B6091EB3-527A-41FC-A35B-4A77BC8BEAC3}" srcId="{575513B0-09C8-48A0-925A-397BCF471D58}" destId="{E051F657-2F49-4C8B-927D-1EBFDCC56B05}" srcOrd="2" destOrd="0" parTransId="{D971AE2E-EE53-4559-9D7C-AD112AA6DC71}" sibTransId="{2D411F30-C1AF-49B2-ADDE-E9474ABB0107}"/>
    <dgm:cxn modelId="{971A2651-29C2-44A0-9137-A17FC9BAF51B}" type="presOf" srcId="{74770E7F-B82C-49E0-9B31-C0B20F88329D}" destId="{3F373E85-3FD8-4FFD-B035-BC3E3DA62A8D}" srcOrd="0" destOrd="0" presId="urn:microsoft.com/office/officeart/2005/8/layout/chevron1"/>
    <dgm:cxn modelId="{E35EC77B-762E-4A85-8062-3AA0FFA9A21E}" srcId="{575513B0-09C8-48A0-925A-397BCF471D58}" destId="{EC6B7F38-9E87-4878-977B-FBC6E83D38DC}" srcOrd="1" destOrd="0" parTransId="{7C6F6439-F8AC-4DFC-9C1D-35E7CDD0074A}" sibTransId="{6E87BA79-C423-4FA5-ACFF-7D325ADC4A1A}"/>
    <dgm:cxn modelId="{E02ABD74-6115-40D2-9764-F5E8DDE9AD87}" type="presOf" srcId="{575513B0-09C8-48A0-925A-397BCF471D58}" destId="{AD06D9C8-2863-414F-8E3A-3E35A98E4C49}" srcOrd="0" destOrd="0" presId="urn:microsoft.com/office/officeart/2005/8/layout/chevron1"/>
    <dgm:cxn modelId="{D258B498-996A-4ED1-8CFE-41E7F839A2DA}" type="presOf" srcId="{E051F657-2F49-4C8B-927D-1EBFDCC56B05}" destId="{3D3DCA36-0358-449E-AD46-15BAC89EB86F}" srcOrd="0" destOrd="0" presId="urn:microsoft.com/office/officeart/2005/8/layout/chevron1"/>
    <dgm:cxn modelId="{AFB8D35B-D18E-40E5-9464-BE49302949B2}" type="presParOf" srcId="{AD06D9C8-2863-414F-8E3A-3E35A98E4C49}" destId="{3F373E85-3FD8-4FFD-B035-BC3E3DA62A8D}" srcOrd="0" destOrd="0" presId="urn:microsoft.com/office/officeart/2005/8/layout/chevron1"/>
    <dgm:cxn modelId="{1CEC5EBF-0300-4A20-8C63-02F6A7F79B98}" type="presParOf" srcId="{AD06D9C8-2863-414F-8E3A-3E35A98E4C49}" destId="{6E8EDC0F-A374-4B97-AD03-320F13F078EC}" srcOrd="1" destOrd="0" presId="urn:microsoft.com/office/officeart/2005/8/layout/chevron1"/>
    <dgm:cxn modelId="{86797E49-3A95-419A-9FD8-A771ACF3026E}" type="presParOf" srcId="{AD06D9C8-2863-414F-8E3A-3E35A98E4C49}" destId="{76E26192-4D28-48FA-ACA4-3331CC6262FF}" srcOrd="2" destOrd="0" presId="urn:microsoft.com/office/officeart/2005/8/layout/chevron1"/>
    <dgm:cxn modelId="{B8B5C6AC-E86A-4DDD-AC21-AB86EB69D265}" type="presParOf" srcId="{AD06D9C8-2863-414F-8E3A-3E35A98E4C49}" destId="{75009A86-DA22-4569-8C7E-AA02D8F48367}" srcOrd="3" destOrd="0" presId="urn:microsoft.com/office/officeart/2005/8/layout/chevron1"/>
    <dgm:cxn modelId="{371DA144-05EE-4378-A027-C6B47A3FC66D}" type="presParOf" srcId="{AD06D9C8-2863-414F-8E3A-3E35A98E4C49}" destId="{3D3DCA36-0358-449E-AD46-15BAC89EB8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513B0-09C8-48A0-925A-397BCF471D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770E7F-B82C-49E0-9B31-C0B20F88329D}">
      <dgm:prSet phldrT="[テキスト]"/>
      <dgm:spPr/>
      <dgm:t>
        <a:bodyPr/>
        <a:lstStyle/>
        <a:p>
          <a:r>
            <a:rPr kumimoji="1" lang="en-US" altLang="ja-JP" dirty="0" smtClean="0"/>
            <a:t>Performance</a:t>
          </a:r>
        </a:p>
        <a:p>
          <a:r>
            <a:rPr kumimoji="1" lang="en-US" altLang="ja-JP" dirty="0" smtClean="0"/>
            <a:t>Test</a:t>
          </a:r>
        </a:p>
      </dgm:t>
    </dgm:pt>
    <dgm:pt modelId="{FDD1A40E-CC4E-4676-A620-0E49E0A7014D}" type="parTrans" cxnId="{C572662C-49F8-43D0-89FC-670AC71831DC}">
      <dgm:prSet/>
      <dgm:spPr/>
      <dgm:t>
        <a:bodyPr/>
        <a:lstStyle/>
        <a:p>
          <a:endParaRPr kumimoji="1" lang="ja-JP" altLang="en-US"/>
        </a:p>
      </dgm:t>
    </dgm:pt>
    <dgm:pt modelId="{D003B5CF-4FB9-45A3-A3A9-398A27CD5B17}" type="sibTrans" cxnId="{C572662C-49F8-43D0-89FC-670AC71831DC}">
      <dgm:prSet/>
      <dgm:spPr/>
      <dgm:t>
        <a:bodyPr/>
        <a:lstStyle/>
        <a:p>
          <a:endParaRPr kumimoji="1" lang="ja-JP" altLang="en-US"/>
        </a:p>
      </dgm:t>
    </dgm:pt>
    <dgm:pt modelId="{AD06D9C8-2863-414F-8E3A-3E35A98E4C49}" type="pres">
      <dgm:prSet presAssocID="{575513B0-09C8-48A0-925A-397BCF471D58}" presName="Name0" presStyleCnt="0">
        <dgm:presLayoutVars>
          <dgm:dir/>
          <dgm:animLvl val="lvl"/>
          <dgm:resizeHandles val="exact"/>
        </dgm:presLayoutVars>
      </dgm:prSet>
      <dgm:spPr/>
    </dgm:pt>
    <dgm:pt modelId="{3F373E85-3FD8-4FFD-B035-BC3E3DA62A8D}" type="pres">
      <dgm:prSet presAssocID="{74770E7F-B82C-49E0-9B31-C0B20F88329D}" presName="parTxOnly" presStyleLbl="node1" presStyleIdx="0" presStyleCnt="1" custLinFactNeighborX="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21FE810-51EB-4355-B9EA-85653874CB33}" type="presOf" srcId="{575513B0-09C8-48A0-925A-397BCF471D58}" destId="{AD06D9C8-2863-414F-8E3A-3E35A98E4C49}" srcOrd="0" destOrd="0" presId="urn:microsoft.com/office/officeart/2005/8/layout/chevron1"/>
    <dgm:cxn modelId="{C572662C-49F8-43D0-89FC-670AC71831DC}" srcId="{575513B0-09C8-48A0-925A-397BCF471D58}" destId="{74770E7F-B82C-49E0-9B31-C0B20F88329D}" srcOrd="0" destOrd="0" parTransId="{FDD1A40E-CC4E-4676-A620-0E49E0A7014D}" sibTransId="{D003B5CF-4FB9-45A3-A3A9-398A27CD5B17}"/>
    <dgm:cxn modelId="{B42BDCD9-063C-443B-BF79-177DE0F10E8D}" type="presOf" srcId="{74770E7F-B82C-49E0-9B31-C0B20F88329D}" destId="{3F373E85-3FD8-4FFD-B035-BC3E3DA62A8D}" srcOrd="0" destOrd="0" presId="urn:microsoft.com/office/officeart/2005/8/layout/chevron1"/>
    <dgm:cxn modelId="{68820403-625F-4926-B261-5DFEA5B72342}" type="presParOf" srcId="{AD06D9C8-2863-414F-8E3A-3E35A98E4C49}" destId="{3F373E85-3FD8-4FFD-B035-BC3E3DA62A8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3E85-3FD8-4FFD-B035-BC3E3DA62A8D}">
      <dsp:nvSpPr>
        <dsp:cNvPr id="0" name=""/>
        <dsp:cNvSpPr/>
      </dsp:nvSpPr>
      <dsp:spPr>
        <a:xfrm>
          <a:off x="1729" y="0"/>
          <a:ext cx="2107570" cy="64807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Coding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UT	</a:t>
          </a:r>
          <a:endParaRPr kumimoji="1" lang="ja-JP" altLang="en-US" sz="1300" kern="1200" dirty="0"/>
        </a:p>
      </dsp:txBody>
      <dsp:txXfrm>
        <a:off x="325765" y="0"/>
        <a:ext cx="1459499" cy="648071"/>
      </dsp:txXfrm>
    </dsp:sp>
    <dsp:sp modelId="{76E26192-4D28-48FA-ACA4-3331CC6262FF}">
      <dsp:nvSpPr>
        <dsp:cNvPr id="0" name=""/>
        <dsp:cNvSpPr/>
      </dsp:nvSpPr>
      <dsp:spPr>
        <a:xfrm>
          <a:off x="1898542" y="0"/>
          <a:ext cx="2107570" cy="64807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IT</a:t>
          </a:r>
          <a:endParaRPr kumimoji="1" lang="ja-JP" altLang="en-US" sz="1300" kern="1200" dirty="0"/>
        </a:p>
      </dsp:txBody>
      <dsp:txXfrm>
        <a:off x="2222578" y="0"/>
        <a:ext cx="1459499" cy="648071"/>
      </dsp:txXfrm>
    </dsp:sp>
    <dsp:sp modelId="{3D3DCA36-0358-449E-AD46-15BAC89EB86F}">
      <dsp:nvSpPr>
        <dsp:cNvPr id="0" name=""/>
        <dsp:cNvSpPr/>
      </dsp:nvSpPr>
      <dsp:spPr>
        <a:xfrm>
          <a:off x="3795356" y="0"/>
          <a:ext cx="2107570" cy="6480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ST</a:t>
          </a:r>
          <a:endParaRPr kumimoji="1" lang="ja-JP" altLang="en-US" sz="1300" kern="1200" dirty="0"/>
        </a:p>
      </dsp:txBody>
      <dsp:txXfrm>
        <a:off x="4119392" y="0"/>
        <a:ext cx="1459499" cy="648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3E85-3FD8-4FFD-B035-BC3E3DA62A8D}">
      <dsp:nvSpPr>
        <dsp:cNvPr id="0" name=""/>
        <dsp:cNvSpPr/>
      </dsp:nvSpPr>
      <dsp:spPr>
        <a:xfrm>
          <a:off x="0" y="129614"/>
          <a:ext cx="1512167" cy="604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kern="1200" dirty="0" smtClean="0"/>
            <a:t>Performance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kern="1200" dirty="0" smtClean="0"/>
            <a:t>Test</a:t>
          </a:r>
        </a:p>
      </dsp:txBody>
      <dsp:txXfrm>
        <a:off x="302434" y="129614"/>
        <a:ext cx="907300" cy="60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charset="-128"/>
              </a:defRPr>
            </a:lvl1pPr>
          </a:lstStyle>
          <a:p>
            <a:pPr>
              <a:defRPr/>
            </a:pPr>
            <a:fld id="{B91FBCE7-B319-4C0B-BE2F-19101419AF3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77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schemeClr val="bg1"/>
                </a:solidFill>
                <a:latin typeface="+mn-lt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9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07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4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5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62389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 defTabSz="457200" fontAlgn="auto">
              <a:lnSpc>
                <a:spcPct val="98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  <a:ea typeface="ＭＳ Ｐゴシック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1835150" y="429267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37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6815139" y="659296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5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60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883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fld id="{49E0226E-8489-0F42-8FC7-B1661A57088F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7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fld id="{49E0226E-8489-0F42-8FC7-B1661A57088F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99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88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885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67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36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4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5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018907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08813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450" y="809625"/>
            <a:ext cx="4413250" cy="55165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10101" y="809625"/>
            <a:ext cx="4413250" cy="55165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697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760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164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80395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6622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1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9" y="474742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3006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47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604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9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92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4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43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96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998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2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1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1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09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0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16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120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4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46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023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16" y="213048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16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752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892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3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423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18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241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1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17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42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8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7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66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3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6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17" y="27466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2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tor1nas11\派遣OS\OSDiv募集企画G\笠井→中西さん\IBSロゴ・スローガン・ステートメント\JPG（資料等コピペ用）\IBS_ロゴ＋スローガン_1段組み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2329" y="5901283"/>
            <a:ext cx="1898975" cy="95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1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 スライド"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idx="10" hasCustomPrompt="1"/>
          </p:nvPr>
        </p:nvSpPr>
        <p:spPr>
          <a:xfrm>
            <a:off x="13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4400"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pPr lvl="0"/>
            <a:r>
              <a:rPr kumimoji="1" lang="ja-JP" altLang="en-US" dirty="0" err="1" smtClean="0"/>
              <a:t>たい</a:t>
            </a:r>
            <a:r>
              <a:rPr kumimoji="1" lang="ja-JP" altLang="en-US" dirty="0" smtClean="0"/>
              <a:t>とる</a:t>
            </a:r>
            <a:endParaRPr kumimoji="1" lang="en-US" altLang="ja-JP" dirty="0" smtClean="0"/>
          </a:p>
        </p:txBody>
      </p:sp>
      <p:pic>
        <p:nvPicPr>
          <p:cNvPr id="4" name="Picture 2" descr="\\stor1nas11\派遣OS\OSDiv募集企画G\笠井→中西さん\IBSロゴ・スローガン・ステートメント\JPG（資料等コピペ用）\IBS_ロゴ＋スローガン_1段組み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1644" y="5920330"/>
            <a:ext cx="1898975" cy="95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0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Line 68"/>
          <p:cNvSpPr>
            <a:spLocks noChangeShapeType="1"/>
          </p:cNvSpPr>
          <p:nvPr userDrawn="1"/>
        </p:nvSpPr>
        <p:spPr bwMode="auto">
          <a:xfrm>
            <a:off x="2514600" y="4899025"/>
            <a:ext cx="6553200" cy="1588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Rectangle 69"/>
          <p:cNvSpPr>
            <a:spLocks noChangeArrowheads="1"/>
          </p:cNvSpPr>
          <p:nvPr userDrawn="1"/>
        </p:nvSpPr>
        <p:spPr bwMode="auto">
          <a:xfrm>
            <a:off x="2514600" y="3959225"/>
            <a:ext cx="6553200" cy="247650"/>
          </a:xfrm>
          <a:prstGeom prst="rect">
            <a:avLst/>
          </a:prstGeom>
          <a:solidFill>
            <a:srgbClr val="101177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1725" y="222254"/>
            <a:ext cx="1439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2514600" y="4216400"/>
            <a:ext cx="6553200" cy="609600"/>
          </a:xfrm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17" name="Rectangle 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959225"/>
            <a:ext cx="3276600" cy="254000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9-Oct-14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6029" y="1386488"/>
            <a:ext cx="6566472" cy="5314950"/>
          </a:xfrm>
        </p:spPr>
        <p:txBody>
          <a:bodyPr/>
          <a:lstStyle>
            <a:lvl1pPr marL="182563" indent="-182563">
              <a:tabLst>
                <a:tab pos="92075" algn="l"/>
              </a:tabLst>
              <a:defRPr/>
            </a:lvl1pPr>
            <a:lvl2pPr marL="446088" indent="-182563">
              <a:defRPr/>
            </a:lvl2pPr>
            <a:lvl3pPr marL="720725" indent="-184150">
              <a:defRPr/>
            </a:lvl3pPr>
            <a:lvl4pPr marL="982663" indent="-171450">
              <a:defRPr/>
            </a:lvl4pPr>
            <a:lvl5pPr marL="1257300" indent="-182563"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3073-25C1-459F-874A-0126FECA21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B8C6DBE1-B7E4-4387-9A8D-86D8F046C90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7506" y="1387032"/>
            <a:ext cx="2269936" cy="5314950"/>
          </a:xfrm>
        </p:spPr>
        <p:txBody>
          <a:bodyPr/>
          <a:lstStyle>
            <a:lvl1pPr marL="182563" indent="-182563">
              <a:tabLst>
                <a:tab pos="182563" algn="l"/>
              </a:tabLst>
              <a:defRPr sz="1200"/>
            </a:lvl1pPr>
            <a:lvl2pPr marL="446088" indent="-182563">
              <a:defRPr sz="1200"/>
            </a:lvl2pPr>
            <a:lvl3pPr marL="720725" indent="-184150">
              <a:defRPr sz="1200"/>
            </a:lvl3pPr>
            <a:lvl4pPr marL="982663" indent="-171450">
              <a:defRPr sz="1200"/>
            </a:lvl4pPr>
            <a:lvl5pPr marL="1257300" indent="-18256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9774" y="1386442"/>
            <a:ext cx="6552728" cy="5314950"/>
          </a:xfrm>
        </p:spPr>
        <p:txBody>
          <a:bodyPr/>
          <a:lstStyle>
            <a:lvl1pPr marL="182563" indent="-182563">
              <a:tabLst>
                <a:tab pos="92075" algn="l"/>
              </a:tabLst>
              <a:defRPr sz="1400"/>
            </a:lvl1pPr>
            <a:lvl2pPr marL="446088" indent="-182563">
              <a:defRPr sz="1400"/>
            </a:lvl2pPr>
            <a:lvl3pPr marL="720725" indent="-184150">
              <a:defRPr sz="1400"/>
            </a:lvl3pPr>
            <a:lvl4pPr marL="982663" indent="-17145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9767F-0309-4A40-B944-BBFE7FE9C3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A6F15C4E-8697-4877-95F8-B371BB4D76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28E897E2-4530-400B-B21D-402D05BC30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6488" y="28098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65129" y="3425825"/>
            <a:ext cx="8797925" cy="0"/>
          </a:xfrm>
          <a:prstGeom prst="line">
            <a:avLst/>
          </a:prstGeom>
          <a:noFill/>
          <a:ln w="50800">
            <a:solidFill>
              <a:srgbClr val="0F117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62854" y="6403975"/>
            <a:ext cx="141128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7156450" y="6554788"/>
            <a:ext cx="193514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600" dirty="0">
                <a:latin typeface="Times"/>
              </a:rPr>
              <a:t>©</a:t>
            </a:r>
            <a:r>
              <a:rPr lang="en-US" altLang="ja-JP" sz="600" dirty="0">
                <a:latin typeface="ＭＳ ゴシック" pitchFamily="49" charset="-128"/>
              </a:rPr>
              <a:t>2009 INTELLIGENCE, Ltd. All Rights Reserved.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165129" y="3478213"/>
            <a:ext cx="8797925" cy="0"/>
          </a:xfrm>
          <a:prstGeom prst="line">
            <a:avLst/>
          </a:prstGeom>
          <a:noFill/>
          <a:ln w="25400">
            <a:solidFill>
              <a:srgbClr val="0A4FA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025" y="2754413"/>
            <a:ext cx="7772400" cy="674687"/>
          </a:xfrm>
          <a:prstGeom prst="rect">
            <a:avLst/>
          </a:prstGeom>
          <a:noFill/>
          <a:extLst/>
        </p:spPr>
        <p:txBody>
          <a:bodyPr lIns="91440"/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5725" y="3640138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446" y="593825"/>
            <a:ext cx="8982075" cy="31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BD247-157F-49B8-9258-CA696C5989A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2D8E-8C90-42A9-88EC-AC24AC7A21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69269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69269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C2C1B-C9B8-46DB-BC26-EC17DC0D7AB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CB77-B220-43FD-9064-60EA9088595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72FC3-1931-401C-9F4D-C2D2A718600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AACE-8FD3-4A13-9AC9-F5BAD7F57E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94E71-D1B2-4D16-A6CC-C77520856DD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7152-BBA3-4C31-87BC-37C977AE2AB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0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2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5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2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9-Oct-14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0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820303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55705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8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89991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1990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7823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0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6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9-Oct-14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38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5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2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5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1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43729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8958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60839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6912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9-Oct-14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74442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44227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5150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8604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9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4869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67957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00938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45745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0014-F3D6-4F76-979D-5500DAABA3B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94258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31088" y="3587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65129" y="3227388"/>
            <a:ext cx="87979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165129" y="3175000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4692650" y="6530975"/>
            <a:ext cx="2705100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ja-JP" altLang="en-US" sz="600" dirty="0">
                <a:latin typeface="ＭＳ Ｐゴシック" pitchFamily="50" charset="-128"/>
                <a:ea typeface="ＭＳ Ｐゴシック" pitchFamily="50" charset="-128"/>
              </a:rPr>
              <a:t>インテリジェンスは人材紹介、人材派遣・アウトソーシング、求人情報メディアを通じて</a:t>
            </a:r>
          </a:p>
          <a:p>
            <a:pPr>
              <a:defRPr/>
            </a:pPr>
            <a:r>
              <a:rPr lang="ja-JP" altLang="en-US" sz="600" dirty="0">
                <a:latin typeface="ＭＳ Ｐゴシック" pitchFamily="50" charset="-128"/>
                <a:ea typeface="ＭＳ Ｐゴシック" pitchFamily="50" charset="-128"/>
              </a:rPr>
              <a:t>人材採用・活用に関するあらゆるご要望にお応えします。</a:t>
            </a:r>
          </a:p>
        </p:txBody>
      </p:sp>
      <p:pic>
        <p:nvPicPr>
          <p:cNvPr id="8" name="Picture 19" descr="JLogoBlu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88919" y="6546850"/>
            <a:ext cx="1439862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20"/>
          <p:cNvGrpSpPr>
            <a:grpSpLocks/>
          </p:cNvGrpSpPr>
          <p:nvPr userDrawn="1"/>
        </p:nvGrpSpPr>
        <p:grpSpPr bwMode="auto">
          <a:xfrm>
            <a:off x="7453313" y="6430963"/>
            <a:ext cx="1630362" cy="309562"/>
            <a:chOff x="4695" y="4051"/>
            <a:chExt cx="1027" cy="195"/>
          </a:xfrm>
        </p:grpSpPr>
        <p:pic>
          <p:nvPicPr>
            <p:cNvPr id="11" name="Picture 29" descr="lineup_yoko3"/>
            <p:cNvPicPr>
              <a:picLocks noChangeAspect="1" noChangeArrowheads="1"/>
            </p:cNvPicPr>
            <p:nvPr userDrawn="1"/>
          </p:nvPicPr>
          <p:blipFill>
            <a:blip r:embed="rId4"/>
            <a:srcRect l="46289" t="-22641"/>
            <a:stretch>
              <a:fillRect/>
            </a:stretch>
          </p:blipFill>
          <p:spPr bwMode="auto">
            <a:xfrm>
              <a:off x="5324" y="4051"/>
              <a:ext cx="39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2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95" y="4092"/>
              <a:ext cx="63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7150" y="2074863"/>
            <a:ext cx="7772400" cy="1470025"/>
          </a:xfrm>
          <a:prstGeom prst="rect">
            <a:avLst/>
          </a:prstGeom>
          <a:noFill/>
          <a:extLst/>
        </p:spPr>
        <p:txBody>
          <a:bodyPr lIns="91440"/>
          <a:lstStyle>
            <a:lvl1pPr>
              <a:defRPr sz="2500"/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5725" y="3368675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3D6DD2-1356-4654-A3EA-3B3B7FD2644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75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86D0-2AB7-4BB0-937A-531253FB258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5993187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9942-0BD4-49C5-80C5-6C3C3575C9FE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349617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E7F8-10E6-4BAA-9238-B8C37F33A236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525141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45745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0014-F3D6-4F76-979D-5500DAABA3B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942582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3D6DD2-1356-4654-A3EA-3B3B7FD2644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75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86D0-2AB7-4BB0-937A-531253FB258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5993187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9942-0BD4-49C5-80C5-6C3C3575C9FE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34961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E7F8-10E6-4BAA-9238-B8C37F33A236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525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43788" y="28098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165129" y="3478213"/>
            <a:ext cx="8797925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165129" y="3425825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7150" y="2368821"/>
            <a:ext cx="7772400" cy="1470025"/>
          </a:xfrm>
          <a:prstGeom prst="rect">
            <a:avLst/>
          </a:prstGeom>
          <a:noFill/>
          <a:extLst/>
        </p:spPr>
        <p:txBody>
          <a:bodyPr lIns="91440"/>
          <a:lstStyle>
            <a:lvl1pPr>
              <a:defRPr sz="2500"/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9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02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4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544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202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66433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6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86311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34265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58824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9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07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450" y="809625"/>
            <a:ext cx="8978900" cy="55165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9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47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5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0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95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93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19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37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443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5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7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36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4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5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6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6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9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5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9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0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10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1.xml"/><Relationship Id="rId9" Type="http://schemas.openxmlformats.org/officeDocument/2006/relationships/image" Target="../media/image2.jpe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INTELLIGENCE, Ltd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9-Oct-14</a:t>
            </a:fld>
            <a:r>
              <a:rPr lang="en-US" dirty="0"/>
              <a:t>  |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AF297C-4121-498A-9E97-8306ABF3F13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693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AF297C-4121-498A-9E97-8306ABF3F13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693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4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36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2771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4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59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38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11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A02ブランドロゴ基本形反転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24" y="2"/>
            <a:ext cx="9350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9E0226E-8489-0F42-8FC7-B1661A57088F}" type="slidenum">
              <a:rPr lang="ja-JP" altLang="en-US" smtClean="0">
                <a:solidFill>
                  <a:prstClr val="white"/>
                </a:solidFill>
                <a:latin typeface="Arial"/>
                <a:ea typeface="ＭＳ Ｐゴシック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18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63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35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476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92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62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5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8229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" y="809625"/>
            <a:ext cx="89789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8693151" y="6572350"/>
            <a:ext cx="415498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fld id="{735DB6BB-2DA4-4DC1-B150-9194481C738A}" type="slidenum">
              <a:rPr lang="en-US" altLang="ja-JP" sz="1200">
                <a:latin typeface="ＭＳ ゴシック" pitchFamily="49" charset="-128"/>
              </a:rPr>
              <a:pPr>
                <a:defRPr/>
              </a:pPr>
              <a:t>‹#›</a:t>
            </a:fld>
            <a:endParaRPr lang="en-US" altLang="ja-JP" sz="1200" dirty="0">
              <a:latin typeface="ＭＳ ゴシック" pitchFamily="49" charset="-128"/>
            </a:endParaRPr>
          </a:p>
        </p:txBody>
      </p:sp>
      <p:pic>
        <p:nvPicPr>
          <p:cNvPr id="8197" name="Picture 3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1088" y="1301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37"/>
          <p:cNvSpPr>
            <a:spLocks noChangeShapeType="1"/>
          </p:cNvSpPr>
          <p:nvPr userDrawn="1"/>
        </p:nvSpPr>
        <p:spPr bwMode="auto">
          <a:xfrm>
            <a:off x="139737" y="690563"/>
            <a:ext cx="8797925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>
            <a:off x="139737" y="638175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3" name="Line 39"/>
          <p:cNvSpPr>
            <a:spLocks noChangeShapeType="1"/>
          </p:cNvSpPr>
          <p:nvPr userDrawn="1"/>
        </p:nvSpPr>
        <p:spPr bwMode="auto">
          <a:xfrm>
            <a:off x="165129" y="6551613"/>
            <a:ext cx="8797925" cy="0"/>
          </a:xfrm>
          <a:prstGeom prst="line">
            <a:avLst/>
          </a:prstGeom>
          <a:noFill/>
          <a:ln w="254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24" r:id="rId3"/>
    <p:sldLayoutId id="2147483723" r:id="rId4"/>
    <p:sldLayoutId id="2147483722" r:id="rId5"/>
    <p:sldLayoutId id="2147483721" r:id="rId6"/>
    <p:sldLayoutId id="2147483720" r:id="rId7"/>
    <p:sldLayoutId id="2147483719" r:id="rId8"/>
    <p:sldLayoutId id="2147483718" r:id="rId9"/>
    <p:sldLayoutId id="2147483717" r:id="rId10"/>
    <p:sldLayoutId id="2147483716" r:id="rId11"/>
    <p:sldLayoutId id="214748371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36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1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57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2014/10/9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16" y="63564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84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44463" y="6178550"/>
            <a:ext cx="2141537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50" y="1347788"/>
            <a:ext cx="6551613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  <a:p>
            <a:pPr lvl="4"/>
            <a:endParaRPr lang="en-GB" altLang="ja-JP" smtClean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52400" y="1317625"/>
            <a:ext cx="2133600" cy="0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514600" y="1314450"/>
            <a:ext cx="6553200" cy="1588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7400" y="6616700"/>
            <a:ext cx="1905000" cy="152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F5E0C311-3338-4E06-8C41-E0781ECAB3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514600" y="381000"/>
            <a:ext cx="6553200" cy="247650"/>
          </a:xfrm>
          <a:prstGeom prst="rect">
            <a:avLst/>
          </a:prstGeom>
          <a:solidFill>
            <a:srgbClr val="101177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144463" y="660400"/>
            <a:ext cx="2141537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 flipH="1">
            <a:off x="8761413" y="6619975"/>
            <a:ext cx="0" cy="200025"/>
          </a:xfrm>
          <a:prstGeom prst="line">
            <a:avLst/>
          </a:prstGeom>
          <a:noFill/>
          <a:ln w="15875">
            <a:solidFill>
              <a:srgbClr val="0E5C5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532063" y="381000"/>
            <a:ext cx="3276600" cy="228600"/>
          </a:xfrm>
          <a:prstGeom prst="rect">
            <a:avLst/>
          </a:prstGeom>
          <a:solidFill>
            <a:srgbClr val="10117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en-GB" altLang="ja-JP" sz="900" dirty="0" smtClean="0"/>
          </a:p>
        </p:txBody>
      </p:sp>
      <p:sp>
        <p:nvSpPr>
          <p:cNvPr id="21515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636588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Company Overview</a:t>
            </a:r>
          </a:p>
        </p:txBody>
      </p:sp>
      <p:pic>
        <p:nvPicPr>
          <p:cNvPr id="2151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550" y="381000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6" r:id="rId2"/>
    <p:sldLayoutId id="2147483744" r:id="rId3"/>
    <p:sldLayoutId id="2147483725" r:id="rId4"/>
    <p:sldLayoutId id="2147483745" r:id="rId5"/>
    <p:sldLayoutId id="214748374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1450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3"/>
          <p:cNvPicPr>
            <a:picLocks noChangeAspect="1" noChangeArrowheads="1"/>
          </p:cNvPicPr>
          <p:nvPr userDrawn="1"/>
        </p:nvPicPr>
        <p:blipFill>
          <a:blip r:embed="rId13"/>
          <a:srcRect r="-914" b="82805"/>
          <a:stretch>
            <a:fillRect/>
          </a:stretch>
        </p:blipFill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101177"/>
          </a:solidFill>
          <a:ln w="9525">
            <a:noFill/>
            <a:miter lim="800000"/>
            <a:headEnd/>
            <a:tailEnd/>
          </a:ln>
        </p:spPr>
      </p:pic>
      <p:pic>
        <p:nvPicPr>
          <p:cNvPr id="28675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14"/>
          <a:srcRect l="6956" t="16060" r="6956" b="16060"/>
          <a:stretch>
            <a:fillRect/>
          </a:stretch>
        </p:blipFill>
        <p:spPr bwMode="auto">
          <a:xfrm>
            <a:off x="7721600" y="0"/>
            <a:ext cx="13890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" y="7938"/>
            <a:ext cx="76771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46" y="593825"/>
            <a:ext cx="8982075" cy="314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1" name="Line 39"/>
          <p:cNvSpPr>
            <a:spLocks noChangeShapeType="1"/>
          </p:cNvSpPr>
          <p:nvPr userDrawn="1"/>
        </p:nvSpPr>
        <p:spPr bwMode="auto">
          <a:xfrm>
            <a:off x="0" y="6570663"/>
            <a:ext cx="9144000" cy="0"/>
          </a:xfrm>
          <a:prstGeom prst="line">
            <a:avLst/>
          </a:prstGeom>
          <a:noFill/>
          <a:ln w="12700">
            <a:solidFill>
              <a:srgbClr val="0F117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2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73527" y="6554888"/>
            <a:ext cx="1038225" cy="204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E9B3F1-0E31-4603-B8A2-D32045BD84E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3" name="Text Box 57"/>
          <p:cNvSpPr txBox="1">
            <a:spLocks noChangeArrowheads="1"/>
          </p:cNvSpPr>
          <p:nvPr userDrawn="1"/>
        </p:nvSpPr>
        <p:spPr bwMode="auto">
          <a:xfrm>
            <a:off x="7156505" y="6626225"/>
            <a:ext cx="202010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600" dirty="0">
                <a:latin typeface="メイリオ" pitchFamily="50" charset="-128"/>
              </a:rPr>
              <a:t>©2012 INTELLIGENCE, Ltd.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48" r:id="rId8"/>
    <p:sldLayoutId id="2147483749" r:id="rId9"/>
    <p:sldLayoutId id="2147483728" r:id="rId10"/>
    <p:sldLayoutId id="21474837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177800" indent="-1778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3207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9-Oct-14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A02ブランドロゴ基本形反転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38" y="2"/>
            <a:ext cx="9350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3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6982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9-Oct-14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5747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youtube.com/watch?v=T_8g0kKR6xg" TargetMode="External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ja-JP" sz="4000" b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culture and their sense of quality</a:t>
            </a:r>
            <a:br>
              <a:rPr lang="en-US" altLang="ja-JP" sz="4000" b="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en-US" altLang="ja-JP" sz="2400" b="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986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882775" y="4662929"/>
            <a:ext cx="7261225" cy="566309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2014/10/1</a:t>
            </a:r>
          </a:p>
          <a:p>
            <a:pPr eaLnBrk="1" hangingPunct="1"/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IBS Okinawa</a:t>
            </a:r>
          </a:p>
        </p:txBody>
      </p:sp>
      <p:sp>
        <p:nvSpPr>
          <p:cNvPr id="2" name="正方形/長方形 1"/>
          <p:cNvSpPr/>
          <p:nvPr/>
        </p:nvSpPr>
        <p:spPr>
          <a:xfrm rot="1365239">
            <a:off x="5521800" y="1726561"/>
            <a:ext cx="2154303" cy="79208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Confidential</a:t>
            </a:r>
          </a:p>
          <a:p>
            <a:pPr algn="ctr"/>
            <a:r>
              <a:rPr lang="en-US" altLang="ja-JP" sz="18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Only IBSV, IBSO</a:t>
            </a:r>
            <a:endParaRPr kumimoji="1" lang="ja-JP" altLang="en-US" sz="18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Japanese culture</a:t>
            </a:r>
            <a:endParaRPr lang="en-US" altLang="ja-JP" sz="3600" dirty="0" smtClean="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4725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10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150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9317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11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Service in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</a:t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Train</a:t>
            </a:r>
            <a:r>
              <a:rPr lang="ja-JP" altLang="en-US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operate punctually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395536" y="4653136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railways are among the most punctual in the world. The average delay on the Tokaido Shinkansen in fiscal 2006 was only </a:t>
            </a:r>
            <a:r>
              <a:rPr lang="en-US" altLang="ja-JP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0.3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minutes.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Punctual is common in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Japan.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8" name="Picture 4" descr="http://komekami.sakura.ne.jp/wp-content/uploads/P103093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3655616" cy="27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12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Service in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Door-to-door service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51520" y="4653135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can specify the time of the courier service in Japan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lost luggage or stolen are very rare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Services of high reliability is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common in Japan.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172" name="Picture 4" descr="http://www2.sagawa-exp.co.jp/newsrelease/2012/Image/news20120201_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1310"/>
            <a:ext cx="3579828" cy="26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rog_IMG_163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6"/>
          <a:stretch/>
        </p:blipFill>
        <p:spPr bwMode="auto">
          <a:xfrm>
            <a:off x="539552" y="1484784"/>
            <a:ext cx="3716610" cy="26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13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Keeping things tidy and things in order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pic>
        <p:nvPicPr>
          <p:cNvPr id="10" name="Picture 2" descr="トイレの音を消し去る『音姫』ってどう思いますか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55" y="1601798"/>
            <a:ext cx="370326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00894" y="479715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likes to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sort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out. 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Town, road, office, and  toilet are clean and organized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Keeping things tidy and in order is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common in Japan.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6" name="Picture 2" descr="vefZ0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01798"/>
            <a:ext cx="345638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115616" y="1480701"/>
            <a:ext cx="2047548" cy="307777"/>
          </a:xfrm>
          <a:prstGeom prst="rect">
            <a:avLst/>
          </a:prstGeom>
          <a:solidFill>
            <a:srgbClr val="FFDE7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+mn-lt"/>
                <a:ea typeface="+mn-ea"/>
              </a:rPr>
              <a:t>Where are you form?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2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14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Keep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rules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pic>
        <p:nvPicPr>
          <p:cNvPr id="6146" name="Picture 2" descr="http://world-moment.sakura.ne.jp/sblo_files/world-moment/image/dell7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3"/>
          <a:stretch/>
        </p:blipFill>
        <p:spPr bwMode="auto">
          <a:xfrm>
            <a:off x="611560" y="1387992"/>
            <a:ext cx="3576389" cy="31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67544" y="4586352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align even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crowded. 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put away plastic bottles to trash after they washing it  and removing labels from it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keep the rules that it was decided is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common in Japan.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150" name="Picture 6" descr="http://blogimg.goo.ne.jp/user_image/40/00/c01ceea561a422473a90353787934fd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r="10569"/>
          <a:stretch/>
        </p:blipFill>
        <p:spPr bwMode="auto">
          <a:xfrm>
            <a:off x="4876800" y="1387992"/>
            <a:ext cx="3505200" cy="31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of "The tip of an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iceberg"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6" name="テキスト ボックス 33"/>
          <p:cNvSpPr txBox="1">
            <a:spLocks noChangeArrowheads="1"/>
          </p:cNvSpPr>
          <p:nvPr/>
        </p:nvSpPr>
        <p:spPr bwMode="auto">
          <a:xfrm>
            <a:off x="302642" y="1124744"/>
            <a:ext cx="873385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 marL="355600" indent="-355600">
              <a:lnSpc>
                <a:spcPct val="120000"/>
              </a:lnSpc>
              <a:buFont typeface="Wingdings" pitchFamily="2" charset="2"/>
              <a:buChar char="ü"/>
            </a:pPr>
            <a:endParaRPr lang="en-US" altLang="ja-JP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When our customer find a failure, they think</a:t>
            </a:r>
          </a:p>
          <a:p>
            <a:pPr>
              <a:lnSpc>
                <a:spcPct val="120000"/>
              </a:lnSpc>
            </a:pP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“Are there any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failure similar to the other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?”</a:t>
            </a:r>
          </a:p>
          <a:p>
            <a:pPr>
              <a:lnSpc>
                <a:spcPct val="120000"/>
              </a:lnSpc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6" name="Picture 2" descr="氷山の一角 ベクトル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0" r="25355" b="8881"/>
          <a:stretch/>
        </p:blipFill>
        <p:spPr bwMode="auto">
          <a:xfrm>
            <a:off x="827584" y="2132856"/>
            <a:ext cx="22793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547832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is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important for us to find </a:t>
            </a:r>
            <a:r>
              <a:rPr lang="en-US" altLang="ja-JP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failure.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8" name="Picture 4" descr="C:\Users\kensaku.yamane\Downloads\MC9004326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53" y="2348880"/>
            <a:ext cx="775723" cy="7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155684" y="312122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Engineer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5" name="二等辺三角形 4"/>
          <p:cNvSpPr/>
          <p:nvPr/>
        </p:nvSpPr>
        <p:spPr>
          <a:xfrm rot="5400000">
            <a:off x="4067944" y="1484786"/>
            <a:ext cx="720080" cy="2160240"/>
          </a:xfrm>
          <a:prstGeom prst="triangle">
            <a:avLst>
              <a:gd name="adj" fmla="val 5423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1029" name="Picture 5" descr="C:\Users\kensaku.yamane\Downloads\MC9004348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82756" y="3717033"/>
            <a:ext cx="864096" cy="7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186164" y="45613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Customer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2920577" y="2641673"/>
            <a:ext cx="3024334" cy="2150720"/>
          </a:xfrm>
          <a:prstGeom prst="triangle">
            <a:avLst>
              <a:gd name="adj" fmla="val 54233"/>
            </a:avLst>
          </a:prstGeom>
          <a:solidFill>
            <a:srgbClr val="FFC000">
              <a:alpha val="50000"/>
            </a:srgb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9912" y="194051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Sight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88164" y="1988840"/>
            <a:ext cx="2216284" cy="576064"/>
          </a:xfrm>
          <a:prstGeom prst="wedgeRoundRectCallout">
            <a:avLst>
              <a:gd name="adj1" fmla="val -55463"/>
              <a:gd name="adj2" fmla="val 373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There was only one </a:t>
            </a:r>
            <a:r>
              <a:rPr lang="en-US" altLang="ja-JP" sz="1200" dirty="0" smtClean="0">
                <a:solidFill>
                  <a:schemeClr val="tx1"/>
                </a:solidFill>
              </a:rPr>
              <a:t>validation bug!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It's easy fix!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6403364" y="3400833"/>
            <a:ext cx="2216284" cy="1268718"/>
          </a:xfrm>
          <a:prstGeom prst="wedgeRoundRectCallout">
            <a:avLst>
              <a:gd name="adj1" fmla="val -65090"/>
              <a:gd name="adj2" fmla="val -81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Hmm. 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Are there similar bugs? 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Are other screens no </a:t>
            </a:r>
            <a:r>
              <a:rPr lang="en-US" altLang="ja-JP" sz="1200" dirty="0">
                <a:solidFill>
                  <a:schemeClr val="tx1"/>
                </a:solidFill>
              </a:rPr>
              <a:t>problem</a:t>
            </a:r>
            <a:r>
              <a:rPr lang="en-US" altLang="ja-JP" sz="12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57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吹き出し 11"/>
          <p:cNvSpPr/>
          <p:nvPr/>
        </p:nvSpPr>
        <p:spPr>
          <a:xfrm>
            <a:off x="3491880" y="3408837"/>
            <a:ext cx="4320480" cy="580178"/>
          </a:xfrm>
          <a:prstGeom prst="wedgeRoundRectCallout">
            <a:avLst>
              <a:gd name="adj1" fmla="val -70800"/>
              <a:gd name="adj2" fmla="val -6634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This screen is </a:t>
            </a:r>
            <a:r>
              <a:rPr lang="en-US" altLang="ja-JP" sz="1800" dirty="0" smtClean="0">
                <a:solidFill>
                  <a:schemeClr val="tx1"/>
                </a:solidFill>
              </a:rPr>
              <a:t>very slow sometimes. How often? 1 per 100 times.</a:t>
            </a:r>
          </a:p>
        </p:txBody>
      </p:sp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16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make a claim by little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37962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Customers in Japan are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surrounded by high quality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Therefore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they sometimes makes claim by small.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should not feel like they are finding fault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It's might be a matter of course for them.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" name="Picture 5" descr="C:\Users\kensaku.yamane\Downloads\MC900434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56" y="2380687"/>
            <a:ext cx="828092" cy="9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612052" y="339114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Customer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448256" y="1647468"/>
            <a:ext cx="3427764" cy="579252"/>
          </a:xfrm>
          <a:prstGeom prst="wedgeRoundRectCallout">
            <a:avLst>
              <a:gd name="adj1" fmla="val -66505"/>
              <a:gd name="adj2" fmla="val 654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This tab order is incorrect!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3609080" y="2268247"/>
            <a:ext cx="3346568" cy="556913"/>
          </a:xfrm>
          <a:prstGeom prst="wedgeRoundRectCallout">
            <a:avLst>
              <a:gd name="adj1" fmla="val -73785"/>
              <a:gd name="adj2" fmla="val 216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Why does input mode change automatically?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3448256" y="2886121"/>
            <a:ext cx="3931820" cy="453066"/>
          </a:xfrm>
          <a:prstGeom prst="wedgeRoundRectCallout">
            <a:avLst>
              <a:gd name="adj1" fmla="val -71219"/>
              <a:gd name="adj2" fmla="val -5189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Text box maxlength is too long!  </a:t>
            </a:r>
          </a:p>
        </p:txBody>
      </p:sp>
    </p:spTree>
    <p:extLst>
      <p:ext uri="{BB962C8B-B14F-4D97-AF65-F5344CB8AC3E}">
        <p14:creationId xmlns:p14="http://schemas.microsoft.com/office/powerpoint/2010/main" val="28726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17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Stop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using it without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claim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508396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need energy to also say the claims.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Some customers are reluctant to say the claims.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What will they do to action? Just he will stop using it.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That the function you made with a lot of thought might be not used at all.</a:t>
            </a:r>
          </a:p>
        </p:txBody>
      </p:sp>
      <p:pic>
        <p:nvPicPr>
          <p:cNvPr id="6" name="Picture 5" descr="C:\Users\kensaku.yamane\Downloads\MC900434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1" y="1776257"/>
            <a:ext cx="828092" cy="9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nsaku.yamane\Downloads\MC9004348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4153" y="1932444"/>
            <a:ext cx="588797" cy="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2454978" y="1398963"/>
            <a:ext cx="1931483" cy="1319482"/>
          </a:xfrm>
          <a:prstGeom prst="wedgeRoundRectCallout">
            <a:avLst>
              <a:gd name="adj1" fmla="val -79955"/>
              <a:gd name="adj2" fmla="val -996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There are many failure in the screen.</a:t>
            </a:r>
          </a:p>
        </p:txBody>
      </p:sp>
      <p:pic>
        <p:nvPicPr>
          <p:cNvPr id="9" name="Picture 2" descr="C:\Users\kensaku.yamane\Downloads\MC9004348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8149" y="3620682"/>
            <a:ext cx="588797" cy="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03723"/>
              </p:ext>
            </p:extLst>
          </p:nvPr>
        </p:nvGraphicFramePr>
        <p:xfrm>
          <a:off x="762667" y="1234375"/>
          <a:ext cx="7656242" cy="3274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121"/>
                <a:gridCol w="3828121"/>
              </a:tblGrid>
              <a:tr h="16370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6370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5" descr="C:\Users\kensaku.yamane\Downloads\MC900434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68" y="1686898"/>
            <a:ext cx="828092" cy="9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ensaku.yamane\Downloads\MC9004348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3135" y="1843085"/>
            <a:ext cx="588797" cy="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5991031" y="1340768"/>
            <a:ext cx="2355870" cy="1462261"/>
          </a:xfrm>
          <a:prstGeom prst="wedgeRoundRectCallout">
            <a:avLst>
              <a:gd name="adj1" fmla="val -79646"/>
              <a:gd name="adj2" fmla="val -263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I must prioritize.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I must communicate with engineer.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I must………. 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It’s troublesome!!!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I won’t know the screen!</a:t>
            </a:r>
          </a:p>
        </p:txBody>
      </p:sp>
      <p:pic>
        <p:nvPicPr>
          <p:cNvPr id="16" name="Picture 4" descr="C:\Users\kensaku.yamane\Downloads\MC900432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58" y="3429000"/>
            <a:ext cx="775723" cy="7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7338789" y="420134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Engineer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5508104" y="2971259"/>
            <a:ext cx="1830685" cy="845602"/>
          </a:xfrm>
          <a:prstGeom prst="wedgeRoundRectCallout">
            <a:avLst>
              <a:gd name="adj1" fmla="val 70353"/>
              <a:gd name="adj2" fmla="val 392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My screen was no longer needed</a:t>
            </a:r>
            <a:r>
              <a:rPr lang="en-US" altLang="ja-JP" sz="1400" dirty="0" smtClean="0">
                <a:solidFill>
                  <a:schemeClr val="tx1"/>
                </a:solidFill>
              </a:rPr>
              <a:t>. And I lost my job.</a:t>
            </a:r>
          </a:p>
        </p:txBody>
      </p:sp>
      <p:pic>
        <p:nvPicPr>
          <p:cNvPr id="20" name="Picture 2" descr="C:\Users\kensaku.yamane\Downloads\MC9004348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3871" y="3704536"/>
            <a:ext cx="588797" cy="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86061" y="12109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1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18899" y="12109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+mn-lt"/>
                <a:ea typeface="+mn-ea"/>
              </a:rPr>
              <a:t>2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18899" y="285293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latin typeface="+mn-lt"/>
                <a:ea typeface="+mn-ea"/>
              </a:rPr>
              <a:t>4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61" y="285293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3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5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18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Read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between the line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14908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guesses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customers‘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thought and feelings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Sometimes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specifications and request is ambiguous for that. 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becomes a source of trouble even in Japanese. 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Rather than to interpret on their own, we should be checked.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" name="Picture 5" descr="C:\Users\kensaku.yamane\Downloads\MC900434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64" y="1848012"/>
            <a:ext cx="828092" cy="9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83960" y="285847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Customer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2555776" y="1268760"/>
            <a:ext cx="5544616" cy="579252"/>
          </a:xfrm>
          <a:prstGeom prst="wedgeRoundRectCallout">
            <a:avLst>
              <a:gd name="adj1" fmla="val -66505"/>
              <a:gd name="adj2" fmla="val 654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In addition to the search item on this screen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(I also added a screen similar to the other)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699792" y="2014776"/>
            <a:ext cx="5112568" cy="843698"/>
          </a:xfrm>
          <a:prstGeom prst="wedgeRoundRectCallout">
            <a:avLst>
              <a:gd name="adj1" fmla="val -70117"/>
              <a:gd name="adj2" fmla="val -381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I want you to add one item to the screen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(It is the </a:t>
            </a:r>
            <a:r>
              <a:rPr lang="en-US" altLang="ja-JP" sz="1800" dirty="0" smtClean="0">
                <a:solidFill>
                  <a:schemeClr val="tx1"/>
                </a:solidFill>
              </a:rPr>
              <a:t>target </a:t>
            </a:r>
            <a:r>
              <a:rPr lang="en-US" altLang="ja-JP" sz="1800" dirty="0">
                <a:solidFill>
                  <a:schemeClr val="tx1"/>
                </a:solidFill>
              </a:rPr>
              <a:t>of the free word search as well as other items)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447764" y="2971835"/>
            <a:ext cx="5652628" cy="843698"/>
          </a:xfrm>
          <a:prstGeom prst="wedgeRoundRectCallout">
            <a:avLst>
              <a:gd name="adj1" fmla="val -58849"/>
              <a:gd name="adj2" fmla="val -562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I want you to put a sorting function in this table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(Performance Do not degrade)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Quality in </a:t>
            </a:r>
            <a:r>
              <a:rPr lang="en-US" altLang="ja-JP" sz="3600" dirty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System</a:t>
            </a:r>
            <a:r>
              <a:rPr lang="ja-JP" altLang="en-US" sz="3600" dirty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3600" dirty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Development</a:t>
            </a: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5382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19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807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027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Purpose of this Document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This </a:t>
            </a:r>
            <a:r>
              <a:rPr lang="en-US" altLang="ja-JP" sz="28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document is a reference for training on </a:t>
            </a:r>
            <a:r>
              <a:rPr lang="en-US" altLang="ja-JP" sz="28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quality in global team.</a:t>
            </a:r>
            <a:endParaRPr lang="en-US" altLang="ja-JP" sz="2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endParaRPr lang="en-US" altLang="ja-JP" sz="280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5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Point</a:t>
            </a:r>
            <a:endParaRPr lang="en-US" altLang="ja-JP" sz="3600" dirty="0" smtClean="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4725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20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150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8526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21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there are bugs.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pic>
        <p:nvPicPr>
          <p:cNvPr id="4098" name="Picture 2" descr="f:id:dennou_kurage:20121201155241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048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635896" y="1731580"/>
            <a:ext cx="5256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Discovery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of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bugs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is not the job of the customer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Their job are to conduct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business using the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system and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 obtain a profit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 customer's expectations is  that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there is no bug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is difficult to do so, but we should try to do it.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3886" y="1484784"/>
            <a:ext cx="2451313" cy="307777"/>
          </a:xfrm>
          <a:prstGeom prst="rect">
            <a:avLst/>
          </a:prstGeom>
          <a:solidFill>
            <a:srgbClr val="FFDE7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latin typeface="+mn-lt"/>
                <a:ea typeface="+mn-ea"/>
              </a:rPr>
              <a:t>App store review in Japan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4297" y="5570656"/>
            <a:ext cx="32395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This soft is free.</a:t>
            </a: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Reviewer didn’t pay any money.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But strict review. </a:t>
            </a:r>
          </a:p>
        </p:txBody>
      </p:sp>
    </p:spTree>
    <p:extLst>
      <p:ext uri="{BB962C8B-B14F-4D97-AF65-F5344CB8AC3E}">
        <p14:creationId xmlns:p14="http://schemas.microsoft.com/office/powerpoint/2010/main" val="24507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22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objects are not aligned.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9972" y="2420888"/>
            <a:ext cx="3870124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Are these</a:t>
            </a:r>
            <a:endParaRPr kumimoji="1" lang="ja-JP" altLang="en-US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0" y="2443312"/>
            <a:ext cx="4032448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objects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9013" y="3568657"/>
            <a:ext cx="3870124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aligned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9272" y="3568657"/>
            <a:ext cx="4032448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neatly?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9972" y="1628800"/>
            <a:ext cx="706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  <a:latin typeface="+mn-lt"/>
                <a:ea typeface="+mn-ea"/>
              </a:rPr>
              <a:t>To align as much as possible where you </a:t>
            </a:r>
            <a:r>
              <a:rPr lang="en-US" altLang="ja-JP" dirty="0" smtClean="0">
                <a:solidFill>
                  <a:schemeClr val="tx2"/>
                </a:solidFill>
                <a:latin typeface="+mn-lt"/>
                <a:ea typeface="+mn-ea"/>
              </a:rPr>
              <a:t>align.</a:t>
            </a:r>
            <a:endParaRPr kumimoji="1" lang="ja-JP" altLang="en-US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7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23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objects are not aligned.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9972" y="2420888"/>
            <a:ext cx="3870124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Are these</a:t>
            </a:r>
            <a:endParaRPr kumimoji="1" lang="ja-JP" altLang="en-US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0" y="2443312"/>
            <a:ext cx="4032448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objects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9013" y="3568657"/>
            <a:ext cx="3870124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aligned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9272" y="3568657"/>
            <a:ext cx="4032448" cy="796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neatly?</a:t>
            </a:r>
            <a:endParaRPr lang="ja-JP" altLang="en-US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9972" y="1628800"/>
            <a:ext cx="706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  <a:latin typeface="+mn-lt"/>
                <a:ea typeface="+mn-ea"/>
              </a:rPr>
              <a:t>To align as much as possible where you </a:t>
            </a:r>
            <a:r>
              <a:rPr lang="en-US" altLang="ja-JP" dirty="0" smtClean="0">
                <a:solidFill>
                  <a:schemeClr val="tx2"/>
                </a:solidFill>
                <a:latin typeface="+mn-lt"/>
                <a:ea typeface="+mn-ea"/>
              </a:rPr>
              <a:t>align.</a:t>
            </a:r>
            <a:endParaRPr kumimoji="1" lang="ja-JP" altLang="en-US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529972" y="1484784"/>
            <a:ext cx="0" cy="3384376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51520" y="1628800"/>
            <a:ext cx="8640960" cy="0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51520" y="2413279"/>
            <a:ext cx="8640960" cy="7609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51520" y="3217335"/>
            <a:ext cx="8640960" cy="3804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51520" y="3569212"/>
            <a:ext cx="8640960" cy="3804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251520" y="4365173"/>
            <a:ext cx="8640960" cy="3804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400096" y="2276872"/>
            <a:ext cx="0" cy="2592288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572000" y="2276872"/>
            <a:ext cx="0" cy="2592288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04448" y="2276872"/>
            <a:ext cx="0" cy="2592288"/>
          </a:xfrm>
          <a:prstGeom prst="line">
            <a:avLst/>
          </a:prstGeom>
          <a:ln>
            <a:solidFill>
              <a:srgbClr val="FF5B5B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499992" y="2413279"/>
            <a:ext cx="4176464" cy="75812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20628" y="3546477"/>
            <a:ext cx="90932" cy="833867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 rot="13445650">
            <a:off x="578779" y="4403342"/>
            <a:ext cx="288032" cy="216024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8208646">
            <a:off x="6782197" y="2165959"/>
            <a:ext cx="288032" cy="216024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5576" y="4603658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Customers don’t like this!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56653" y="1999873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Customers don’t like this!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67544" y="508518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are professionals, 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 we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should note also in fine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design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 the saying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goes “God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is in the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details”.</a:t>
            </a:r>
          </a:p>
        </p:txBody>
      </p:sp>
    </p:spTree>
    <p:extLst>
      <p:ext uri="{BB962C8B-B14F-4D97-AF65-F5344CB8AC3E}">
        <p14:creationId xmlns:p14="http://schemas.microsoft.com/office/powerpoint/2010/main" val="38336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24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like pale color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67544" y="4226312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Dark colors and primary colors hard to see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should not increase the color on its own. 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should not be decided by your taste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followed if there is a guideline of UI / UX is important.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50" name="Picture 2" descr="http://webshots.websitesfromhell.net/a9b23e26e82b1f408e6c79d47ada8c22/s_8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4" y="1628799"/>
            <a:ext cx="3743314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このウィンドウを閉じ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54" y="1596429"/>
            <a:ext cx="3458046" cy="23461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1373105" y="1288652"/>
            <a:ext cx="1775871" cy="307777"/>
          </a:xfrm>
          <a:prstGeom prst="rect">
            <a:avLst/>
          </a:prstGeom>
          <a:solidFill>
            <a:srgbClr val="FFDE7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latin typeface="+mn-lt"/>
                <a:ea typeface="+mn-ea"/>
              </a:rPr>
              <a:t>Web site from hell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09230" y="1262854"/>
            <a:ext cx="1268297" cy="307777"/>
          </a:xfrm>
          <a:prstGeom prst="rect">
            <a:avLst/>
          </a:prstGeom>
          <a:solidFill>
            <a:srgbClr val="FFDE7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latin typeface="+mn-lt"/>
                <a:ea typeface="+mn-ea"/>
              </a:rPr>
              <a:t>Good design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6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25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are particular about a detailed message.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39924" y="4874384"/>
            <a:ext cx="8552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is difficult test of the error message because the comparison of the Japanese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 Design test is difficult, too.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Let's compare it to devise a way to test the design and message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544" y="2146600"/>
            <a:ext cx="353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Result Test</a:t>
            </a: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「年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棒制は選べません。」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Picture 4" descr="C:\Users\kensaku.yamane\Downloads\MC900432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81" y="1773397"/>
            <a:ext cx="775723" cy="7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779912" y="254574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VN</a:t>
            </a:r>
            <a:r>
              <a:rPr kumimoji="1" lang="ja-JP" altLang="en-US" sz="1400" dirty="0" smtClean="0">
                <a:latin typeface="+mn-lt"/>
                <a:ea typeface="+mn-ea"/>
              </a:rPr>
              <a:t> </a:t>
            </a:r>
            <a:r>
              <a:rPr kumimoji="1" lang="en-US" altLang="ja-JP" sz="1400" dirty="0" smtClean="0">
                <a:latin typeface="+mn-lt"/>
                <a:ea typeface="+mn-ea"/>
              </a:rPr>
              <a:t>Engineer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004048" y="1412776"/>
            <a:ext cx="3024336" cy="1152128"/>
          </a:xfrm>
          <a:prstGeom prst="wedgeRoundRectCallout">
            <a:avLst>
              <a:gd name="adj1" fmla="val -57724"/>
              <a:gd name="adj2" fmla="val 3416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This message </a:t>
            </a:r>
            <a:r>
              <a:rPr lang="en-US" altLang="ja-JP" sz="1800" dirty="0" smtClean="0">
                <a:solidFill>
                  <a:schemeClr val="tx1"/>
                </a:solidFill>
              </a:rPr>
              <a:t>is</a:t>
            </a:r>
            <a:r>
              <a:rPr lang="ja-JP" altLang="en-US" sz="1800" dirty="0" smtClean="0">
                <a:solidFill>
                  <a:schemeClr val="tx1"/>
                </a:solidFill>
              </a:rPr>
              <a:t>　</a:t>
            </a:r>
            <a:r>
              <a:rPr lang="en-US" altLang="ja-JP" sz="1800" dirty="0" smtClean="0">
                <a:solidFill>
                  <a:schemeClr val="tx1"/>
                </a:solidFill>
              </a:rPr>
              <a:t>probably </a:t>
            </a:r>
            <a:r>
              <a:rPr lang="en-US" altLang="ja-JP" sz="1800" dirty="0">
                <a:solidFill>
                  <a:schemeClr val="tx1"/>
                </a:solidFill>
              </a:rPr>
              <a:t>correct.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Maybe. I'm fine</a:t>
            </a:r>
            <a:r>
              <a:rPr lang="en-US" altLang="ja-JP" sz="1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ja-JP" sz="1800" dirty="0" smtClean="0">
                <a:solidFill>
                  <a:schemeClr val="tx1"/>
                </a:solidFill>
              </a:rPr>
              <a:t>This case is OK!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7372982" y="1874240"/>
            <a:ext cx="432048" cy="432048"/>
            <a:chOff x="323528" y="3356992"/>
            <a:chExt cx="648072" cy="648072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323528" y="3356992"/>
              <a:ext cx="648072" cy="6480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>
              <a:off x="323528" y="3356992"/>
              <a:ext cx="648072" cy="6480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C:\Users\kensaku.yamane\Downloads\MC900432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80" y="3265369"/>
            <a:ext cx="775723" cy="7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3779911" y="4037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VN</a:t>
            </a:r>
            <a:r>
              <a:rPr kumimoji="1" lang="ja-JP" altLang="en-US" sz="1400" dirty="0" smtClean="0">
                <a:latin typeface="+mn-lt"/>
                <a:ea typeface="+mn-ea"/>
              </a:rPr>
              <a:t> </a:t>
            </a:r>
            <a:r>
              <a:rPr kumimoji="1" lang="en-US" altLang="ja-JP" sz="1400" dirty="0" smtClean="0">
                <a:latin typeface="+mn-lt"/>
                <a:ea typeface="+mn-ea"/>
              </a:rPr>
              <a:t>Engineer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5004046" y="3077165"/>
            <a:ext cx="3024337" cy="1479576"/>
          </a:xfrm>
          <a:prstGeom prst="wedgeRoundRectCallout">
            <a:avLst>
              <a:gd name="adj1" fmla="val -60166"/>
              <a:gd name="adj2" fmla="val -2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I don’t know Japanese.</a:t>
            </a:r>
          </a:p>
          <a:p>
            <a:r>
              <a:rPr lang="en-US" altLang="ja-JP" sz="1800" dirty="0" smtClean="0">
                <a:solidFill>
                  <a:schemeClr val="tx1"/>
                </a:solidFill>
              </a:rPr>
              <a:t>I’ll compare result to test case</a:t>
            </a:r>
            <a:r>
              <a:rPr lang="ja-JP" altLang="en-US" sz="1800" dirty="0">
                <a:solidFill>
                  <a:schemeClr val="tx1"/>
                </a:solidFill>
              </a:rPr>
              <a:t> </a:t>
            </a:r>
            <a:r>
              <a:rPr lang="en-US" altLang="ja-JP" sz="1800" dirty="0" smtClean="0">
                <a:solidFill>
                  <a:schemeClr val="tx1"/>
                </a:solidFill>
              </a:rPr>
              <a:t>by Excel.</a:t>
            </a:r>
          </a:p>
          <a:p>
            <a:r>
              <a:rPr lang="en-US" altLang="ja-JP" sz="1800" dirty="0" smtClean="0">
                <a:solidFill>
                  <a:schemeClr val="tx1"/>
                </a:solidFill>
              </a:rPr>
              <a:t>Oh, it’s NG!</a:t>
            </a:r>
          </a:p>
          <a:p>
            <a:r>
              <a:rPr lang="en-US" altLang="ja-JP" sz="1800" dirty="0" smtClean="0">
                <a:solidFill>
                  <a:schemeClr val="tx1"/>
                </a:solidFill>
              </a:rPr>
              <a:t>I’ll make a ticket.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67544" y="1357317"/>
            <a:ext cx="3536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Message in Test</a:t>
            </a:r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Case</a:t>
            </a:r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年俸制は選べません。」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1820511" y="4402853"/>
            <a:ext cx="1986101" cy="307777"/>
          </a:xfrm>
          <a:prstGeom prst="borderCallout1">
            <a:avLst>
              <a:gd name="adj1" fmla="val 68266"/>
              <a:gd name="adj2" fmla="val -3345"/>
              <a:gd name="adj3" fmla="val -19266"/>
              <a:gd name="adj4" fmla="val -8512"/>
            </a:avLst>
          </a:prstGeom>
          <a:solidFill>
            <a:srgbClr val="FFDE7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=IF(B2=B3,"OK","NG")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ドーナツ 19"/>
          <p:cNvSpPr/>
          <p:nvPr/>
        </p:nvSpPr>
        <p:spPr>
          <a:xfrm>
            <a:off x="7264970" y="3744869"/>
            <a:ext cx="648072" cy="648072"/>
          </a:xfrm>
          <a:prstGeom prst="donut">
            <a:avLst>
              <a:gd name="adj" fmla="val 8348"/>
            </a:avLst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32205"/>
            <a:ext cx="3271882" cy="104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26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readability of the source is low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pic>
        <p:nvPicPr>
          <p:cNvPr id="5122" name="Picture 2" descr="http://www.acunetix.com/wp-content/uploads/2009/10/cubecart_get_ip_address_source_cod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4" b="60885"/>
          <a:stretch/>
        </p:blipFill>
        <p:spPr bwMode="auto">
          <a:xfrm>
            <a:off x="539552" y="1556791"/>
            <a:ext cx="7722215" cy="28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31148" y="436880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Source code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is creature.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Another person touch tomorrow. 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should write the code easy for me one month after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And we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have to add comments beside coding. 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make other member can be easy to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understand.</a:t>
            </a:r>
          </a:p>
        </p:txBody>
      </p:sp>
    </p:spTree>
    <p:extLst>
      <p:ext uri="{BB962C8B-B14F-4D97-AF65-F5344CB8AC3E}">
        <p14:creationId xmlns:p14="http://schemas.microsoft.com/office/powerpoint/2010/main" val="41231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27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the source is not adjustable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67544" y="4748951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Source also changed the business is changed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 not get just move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should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write the source is divided into classes and methods in the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appropriate.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50" name="Picture 2" descr="http://i.stack.imgur.com/puHr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2798813" cy="31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28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They don't like performance is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slow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903" y="5029725"/>
            <a:ext cx="870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some projects SQL was the cause of performance degradation. </a:t>
            </a: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Are you care about the cost of SQL?</a:t>
            </a:r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596667107"/>
              </p:ext>
            </p:extLst>
          </p:nvPr>
        </p:nvGraphicFramePr>
        <p:xfrm>
          <a:off x="1259632" y="2343011"/>
          <a:ext cx="5904656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1142152945"/>
              </p:ext>
            </p:extLst>
          </p:nvPr>
        </p:nvGraphicFramePr>
        <p:xfrm>
          <a:off x="3635896" y="2991083"/>
          <a:ext cx="1512168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79904" y="1196752"/>
            <a:ext cx="8705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many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cases</a:t>
            </a: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performance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test is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carried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 in parallel with the ST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75" name="Picture 3" descr="C:\Users\kensaku.yamane\AppData\Local\Microsoft\Windows\Temporary Internet Files\Content.IE5\08XQE225\MM900315836[1]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90036"/>
            <a:ext cx="423664" cy="4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3995936" y="3903439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find</a:t>
            </a: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 location 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 there is a problem with the performance.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259632" y="3175575"/>
            <a:ext cx="2160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</a:t>
            </a: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have to fix and retest.</a:t>
            </a:r>
          </a:p>
        </p:txBody>
      </p:sp>
      <p:sp>
        <p:nvSpPr>
          <p:cNvPr id="4" name="屈折矢印 3"/>
          <p:cNvSpPr/>
          <p:nvPr/>
        </p:nvSpPr>
        <p:spPr>
          <a:xfrm flipH="1">
            <a:off x="2195736" y="3567146"/>
            <a:ext cx="1656184" cy="586125"/>
          </a:xfrm>
          <a:prstGeom prst="bentUpArrow">
            <a:avLst>
              <a:gd name="adj1" fmla="val 18097"/>
              <a:gd name="adj2" fmla="val 22239"/>
              <a:gd name="adj3" fmla="val 3052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If a failure occurs</a:t>
            </a:r>
            <a:endParaRPr lang="en-US" altLang="ja-JP" sz="3600" dirty="0" smtClean="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4725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29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150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6098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Overview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1. Understand 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purpose</a:t>
            </a:r>
          </a:p>
          <a:p>
            <a:endParaRPr lang="en-US" altLang="ja-JP" sz="200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2. Japanese culture</a:t>
            </a:r>
          </a:p>
          <a:p>
            <a:r>
              <a:rPr lang="ja-JP" altLang="en-US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2.1. 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Service in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</a:t>
            </a:r>
          </a:p>
          <a:p>
            <a:r>
              <a:rPr lang="ja-JP" altLang="en-US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2.2. 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Sense of Japanese</a:t>
            </a:r>
            <a:endParaRPr lang="en-US" altLang="ja-JP" sz="200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3.</a:t>
            </a:r>
            <a:r>
              <a:rPr lang="ja-JP" altLang="en-US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Quality 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System Development</a:t>
            </a:r>
            <a:endParaRPr lang="en-US" altLang="ja-JP" sz="20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3.1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.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Point</a:t>
            </a:r>
            <a:endParaRPr lang="en-US" altLang="ja-JP" sz="20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3.2</a:t>
            </a:r>
            <a:r>
              <a:rPr lang="en-US" altLang="ja-JP" sz="200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.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a failure occurs</a:t>
            </a:r>
          </a:p>
          <a:p>
            <a:endParaRPr lang="en-US" altLang="ja-JP" sz="20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4.</a:t>
            </a:r>
            <a:r>
              <a:rPr lang="ja-JP" altLang="en-US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Summary</a:t>
            </a:r>
            <a:endParaRPr lang="en-US" altLang="ja-JP" sz="20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2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30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Send email wrong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pic>
        <p:nvPicPr>
          <p:cNvPr id="3074" name="Picture 2" descr="PNG,アイコン,アバター,オフィス,コンピュータ,コンピュータ モニタ,コンピューティング,テクノロジ,ビジネス,ビジネスマン,モニタ,人,会社員,切り取ったイメージ,切り取ったピクチャ,切り取った画像,実業家,男,男性,透明な背景,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2809598"/>
            <a:ext cx="1512168" cy="142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06041" y="515719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 a result,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 was a loss of several hundreds of thousand dollars.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also lost customer confidence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50057" y="119612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This is a real episode. A web site was launched.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However, the site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was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unstable. 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 longer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could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 business smoothly.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39552" y="2499879"/>
            <a:ext cx="1584176" cy="430486"/>
          </a:xfrm>
          <a:prstGeom prst="wedgeRoundRectCallout">
            <a:avLst>
              <a:gd name="adj1" fmla="val 19513"/>
              <a:gd name="adj2" fmla="val 8636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I’ll release new Site!</a:t>
            </a:r>
          </a:p>
        </p:txBody>
      </p:sp>
      <p:pic>
        <p:nvPicPr>
          <p:cNvPr id="3077" name="Picture 5" descr="PNG,アイコン,アバター,人,切り取ったイメージ,切り取ったピクチャ,切り取った画像,労働者,工事,工業,建設作業員,男,男性,職業,透明な背景,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92" y="2335999"/>
            <a:ext cx="1378991" cy="13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1259632" y="386270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Engineer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29547" y="448995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lt"/>
                <a:ea typeface="+mn-ea"/>
              </a:rPr>
              <a:t>Customer’s </a:t>
            </a:r>
          </a:p>
          <a:p>
            <a:pPr algn="ctr"/>
            <a:r>
              <a:rPr lang="en-US" altLang="ja-JP" sz="1400" dirty="0" smtClean="0">
                <a:latin typeface="+mn-lt"/>
                <a:ea typeface="+mn-ea"/>
              </a:rPr>
              <a:t>Customer</a:t>
            </a:r>
            <a:endParaRPr kumimoji="1" lang="ja-JP" altLang="en-US" sz="1400" dirty="0" smtClean="0">
              <a:latin typeface="+mn-lt"/>
              <a:ea typeface="+mn-ea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6953683" y="2467224"/>
            <a:ext cx="1512168" cy="463141"/>
          </a:xfrm>
          <a:prstGeom prst="wedgeRoundRectCallout">
            <a:avLst>
              <a:gd name="adj1" fmla="val -72173"/>
              <a:gd name="adj2" fmla="val 77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I can’t access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75738" y="3862701"/>
            <a:ext cx="1146705" cy="926746"/>
            <a:chOff x="4046908" y="3776738"/>
            <a:chExt cx="1577927" cy="1333467"/>
          </a:xfrm>
        </p:grpSpPr>
        <p:pic>
          <p:nvPicPr>
            <p:cNvPr id="22" name="Picture 5" descr="C:\Users\kensaku.yamane\Downloads\MC90043488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496" y="3776738"/>
              <a:ext cx="828092" cy="912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4046908" y="4667354"/>
              <a:ext cx="1577927" cy="4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lt"/>
                  <a:ea typeface="+mn-ea"/>
                </a:rPr>
                <a:t>Customer</a:t>
              </a:r>
              <a:endParaRPr kumimoji="1" lang="ja-JP" altLang="en-US" sz="1400" dirty="0" smtClean="0">
                <a:latin typeface="+mn-lt"/>
                <a:ea typeface="+mn-ea"/>
              </a:endParaRPr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905925" y="3795494"/>
            <a:ext cx="1823622" cy="587523"/>
          </a:xfrm>
          <a:prstGeom prst="wedgeRoundRectCallout">
            <a:avLst>
              <a:gd name="adj1" fmla="val -67521"/>
              <a:gd name="adj2" fmla="val -21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Noooooo</a:t>
            </a:r>
            <a:r>
              <a:rPr lang="en-US" altLang="ja-JP" sz="1200" dirty="0" smtClean="0">
                <a:solidFill>
                  <a:schemeClr val="tx1"/>
                </a:solidFill>
              </a:rPr>
              <a:t>!!!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I’m terrible sorry!!!</a:t>
            </a:r>
          </a:p>
        </p:txBody>
      </p:sp>
      <p:pic>
        <p:nvPicPr>
          <p:cNvPr id="4099" name="Picture 3" descr="C:\Users\kensaku.yamane\AppData\Local\Microsoft\Windows\Temporary Internet Files\Content.IE5\6WLHG7MU\MC90043489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97131"/>
            <a:ext cx="622450" cy="6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吹き出し 27"/>
          <p:cNvSpPr/>
          <p:nvPr/>
        </p:nvSpPr>
        <p:spPr>
          <a:xfrm>
            <a:off x="6959690" y="3742264"/>
            <a:ext cx="1512168" cy="463141"/>
          </a:xfrm>
          <a:prstGeom prst="wedgeRoundRectCallout">
            <a:avLst>
              <a:gd name="adj1" fmla="val -70568"/>
              <a:gd name="adj2" fmla="val 445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My writing data is lost!</a:t>
            </a:r>
          </a:p>
        </p:txBody>
      </p:sp>
      <p:pic>
        <p:nvPicPr>
          <p:cNvPr id="4100" name="Picture 4" descr="C:\Users\kensaku.yamane\AppData\Local\Microsoft\Windows\Temporary Internet Files\Content.IE5\08XQE225\MC900434898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58" y="3293866"/>
            <a:ext cx="661257" cy="66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吹き出し 29"/>
          <p:cNvSpPr/>
          <p:nvPr/>
        </p:nvSpPr>
        <p:spPr>
          <a:xfrm>
            <a:off x="6977890" y="3087290"/>
            <a:ext cx="1512168" cy="463141"/>
          </a:xfrm>
          <a:prstGeom prst="wedgeRoundRectCallout">
            <a:avLst>
              <a:gd name="adj1" fmla="val -70568"/>
              <a:gd name="adj2" fmla="val 445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I never use this service!</a:t>
            </a:r>
          </a:p>
        </p:txBody>
      </p:sp>
    </p:spTree>
    <p:extLst>
      <p:ext uri="{BB962C8B-B14F-4D97-AF65-F5344CB8AC3E}">
        <p14:creationId xmlns:p14="http://schemas.microsoft.com/office/powerpoint/2010/main" val="19294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31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Refund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1196125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our system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doesn’t meet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demands of the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must return the money to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customers.</a:t>
            </a:r>
          </a:p>
        </p:txBody>
      </p:sp>
      <p:pic>
        <p:nvPicPr>
          <p:cNvPr id="4098" name="Picture 2" descr="http://www.debtsettlementlink.com/images/u/articles/debt-settlement-firm-legal-helpers-debt-resolution-agrees-to-2-1-million-ref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3446674" cy="252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293440" y="515719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is not only function in the request. 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request is also included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non-functional requirements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(for ex performance ).</a:t>
            </a:r>
          </a:p>
        </p:txBody>
      </p:sp>
    </p:spTree>
    <p:extLst>
      <p:ext uri="{BB962C8B-B14F-4D97-AF65-F5344CB8AC3E}">
        <p14:creationId xmlns:p14="http://schemas.microsoft.com/office/powerpoint/2010/main" val="40049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32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Compensation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for damages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1196125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2006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Mizuho Securities sued by cancellation process did not perform the Tokyo Stock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Exchange.</a:t>
            </a:r>
          </a:p>
          <a:p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2009, Tokyo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District Court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was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sentenced to order payment of approximately 10.7 billion yen on the Tokyo Stock Exchange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cause was a bug in the cancellation process.</a:t>
            </a:r>
          </a:p>
          <a:p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511" y="4725144"/>
            <a:ext cx="857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There is a possibility of damage to the customer by our bugs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that case, we have to compensation for damages to the customer.</a:t>
            </a:r>
          </a:p>
        </p:txBody>
      </p:sp>
      <p:pic>
        <p:nvPicPr>
          <p:cNvPr id="5122" name="Picture 2" descr="http://www.tse.or.jp/about/tse/logo/b7gje6000002hkl2-img/b7gje6000002hko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23194"/>
            <a:ext cx="1362075" cy="16859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dialoginthedark.com/fcms_image/24_2/a8408f8b5fd3d363d77579943b852f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53506"/>
            <a:ext cx="1779742" cy="14253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Summary</a:t>
            </a: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4725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33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150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4395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34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Summary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95536" y="1202879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 must understand the expectations in order to obtain a high evaluation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customer are surrounded by high quality service, so they require high quality in System Development.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is their expectations.</a:t>
            </a:r>
          </a:p>
          <a:p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a failure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occurs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 customer's so annoying. We lose confidence easily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 order to improve the evaluation of the customer, we must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ultimately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quality more.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3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2" y="1628800"/>
            <a:ext cx="7163398" cy="391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3"/>
          <p:cNvSpPr txBox="1">
            <a:spLocks/>
          </p:cNvSpPr>
          <p:nvPr/>
        </p:nvSpPr>
        <p:spPr>
          <a:xfrm>
            <a:off x="3907206" y="4005064"/>
            <a:ext cx="2222387" cy="1296144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4F81BD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OKINAWA</a:t>
            </a:r>
            <a:endParaRPr lang="ja-JP" altLang="en-US" sz="2400" b="1" dirty="0">
              <a:solidFill>
                <a:srgbClr val="4F81BD">
                  <a:lumMod val="50000"/>
                </a:srgb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2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8"/>
          <p:cNvSpPr txBox="1">
            <a:spLocks/>
          </p:cNvSpPr>
          <p:nvPr/>
        </p:nvSpPr>
        <p:spPr>
          <a:xfrm>
            <a:off x="0" y="2721620"/>
            <a:ext cx="9144000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None/>
            </a:pPr>
            <a:r>
              <a:rPr lang="en-US" altLang="ja-JP" sz="360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Understand the </a:t>
            </a:r>
            <a:r>
              <a:rPr lang="en-US" altLang="ja-JP" sz="3600" dirty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purpose</a:t>
            </a:r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323851" y="6524725"/>
            <a:ext cx="1223963" cy="2889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4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534150"/>
            <a:ext cx="5486400" cy="323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614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5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Who is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customer?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410146" y="1124744"/>
            <a:ext cx="873385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 marL="355600" indent="-3556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*Immediate future</a:t>
            </a:r>
          </a:p>
          <a:p>
            <a:pPr marL="355600" indent="-3556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6" name="Picture 2" descr="http://www.lib.utexas.edu/maps/middle_east_and_asia/east_asia_pol_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0" t="8105" r="2372" b="31714"/>
          <a:stretch/>
        </p:blipFill>
        <p:spPr bwMode="auto">
          <a:xfrm>
            <a:off x="1835696" y="1700808"/>
            <a:ext cx="4489388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9/9e/Flag_of_Japan.svg/1280px-Flag_of_Japa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20" y="2748768"/>
            <a:ext cx="1152128" cy="7677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ベトナムの国旗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28" y="5065270"/>
            <a:ext cx="1061572" cy="7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6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Evaluation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2081976" y="2852936"/>
            <a:ext cx="21091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Evaluation = 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4274364" y="2420888"/>
            <a:ext cx="2124000" cy="720080"/>
            <a:chOff x="2114124" y="2725688"/>
            <a:chExt cx="2124000" cy="720080"/>
          </a:xfrm>
        </p:grpSpPr>
        <p:sp>
          <p:nvSpPr>
            <p:cNvPr id="6" name="テキスト ボックス 33"/>
            <p:cNvSpPr txBox="1">
              <a:spLocks noChangeArrowheads="1"/>
            </p:cNvSpPr>
            <p:nvPr/>
          </p:nvSpPr>
          <p:spPr bwMode="auto">
            <a:xfrm>
              <a:off x="2123728" y="2725688"/>
              <a:ext cx="21091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72000" bIns="7200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dirty="0" smtClean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?</a:t>
              </a:r>
            </a:p>
            <a:p>
              <a:pPr algn="ctr">
                <a:lnSpc>
                  <a:spcPct val="120000"/>
                </a:lnSpc>
              </a:pPr>
              <a:endPara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ja-JP" dirty="0" smtClean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?</a:t>
              </a: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2114124" y="3445768"/>
              <a:ext cx="21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Complete following formula</a:t>
            </a:r>
          </a:p>
        </p:txBody>
      </p:sp>
    </p:spTree>
    <p:extLst>
      <p:ext uri="{BB962C8B-B14F-4D97-AF65-F5344CB8AC3E}">
        <p14:creationId xmlns:p14="http://schemas.microsoft.com/office/powerpoint/2010/main" val="20188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7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Evaluation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2081976" y="2852936"/>
            <a:ext cx="21091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Evaluation = 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4274364" y="2420888"/>
            <a:ext cx="2124000" cy="720080"/>
            <a:chOff x="2114124" y="2725688"/>
            <a:chExt cx="2124000" cy="720080"/>
          </a:xfrm>
        </p:grpSpPr>
        <p:sp>
          <p:nvSpPr>
            <p:cNvPr id="6" name="テキスト ボックス 33"/>
            <p:cNvSpPr txBox="1">
              <a:spLocks noChangeArrowheads="1"/>
            </p:cNvSpPr>
            <p:nvPr/>
          </p:nvSpPr>
          <p:spPr bwMode="auto">
            <a:xfrm>
              <a:off x="2123728" y="2725688"/>
              <a:ext cx="21091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72000" bIns="7200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dirty="0" smtClean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Performance</a:t>
              </a:r>
            </a:p>
            <a:p>
              <a:pPr>
                <a:lnSpc>
                  <a:spcPct val="120000"/>
                </a:lnSpc>
              </a:pPr>
              <a:endPara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 dirty="0" smtClean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Expectation</a:t>
              </a: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2114124" y="3445768"/>
              <a:ext cx="21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Complete following formula</a:t>
            </a:r>
          </a:p>
        </p:txBody>
      </p:sp>
      <p:sp>
        <p:nvSpPr>
          <p:cNvPr id="12" name="テキスト ボックス 33"/>
          <p:cNvSpPr txBox="1">
            <a:spLocks noChangeArrowheads="1"/>
          </p:cNvSpPr>
          <p:nvPr/>
        </p:nvSpPr>
        <p:spPr bwMode="auto">
          <a:xfrm>
            <a:off x="179512" y="4626064"/>
            <a:ext cx="858983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Even if our Performance is very high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if not matched expectations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evaluation 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is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low.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 understand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“Expectation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” is very important.</a:t>
            </a:r>
          </a:p>
          <a:p>
            <a:pPr>
              <a:lnSpc>
                <a:spcPct val="120000"/>
              </a:lnSpc>
            </a:pP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ja-JP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0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8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</a:t>
            </a:r>
            <a:r>
              <a:rPr lang="en-US" altLang="ja-JP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your evaluation </a:t>
            </a:r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is raised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302653" y="1124744"/>
            <a:ext cx="858983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If your evaluation is raised , chairman assign you high position.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 a 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consequence you can raised your wedge.</a:t>
            </a:r>
          </a:p>
          <a:p>
            <a:pPr>
              <a:lnSpc>
                <a:spcPct val="120000"/>
              </a:lnSpc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8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Summary of section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9-Oct-14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36" name="テキスト ボックス 33"/>
          <p:cNvSpPr txBox="1">
            <a:spLocks noChangeArrowheads="1"/>
          </p:cNvSpPr>
          <p:nvPr/>
        </p:nvSpPr>
        <p:spPr bwMode="auto">
          <a:xfrm>
            <a:off x="302653" y="1052736"/>
            <a:ext cx="858983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b="1" u="sng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Purpose of this training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get high evaluation is need to understand expectation of customer.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Let's learn a sense of customer and customer’s culture. 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Let‘s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understand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Japanese culture and customer’s expectation.</a:t>
            </a:r>
          </a:p>
        </p:txBody>
      </p:sp>
    </p:spTree>
    <p:extLst>
      <p:ext uri="{BB962C8B-B14F-4D97-AF65-F5344CB8AC3E}">
        <p14:creationId xmlns:p14="http://schemas.microsoft.com/office/powerpoint/2010/main" val="4724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4_Intelligence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16300</TotalTime>
  <Words>1473</Words>
  <Application>Microsoft Office PowerPoint</Application>
  <PresentationFormat>画面に合わせる (4:3)</PresentationFormat>
  <Paragraphs>295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21</vt:i4>
      </vt:variant>
      <vt:variant>
        <vt:lpstr>スライド タイトル</vt:lpstr>
      </vt:variant>
      <vt:variant>
        <vt:i4>35</vt:i4>
      </vt:variant>
    </vt:vector>
  </HeadingPairs>
  <TitlesOfParts>
    <vt:vector size="56" baseType="lpstr">
      <vt:lpstr>2_デザインの設定</vt:lpstr>
      <vt:lpstr>1_デザインの設定</vt:lpstr>
      <vt:lpstr>デザインの設定</vt:lpstr>
      <vt:lpstr>3_デザインの設定</vt:lpstr>
      <vt:lpstr>4_デザインの設定</vt:lpstr>
      <vt:lpstr>10_デザインの設定</vt:lpstr>
      <vt:lpstr>5_デザインの設定</vt:lpstr>
      <vt:lpstr>6_デザインの設定</vt:lpstr>
      <vt:lpstr>7_デザインの設定</vt:lpstr>
      <vt:lpstr>8_デザインの設定</vt:lpstr>
      <vt:lpstr>9_デザインの設定</vt:lpstr>
      <vt:lpstr>11_デザインの設定</vt:lpstr>
      <vt:lpstr>12_デザインの設定</vt:lpstr>
      <vt:lpstr>13_デザインの設定</vt:lpstr>
      <vt:lpstr>14_デザインの設定</vt:lpstr>
      <vt:lpstr>15_デザインの設定</vt:lpstr>
      <vt:lpstr>4_Intelligence2013</vt:lpstr>
      <vt:lpstr>16_デザインの設定</vt:lpstr>
      <vt:lpstr>17_デザインの設定</vt:lpstr>
      <vt:lpstr>18_デザインの設定</vt:lpstr>
      <vt:lpstr>Office テーマ</vt:lpstr>
      <vt:lpstr>Japanese culture and their sense of quality </vt:lpstr>
      <vt:lpstr>Purpose of this Document</vt:lpstr>
      <vt:lpstr>Overview</vt:lpstr>
      <vt:lpstr>PowerPoint プレゼンテーション</vt:lpstr>
      <vt:lpstr>Who is customer?</vt:lpstr>
      <vt:lpstr>Evaluation</vt:lpstr>
      <vt:lpstr>Evaluation</vt:lpstr>
      <vt:lpstr>If your evaluation is raised</vt:lpstr>
      <vt:lpstr>Summary of section</vt:lpstr>
      <vt:lpstr>PowerPoint プレゼンテーション</vt:lpstr>
      <vt:lpstr>Service in Japan Train operate punctually</vt:lpstr>
      <vt:lpstr>Service in Japan Door-to-door service</vt:lpstr>
      <vt:lpstr> Sense of Japanese Keeping things tidy and things in order</vt:lpstr>
      <vt:lpstr>Sense of Japanese Keep the rules</vt:lpstr>
      <vt:lpstr>Sense of Japanese Sense of "The tip of an iceberg"</vt:lpstr>
      <vt:lpstr>Sense of Japanese They make a claim by little</vt:lpstr>
      <vt:lpstr>Sense of Japanese  Stop using it without claim</vt:lpstr>
      <vt:lpstr>Sense of Japanese  Read between the line</vt:lpstr>
      <vt:lpstr>PowerPoint プレゼンテーション</vt:lpstr>
      <vt:lpstr>PowerPoint プレゼンテーション</vt:lpstr>
      <vt:lpstr>Point They don't like there are bugs.</vt:lpstr>
      <vt:lpstr>Point They don't like objects are not aligned.</vt:lpstr>
      <vt:lpstr>Point They don't like objects are not aligned.</vt:lpstr>
      <vt:lpstr>Point They like pale color</vt:lpstr>
      <vt:lpstr>Point They are particular about a detailed message.</vt:lpstr>
      <vt:lpstr>Point They don't like readability of the source is low</vt:lpstr>
      <vt:lpstr>Point They don't like the source is not adjustable</vt:lpstr>
      <vt:lpstr>Point They don't like performance is slow</vt:lpstr>
      <vt:lpstr>PowerPoint プレゼンテーション</vt:lpstr>
      <vt:lpstr>Send email wrong</vt:lpstr>
      <vt:lpstr>Refund</vt:lpstr>
      <vt:lpstr>Compensation for damages</vt:lpstr>
      <vt:lpstr>PowerPoint プレゼンテーション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INTELLIGENCE</dc:creator>
  <cp:lastModifiedBy>kensaku.yamane</cp:lastModifiedBy>
  <cp:revision>2003</cp:revision>
  <cp:lastPrinted>2012-05-02T07:14:48Z</cp:lastPrinted>
  <dcterms:created xsi:type="dcterms:W3CDTF">2004-02-19T05:36:17Z</dcterms:created>
  <dcterms:modified xsi:type="dcterms:W3CDTF">2014-10-09T06:41:29Z</dcterms:modified>
</cp:coreProperties>
</file>