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1" r:id="rId2"/>
  </p:sldMasterIdLst>
  <p:notesMasterIdLst>
    <p:notesMasterId r:id="rId12"/>
  </p:notesMasterIdLst>
  <p:handoutMasterIdLst>
    <p:handoutMasterId r:id="rId13"/>
  </p:handoutMasterIdLst>
  <p:sldIdLst>
    <p:sldId id="324" r:id="rId3"/>
    <p:sldId id="500" r:id="rId4"/>
    <p:sldId id="513" r:id="rId5"/>
    <p:sldId id="527" r:id="rId6"/>
    <p:sldId id="528" r:id="rId7"/>
    <p:sldId id="538" r:id="rId8"/>
    <p:sldId id="541" r:id="rId9"/>
    <p:sldId id="503" r:id="rId10"/>
    <p:sldId id="510" r:id="rId11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" pitchFamily="18" charset="0"/>
        <a:ea typeface="HGP創英角ｺﾞｼｯｸUB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FF99"/>
    <a:srgbClr val="FFFF66"/>
    <a:srgbClr val="FFCCCC"/>
    <a:srgbClr val="FF9999"/>
    <a:srgbClr val="FF0000"/>
    <a:srgbClr val="FF66FF"/>
    <a:srgbClr val="73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2" autoAdjust="0"/>
    <p:restoredTop sz="98448" autoAdjust="0"/>
  </p:normalViewPr>
  <p:slideViewPr>
    <p:cSldViewPr snapToGrid="0">
      <p:cViewPr varScale="1">
        <p:scale>
          <a:sx n="74" d="100"/>
          <a:sy n="74" d="100"/>
        </p:scale>
        <p:origin x="-1344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2778" y="-204"/>
      </p:cViewPr>
      <p:guideLst>
        <p:guide orient="horz" pos="3022"/>
        <p:guide orient="horz" pos="6027"/>
        <p:guide pos="33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8" tIns="45289" rIns="90578" bIns="45289" numCol="1" anchor="t" anchorCtr="0" compatLnSpc="1">
            <a:prstTxWarp prst="textNoShape">
              <a:avLst/>
            </a:prstTxWarp>
          </a:bodyPr>
          <a:lstStyle>
            <a:lvl1pPr algn="l" defTabSz="904875">
              <a:defRPr sz="1200">
                <a:latin typeface="Times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8" tIns="45289" rIns="90578" bIns="45289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latin typeface="Times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8" tIns="45289" rIns="90578" bIns="45289" numCol="1" anchor="b" anchorCtr="0" compatLnSpc="1">
            <a:prstTxWarp prst="textNoShape">
              <a:avLst/>
            </a:prstTxWarp>
          </a:bodyPr>
          <a:lstStyle>
            <a:lvl1pPr algn="l" defTabSz="904875">
              <a:defRPr sz="1200">
                <a:latin typeface="Times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8" tIns="45289" rIns="90578" bIns="45289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latin typeface="Times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C2D1CF1-2E8F-4093-BCC6-6AF194AA40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257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8" tIns="45289" rIns="90578" bIns="45289" numCol="1" anchor="t" anchorCtr="0" compatLnSpc="1">
            <a:prstTxWarp prst="textNoShape">
              <a:avLst/>
            </a:prstTxWarp>
          </a:bodyPr>
          <a:lstStyle>
            <a:lvl1pPr algn="l" defTabSz="904875">
              <a:defRPr sz="1200">
                <a:latin typeface="Times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4188" y="296863"/>
            <a:ext cx="5948362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797425"/>
            <a:ext cx="54911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8" tIns="45289" rIns="90578" bIns="45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569450"/>
            <a:ext cx="2917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78" tIns="45289" rIns="90578" bIns="45289" numCol="1" anchor="b" anchorCtr="0" compatLnSpc="1">
            <a:prstTxWarp prst="textNoShape">
              <a:avLst/>
            </a:prstTxWarp>
          </a:bodyPr>
          <a:lstStyle>
            <a:lvl1pPr algn="r" defTabSz="904875">
              <a:defRPr sz="1400"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pPr>
              <a:defRPr/>
            </a:pPr>
            <a:fld id="{191622F8-A3E4-4528-8A81-311E45CEFE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714375" y="4618038"/>
            <a:ext cx="5489575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4800">
              <a:ea typeface="HG創英角ｺﾞｼｯｸUB" pitchFamily="49" charset="-128"/>
            </a:endParaRP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82550" y="9640888"/>
            <a:ext cx="3060700" cy="19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700">
                <a:solidFill>
                  <a:srgbClr val="000000"/>
                </a:solidFill>
                <a:latin typeface="Century" pitchFamily="18" charset="0"/>
                <a:ea typeface="ＭＳ 明朝" pitchFamily="17" charset="-128"/>
                <a:cs typeface="Times New Roman" pitchFamily="18" charset="0"/>
              </a:rPr>
              <a:t>Copyright(c)2006INTELLIGENCE,Ltd.Allrightsresered.</a:t>
            </a:r>
          </a:p>
        </p:txBody>
      </p:sp>
    </p:spTree>
    <p:extLst>
      <p:ext uri="{BB962C8B-B14F-4D97-AF65-F5344CB8AC3E}">
        <p14:creationId xmlns:p14="http://schemas.microsoft.com/office/powerpoint/2010/main" val="1293086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HGP創英角ｺﾞｼｯｸUB" pitchFamily="50" charset="-128"/>
        <a:ea typeface="HGP創英角ｺﾞｼｯｸUB" pitchFamily="50" charset="-128"/>
        <a:cs typeface="+mn-cs"/>
      </a:defRPr>
    </a:lvl1pPr>
    <a:lvl2pPr marL="179388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2pPr>
    <a:lvl3pPr marL="358775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3pPr>
    <a:lvl4pPr marL="538163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4pPr>
    <a:lvl5pPr marL="717550" indent="4763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1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185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440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3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083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001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5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18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8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989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9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490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10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232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12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162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 bwMode="gray">
          <a:xfrm>
            <a:off x="61913" y="-11328"/>
            <a:ext cx="8915400" cy="777446"/>
          </a:xfrm>
        </p:spPr>
        <p:txBody>
          <a:bodyPr/>
          <a:lstStyle>
            <a:lvl1pPr>
              <a:defRPr sz="240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"/>
          </p:nvPr>
        </p:nvSpPr>
        <p:spPr>
          <a:xfrm>
            <a:off x="173038" y="888141"/>
            <a:ext cx="9585325" cy="1261884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>
              <a:buFontTx/>
              <a:buBlip>
                <a:blip r:embed="rId2"/>
              </a:buBlip>
              <a:defRPr sz="1600"/>
            </a:lvl1pPr>
            <a:lvl2pPr>
              <a:buFont typeface="Wingdings" pitchFamily="2" charset="2"/>
              <a:buChar char="Ø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982141"/>
            <a:ext cx="8420100" cy="1470025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gray">
          <a:xfrm>
            <a:off x="2520757" y="3886200"/>
            <a:ext cx="4848997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0988" name="Picture 12"/>
          <p:cNvPicPr>
            <a:picLocks noChangeAspect="1" noChangeArrowheads="1"/>
          </p:cNvPicPr>
          <p:nvPr/>
        </p:nvPicPr>
        <p:blipFill>
          <a:blip r:embed="rId3" cstate="print"/>
          <a:srcRect r="-914" b="82805"/>
          <a:stretch>
            <a:fillRect/>
          </a:stretch>
        </p:blipFill>
        <p:spPr bwMode="gray">
          <a:xfrm>
            <a:off x="0" y="6659563"/>
            <a:ext cx="9906000" cy="198437"/>
          </a:xfrm>
          <a:prstGeom prst="rect">
            <a:avLst/>
          </a:prstGeom>
          <a:solidFill>
            <a:srgbClr val="101177"/>
          </a:solidFill>
          <a:effectLst>
            <a:outerShdw dist="12700" dir="16200000" algn="ctr" rotWithShape="0">
              <a:srgbClr val="00004C"/>
            </a:outerShdw>
          </a:effectLst>
        </p:spPr>
      </p:pic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1913" y="38100"/>
            <a:ext cx="89154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gray">
          <a:xfrm>
            <a:off x="9490075" y="6707188"/>
            <a:ext cx="3492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8306B557-C4AC-40F0-BEF4-EEA64FF20932}" type="slidenum">
              <a:rPr lang="en-US" altLang="ja-JP" sz="800">
                <a:solidFill>
                  <a:schemeClr val="bg1"/>
                </a:solidFill>
                <a:latin typeface="Times New Roman" pitchFamily="18" charset="0"/>
                <a:ea typeface="Osaka"/>
                <a:cs typeface="Osaka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ja-JP" sz="800">
              <a:solidFill>
                <a:schemeClr val="bg1"/>
              </a:solidFill>
              <a:latin typeface="Times New Roman" pitchFamily="18" charset="0"/>
              <a:ea typeface="Osaka"/>
              <a:cs typeface="Osaka"/>
            </a:endParaRPr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gray">
          <a:xfrm>
            <a:off x="3484563" y="6694488"/>
            <a:ext cx="291147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©</a:t>
            </a:r>
            <a:r>
              <a:rPr lang="en-US" altLang="ja-JP" sz="800" dirty="0" smtClean="0">
                <a:solidFill>
                  <a:schemeClr val="bg1"/>
                </a:solidFill>
                <a:latin typeface="Times New Roman" pitchFamily="18" charset="0"/>
                <a:cs typeface="Osaka"/>
              </a:rPr>
              <a:t>2014</a:t>
            </a:r>
            <a:r>
              <a:rPr lang="ja-JP" altLang="en-US" sz="800" dirty="0" smtClean="0">
                <a:solidFill>
                  <a:schemeClr val="bg1"/>
                </a:solidFill>
                <a:latin typeface="Times New Roman" pitchFamily="18" charset="0"/>
                <a:cs typeface="Osaka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Intelligence</a:t>
            </a:r>
            <a:r>
              <a:rPr lang="ja-JP" altLang="en-US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Business</a:t>
            </a:r>
            <a:r>
              <a:rPr lang="ja-JP" altLang="en-US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Solutions,</a:t>
            </a:r>
            <a:r>
              <a:rPr lang="ja-JP" altLang="en-US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Ltd.</a:t>
            </a:r>
            <a:r>
              <a:rPr lang="ja-JP" altLang="en-US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All</a:t>
            </a:r>
            <a:r>
              <a:rPr lang="ja-JP" altLang="en-US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Rights</a:t>
            </a:r>
            <a:r>
              <a:rPr lang="ja-JP" altLang="en-US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Times New Roman" pitchFamily="18" charset="0"/>
                <a:cs typeface="Osaka"/>
              </a:rPr>
              <a:t>Reserved.</a:t>
            </a:r>
          </a:p>
        </p:txBody>
      </p:sp>
      <p:pic>
        <p:nvPicPr>
          <p:cNvPr id="1790989" name="Picture 13"/>
          <p:cNvPicPr>
            <a:picLocks noChangeAspect="1" noChangeArrowheads="1"/>
          </p:cNvPicPr>
          <p:nvPr/>
        </p:nvPicPr>
        <p:blipFill>
          <a:blip r:embed="rId3" cstate="print"/>
          <a:srcRect r="-929" b="82738"/>
          <a:stretch>
            <a:fillRect/>
          </a:stretch>
        </p:blipFill>
        <p:spPr bwMode="gray">
          <a:xfrm>
            <a:off x="12700" y="0"/>
            <a:ext cx="9906000" cy="741405"/>
          </a:xfrm>
          <a:prstGeom prst="rect">
            <a:avLst/>
          </a:prstGeom>
          <a:gradFill rotWithShape="1">
            <a:gsLst>
              <a:gs pos="0">
                <a:srgbClr val="101177"/>
              </a:gs>
              <a:gs pos="100000">
                <a:srgbClr val="101177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effectLst>
            <a:outerShdw dist="28398" dir="6993903" algn="ctr" rotWithShape="0">
              <a:srgbClr val="00004C"/>
            </a:outerShdw>
          </a:effectLst>
        </p:spPr>
      </p:pic>
      <p:pic>
        <p:nvPicPr>
          <p:cNvPr id="9" name="Picture 2" descr="\\S-ibsfile01\share10-1\060_ARC_WEB\う\IBSロゴデータ\IBSロゴ②\（白反転）logo_business-solutions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9501" y="197708"/>
            <a:ext cx="1080000" cy="41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j-ea"/>
          <a:ea typeface="+mj-ea"/>
          <a:cs typeface="+mn-cs"/>
        </a:defRPr>
      </a:lvl1pPr>
      <a:lvl2pPr marL="536575" indent="-174625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j-ea"/>
          <a:ea typeface="+mj-ea"/>
        </a:defRPr>
      </a:lvl2pPr>
      <a:lvl3pPr marL="887413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j-ea"/>
          <a:ea typeface="+mj-ea"/>
        </a:defRPr>
      </a:lvl3pPr>
      <a:lvl4pPr marL="1257300" indent="-1905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j-ea"/>
          <a:ea typeface="+mj-ea"/>
        </a:defRPr>
      </a:lvl4pPr>
      <a:lvl5pPr marL="1611313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j-ea"/>
          <a:ea typeface="+mj-ea"/>
        </a:defRPr>
      </a:lvl5pPr>
      <a:lvl6pPr marL="2068513" indent="-17145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145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145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145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851" name="Picture 85"/>
          <p:cNvPicPr>
            <a:picLocks noChangeAspect="1" noChangeArrowheads="1"/>
          </p:cNvPicPr>
          <p:nvPr/>
        </p:nvPicPr>
        <p:blipFill>
          <a:blip r:embed="rId3" cstate="print"/>
          <a:srcRect r="-914" b="82805"/>
          <a:stretch>
            <a:fillRect/>
          </a:stretch>
        </p:blipFill>
        <p:spPr bwMode="gray">
          <a:xfrm>
            <a:off x="0" y="3756025"/>
            <a:ext cx="9906000" cy="3101975"/>
          </a:xfrm>
          <a:prstGeom prst="rect">
            <a:avLst/>
          </a:prstGeom>
          <a:solidFill>
            <a:srgbClr val="101177"/>
          </a:solidFill>
          <a:ln w="9525">
            <a:noFill/>
            <a:miter lim="800000"/>
            <a:headEnd/>
            <a:tailEnd/>
          </a:ln>
          <a:effectLst>
            <a:outerShdw dist="38100" dir="16200000" algn="ctr" rotWithShape="0">
              <a:schemeClr val="tx2">
                <a:alpha val="50000"/>
              </a:schemeClr>
            </a:outerShdw>
          </a:effectLst>
        </p:spPr>
      </p:pic>
      <p:pic>
        <p:nvPicPr>
          <p:cNvPr id="2051" name="Picture 2" descr="\\S-ibsfile01\share10-1\060_ARC_WEB\う\IBSロゴデータ\IBSロゴ②\（白反転）logo_business-solutions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338" y="4862513"/>
            <a:ext cx="29448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8854" name="Rectangle 6"/>
          <p:cNvSpPr>
            <a:spLocks noChangeArrowheads="1"/>
          </p:cNvSpPr>
          <p:nvPr/>
        </p:nvSpPr>
        <p:spPr bwMode="gray">
          <a:xfrm>
            <a:off x="5433564" y="6577013"/>
            <a:ext cx="4491935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0" lang="en-US" altLang="ja-JP" sz="1100" dirty="0" smtClean="0">
                <a:solidFill>
                  <a:schemeClr val="bg1"/>
                </a:solidFill>
                <a:latin typeface="Times New Roman" pitchFamily="18" charset="0"/>
                <a:ea typeface="HG創英角ｺﾞｼｯｸUB" pitchFamily="49" charset="-128"/>
                <a:cs typeface="Times New Roman" pitchFamily="18" charset="0"/>
              </a:rPr>
              <a:t>Copyright©2014Intelligence</a:t>
            </a:r>
            <a:r>
              <a:rPr kumimoji="0" lang="ja-JP" altLang="en-US" sz="1100" dirty="0" smtClean="0">
                <a:solidFill>
                  <a:schemeClr val="bg1"/>
                </a:solidFill>
                <a:latin typeface="Times New Roman" pitchFamily="18" charset="0"/>
                <a:ea typeface="HG創英角ｺﾞｼｯｸUB" pitchFamily="49" charset="-128"/>
                <a:cs typeface="Times New Roman" pitchFamily="18" charset="0"/>
              </a:rPr>
              <a:t> </a:t>
            </a:r>
            <a:r>
              <a:rPr kumimoji="0" lang="en-US" altLang="ja-JP" sz="1100" dirty="0">
                <a:solidFill>
                  <a:schemeClr val="bg1"/>
                </a:solidFill>
                <a:latin typeface="Times New Roman" pitchFamily="18" charset="0"/>
                <a:ea typeface="HG創英角ｺﾞｼｯｸUB" pitchFamily="49" charset="-128"/>
                <a:cs typeface="Times New Roman" pitchFamily="18" charset="0"/>
              </a:rPr>
              <a:t>Business</a:t>
            </a:r>
            <a:r>
              <a:rPr kumimoji="0" lang="ja-JP" altLang="en-US" sz="1100" dirty="0">
                <a:solidFill>
                  <a:schemeClr val="bg1"/>
                </a:solidFill>
                <a:latin typeface="Times New Roman" pitchFamily="18" charset="0"/>
                <a:ea typeface="HG創英角ｺﾞｼｯｸUB" pitchFamily="49" charset="-128"/>
                <a:cs typeface="Times New Roman" pitchFamily="18" charset="0"/>
              </a:rPr>
              <a:t> </a:t>
            </a:r>
            <a:r>
              <a:rPr kumimoji="0" lang="en-US" altLang="ja-JP" sz="1100" dirty="0">
                <a:solidFill>
                  <a:schemeClr val="bg1"/>
                </a:solidFill>
                <a:latin typeface="Times New Roman" pitchFamily="18" charset="0"/>
                <a:ea typeface="HG創英角ｺﾞｼｯｸUB" pitchFamily="49" charset="-128"/>
                <a:cs typeface="Times New Roman" pitchFamily="18" charset="0"/>
              </a:rPr>
              <a:t>Solutions, Ltd.</a:t>
            </a:r>
            <a:r>
              <a:rPr kumimoji="0" lang="ja-JP" altLang="en-US" sz="1100" dirty="0">
                <a:solidFill>
                  <a:schemeClr val="bg1"/>
                </a:solidFill>
                <a:latin typeface="Times New Roman" pitchFamily="18" charset="0"/>
                <a:ea typeface="HG創英角ｺﾞｼｯｸUB" pitchFamily="49" charset="-128"/>
                <a:cs typeface="Times New Roman" pitchFamily="18" charset="0"/>
              </a:rPr>
              <a:t> </a:t>
            </a:r>
            <a:r>
              <a:rPr kumimoji="0" lang="en-US" altLang="ja-JP" sz="1100" dirty="0">
                <a:solidFill>
                  <a:schemeClr val="bg1"/>
                </a:solidFill>
                <a:latin typeface="Times New Roman" pitchFamily="18" charset="0"/>
                <a:ea typeface="HG創英角ｺﾞｼｯｸUB" pitchFamily="49" charset="-128"/>
                <a:cs typeface="Times New Roman" pitchFamily="18" charset="0"/>
              </a:rPr>
              <a:t>All Rights Reserved.</a:t>
            </a:r>
            <a:endParaRPr kumimoji="0" lang="en-US" altLang="ja-JP" sz="11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HG創英角ｺﾞｼｯｸUB" pitchFamily="49" charset="-128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3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  <a:latin typeface="Segoe UI Semibold" panose="020B0702040204020203" pitchFamily="34" charset="0"/>
              </a:rPr>
              <a:t>How to</a:t>
            </a:r>
            <a:r>
              <a:rPr lang="en-US" altLang="ja-JP" sz="3600" dirty="0" smtClean="0">
                <a:solidFill>
                  <a:schemeClr val="tx1"/>
                </a:solidFill>
                <a:latin typeface="Segoe UI Semibold" panose="020B0702040204020203" pitchFamily="34" charset="0"/>
              </a:rPr>
              <a:t> report the progress </a:t>
            </a:r>
            <a:br>
              <a:rPr lang="en-US" altLang="ja-JP" sz="3600" dirty="0" smtClean="0">
                <a:solidFill>
                  <a:schemeClr val="tx1"/>
                </a:solidFill>
                <a:latin typeface="Segoe UI Semibold" panose="020B0702040204020203" pitchFamily="34" charset="0"/>
              </a:rPr>
            </a:br>
            <a:r>
              <a:rPr lang="en-US" altLang="ja-JP" sz="3600" dirty="0" smtClean="0">
                <a:solidFill>
                  <a:schemeClr val="tx1"/>
                </a:solidFill>
                <a:latin typeface="Segoe UI Semibold" panose="020B0702040204020203" pitchFamily="34" charset="0"/>
              </a:rPr>
              <a:t>on your work</a:t>
            </a:r>
            <a:endParaRPr lang="ja-JP" altLang="en-US" sz="3600" dirty="0" smtClean="0">
              <a:solidFill>
                <a:schemeClr val="tx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660133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1.2</a:t>
            </a:r>
            <a:endParaRPr kumimoji="1" lang="ja-JP" altLang="en-US" sz="11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 would like to tell the followings today.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149" y="1226883"/>
            <a:ext cx="9503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bold" panose="020B0702040204020203" pitchFamily="34" charset="0"/>
              </a:rPr>
              <a:t>Especially, regarding the report concerning badness, </a:t>
            </a:r>
            <a:endParaRPr lang="en-US" altLang="ja-JP" sz="2400" dirty="0" smtClean="0">
              <a:latin typeface="Segoe UI Semibold" panose="020B0702040204020203" pitchFamily="34" charset="0"/>
            </a:endParaRPr>
          </a:p>
          <a:p>
            <a:r>
              <a:rPr lang="en-US" altLang="ja-JP" sz="2400" dirty="0" smtClean="0">
                <a:latin typeface="Segoe UI Semibold" panose="020B0702040204020203" pitchFamily="34" charset="0"/>
              </a:rPr>
              <a:t>we </a:t>
            </a:r>
            <a:r>
              <a:rPr lang="en-US" altLang="ja-JP" sz="2400" dirty="0">
                <a:latin typeface="Segoe UI Semibold" panose="020B0702040204020203" pitchFamily="34" charset="0"/>
              </a:rPr>
              <a:t>need to tell it as soon as possible objectively. </a:t>
            </a:r>
          </a:p>
          <a:p>
            <a:endParaRPr lang="ja-JP" altLang="en-US" sz="2400" dirty="0">
              <a:latin typeface="Segoe UI Semibold" panose="020B0702040204020203" pitchFamily="34" charset="0"/>
            </a:endParaRPr>
          </a:p>
          <a:p>
            <a:r>
              <a:rPr lang="en-US" altLang="ja-JP" sz="2400" dirty="0">
                <a:latin typeface="Segoe UI Semibold" panose="020B0702040204020203" pitchFamily="34" charset="0"/>
              </a:rPr>
              <a:t>It’s not good that we report later in order to avoid being scolded. </a:t>
            </a:r>
          </a:p>
          <a:p>
            <a:endParaRPr lang="ja-JP" altLang="en-US" sz="2400" dirty="0">
              <a:latin typeface="Segoe UI Semibold" panose="020B0702040204020203" pitchFamily="34" charset="0"/>
            </a:endParaRPr>
          </a:p>
          <a:p>
            <a:r>
              <a:rPr lang="en-US" altLang="ja-JP" sz="2400" dirty="0">
                <a:latin typeface="Segoe UI Semibold" panose="020B0702040204020203" pitchFamily="34" charset="0"/>
              </a:rPr>
              <a:t>The report concerning badness is also a problem for the project. </a:t>
            </a:r>
          </a:p>
          <a:p>
            <a:endParaRPr lang="ja-JP" altLang="en-US" sz="2400" dirty="0">
              <a:latin typeface="Segoe UI Semibold" panose="020B0702040204020203" pitchFamily="34" charset="0"/>
            </a:endParaRPr>
          </a:p>
          <a:p>
            <a:r>
              <a:rPr lang="en-US" altLang="ja-JP" sz="2400" dirty="0">
                <a:latin typeface="Segoe UI Semibold" panose="020B0702040204020203" pitchFamily="34" charset="0"/>
              </a:rPr>
              <a:t>The problem should be resolved. If it’s lost freshness information, or your superior couldn’t get it, we can’t resolve the problem quickly, and the situation becomes worse.</a:t>
            </a:r>
          </a:p>
          <a:p>
            <a:endParaRPr lang="ja-JP" altLang="en-US" sz="2400" dirty="0">
              <a:latin typeface="Segoe UI Semibold" panose="020B0702040204020203" pitchFamily="34" charset="0"/>
            </a:endParaRPr>
          </a:p>
          <a:p>
            <a:r>
              <a:rPr lang="en-US" altLang="ja-JP" sz="2400" dirty="0">
                <a:latin typeface="Segoe UI Semibold" panose="020B0702040204020203" pitchFamily="34" charset="0"/>
              </a:rPr>
              <a:t>We need to report especially bad situation immediately and objectively</a:t>
            </a:r>
            <a:r>
              <a:rPr lang="en-US" altLang="ja-JP" sz="2400" dirty="0" smtClean="0">
                <a:latin typeface="Segoe UI Semibold" panose="020B0702040204020203" pitchFamily="34" charset="0"/>
              </a:rPr>
              <a:t>.</a:t>
            </a:r>
            <a:endParaRPr lang="ja-JP" altLang="en-US" sz="2400" dirty="0">
              <a:latin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11"/>
          <p:cNvSpPr/>
          <p:nvPr/>
        </p:nvSpPr>
        <p:spPr bwMode="auto">
          <a:xfrm>
            <a:off x="2572512" y="3177253"/>
            <a:ext cx="1780032" cy="1633728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What is the report?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737" y="349528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HGP創英角ｺﾞｼｯｸUB" pitchFamily="50" charset="-128"/>
                <a:ea typeface="HGP創英角ｺﾞｼｯｸUB" pitchFamily="50" charset="-128"/>
              </a:rPr>
              <a:t>Report object</a:t>
            </a:r>
            <a:endParaRPr kumimoji="1" lang="ja-JP" altLang="en-US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9605" y="980363"/>
            <a:ext cx="8384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HGP創英角ｺﾞｼｯｸUB" pitchFamily="50" charset="-128"/>
              </a:rPr>
              <a:t>The reporter tells the situation and </a:t>
            </a:r>
          </a:p>
          <a:p>
            <a:r>
              <a:rPr kumimoji="1" lang="en-US" altLang="ja-JP" sz="4000" dirty="0" smtClean="0">
                <a:latin typeface="HGP創英角ｺﾞｼｯｸUB" pitchFamily="50" charset="-128"/>
              </a:rPr>
              <a:t>the result to people who are reported </a:t>
            </a:r>
          </a:p>
          <a:p>
            <a:r>
              <a:rPr kumimoji="1" lang="en-US" altLang="ja-JP" sz="4000" dirty="0" smtClean="0">
                <a:latin typeface="HGP創英角ｺﾞｼｯｸUB" pitchFamily="50" charset="-128"/>
              </a:rPr>
              <a:t>about a certain event. </a:t>
            </a:r>
            <a:r>
              <a:rPr lang="en-US" altLang="ja-JP" sz="4000" dirty="0" smtClean="0">
                <a:latin typeface="HGP創英角ｺﾞｼｯｸUB" pitchFamily="50" charset="-128"/>
              </a:rPr>
              <a:t> </a:t>
            </a:r>
            <a:endParaRPr kumimoji="1" lang="ja-JP" altLang="en-US" sz="4000" dirty="0" smtClean="0">
              <a:latin typeface="HGP創英角ｺﾞｼｯｸUB" pitchFamily="50" charset="-128"/>
            </a:endParaRPr>
          </a:p>
        </p:txBody>
      </p:sp>
      <p:sp>
        <p:nvSpPr>
          <p:cNvPr id="21" name="AutoShape 12"/>
          <p:cNvSpPr>
            <a:spLocks noChangeAspect="1" noChangeArrowheads="1" noTextEdit="1"/>
          </p:cNvSpPr>
          <p:nvPr/>
        </p:nvSpPr>
        <p:spPr bwMode="auto">
          <a:xfrm>
            <a:off x="814387" y="3408216"/>
            <a:ext cx="8288337" cy="291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3588734" y="3785679"/>
            <a:ext cx="3568700" cy="865632"/>
          </a:xfrm>
          <a:custGeom>
            <a:avLst/>
            <a:gdLst>
              <a:gd name="T0" fmla="*/ 1579 w 2248"/>
              <a:gd name="T1" fmla="*/ 380 h 1457"/>
              <a:gd name="T2" fmla="*/ 1579 w 2248"/>
              <a:gd name="T3" fmla="*/ 95 h 1457"/>
              <a:gd name="T4" fmla="*/ 1579 w 2248"/>
              <a:gd name="T5" fmla="*/ 95 h 1457"/>
              <a:gd name="T6" fmla="*/ 1579 w 2248"/>
              <a:gd name="T7" fmla="*/ 79 h 1457"/>
              <a:gd name="T8" fmla="*/ 1593 w 2248"/>
              <a:gd name="T9" fmla="*/ 31 h 1457"/>
              <a:gd name="T10" fmla="*/ 1593 w 2248"/>
              <a:gd name="T11" fmla="*/ 15 h 1457"/>
              <a:gd name="T12" fmla="*/ 1606 w 2248"/>
              <a:gd name="T13" fmla="*/ 0 h 1457"/>
              <a:gd name="T14" fmla="*/ 1633 w 2248"/>
              <a:gd name="T15" fmla="*/ 0 h 1457"/>
              <a:gd name="T16" fmla="*/ 1673 w 2248"/>
              <a:gd name="T17" fmla="*/ 15 h 1457"/>
              <a:gd name="T18" fmla="*/ 2222 w 2248"/>
              <a:gd name="T19" fmla="*/ 649 h 1457"/>
              <a:gd name="T20" fmla="*/ 2222 w 2248"/>
              <a:gd name="T21" fmla="*/ 649 h 1457"/>
              <a:gd name="T22" fmla="*/ 2235 w 2248"/>
              <a:gd name="T23" fmla="*/ 665 h 1457"/>
              <a:gd name="T24" fmla="*/ 2248 w 2248"/>
              <a:gd name="T25" fmla="*/ 697 h 1457"/>
              <a:gd name="T26" fmla="*/ 2248 w 2248"/>
              <a:gd name="T27" fmla="*/ 744 h 1457"/>
              <a:gd name="T28" fmla="*/ 2222 w 2248"/>
              <a:gd name="T29" fmla="*/ 792 h 1457"/>
              <a:gd name="T30" fmla="*/ 1700 w 2248"/>
              <a:gd name="T31" fmla="*/ 1409 h 1457"/>
              <a:gd name="T32" fmla="*/ 1700 w 2248"/>
              <a:gd name="T33" fmla="*/ 1409 h 1457"/>
              <a:gd name="T34" fmla="*/ 1686 w 2248"/>
              <a:gd name="T35" fmla="*/ 1425 h 1457"/>
              <a:gd name="T36" fmla="*/ 1646 w 2248"/>
              <a:gd name="T37" fmla="*/ 1457 h 1457"/>
              <a:gd name="T38" fmla="*/ 1619 w 2248"/>
              <a:gd name="T39" fmla="*/ 1457 h 1457"/>
              <a:gd name="T40" fmla="*/ 1606 w 2248"/>
              <a:gd name="T41" fmla="*/ 1457 h 1457"/>
              <a:gd name="T42" fmla="*/ 1593 w 2248"/>
              <a:gd name="T43" fmla="*/ 1441 h 1457"/>
              <a:gd name="T44" fmla="*/ 1579 w 2248"/>
              <a:gd name="T45" fmla="*/ 1394 h 1457"/>
              <a:gd name="T46" fmla="*/ 1579 w 2248"/>
              <a:gd name="T47" fmla="*/ 1045 h 1457"/>
              <a:gd name="T48" fmla="*/ 54 w 2248"/>
              <a:gd name="T49" fmla="*/ 1061 h 1457"/>
              <a:gd name="T50" fmla="*/ 54 w 2248"/>
              <a:gd name="T51" fmla="*/ 1061 h 1457"/>
              <a:gd name="T52" fmla="*/ 54 w 2248"/>
              <a:gd name="T53" fmla="*/ 1061 h 1457"/>
              <a:gd name="T54" fmla="*/ 27 w 2248"/>
              <a:gd name="T55" fmla="*/ 1045 h 1457"/>
              <a:gd name="T56" fmla="*/ 14 w 2248"/>
              <a:gd name="T57" fmla="*/ 1013 h 1457"/>
              <a:gd name="T58" fmla="*/ 0 w 2248"/>
              <a:gd name="T59" fmla="*/ 950 h 1457"/>
              <a:gd name="T60" fmla="*/ 0 w 2248"/>
              <a:gd name="T61" fmla="*/ 950 h 1457"/>
              <a:gd name="T62" fmla="*/ 0 w 2248"/>
              <a:gd name="T63" fmla="*/ 475 h 1457"/>
              <a:gd name="T64" fmla="*/ 0 w 2248"/>
              <a:gd name="T65" fmla="*/ 475 h 1457"/>
              <a:gd name="T66" fmla="*/ 14 w 2248"/>
              <a:gd name="T67" fmla="*/ 427 h 1457"/>
              <a:gd name="T68" fmla="*/ 27 w 2248"/>
              <a:gd name="T69" fmla="*/ 411 h 1457"/>
              <a:gd name="T70" fmla="*/ 67 w 2248"/>
              <a:gd name="T71" fmla="*/ 396 h 1457"/>
              <a:gd name="T72" fmla="*/ 67 w 2248"/>
              <a:gd name="T73" fmla="*/ 396 h 1457"/>
              <a:gd name="T74" fmla="*/ 1579 w 2248"/>
              <a:gd name="T75" fmla="*/ 380 h 1457"/>
              <a:gd name="T76" fmla="*/ 1579 w 2248"/>
              <a:gd name="T77" fmla="*/ 38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8" h="1457">
                <a:moveTo>
                  <a:pt x="1579" y="380"/>
                </a:moveTo>
                <a:lnTo>
                  <a:pt x="1579" y="95"/>
                </a:lnTo>
                <a:lnTo>
                  <a:pt x="1579" y="95"/>
                </a:lnTo>
                <a:lnTo>
                  <a:pt x="1579" y="79"/>
                </a:lnTo>
                <a:lnTo>
                  <a:pt x="1593" y="31"/>
                </a:lnTo>
                <a:lnTo>
                  <a:pt x="1593" y="15"/>
                </a:lnTo>
                <a:lnTo>
                  <a:pt x="1606" y="0"/>
                </a:lnTo>
                <a:lnTo>
                  <a:pt x="1633" y="0"/>
                </a:lnTo>
                <a:lnTo>
                  <a:pt x="1673" y="15"/>
                </a:lnTo>
                <a:lnTo>
                  <a:pt x="2222" y="649"/>
                </a:lnTo>
                <a:lnTo>
                  <a:pt x="2222" y="649"/>
                </a:lnTo>
                <a:lnTo>
                  <a:pt x="2235" y="665"/>
                </a:lnTo>
                <a:lnTo>
                  <a:pt x="2248" y="697"/>
                </a:lnTo>
                <a:lnTo>
                  <a:pt x="2248" y="744"/>
                </a:lnTo>
                <a:lnTo>
                  <a:pt x="2222" y="792"/>
                </a:lnTo>
                <a:lnTo>
                  <a:pt x="1700" y="1409"/>
                </a:lnTo>
                <a:lnTo>
                  <a:pt x="1700" y="1409"/>
                </a:lnTo>
                <a:lnTo>
                  <a:pt x="1686" y="1425"/>
                </a:lnTo>
                <a:lnTo>
                  <a:pt x="1646" y="1457"/>
                </a:lnTo>
                <a:lnTo>
                  <a:pt x="1619" y="1457"/>
                </a:lnTo>
                <a:lnTo>
                  <a:pt x="1606" y="1457"/>
                </a:lnTo>
                <a:lnTo>
                  <a:pt x="1593" y="1441"/>
                </a:lnTo>
                <a:lnTo>
                  <a:pt x="1579" y="1394"/>
                </a:lnTo>
                <a:lnTo>
                  <a:pt x="1579" y="1045"/>
                </a:lnTo>
                <a:lnTo>
                  <a:pt x="54" y="1061"/>
                </a:lnTo>
                <a:lnTo>
                  <a:pt x="54" y="1061"/>
                </a:lnTo>
                <a:lnTo>
                  <a:pt x="54" y="1061"/>
                </a:lnTo>
                <a:lnTo>
                  <a:pt x="27" y="1045"/>
                </a:lnTo>
                <a:lnTo>
                  <a:pt x="14" y="1013"/>
                </a:lnTo>
                <a:lnTo>
                  <a:pt x="0" y="950"/>
                </a:lnTo>
                <a:lnTo>
                  <a:pt x="0" y="950"/>
                </a:lnTo>
                <a:lnTo>
                  <a:pt x="0" y="475"/>
                </a:lnTo>
                <a:lnTo>
                  <a:pt x="0" y="475"/>
                </a:lnTo>
                <a:lnTo>
                  <a:pt x="14" y="427"/>
                </a:lnTo>
                <a:lnTo>
                  <a:pt x="27" y="411"/>
                </a:lnTo>
                <a:lnTo>
                  <a:pt x="67" y="396"/>
                </a:lnTo>
                <a:lnTo>
                  <a:pt x="67" y="396"/>
                </a:lnTo>
                <a:lnTo>
                  <a:pt x="1579" y="380"/>
                </a:lnTo>
                <a:lnTo>
                  <a:pt x="1579" y="380"/>
                </a:lnTo>
                <a:close/>
              </a:path>
            </a:pathLst>
          </a:custGeom>
          <a:solidFill>
            <a:srgbClr val="A3CD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0586" y="5216885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Person who receives report</a:t>
            </a:r>
            <a:endParaRPr kumimoji="1" lang="ja-JP" altLang="en-US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0122" y="5216886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Person who reports</a:t>
            </a:r>
            <a:endParaRPr kumimoji="1" lang="ja-JP" altLang="en-US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243583" y="3608832"/>
            <a:ext cx="816865" cy="1219326"/>
          </a:xfrm>
          <a:custGeom>
            <a:avLst/>
            <a:gdLst>
              <a:gd name="T0" fmla="*/ 812 w 1086"/>
              <a:gd name="T1" fmla="*/ 1930 h 3263"/>
              <a:gd name="T2" fmla="*/ 758 w 1086"/>
              <a:gd name="T3" fmla="*/ 1807 h 3263"/>
              <a:gd name="T4" fmla="*/ 712 w 1086"/>
              <a:gd name="T5" fmla="*/ 1631 h 3263"/>
              <a:gd name="T6" fmla="*/ 712 w 1086"/>
              <a:gd name="T7" fmla="*/ 1403 h 3263"/>
              <a:gd name="T8" fmla="*/ 785 w 1086"/>
              <a:gd name="T9" fmla="*/ 1105 h 3263"/>
              <a:gd name="T10" fmla="*/ 821 w 1086"/>
              <a:gd name="T11" fmla="*/ 1017 h 3263"/>
              <a:gd name="T12" fmla="*/ 876 w 1086"/>
              <a:gd name="T13" fmla="*/ 772 h 3263"/>
              <a:gd name="T14" fmla="*/ 885 w 1086"/>
              <a:gd name="T15" fmla="*/ 649 h 3263"/>
              <a:gd name="T16" fmla="*/ 858 w 1086"/>
              <a:gd name="T17" fmla="*/ 386 h 3263"/>
              <a:gd name="T18" fmla="*/ 785 w 1086"/>
              <a:gd name="T19" fmla="*/ 193 h 3263"/>
              <a:gd name="T20" fmla="*/ 675 w 1086"/>
              <a:gd name="T21" fmla="*/ 53 h 3263"/>
              <a:gd name="T22" fmla="*/ 548 w 1086"/>
              <a:gd name="T23" fmla="*/ 0 h 3263"/>
              <a:gd name="T24" fmla="*/ 475 w 1086"/>
              <a:gd name="T25" fmla="*/ 18 h 3263"/>
              <a:gd name="T26" fmla="*/ 356 w 1086"/>
              <a:gd name="T27" fmla="*/ 105 h 3263"/>
              <a:gd name="T28" fmla="*/ 265 w 1086"/>
              <a:gd name="T29" fmla="*/ 281 h 3263"/>
              <a:gd name="T30" fmla="*/ 210 w 1086"/>
              <a:gd name="T31" fmla="*/ 509 h 3263"/>
              <a:gd name="T32" fmla="*/ 210 w 1086"/>
              <a:gd name="T33" fmla="*/ 649 h 3263"/>
              <a:gd name="T34" fmla="*/ 228 w 1086"/>
              <a:gd name="T35" fmla="*/ 895 h 3263"/>
              <a:gd name="T36" fmla="*/ 301 w 1086"/>
              <a:gd name="T37" fmla="*/ 1088 h 3263"/>
              <a:gd name="T38" fmla="*/ 338 w 1086"/>
              <a:gd name="T39" fmla="*/ 1193 h 3263"/>
              <a:gd name="T40" fmla="*/ 365 w 1086"/>
              <a:gd name="T41" fmla="*/ 1403 h 3263"/>
              <a:gd name="T42" fmla="*/ 338 w 1086"/>
              <a:gd name="T43" fmla="*/ 1684 h 3263"/>
              <a:gd name="T44" fmla="*/ 292 w 1086"/>
              <a:gd name="T45" fmla="*/ 1842 h 3263"/>
              <a:gd name="T46" fmla="*/ 210 w 1086"/>
              <a:gd name="T47" fmla="*/ 2000 h 3263"/>
              <a:gd name="T48" fmla="*/ 219 w 1086"/>
              <a:gd name="T49" fmla="*/ 2000 h 3263"/>
              <a:gd name="T50" fmla="*/ 155 w 1086"/>
              <a:gd name="T51" fmla="*/ 2123 h 3263"/>
              <a:gd name="T52" fmla="*/ 46 w 1086"/>
              <a:gd name="T53" fmla="*/ 2491 h 3263"/>
              <a:gd name="T54" fmla="*/ 0 w 1086"/>
              <a:gd name="T55" fmla="*/ 2824 h 3263"/>
              <a:gd name="T56" fmla="*/ 0 w 1086"/>
              <a:gd name="T57" fmla="*/ 2930 h 3263"/>
              <a:gd name="T58" fmla="*/ 0 w 1086"/>
              <a:gd name="T59" fmla="*/ 3052 h 3263"/>
              <a:gd name="T60" fmla="*/ 9 w 1086"/>
              <a:gd name="T61" fmla="*/ 3070 h 3263"/>
              <a:gd name="T62" fmla="*/ 64 w 1086"/>
              <a:gd name="T63" fmla="*/ 3140 h 3263"/>
              <a:gd name="T64" fmla="*/ 183 w 1086"/>
              <a:gd name="T65" fmla="*/ 3210 h 3263"/>
              <a:gd name="T66" fmla="*/ 392 w 1086"/>
              <a:gd name="T67" fmla="*/ 3263 h 3263"/>
              <a:gd name="T68" fmla="*/ 529 w 1086"/>
              <a:gd name="T69" fmla="*/ 3263 h 3263"/>
              <a:gd name="T70" fmla="*/ 539 w 1086"/>
              <a:gd name="T71" fmla="*/ 3263 h 3263"/>
              <a:gd name="T72" fmla="*/ 821 w 1086"/>
              <a:gd name="T73" fmla="*/ 3245 h 3263"/>
              <a:gd name="T74" fmla="*/ 913 w 1086"/>
              <a:gd name="T75" fmla="*/ 3228 h 3263"/>
              <a:gd name="T76" fmla="*/ 986 w 1086"/>
              <a:gd name="T77" fmla="*/ 3193 h 3263"/>
              <a:gd name="T78" fmla="*/ 1050 w 1086"/>
              <a:gd name="T79" fmla="*/ 3158 h 3263"/>
              <a:gd name="T80" fmla="*/ 1086 w 1086"/>
              <a:gd name="T81" fmla="*/ 3052 h 3263"/>
              <a:gd name="T82" fmla="*/ 1086 w 1086"/>
              <a:gd name="T83" fmla="*/ 2895 h 3263"/>
              <a:gd name="T84" fmla="*/ 1086 w 1086"/>
              <a:gd name="T85" fmla="*/ 2754 h 3263"/>
              <a:gd name="T86" fmla="*/ 1041 w 1086"/>
              <a:gd name="T87" fmla="*/ 2456 h 3263"/>
              <a:gd name="T88" fmla="*/ 968 w 1086"/>
              <a:gd name="T89" fmla="*/ 2210 h 3263"/>
              <a:gd name="T90" fmla="*/ 867 w 1086"/>
              <a:gd name="T91" fmla="*/ 2017 h 3263"/>
              <a:gd name="T92" fmla="*/ 812 w 1086"/>
              <a:gd name="T93" fmla="*/ 1930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6" h="3263">
                <a:moveTo>
                  <a:pt x="812" y="1930"/>
                </a:moveTo>
                <a:lnTo>
                  <a:pt x="812" y="1930"/>
                </a:lnTo>
                <a:lnTo>
                  <a:pt x="785" y="1877"/>
                </a:lnTo>
                <a:lnTo>
                  <a:pt x="758" y="1807"/>
                </a:lnTo>
                <a:lnTo>
                  <a:pt x="730" y="1737"/>
                </a:lnTo>
                <a:lnTo>
                  <a:pt x="712" y="1631"/>
                </a:lnTo>
                <a:lnTo>
                  <a:pt x="703" y="1526"/>
                </a:lnTo>
                <a:lnTo>
                  <a:pt x="712" y="1403"/>
                </a:lnTo>
                <a:lnTo>
                  <a:pt x="739" y="1263"/>
                </a:lnTo>
                <a:lnTo>
                  <a:pt x="785" y="1105"/>
                </a:lnTo>
                <a:lnTo>
                  <a:pt x="785" y="1105"/>
                </a:lnTo>
                <a:lnTo>
                  <a:pt x="821" y="1017"/>
                </a:lnTo>
                <a:lnTo>
                  <a:pt x="858" y="895"/>
                </a:lnTo>
                <a:lnTo>
                  <a:pt x="876" y="772"/>
                </a:lnTo>
                <a:lnTo>
                  <a:pt x="885" y="649"/>
                </a:lnTo>
                <a:lnTo>
                  <a:pt x="885" y="649"/>
                </a:lnTo>
                <a:lnTo>
                  <a:pt x="876" y="509"/>
                </a:lnTo>
                <a:lnTo>
                  <a:pt x="858" y="386"/>
                </a:lnTo>
                <a:lnTo>
                  <a:pt x="821" y="281"/>
                </a:lnTo>
                <a:lnTo>
                  <a:pt x="785" y="193"/>
                </a:lnTo>
                <a:lnTo>
                  <a:pt x="730" y="105"/>
                </a:lnTo>
                <a:lnTo>
                  <a:pt x="675" y="53"/>
                </a:lnTo>
                <a:lnTo>
                  <a:pt x="612" y="18"/>
                </a:lnTo>
                <a:lnTo>
                  <a:pt x="548" y="0"/>
                </a:lnTo>
                <a:lnTo>
                  <a:pt x="548" y="0"/>
                </a:lnTo>
                <a:lnTo>
                  <a:pt x="475" y="18"/>
                </a:lnTo>
                <a:lnTo>
                  <a:pt x="411" y="53"/>
                </a:lnTo>
                <a:lnTo>
                  <a:pt x="356" y="105"/>
                </a:lnTo>
                <a:lnTo>
                  <a:pt x="301" y="193"/>
                </a:lnTo>
                <a:lnTo>
                  <a:pt x="265" y="281"/>
                </a:lnTo>
                <a:lnTo>
                  <a:pt x="237" y="386"/>
                </a:lnTo>
                <a:lnTo>
                  <a:pt x="210" y="509"/>
                </a:lnTo>
                <a:lnTo>
                  <a:pt x="210" y="649"/>
                </a:lnTo>
                <a:lnTo>
                  <a:pt x="210" y="649"/>
                </a:lnTo>
                <a:lnTo>
                  <a:pt x="210" y="772"/>
                </a:lnTo>
                <a:lnTo>
                  <a:pt x="228" y="895"/>
                </a:lnTo>
                <a:lnTo>
                  <a:pt x="265" y="1000"/>
                </a:lnTo>
                <a:lnTo>
                  <a:pt x="301" y="1088"/>
                </a:lnTo>
                <a:lnTo>
                  <a:pt x="301" y="1088"/>
                </a:lnTo>
                <a:lnTo>
                  <a:pt x="338" y="1193"/>
                </a:lnTo>
                <a:lnTo>
                  <a:pt x="356" y="1298"/>
                </a:lnTo>
                <a:lnTo>
                  <a:pt x="365" y="1403"/>
                </a:lnTo>
                <a:lnTo>
                  <a:pt x="365" y="1544"/>
                </a:lnTo>
                <a:lnTo>
                  <a:pt x="338" y="1684"/>
                </a:lnTo>
                <a:lnTo>
                  <a:pt x="319" y="1754"/>
                </a:lnTo>
                <a:lnTo>
                  <a:pt x="292" y="1842"/>
                </a:lnTo>
                <a:lnTo>
                  <a:pt x="256" y="1930"/>
                </a:lnTo>
                <a:lnTo>
                  <a:pt x="210" y="2000"/>
                </a:lnTo>
                <a:lnTo>
                  <a:pt x="219" y="2000"/>
                </a:lnTo>
                <a:lnTo>
                  <a:pt x="219" y="2000"/>
                </a:lnTo>
                <a:lnTo>
                  <a:pt x="155" y="2123"/>
                </a:lnTo>
                <a:lnTo>
                  <a:pt x="155" y="2123"/>
                </a:lnTo>
                <a:lnTo>
                  <a:pt x="91" y="2281"/>
                </a:lnTo>
                <a:lnTo>
                  <a:pt x="46" y="2491"/>
                </a:lnTo>
                <a:lnTo>
                  <a:pt x="9" y="2702"/>
                </a:lnTo>
                <a:lnTo>
                  <a:pt x="0" y="2824"/>
                </a:lnTo>
                <a:lnTo>
                  <a:pt x="0" y="2930"/>
                </a:lnTo>
                <a:lnTo>
                  <a:pt x="0" y="2930"/>
                </a:lnTo>
                <a:lnTo>
                  <a:pt x="0" y="3035"/>
                </a:lnTo>
                <a:lnTo>
                  <a:pt x="0" y="3052"/>
                </a:lnTo>
                <a:lnTo>
                  <a:pt x="9" y="3070"/>
                </a:lnTo>
                <a:lnTo>
                  <a:pt x="9" y="3070"/>
                </a:lnTo>
                <a:lnTo>
                  <a:pt x="37" y="3105"/>
                </a:lnTo>
                <a:lnTo>
                  <a:pt x="64" y="3140"/>
                </a:lnTo>
                <a:lnTo>
                  <a:pt x="119" y="3175"/>
                </a:lnTo>
                <a:lnTo>
                  <a:pt x="183" y="3210"/>
                </a:lnTo>
                <a:lnTo>
                  <a:pt x="274" y="3245"/>
                </a:lnTo>
                <a:lnTo>
                  <a:pt x="392" y="3263"/>
                </a:lnTo>
                <a:lnTo>
                  <a:pt x="529" y="3263"/>
                </a:lnTo>
                <a:lnTo>
                  <a:pt x="529" y="3263"/>
                </a:lnTo>
                <a:lnTo>
                  <a:pt x="539" y="3263"/>
                </a:lnTo>
                <a:lnTo>
                  <a:pt x="539" y="3263"/>
                </a:lnTo>
                <a:lnTo>
                  <a:pt x="648" y="3263"/>
                </a:lnTo>
                <a:lnTo>
                  <a:pt x="821" y="3245"/>
                </a:lnTo>
                <a:lnTo>
                  <a:pt x="821" y="3245"/>
                </a:lnTo>
                <a:lnTo>
                  <a:pt x="913" y="3228"/>
                </a:lnTo>
                <a:lnTo>
                  <a:pt x="986" y="3193"/>
                </a:lnTo>
                <a:lnTo>
                  <a:pt x="986" y="3193"/>
                </a:lnTo>
                <a:lnTo>
                  <a:pt x="1050" y="3158"/>
                </a:lnTo>
                <a:lnTo>
                  <a:pt x="1050" y="3158"/>
                </a:lnTo>
                <a:lnTo>
                  <a:pt x="1068" y="3105"/>
                </a:lnTo>
                <a:lnTo>
                  <a:pt x="1086" y="3052"/>
                </a:lnTo>
                <a:lnTo>
                  <a:pt x="1086" y="3052"/>
                </a:lnTo>
                <a:lnTo>
                  <a:pt x="1086" y="2895"/>
                </a:lnTo>
                <a:lnTo>
                  <a:pt x="1086" y="2895"/>
                </a:lnTo>
                <a:lnTo>
                  <a:pt x="1086" y="2754"/>
                </a:lnTo>
                <a:lnTo>
                  <a:pt x="1068" y="2596"/>
                </a:lnTo>
                <a:lnTo>
                  <a:pt x="1041" y="2456"/>
                </a:lnTo>
                <a:lnTo>
                  <a:pt x="1013" y="2333"/>
                </a:lnTo>
                <a:lnTo>
                  <a:pt x="968" y="2210"/>
                </a:lnTo>
                <a:lnTo>
                  <a:pt x="922" y="2105"/>
                </a:lnTo>
                <a:lnTo>
                  <a:pt x="867" y="2017"/>
                </a:lnTo>
                <a:lnTo>
                  <a:pt x="812" y="1930"/>
                </a:lnTo>
                <a:lnTo>
                  <a:pt x="812" y="1930"/>
                </a:lnTo>
                <a:close/>
              </a:path>
            </a:pathLst>
          </a:custGeom>
          <a:solidFill>
            <a:srgbClr val="59B8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673783" y="3608832"/>
            <a:ext cx="816865" cy="1219326"/>
          </a:xfrm>
          <a:custGeom>
            <a:avLst/>
            <a:gdLst>
              <a:gd name="T0" fmla="*/ 803 w 1086"/>
              <a:gd name="T1" fmla="*/ 1930 h 3263"/>
              <a:gd name="T2" fmla="*/ 748 w 1086"/>
              <a:gd name="T3" fmla="*/ 1807 h 3263"/>
              <a:gd name="T4" fmla="*/ 712 w 1086"/>
              <a:gd name="T5" fmla="*/ 1631 h 3263"/>
              <a:gd name="T6" fmla="*/ 712 w 1086"/>
              <a:gd name="T7" fmla="*/ 1403 h 3263"/>
              <a:gd name="T8" fmla="*/ 776 w 1086"/>
              <a:gd name="T9" fmla="*/ 1105 h 3263"/>
              <a:gd name="T10" fmla="*/ 821 w 1086"/>
              <a:gd name="T11" fmla="*/ 1017 h 3263"/>
              <a:gd name="T12" fmla="*/ 867 w 1086"/>
              <a:gd name="T13" fmla="*/ 772 h 3263"/>
              <a:gd name="T14" fmla="*/ 876 w 1086"/>
              <a:gd name="T15" fmla="*/ 649 h 3263"/>
              <a:gd name="T16" fmla="*/ 849 w 1086"/>
              <a:gd name="T17" fmla="*/ 386 h 3263"/>
              <a:gd name="T18" fmla="*/ 776 w 1086"/>
              <a:gd name="T19" fmla="*/ 193 h 3263"/>
              <a:gd name="T20" fmla="*/ 675 w 1086"/>
              <a:gd name="T21" fmla="*/ 53 h 3263"/>
              <a:gd name="T22" fmla="*/ 538 w 1086"/>
              <a:gd name="T23" fmla="*/ 0 h 3263"/>
              <a:gd name="T24" fmla="*/ 474 w 1086"/>
              <a:gd name="T25" fmla="*/ 18 h 3263"/>
              <a:gd name="T26" fmla="*/ 347 w 1086"/>
              <a:gd name="T27" fmla="*/ 105 h 3263"/>
              <a:gd name="T28" fmla="*/ 255 w 1086"/>
              <a:gd name="T29" fmla="*/ 281 h 3263"/>
              <a:gd name="T30" fmla="*/ 210 w 1086"/>
              <a:gd name="T31" fmla="*/ 509 h 3263"/>
              <a:gd name="T32" fmla="*/ 201 w 1086"/>
              <a:gd name="T33" fmla="*/ 649 h 3263"/>
              <a:gd name="T34" fmla="*/ 228 w 1086"/>
              <a:gd name="T35" fmla="*/ 895 h 3263"/>
              <a:gd name="T36" fmla="*/ 292 w 1086"/>
              <a:gd name="T37" fmla="*/ 1088 h 3263"/>
              <a:gd name="T38" fmla="*/ 328 w 1086"/>
              <a:gd name="T39" fmla="*/ 1193 h 3263"/>
              <a:gd name="T40" fmla="*/ 356 w 1086"/>
              <a:gd name="T41" fmla="*/ 1403 h 3263"/>
              <a:gd name="T42" fmla="*/ 338 w 1086"/>
              <a:gd name="T43" fmla="*/ 1684 h 3263"/>
              <a:gd name="T44" fmla="*/ 283 w 1086"/>
              <a:gd name="T45" fmla="*/ 1842 h 3263"/>
              <a:gd name="T46" fmla="*/ 210 w 1086"/>
              <a:gd name="T47" fmla="*/ 2000 h 3263"/>
              <a:gd name="T48" fmla="*/ 210 w 1086"/>
              <a:gd name="T49" fmla="*/ 2000 h 3263"/>
              <a:gd name="T50" fmla="*/ 155 w 1086"/>
              <a:gd name="T51" fmla="*/ 2123 h 3263"/>
              <a:gd name="T52" fmla="*/ 36 w 1086"/>
              <a:gd name="T53" fmla="*/ 2491 h 3263"/>
              <a:gd name="T54" fmla="*/ 0 w 1086"/>
              <a:gd name="T55" fmla="*/ 2824 h 3263"/>
              <a:gd name="T56" fmla="*/ 0 w 1086"/>
              <a:gd name="T57" fmla="*/ 2930 h 3263"/>
              <a:gd name="T58" fmla="*/ 0 w 1086"/>
              <a:gd name="T59" fmla="*/ 3052 h 3263"/>
              <a:gd name="T60" fmla="*/ 9 w 1086"/>
              <a:gd name="T61" fmla="*/ 3070 h 3263"/>
              <a:gd name="T62" fmla="*/ 64 w 1086"/>
              <a:gd name="T63" fmla="*/ 3140 h 3263"/>
              <a:gd name="T64" fmla="*/ 173 w 1086"/>
              <a:gd name="T65" fmla="*/ 3210 h 3263"/>
              <a:gd name="T66" fmla="*/ 383 w 1086"/>
              <a:gd name="T67" fmla="*/ 3263 h 3263"/>
              <a:gd name="T68" fmla="*/ 529 w 1086"/>
              <a:gd name="T69" fmla="*/ 3263 h 3263"/>
              <a:gd name="T70" fmla="*/ 538 w 1086"/>
              <a:gd name="T71" fmla="*/ 3263 h 3263"/>
              <a:gd name="T72" fmla="*/ 821 w 1086"/>
              <a:gd name="T73" fmla="*/ 3245 h 3263"/>
              <a:gd name="T74" fmla="*/ 903 w 1086"/>
              <a:gd name="T75" fmla="*/ 3228 h 3263"/>
              <a:gd name="T76" fmla="*/ 986 w 1086"/>
              <a:gd name="T77" fmla="*/ 3193 h 3263"/>
              <a:gd name="T78" fmla="*/ 1040 w 1086"/>
              <a:gd name="T79" fmla="*/ 3158 h 3263"/>
              <a:gd name="T80" fmla="*/ 1077 w 1086"/>
              <a:gd name="T81" fmla="*/ 3052 h 3263"/>
              <a:gd name="T82" fmla="*/ 1086 w 1086"/>
              <a:gd name="T83" fmla="*/ 2895 h 3263"/>
              <a:gd name="T84" fmla="*/ 1077 w 1086"/>
              <a:gd name="T85" fmla="*/ 2754 h 3263"/>
              <a:gd name="T86" fmla="*/ 1040 w 1086"/>
              <a:gd name="T87" fmla="*/ 2456 h 3263"/>
              <a:gd name="T88" fmla="*/ 967 w 1086"/>
              <a:gd name="T89" fmla="*/ 2210 h 3263"/>
              <a:gd name="T90" fmla="*/ 867 w 1086"/>
              <a:gd name="T91" fmla="*/ 2017 h 3263"/>
              <a:gd name="T92" fmla="*/ 803 w 1086"/>
              <a:gd name="T93" fmla="*/ 1930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6" h="3263">
                <a:moveTo>
                  <a:pt x="803" y="1930"/>
                </a:moveTo>
                <a:lnTo>
                  <a:pt x="803" y="1930"/>
                </a:lnTo>
                <a:lnTo>
                  <a:pt x="776" y="1877"/>
                </a:lnTo>
                <a:lnTo>
                  <a:pt x="748" y="1807"/>
                </a:lnTo>
                <a:lnTo>
                  <a:pt x="730" y="1737"/>
                </a:lnTo>
                <a:lnTo>
                  <a:pt x="712" y="1631"/>
                </a:lnTo>
                <a:lnTo>
                  <a:pt x="703" y="1526"/>
                </a:lnTo>
                <a:lnTo>
                  <a:pt x="712" y="1403"/>
                </a:lnTo>
                <a:lnTo>
                  <a:pt x="730" y="1263"/>
                </a:lnTo>
                <a:lnTo>
                  <a:pt x="776" y="1105"/>
                </a:lnTo>
                <a:lnTo>
                  <a:pt x="776" y="1105"/>
                </a:lnTo>
                <a:lnTo>
                  <a:pt x="821" y="1017"/>
                </a:lnTo>
                <a:lnTo>
                  <a:pt x="849" y="895"/>
                </a:lnTo>
                <a:lnTo>
                  <a:pt x="867" y="772"/>
                </a:lnTo>
                <a:lnTo>
                  <a:pt x="876" y="649"/>
                </a:lnTo>
                <a:lnTo>
                  <a:pt x="876" y="649"/>
                </a:lnTo>
                <a:lnTo>
                  <a:pt x="867" y="509"/>
                </a:lnTo>
                <a:lnTo>
                  <a:pt x="849" y="386"/>
                </a:lnTo>
                <a:lnTo>
                  <a:pt x="821" y="281"/>
                </a:lnTo>
                <a:lnTo>
                  <a:pt x="776" y="193"/>
                </a:lnTo>
                <a:lnTo>
                  <a:pt x="730" y="105"/>
                </a:lnTo>
                <a:lnTo>
                  <a:pt x="675" y="53"/>
                </a:lnTo>
                <a:lnTo>
                  <a:pt x="611" y="18"/>
                </a:lnTo>
                <a:lnTo>
                  <a:pt x="538" y="0"/>
                </a:lnTo>
                <a:lnTo>
                  <a:pt x="538" y="0"/>
                </a:lnTo>
                <a:lnTo>
                  <a:pt x="474" y="18"/>
                </a:lnTo>
                <a:lnTo>
                  <a:pt x="411" y="53"/>
                </a:lnTo>
                <a:lnTo>
                  <a:pt x="347" y="105"/>
                </a:lnTo>
                <a:lnTo>
                  <a:pt x="301" y="193"/>
                </a:lnTo>
                <a:lnTo>
                  <a:pt x="255" y="281"/>
                </a:lnTo>
                <a:lnTo>
                  <a:pt x="228" y="386"/>
                </a:lnTo>
                <a:lnTo>
                  <a:pt x="210" y="509"/>
                </a:lnTo>
                <a:lnTo>
                  <a:pt x="201" y="649"/>
                </a:lnTo>
                <a:lnTo>
                  <a:pt x="201" y="649"/>
                </a:lnTo>
                <a:lnTo>
                  <a:pt x="210" y="772"/>
                </a:lnTo>
                <a:lnTo>
                  <a:pt x="228" y="895"/>
                </a:lnTo>
                <a:lnTo>
                  <a:pt x="255" y="1000"/>
                </a:lnTo>
                <a:lnTo>
                  <a:pt x="292" y="1088"/>
                </a:lnTo>
                <a:lnTo>
                  <a:pt x="292" y="1088"/>
                </a:lnTo>
                <a:lnTo>
                  <a:pt x="328" y="1193"/>
                </a:lnTo>
                <a:lnTo>
                  <a:pt x="347" y="1298"/>
                </a:lnTo>
                <a:lnTo>
                  <a:pt x="356" y="1403"/>
                </a:lnTo>
                <a:lnTo>
                  <a:pt x="356" y="1544"/>
                </a:lnTo>
                <a:lnTo>
                  <a:pt x="338" y="1684"/>
                </a:lnTo>
                <a:lnTo>
                  <a:pt x="310" y="1754"/>
                </a:lnTo>
                <a:lnTo>
                  <a:pt x="283" y="1842"/>
                </a:lnTo>
                <a:lnTo>
                  <a:pt x="246" y="1930"/>
                </a:lnTo>
                <a:lnTo>
                  <a:pt x="210" y="2000"/>
                </a:lnTo>
                <a:lnTo>
                  <a:pt x="210" y="2000"/>
                </a:lnTo>
                <a:lnTo>
                  <a:pt x="210" y="2000"/>
                </a:lnTo>
                <a:lnTo>
                  <a:pt x="155" y="2123"/>
                </a:lnTo>
                <a:lnTo>
                  <a:pt x="155" y="2123"/>
                </a:lnTo>
                <a:lnTo>
                  <a:pt x="91" y="2281"/>
                </a:lnTo>
                <a:lnTo>
                  <a:pt x="36" y="2491"/>
                </a:lnTo>
                <a:lnTo>
                  <a:pt x="9" y="2702"/>
                </a:lnTo>
                <a:lnTo>
                  <a:pt x="0" y="2824"/>
                </a:lnTo>
                <a:lnTo>
                  <a:pt x="0" y="2930"/>
                </a:lnTo>
                <a:lnTo>
                  <a:pt x="0" y="2930"/>
                </a:lnTo>
                <a:lnTo>
                  <a:pt x="0" y="3035"/>
                </a:lnTo>
                <a:lnTo>
                  <a:pt x="0" y="3052"/>
                </a:lnTo>
                <a:lnTo>
                  <a:pt x="9" y="3070"/>
                </a:lnTo>
                <a:lnTo>
                  <a:pt x="9" y="3070"/>
                </a:lnTo>
                <a:lnTo>
                  <a:pt x="27" y="3105"/>
                </a:lnTo>
                <a:lnTo>
                  <a:pt x="64" y="3140"/>
                </a:lnTo>
                <a:lnTo>
                  <a:pt x="109" y="3175"/>
                </a:lnTo>
                <a:lnTo>
                  <a:pt x="173" y="3210"/>
                </a:lnTo>
                <a:lnTo>
                  <a:pt x="265" y="3245"/>
                </a:lnTo>
                <a:lnTo>
                  <a:pt x="383" y="3263"/>
                </a:lnTo>
                <a:lnTo>
                  <a:pt x="529" y="3263"/>
                </a:lnTo>
                <a:lnTo>
                  <a:pt x="529" y="3263"/>
                </a:lnTo>
                <a:lnTo>
                  <a:pt x="538" y="3263"/>
                </a:lnTo>
                <a:lnTo>
                  <a:pt x="538" y="3263"/>
                </a:lnTo>
                <a:lnTo>
                  <a:pt x="648" y="3263"/>
                </a:lnTo>
                <a:lnTo>
                  <a:pt x="821" y="3245"/>
                </a:lnTo>
                <a:lnTo>
                  <a:pt x="821" y="3245"/>
                </a:lnTo>
                <a:lnTo>
                  <a:pt x="903" y="3228"/>
                </a:lnTo>
                <a:lnTo>
                  <a:pt x="986" y="3193"/>
                </a:lnTo>
                <a:lnTo>
                  <a:pt x="986" y="3193"/>
                </a:lnTo>
                <a:lnTo>
                  <a:pt x="1040" y="3158"/>
                </a:lnTo>
                <a:lnTo>
                  <a:pt x="1040" y="3158"/>
                </a:lnTo>
                <a:lnTo>
                  <a:pt x="1068" y="3105"/>
                </a:lnTo>
                <a:lnTo>
                  <a:pt x="1077" y="3052"/>
                </a:lnTo>
                <a:lnTo>
                  <a:pt x="1077" y="3052"/>
                </a:lnTo>
                <a:lnTo>
                  <a:pt x="1086" y="2895"/>
                </a:lnTo>
                <a:lnTo>
                  <a:pt x="1086" y="2895"/>
                </a:lnTo>
                <a:lnTo>
                  <a:pt x="1077" y="2754"/>
                </a:lnTo>
                <a:lnTo>
                  <a:pt x="1068" y="2596"/>
                </a:lnTo>
                <a:lnTo>
                  <a:pt x="1040" y="2456"/>
                </a:lnTo>
                <a:lnTo>
                  <a:pt x="1004" y="2333"/>
                </a:lnTo>
                <a:lnTo>
                  <a:pt x="967" y="2210"/>
                </a:lnTo>
                <a:lnTo>
                  <a:pt x="913" y="2105"/>
                </a:lnTo>
                <a:lnTo>
                  <a:pt x="867" y="2017"/>
                </a:lnTo>
                <a:lnTo>
                  <a:pt x="803" y="1930"/>
                </a:lnTo>
                <a:lnTo>
                  <a:pt x="803" y="1930"/>
                </a:lnTo>
                <a:close/>
              </a:path>
            </a:pathLst>
          </a:custGeom>
          <a:solidFill>
            <a:srgbClr val="59B8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12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What is the technique of the report?</a:t>
            </a:r>
            <a:endParaRPr kumimoji="1" lang="ja-JP" altLang="en-US" dirty="0"/>
          </a:p>
        </p:txBody>
      </p:sp>
      <p:sp>
        <p:nvSpPr>
          <p:cNvPr id="4" name="Freeform 15"/>
          <p:cNvSpPr>
            <a:spLocks/>
          </p:cNvSpPr>
          <p:nvPr/>
        </p:nvSpPr>
        <p:spPr bwMode="auto">
          <a:xfrm>
            <a:off x="1377695" y="3608832"/>
            <a:ext cx="816865" cy="1219326"/>
          </a:xfrm>
          <a:custGeom>
            <a:avLst/>
            <a:gdLst>
              <a:gd name="T0" fmla="*/ 812 w 1086"/>
              <a:gd name="T1" fmla="*/ 1930 h 3263"/>
              <a:gd name="T2" fmla="*/ 758 w 1086"/>
              <a:gd name="T3" fmla="*/ 1807 h 3263"/>
              <a:gd name="T4" fmla="*/ 712 w 1086"/>
              <a:gd name="T5" fmla="*/ 1631 h 3263"/>
              <a:gd name="T6" fmla="*/ 712 w 1086"/>
              <a:gd name="T7" fmla="*/ 1403 h 3263"/>
              <a:gd name="T8" fmla="*/ 785 w 1086"/>
              <a:gd name="T9" fmla="*/ 1105 h 3263"/>
              <a:gd name="T10" fmla="*/ 821 w 1086"/>
              <a:gd name="T11" fmla="*/ 1017 h 3263"/>
              <a:gd name="T12" fmla="*/ 876 w 1086"/>
              <a:gd name="T13" fmla="*/ 772 h 3263"/>
              <a:gd name="T14" fmla="*/ 885 w 1086"/>
              <a:gd name="T15" fmla="*/ 649 h 3263"/>
              <a:gd name="T16" fmla="*/ 858 w 1086"/>
              <a:gd name="T17" fmla="*/ 386 h 3263"/>
              <a:gd name="T18" fmla="*/ 785 w 1086"/>
              <a:gd name="T19" fmla="*/ 193 h 3263"/>
              <a:gd name="T20" fmla="*/ 675 w 1086"/>
              <a:gd name="T21" fmla="*/ 53 h 3263"/>
              <a:gd name="T22" fmla="*/ 548 w 1086"/>
              <a:gd name="T23" fmla="*/ 0 h 3263"/>
              <a:gd name="T24" fmla="*/ 475 w 1086"/>
              <a:gd name="T25" fmla="*/ 18 h 3263"/>
              <a:gd name="T26" fmla="*/ 356 w 1086"/>
              <a:gd name="T27" fmla="*/ 105 h 3263"/>
              <a:gd name="T28" fmla="*/ 265 w 1086"/>
              <a:gd name="T29" fmla="*/ 281 h 3263"/>
              <a:gd name="T30" fmla="*/ 210 w 1086"/>
              <a:gd name="T31" fmla="*/ 509 h 3263"/>
              <a:gd name="T32" fmla="*/ 210 w 1086"/>
              <a:gd name="T33" fmla="*/ 649 h 3263"/>
              <a:gd name="T34" fmla="*/ 228 w 1086"/>
              <a:gd name="T35" fmla="*/ 895 h 3263"/>
              <a:gd name="T36" fmla="*/ 301 w 1086"/>
              <a:gd name="T37" fmla="*/ 1088 h 3263"/>
              <a:gd name="T38" fmla="*/ 338 w 1086"/>
              <a:gd name="T39" fmla="*/ 1193 h 3263"/>
              <a:gd name="T40" fmla="*/ 365 w 1086"/>
              <a:gd name="T41" fmla="*/ 1403 h 3263"/>
              <a:gd name="T42" fmla="*/ 338 w 1086"/>
              <a:gd name="T43" fmla="*/ 1684 h 3263"/>
              <a:gd name="T44" fmla="*/ 292 w 1086"/>
              <a:gd name="T45" fmla="*/ 1842 h 3263"/>
              <a:gd name="T46" fmla="*/ 210 w 1086"/>
              <a:gd name="T47" fmla="*/ 2000 h 3263"/>
              <a:gd name="T48" fmla="*/ 219 w 1086"/>
              <a:gd name="T49" fmla="*/ 2000 h 3263"/>
              <a:gd name="T50" fmla="*/ 155 w 1086"/>
              <a:gd name="T51" fmla="*/ 2123 h 3263"/>
              <a:gd name="T52" fmla="*/ 46 w 1086"/>
              <a:gd name="T53" fmla="*/ 2491 h 3263"/>
              <a:gd name="T54" fmla="*/ 0 w 1086"/>
              <a:gd name="T55" fmla="*/ 2824 h 3263"/>
              <a:gd name="T56" fmla="*/ 0 w 1086"/>
              <a:gd name="T57" fmla="*/ 2930 h 3263"/>
              <a:gd name="T58" fmla="*/ 0 w 1086"/>
              <a:gd name="T59" fmla="*/ 3052 h 3263"/>
              <a:gd name="T60" fmla="*/ 9 w 1086"/>
              <a:gd name="T61" fmla="*/ 3070 h 3263"/>
              <a:gd name="T62" fmla="*/ 64 w 1086"/>
              <a:gd name="T63" fmla="*/ 3140 h 3263"/>
              <a:gd name="T64" fmla="*/ 183 w 1086"/>
              <a:gd name="T65" fmla="*/ 3210 h 3263"/>
              <a:gd name="T66" fmla="*/ 392 w 1086"/>
              <a:gd name="T67" fmla="*/ 3263 h 3263"/>
              <a:gd name="T68" fmla="*/ 529 w 1086"/>
              <a:gd name="T69" fmla="*/ 3263 h 3263"/>
              <a:gd name="T70" fmla="*/ 539 w 1086"/>
              <a:gd name="T71" fmla="*/ 3263 h 3263"/>
              <a:gd name="T72" fmla="*/ 821 w 1086"/>
              <a:gd name="T73" fmla="*/ 3245 h 3263"/>
              <a:gd name="T74" fmla="*/ 913 w 1086"/>
              <a:gd name="T75" fmla="*/ 3228 h 3263"/>
              <a:gd name="T76" fmla="*/ 986 w 1086"/>
              <a:gd name="T77" fmla="*/ 3193 h 3263"/>
              <a:gd name="T78" fmla="*/ 1050 w 1086"/>
              <a:gd name="T79" fmla="*/ 3158 h 3263"/>
              <a:gd name="T80" fmla="*/ 1086 w 1086"/>
              <a:gd name="T81" fmla="*/ 3052 h 3263"/>
              <a:gd name="T82" fmla="*/ 1086 w 1086"/>
              <a:gd name="T83" fmla="*/ 2895 h 3263"/>
              <a:gd name="T84" fmla="*/ 1086 w 1086"/>
              <a:gd name="T85" fmla="*/ 2754 h 3263"/>
              <a:gd name="T86" fmla="*/ 1041 w 1086"/>
              <a:gd name="T87" fmla="*/ 2456 h 3263"/>
              <a:gd name="T88" fmla="*/ 968 w 1086"/>
              <a:gd name="T89" fmla="*/ 2210 h 3263"/>
              <a:gd name="T90" fmla="*/ 867 w 1086"/>
              <a:gd name="T91" fmla="*/ 2017 h 3263"/>
              <a:gd name="T92" fmla="*/ 812 w 1086"/>
              <a:gd name="T93" fmla="*/ 1930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6" h="3263">
                <a:moveTo>
                  <a:pt x="812" y="1930"/>
                </a:moveTo>
                <a:lnTo>
                  <a:pt x="812" y="1930"/>
                </a:lnTo>
                <a:lnTo>
                  <a:pt x="785" y="1877"/>
                </a:lnTo>
                <a:lnTo>
                  <a:pt x="758" y="1807"/>
                </a:lnTo>
                <a:lnTo>
                  <a:pt x="730" y="1737"/>
                </a:lnTo>
                <a:lnTo>
                  <a:pt x="712" y="1631"/>
                </a:lnTo>
                <a:lnTo>
                  <a:pt x="703" y="1526"/>
                </a:lnTo>
                <a:lnTo>
                  <a:pt x="712" y="1403"/>
                </a:lnTo>
                <a:lnTo>
                  <a:pt x="739" y="1263"/>
                </a:lnTo>
                <a:lnTo>
                  <a:pt x="785" y="1105"/>
                </a:lnTo>
                <a:lnTo>
                  <a:pt x="785" y="1105"/>
                </a:lnTo>
                <a:lnTo>
                  <a:pt x="821" y="1017"/>
                </a:lnTo>
                <a:lnTo>
                  <a:pt x="858" y="895"/>
                </a:lnTo>
                <a:lnTo>
                  <a:pt x="876" y="772"/>
                </a:lnTo>
                <a:lnTo>
                  <a:pt x="885" y="649"/>
                </a:lnTo>
                <a:lnTo>
                  <a:pt x="885" y="649"/>
                </a:lnTo>
                <a:lnTo>
                  <a:pt x="876" y="509"/>
                </a:lnTo>
                <a:lnTo>
                  <a:pt x="858" y="386"/>
                </a:lnTo>
                <a:lnTo>
                  <a:pt x="821" y="281"/>
                </a:lnTo>
                <a:lnTo>
                  <a:pt x="785" y="193"/>
                </a:lnTo>
                <a:lnTo>
                  <a:pt x="730" y="105"/>
                </a:lnTo>
                <a:lnTo>
                  <a:pt x="675" y="53"/>
                </a:lnTo>
                <a:lnTo>
                  <a:pt x="612" y="18"/>
                </a:lnTo>
                <a:lnTo>
                  <a:pt x="548" y="0"/>
                </a:lnTo>
                <a:lnTo>
                  <a:pt x="548" y="0"/>
                </a:lnTo>
                <a:lnTo>
                  <a:pt x="475" y="18"/>
                </a:lnTo>
                <a:lnTo>
                  <a:pt x="411" y="53"/>
                </a:lnTo>
                <a:lnTo>
                  <a:pt x="356" y="105"/>
                </a:lnTo>
                <a:lnTo>
                  <a:pt x="301" y="193"/>
                </a:lnTo>
                <a:lnTo>
                  <a:pt x="265" y="281"/>
                </a:lnTo>
                <a:lnTo>
                  <a:pt x="237" y="386"/>
                </a:lnTo>
                <a:lnTo>
                  <a:pt x="210" y="509"/>
                </a:lnTo>
                <a:lnTo>
                  <a:pt x="210" y="649"/>
                </a:lnTo>
                <a:lnTo>
                  <a:pt x="210" y="649"/>
                </a:lnTo>
                <a:lnTo>
                  <a:pt x="210" y="772"/>
                </a:lnTo>
                <a:lnTo>
                  <a:pt x="228" y="895"/>
                </a:lnTo>
                <a:lnTo>
                  <a:pt x="265" y="1000"/>
                </a:lnTo>
                <a:lnTo>
                  <a:pt x="301" y="1088"/>
                </a:lnTo>
                <a:lnTo>
                  <a:pt x="301" y="1088"/>
                </a:lnTo>
                <a:lnTo>
                  <a:pt x="338" y="1193"/>
                </a:lnTo>
                <a:lnTo>
                  <a:pt x="356" y="1298"/>
                </a:lnTo>
                <a:lnTo>
                  <a:pt x="365" y="1403"/>
                </a:lnTo>
                <a:lnTo>
                  <a:pt x="365" y="1544"/>
                </a:lnTo>
                <a:lnTo>
                  <a:pt x="338" y="1684"/>
                </a:lnTo>
                <a:lnTo>
                  <a:pt x="319" y="1754"/>
                </a:lnTo>
                <a:lnTo>
                  <a:pt x="292" y="1842"/>
                </a:lnTo>
                <a:lnTo>
                  <a:pt x="256" y="1930"/>
                </a:lnTo>
                <a:lnTo>
                  <a:pt x="210" y="2000"/>
                </a:lnTo>
                <a:lnTo>
                  <a:pt x="219" y="2000"/>
                </a:lnTo>
                <a:lnTo>
                  <a:pt x="219" y="2000"/>
                </a:lnTo>
                <a:lnTo>
                  <a:pt x="155" y="2123"/>
                </a:lnTo>
                <a:lnTo>
                  <a:pt x="155" y="2123"/>
                </a:lnTo>
                <a:lnTo>
                  <a:pt x="91" y="2281"/>
                </a:lnTo>
                <a:lnTo>
                  <a:pt x="46" y="2491"/>
                </a:lnTo>
                <a:lnTo>
                  <a:pt x="9" y="2702"/>
                </a:lnTo>
                <a:lnTo>
                  <a:pt x="0" y="2824"/>
                </a:lnTo>
                <a:lnTo>
                  <a:pt x="0" y="2930"/>
                </a:lnTo>
                <a:lnTo>
                  <a:pt x="0" y="2930"/>
                </a:lnTo>
                <a:lnTo>
                  <a:pt x="0" y="3035"/>
                </a:lnTo>
                <a:lnTo>
                  <a:pt x="0" y="3052"/>
                </a:lnTo>
                <a:lnTo>
                  <a:pt x="9" y="3070"/>
                </a:lnTo>
                <a:lnTo>
                  <a:pt x="9" y="3070"/>
                </a:lnTo>
                <a:lnTo>
                  <a:pt x="37" y="3105"/>
                </a:lnTo>
                <a:lnTo>
                  <a:pt x="64" y="3140"/>
                </a:lnTo>
                <a:lnTo>
                  <a:pt x="119" y="3175"/>
                </a:lnTo>
                <a:lnTo>
                  <a:pt x="183" y="3210"/>
                </a:lnTo>
                <a:lnTo>
                  <a:pt x="274" y="3245"/>
                </a:lnTo>
                <a:lnTo>
                  <a:pt x="392" y="3263"/>
                </a:lnTo>
                <a:lnTo>
                  <a:pt x="529" y="3263"/>
                </a:lnTo>
                <a:lnTo>
                  <a:pt x="529" y="3263"/>
                </a:lnTo>
                <a:lnTo>
                  <a:pt x="539" y="3263"/>
                </a:lnTo>
                <a:lnTo>
                  <a:pt x="539" y="3263"/>
                </a:lnTo>
                <a:lnTo>
                  <a:pt x="648" y="3263"/>
                </a:lnTo>
                <a:lnTo>
                  <a:pt x="821" y="3245"/>
                </a:lnTo>
                <a:lnTo>
                  <a:pt x="821" y="3245"/>
                </a:lnTo>
                <a:lnTo>
                  <a:pt x="913" y="3228"/>
                </a:lnTo>
                <a:lnTo>
                  <a:pt x="986" y="3193"/>
                </a:lnTo>
                <a:lnTo>
                  <a:pt x="986" y="3193"/>
                </a:lnTo>
                <a:lnTo>
                  <a:pt x="1050" y="3158"/>
                </a:lnTo>
                <a:lnTo>
                  <a:pt x="1050" y="3158"/>
                </a:lnTo>
                <a:lnTo>
                  <a:pt x="1068" y="3105"/>
                </a:lnTo>
                <a:lnTo>
                  <a:pt x="1086" y="3052"/>
                </a:lnTo>
                <a:lnTo>
                  <a:pt x="1086" y="3052"/>
                </a:lnTo>
                <a:lnTo>
                  <a:pt x="1086" y="2895"/>
                </a:lnTo>
                <a:lnTo>
                  <a:pt x="1086" y="2895"/>
                </a:lnTo>
                <a:lnTo>
                  <a:pt x="1086" y="2754"/>
                </a:lnTo>
                <a:lnTo>
                  <a:pt x="1068" y="2596"/>
                </a:lnTo>
                <a:lnTo>
                  <a:pt x="1041" y="2456"/>
                </a:lnTo>
                <a:lnTo>
                  <a:pt x="1013" y="2333"/>
                </a:lnTo>
                <a:lnTo>
                  <a:pt x="968" y="2210"/>
                </a:lnTo>
                <a:lnTo>
                  <a:pt x="922" y="2105"/>
                </a:lnTo>
                <a:lnTo>
                  <a:pt x="867" y="2017"/>
                </a:lnTo>
                <a:lnTo>
                  <a:pt x="812" y="1930"/>
                </a:lnTo>
                <a:lnTo>
                  <a:pt x="812" y="1930"/>
                </a:lnTo>
                <a:close/>
              </a:path>
            </a:pathLst>
          </a:custGeom>
          <a:solidFill>
            <a:srgbClr val="59B8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Freeform 16"/>
          <p:cNvSpPr>
            <a:spLocks/>
          </p:cNvSpPr>
          <p:nvPr/>
        </p:nvSpPr>
        <p:spPr bwMode="auto">
          <a:xfrm>
            <a:off x="5832791" y="3608832"/>
            <a:ext cx="816865" cy="1219326"/>
          </a:xfrm>
          <a:custGeom>
            <a:avLst/>
            <a:gdLst>
              <a:gd name="T0" fmla="*/ 803 w 1086"/>
              <a:gd name="T1" fmla="*/ 1930 h 3263"/>
              <a:gd name="T2" fmla="*/ 748 w 1086"/>
              <a:gd name="T3" fmla="*/ 1807 h 3263"/>
              <a:gd name="T4" fmla="*/ 712 w 1086"/>
              <a:gd name="T5" fmla="*/ 1631 h 3263"/>
              <a:gd name="T6" fmla="*/ 712 w 1086"/>
              <a:gd name="T7" fmla="*/ 1403 h 3263"/>
              <a:gd name="T8" fmla="*/ 776 w 1086"/>
              <a:gd name="T9" fmla="*/ 1105 h 3263"/>
              <a:gd name="T10" fmla="*/ 821 w 1086"/>
              <a:gd name="T11" fmla="*/ 1017 h 3263"/>
              <a:gd name="T12" fmla="*/ 867 w 1086"/>
              <a:gd name="T13" fmla="*/ 772 h 3263"/>
              <a:gd name="T14" fmla="*/ 876 w 1086"/>
              <a:gd name="T15" fmla="*/ 649 h 3263"/>
              <a:gd name="T16" fmla="*/ 849 w 1086"/>
              <a:gd name="T17" fmla="*/ 386 h 3263"/>
              <a:gd name="T18" fmla="*/ 776 w 1086"/>
              <a:gd name="T19" fmla="*/ 193 h 3263"/>
              <a:gd name="T20" fmla="*/ 675 w 1086"/>
              <a:gd name="T21" fmla="*/ 53 h 3263"/>
              <a:gd name="T22" fmla="*/ 538 w 1086"/>
              <a:gd name="T23" fmla="*/ 0 h 3263"/>
              <a:gd name="T24" fmla="*/ 474 w 1086"/>
              <a:gd name="T25" fmla="*/ 18 h 3263"/>
              <a:gd name="T26" fmla="*/ 347 w 1086"/>
              <a:gd name="T27" fmla="*/ 105 h 3263"/>
              <a:gd name="T28" fmla="*/ 255 w 1086"/>
              <a:gd name="T29" fmla="*/ 281 h 3263"/>
              <a:gd name="T30" fmla="*/ 210 w 1086"/>
              <a:gd name="T31" fmla="*/ 509 h 3263"/>
              <a:gd name="T32" fmla="*/ 201 w 1086"/>
              <a:gd name="T33" fmla="*/ 649 h 3263"/>
              <a:gd name="T34" fmla="*/ 228 w 1086"/>
              <a:gd name="T35" fmla="*/ 895 h 3263"/>
              <a:gd name="T36" fmla="*/ 292 w 1086"/>
              <a:gd name="T37" fmla="*/ 1088 h 3263"/>
              <a:gd name="T38" fmla="*/ 328 w 1086"/>
              <a:gd name="T39" fmla="*/ 1193 h 3263"/>
              <a:gd name="T40" fmla="*/ 356 w 1086"/>
              <a:gd name="T41" fmla="*/ 1403 h 3263"/>
              <a:gd name="T42" fmla="*/ 338 w 1086"/>
              <a:gd name="T43" fmla="*/ 1684 h 3263"/>
              <a:gd name="T44" fmla="*/ 283 w 1086"/>
              <a:gd name="T45" fmla="*/ 1842 h 3263"/>
              <a:gd name="T46" fmla="*/ 210 w 1086"/>
              <a:gd name="T47" fmla="*/ 2000 h 3263"/>
              <a:gd name="T48" fmla="*/ 210 w 1086"/>
              <a:gd name="T49" fmla="*/ 2000 h 3263"/>
              <a:gd name="T50" fmla="*/ 155 w 1086"/>
              <a:gd name="T51" fmla="*/ 2123 h 3263"/>
              <a:gd name="T52" fmla="*/ 36 w 1086"/>
              <a:gd name="T53" fmla="*/ 2491 h 3263"/>
              <a:gd name="T54" fmla="*/ 0 w 1086"/>
              <a:gd name="T55" fmla="*/ 2824 h 3263"/>
              <a:gd name="T56" fmla="*/ 0 w 1086"/>
              <a:gd name="T57" fmla="*/ 2930 h 3263"/>
              <a:gd name="T58" fmla="*/ 0 w 1086"/>
              <a:gd name="T59" fmla="*/ 3052 h 3263"/>
              <a:gd name="T60" fmla="*/ 9 w 1086"/>
              <a:gd name="T61" fmla="*/ 3070 h 3263"/>
              <a:gd name="T62" fmla="*/ 64 w 1086"/>
              <a:gd name="T63" fmla="*/ 3140 h 3263"/>
              <a:gd name="T64" fmla="*/ 173 w 1086"/>
              <a:gd name="T65" fmla="*/ 3210 h 3263"/>
              <a:gd name="T66" fmla="*/ 383 w 1086"/>
              <a:gd name="T67" fmla="*/ 3263 h 3263"/>
              <a:gd name="T68" fmla="*/ 529 w 1086"/>
              <a:gd name="T69" fmla="*/ 3263 h 3263"/>
              <a:gd name="T70" fmla="*/ 538 w 1086"/>
              <a:gd name="T71" fmla="*/ 3263 h 3263"/>
              <a:gd name="T72" fmla="*/ 821 w 1086"/>
              <a:gd name="T73" fmla="*/ 3245 h 3263"/>
              <a:gd name="T74" fmla="*/ 903 w 1086"/>
              <a:gd name="T75" fmla="*/ 3228 h 3263"/>
              <a:gd name="T76" fmla="*/ 986 w 1086"/>
              <a:gd name="T77" fmla="*/ 3193 h 3263"/>
              <a:gd name="T78" fmla="*/ 1040 w 1086"/>
              <a:gd name="T79" fmla="*/ 3158 h 3263"/>
              <a:gd name="T80" fmla="*/ 1077 w 1086"/>
              <a:gd name="T81" fmla="*/ 3052 h 3263"/>
              <a:gd name="T82" fmla="*/ 1086 w 1086"/>
              <a:gd name="T83" fmla="*/ 2895 h 3263"/>
              <a:gd name="T84" fmla="*/ 1077 w 1086"/>
              <a:gd name="T85" fmla="*/ 2754 h 3263"/>
              <a:gd name="T86" fmla="*/ 1040 w 1086"/>
              <a:gd name="T87" fmla="*/ 2456 h 3263"/>
              <a:gd name="T88" fmla="*/ 967 w 1086"/>
              <a:gd name="T89" fmla="*/ 2210 h 3263"/>
              <a:gd name="T90" fmla="*/ 867 w 1086"/>
              <a:gd name="T91" fmla="*/ 2017 h 3263"/>
              <a:gd name="T92" fmla="*/ 803 w 1086"/>
              <a:gd name="T93" fmla="*/ 1930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6" h="3263">
                <a:moveTo>
                  <a:pt x="803" y="1930"/>
                </a:moveTo>
                <a:lnTo>
                  <a:pt x="803" y="1930"/>
                </a:lnTo>
                <a:lnTo>
                  <a:pt x="776" y="1877"/>
                </a:lnTo>
                <a:lnTo>
                  <a:pt x="748" y="1807"/>
                </a:lnTo>
                <a:lnTo>
                  <a:pt x="730" y="1737"/>
                </a:lnTo>
                <a:lnTo>
                  <a:pt x="712" y="1631"/>
                </a:lnTo>
                <a:lnTo>
                  <a:pt x="703" y="1526"/>
                </a:lnTo>
                <a:lnTo>
                  <a:pt x="712" y="1403"/>
                </a:lnTo>
                <a:lnTo>
                  <a:pt x="730" y="1263"/>
                </a:lnTo>
                <a:lnTo>
                  <a:pt x="776" y="1105"/>
                </a:lnTo>
                <a:lnTo>
                  <a:pt x="776" y="1105"/>
                </a:lnTo>
                <a:lnTo>
                  <a:pt x="821" y="1017"/>
                </a:lnTo>
                <a:lnTo>
                  <a:pt x="849" y="895"/>
                </a:lnTo>
                <a:lnTo>
                  <a:pt x="867" y="772"/>
                </a:lnTo>
                <a:lnTo>
                  <a:pt x="876" y="649"/>
                </a:lnTo>
                <a:lnTo>
                  <a:pt x="876" y="649"/>
                </a:lnTo>
                <a:lnTo>
                  <a:pt x="867" y="509"/>
                </a:lnTo>
                <a:lnTo>
                  <a:pt x="849" y="386"/>
                </a:lnTo>
                <a:lnTo>
                  <a:pt x="821" y="281"/>
                </a:lnTo>
                <a:lnTo>
                  <a:pt x="776" y="193"/>
                </a:lnTo>
                <a:lnTo>
                  <a:pt x="730" y="105"/>
                </a:lnTo>
                <a:lnTo>
                  <a:pt x="675" y="53"/>
                </a:lnTo>
                <a:lnTo>
                  <a:pt x="611" y="18"/>
                </a:lnTo>
                <a:lnTo>
                  <a:pt x="538" y="0"/>
                </a:lnTo>
                <a:lnTo>
                  <a:pt x="538" y="0"/>
                </a:lnTo>
                <a:lnTo>
                  <a:pt x="474" y="18"/>
                </a:lnTo>
                <a:lnTo>
                  <a:pt x="411" y="53"/>
                </a:lnTo>
                <a:lnTo>
                  <a:pt x="347" y="105"/>
                </a:lnTo>
                <a:lnTo>
                  <a:pt x="301" y="193"/>
                </a:lnTo>
                <a:lnTo>
                  <a:pt x="255" y="281"/>
                </a:lnTo>
                <a:lnTo>
                  <a:pt x="228" y="386"/>
                </a:lnTo>
                <a:lnTo>
                  <a:pt x="210" y="509"/>
                </a:lnTo>
                <a:lnTo>
                  <a:pt x="201" y="649"/>
                </a:lnTo>
                <a:lnTo>
                  <a:pt x="201" y="649"/>
                </a:lnTo>
                <a:lnTo>
                  <a:pt x="210" y="772"/>
                </a:lnTo>
                <a:lnTo>
                  <a:pt x="228" y="895"/>
                </a:lnTo>
                <a:lnTo>
                  <a:pt x="255" y="1000"/>
                </a:lnTo>
                <a:lnTo>
                  <a:pt x="292" y="1088"/>
                </a:lnTo>
                <a:lnTo>
                  <a:pt x="292" y="1088"/>
                </a:lnTo>
                <a:lnTo>
                  <a:pt x="328" y="1193"/>
                </a:lnTo>
                <a:lnTo>
                  <a:pt x="347" y="1298"/>
                </a:lnTo>
                <a:lnTo>
                  <a:pt x="356" y="1403"/>
                </a:lnTo>
                <a:lnTo>
                  <a:pt x="356" y="1544"/>
                </a:lnTo>
                <a:lnTo>
                  <a:pt x="338" y="1684"/>
                </a:lnTo>
                <a:lnTo>
                  <a:pt x="310" y="1754"/>
                </a:lnTo>
                <a:lnTo>
                  <a:pt x="283" y="1842"/>
                </a:lnTo>
                <a:lnTo>
                  <a:pt x="246" y="1930"/>
                </a:lnTo>
                <a:lnTo>
                  <a:pt x="210" y="2000"/>
                </a:lnTo>
                <a:lnTo>
                  <a:pt x="210" y="2000"/>
                </a:lnTo>
                <a:lnTo>
                  <a:pt x="210" y="2000"/>
                </a:lnTo>
                <a:lnTo>
                  <a:pt x="155" y="2123"/>
                </a:lnTo>
                <a:lnTo>
                  <a:pt x="155" y="2123"/>
                </a:lnTo>
                <a:lnTo>
                  <a:pt x="91" y="2281"/>
                </a:lnTo>
                <a:lnTo>
                  <a:pt x="36" y="2491"/>
                </a:lnTo>
                <a:lnTo>
                  <a:pt x="9" y="2702"/>
                </a:lnTo>
                <a:lnTo>
                  <a:pt x="0" y="2824"/>
                </a:lnTo>
                <a:lnTo>
                  <a:pt x="0" y="2930"/>
                </a:lnTo>
                <a:lnTo>
                  <a:pt x="0" y="2930"/>
                </a:lnTo>
                <a:lnTo>
                  <a:pt x="0" y="3035"/>
                </a:lnTo>
                <a:lnTo>
                  <a:pt x="0" y="3052"/>
                </a:lnTo>
                <a:lnTo>
                  <a:pt x="9" y="3070"/>
                </a:lnTo>
                <a:lnTo>
                  <a:pt x="9" y="3070"/>
                </a:lnTo>
                <a:lnTo>
                  <a:pt x="27" y="3105"/>
                </a:lnTo>
                <a:lnTo>
                  <a:pt x="64" y="3140"/>
                </a:lnTo>
                <a:lnTo>
                  <a:pt x="109" y="3175"/>
                </a:lnTo>
                <a:lnTo>
                  <a:pt x="173" y="3210"/>
                </a:lnTo>
                <a:lnTo>
                  <a:pt x="265" y="3245"/>
                </a:lnTo>
                <a:lnTo>
                  <a:pt x="383" y="3263"/>
                </a:lnTo>
                <a:lnTo>
                  <a:pt x="529" y="3263"/>
                </a:lnTo>
                <a:lnTo>
                  <a:pt x="529" y="3263"/>
                </a:lnTo>
                <a:lnTo>
                  <a:pt x="538" y="3263"/>
                </a:lnTo>
                <a:lnTo>
                  <a:pt x="538" y="3263"/>
                </a:lnTo>
                <a:lnTo>
                  <a:pt x="648" y="3263"/>
                </a:lnTo>
                <a:lnTo>
                  <a:pt x="821" y="3245"/>
                </a:lnTo>
                <a:lnTo>
                  <a:pt x="821" y="3245"/>
                </a:lnTo>
                <a:lnTo>
                  <a:pt x="903" y="3228"/>
                </a:lnTo>
                <a:lnTo>
                  <a:pt x="986" y="3193"/>
                </a:lnTo>
                <a:lnTo>
                  <a:pt x="986" y="3193"/>
                </a:lnTo>
                <a:lnTo>
                  <a:pt x="1040" y="3158"/>
                </a:lnTo>
                <a:lnTo>
                  <a:pt x="1040" y="3158"/>
                </a:lnTo>
                <a:lnTo>
                  <a:pt x="1068" y="3105"/>
                </a:lnTo>
                <a:lnTo>
                  <a:pt x="1077" y="3052"/>
                </a:lnTo>
                <a:lnTo>
                  <a:pt x="1077" y="3052"/>
                </a:lnTo>
                <a:lnTo>
                  <a:pt x="1086" y="2895"/>
                </a:lnTo>
                <a:lnTo>
                  <a:pt x="1086" y="2895"/>
                </a:lnTo>
                <a:lnTo>
                  <a:pt x="1077" y="2754"/>
                </a:lnTo>
                <a:lnTo>
                  <a:pt x="1068" y="2596"/>
                </a:lnTo>
                <a:lnTo>
                  <a:pt x="1040" y="2456"/>
                </a:lnTo>
                <a:lnTo>
                  <a:pt x="1004" y="2333"/>
                </a:lnTo>
                <a:lnTo>
                  <a:pt x="967" y="2210"/>
                </a:lnTo>
                <a:lnTo>
                  <a:pt x="913" y="2105"/>
                </a:lnTo>
                <a:lnTo>
                  <a:pt x="867" y="2017"/>
                </a:lnTo>
                <a:lnTo>
                  <a:pt x="803" y="1930"/>
                </a:lnTo>
                <a:lnTo>
                  <a:pt x="803" y="1930"/>
                </a:lnTo>
                <a:close/>
              </a:path>
            </a:pathLst>
          </a:custGeom>
          <a:solidFill>
            <a:srgbClr val="59B8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円形吹き出し 5"/>
          <p:cNvSpPr/>
          <p:nvPr/>
        </p:nvSpPr>
        <p:spPr bwMode="auto">
          <a:xfrm>
            <a:off x="2060447" y="1914144"/>
            <a:ext cx="3060193" cy="1475232"/>
          </a:xfrm>
          <a:prstGeom prst="wedgeEllipseCallout">
            <a:avLst>
              <a:gd name="adj1" fmla="val -45009"/>
              <a:gd name="adj2" fmla="val 6332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latin typeface="HGP創英角ｺﾞｼｯｸUB" pitchFamily="50" charset="-128"/>
              </a:rPr>
              <a:t>What is the firm size of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latin typeface="HGP創英角ｺﾞｼｯｸUB" pitchFamily="50" charset="-128"/>
              </a:rPr>
              <a:t>IBS Okinawa? </a:t>
            </a:r>
          </a:p>
        </p:txBody>
      </p:sp>
      <p:sp>
        <p:nvSpPr>
          <p:cNvPr id="7" name="円形吹き出し 6"/>
          <p:cNvSpPr/>
          <p:nvPr/>
        </p:nvSpPr>
        <p:spPr bwMode="auto">
          <a:xfrm>
            <a:off x="6345935" y="1914144"/>
            <a:ext cx="3060193" cy="1475232"/>
          </a:xfrm>
          <a:prstGeom prst="wedgeEllipseCallout">
            <a:avLst>
              <a:gd name="adj1" fmla="val -45009"/>
              <a:gd name="adj2" fmla="val 6332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It’s almost half the size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of Integration 2 division. 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58555" y="2599822"/>
            <a:ext cx="2909303" cy="1112719"/>
            <a:chOff x="458555" y="2599822"/>
            <a:chExt cx="2909303" cy="1112719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559142" y="2599822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?</a:t>
              </a:r>
              <a:endParaRPr kumimoji="1" lang="ja-JP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 rot="18401480">
              <a:off x="554736" y="2892431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?</a:t>
              </a:r>
              <a:endParaRPr kumimoji="1" lang="ja-JP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 rot="2047427">
              <a:off x="2913888" y="3066210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?</a:t>
              </a:r>
              <a:endParaRPr kumimoji="1" lang="ja-JP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0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Let's objectively tell it. </a:t>
            </a:r>
            <a:endParaRPr kumimoji="1" lang="ja-JP" altLang="en-US" dirty="0"/>
          </a:p>
        </p:txBody>
      </p:sp>
      <p:sp>
        <p:nvSpPr>
          <p:cNvPr id="4" name="Freeform 15"/>
          <p:cNvSpPr>
            <a:spLocks/>
          </p:cNvSpPr>
          <p:nvPr/>
        </p:nvSpPr>
        <p:spPr bwMode="auto">
          <a:xfrm>
            <a:off x="1377695" y="3608832"/>
            <a:ext cx="816865" cy="1219326"/>
          </a:xfrm>
          <a:custGeom>
            <a:avLst/>
            <a:gdLst>
              <a:gd name="T0" fmla="*/ 812 w 1086"/>
              <a:gd name="T1" fmla="*/ 1930 h 3263"/>
              <a:gd name="T2" fmla="*/ 758 w 1086"/>
              <a:gd name="T3" fmla="*/ 1807 h 3263"/>
              <a:gd name="T4" fmla="*/ 712 w 1086"/>
              <a:gd name="T5" fmla="*/ 1631 h 3263"/>
              <a:gd name="T6" fmla="*/ 712 w 1086"/>
              <a:gd name="T7" fmla="*/ 1403 h 3263"/>
              <a:gd name="T8" fmla="*/ 785 w 1086"/>
              <a:gd name="T9" fmla="*/ 1105 h 3263"/>
              <a:gd name="T10" fmla="*/ 821 w 1086"/>
              <a:gd name="T11" fmla="*/ 1017 h 3263"/>
              <a:gd name="T12" fmla="*/ 876 w 1086"/>
              <a:gd name="T13" fmla="*/ 772 h 3263"/>
              <a:gd name="T14" fmla="*/ 885 w 1086"/>
              <a:gd name="T15" fmla="*/ 649 h 3263"/>
              <a:gd name="T16" fmla="*/ 858 w 1086"/>
              <a:gd name="T17" fmla="*/ 386 h 3263"/>
              <a:gd name="T18" fmla="*/ 785 w 1086"/>
              <a:gd name="T19" fmla="*/ 193 h 3263"/>
              <a:gd name="T20" fmla="*/ 675 w 1086"/>
              <a:gd name="T21" fmla="*/ 53 h 3263"/>
              <a:gd name="T22" fmla="*/ 548 w 1086"/>
              <a:gd name="T23" fmla="*/ 0 h 3263"/>
              <a:gd name="T24" fmla="*/ 475 w 1086"/>
              <a:gd name="T25" fmla="*/ 18 h 3263"/>
              <a:gd name="T26" fmla="*/ 356 w 1086"/>
              <a:gd name="T27" fmla="*/ 105 h 3263"/>
              <a:gd name="T28" fmla="*/ 265 w 1086"/>
              <a:gd name="T29" fmla="*/ 281 h 3263"/>
              <a:gd name="T30" fmla="*/ 210 w 1086"/>
              <a:gd name="T31" fmla="*/ 509 h 3263"/>
              <a:gd name="T32" fmla="*/ 210 w 1086"/>
              <a:gd name="T33" fmla="*/ 649 h 3263"/>
              <a:gd name="T34" fmla="*/ 228 w 1086"/>
              <a:gd name="T35" fmla="*/ 895 h 3263"/>
              <a:gd name="T36" fmla="*/ 301 w 1086"/>
              <a:gd name="T37" fmla="*/ 1088 h 3263"/>
              <a:gd name="T38" fmla="*/ 338 w 1086"/>
              <a:gd name="T39" fmla="*/ 1193 h 3263"/>
              <a:gd name="T40" fmla="*/ 365 w 1086"/>
              <a:gd name="T41" fmla="*/ 1403 h 3263"/>
              <a:gd name="T42" fmla="*/ 338 w 1086"/>
              <a:gd name="T43" fmla="*/ 1684 h 3263"/>
              <a:gd name="T44" fmla="*/ 292 w 1086"/>
              <a:gd name="T45" fmla="*/ 1842 h 3263"/>
              <a:gd name="T46" fmla="*/ 210 w 1086"/>
              <a:gd name="T47" fmla="*/ 2000 h 3263"/>
              <a:gd name="T48" fmla="*/ 219 w 1086"/>
              <a:gd name="T49" fmla="*/ 2000 h 3263"/>
              <a:gd name="T50" fmla="*/ 155 w 1086"/>
              <a:gd name="T51" fmla="*/ 2123 h 3263"/>
              <a:gd name="T52" fmla="*/ 46 w 1086"/>
              <a:gd name="T53" fmla="*/ 2491 h 3263"/>
              <a:gd name="T54" fmla="*/ 0 w 1086"/>
              <a:gd name="T55" fmla="*/ 2824 h 3263"/>
              <a:gd name="T56" fmla="*/ 0 w 1086"/>
              <a:gd name="T57" fmla="*/ 2930 h 3263"/>
              <a:gd name="T58" fmla="*/ 0 w 1086"/>
              <a:gd name="T59" fmla="*/ 3052 h 3263"/>
              <a:gd name="T60" fmla="*/ 9 w 1086"/>
              <a:gd name="T61" fmla="*/ 3070 h 3263"/>
              <a:gd name="T62" fmla="*/ 64 w 1086"/>
              <a:gd name="T63" fmla="*/ 3140 h 3263"/>
              <a:gd name="T64" fmla="*/ 183 w 1086"/>
              <a:gd name="T65" fmla="*/ 3210 h 3263"/>
              <a:gd name="T66" fmla="*/ 392 w 1086"/>
              <a:gd name="T67" fmla="*/ 3263 h 3263"/>
              <a:gd name="T68" fmla="*/ 529 w 1086"/>
              <a:gd name="T69" fmla="*/ 3263 h 3263"/>
              <a:gd name="T70" fmla="*/ 539 w 1086"/>
              <a:gd name="T71" fmla="*/ 3263 h 3263"/>
              <a:gd name="T72" fmla="*/ 821 w 1086"/>
              <a:gd name="T73" fmla="*/ 3245 h 3263"/>
              <a:gd name="T74" fmla="*/ 913 w 1086"/>
              <a:gd name="T75" fmla="*/ 3228 h 3263"/>
              <a:gd name="T76" fmla="*/ 986 w 1086"/>
              <a:gd name="T77" fmla="*/ 3193 h 3263"/>
              <a:gd name="T78" fmla="*/ 1050 w 1086"/>
              <a:gd name="T79" fmla="*/ 3158 h 3263"/>
              <a:gd name="T80" fmla="*/ 1086 w 1086"/>
              <a:gd name="T81" fmla="*/ 3052 h 3263"/>
              <a:gd name="T82" fmla="*/ 1086 w 1086"/>
              <a:gd name="T83" fmla="*/ 2895 h 3263"/>
              <a:gd name="T84" fmla="*/ 1086 w 1086"/>
              <a:gd name="T85" fmla="*/ 2754 h 3263"/>
              <a:gd name="T86" fmla="*/ 1041 w 1086"/>
              <a:gd name="T87" fmla="*/ 2456 h 3263"/>
              <a:gd name="T88" fmla="*/ 968 w 1086"/>
              <a:gd name="T89" fmla="*/ 2210 h 3263"/>
              <a:gd name="T90" fmla="*/ 867 w 1086"/>
              <a:gd name="T91" fmla="*/ 2017 h 3263"/>
              <a:gd name="T92" fmla="*/ 812 w 1086"/>
              <a:gd name="T93" fmla="*/ 1930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6" h="3263">
                <a:moveTo>
                  <a:pt x="812" y="1930"/>
                </a:moveTo>
                <a:lnTo>
                  <a:pt x="812" y="1930"/>
                </a:lnTo>
                <a:lnTo>
                  <a:pt x="785" y="1877"/>
                </a:lnTo>
                <a:lnTo>
                  <a:pt x="758" y="1807"/>
                </a:lnTo>
                <a:lnTo>
                  <a:pt x="730" y="1737"/>
                </a:lnTo>
                <a:lnTo>
                  <a:pt x="712" y="1631"/>
                </a:lnTo>
                <a:lnTo>
                  <a:pt x="703" y="1526"/>
                </a:lnTo>
                <a:lnTo>
                  <a:pt x="712" y="1403"/>
                </a:lnTo>
                <a:lnTo>
                  <a:pt x="739" y="1263"/>
                </a:lnTo>
                <a:lnTo>
                  <a:pt x="785" y="1105"/>
                </a:lnTo>
                <a:lnTo>
                  <a:pt x="785" y="1105"/>
                </a:lnTo>
                <a:lnTo>
                  <a:pt x="821" y="1017"/>
                </a:lnTo>
                <a:lnTo>
                  <a:pt x="858" y="895"/>
                </a:lnTo>
                <a:lnTo>
                  <a:pt x="876" y="772"/>
                </a:lnTo>
                <a:lnTo>
                  <a:pt x="885" y="649"/>
                </a:lnTo>
                <a:lnTo>
                  <a:pt x="885" y="649"/>
                </a:lnTo>
                <a:lnTo>
                  <a:pt x="876" y="509"/>
                </a:lnTo>
                <a:lnTo>
                  <a:pt x="858" y="386"/>
                </a:lnTo>
                <a:lnTo>
                  <a:pt x="821" y="281"/>
                </a:lnTo>
                <a:lnTo>
                  <a:pt x="785" y="193"/>
                </a:lnTo>
                <a:lnTo>
                  <a:pt x="730" y="105"/>
                </a:lnTo>
                <a:lnTo>
                  <a:pt x="675" y="53"/>
                </a:lnTo>
                <a:lnTo>
                  <a:pt x="612" y="18"/>
                </a:lnTo>
                <a:lnTo>
                  <a:pt x="548" y="0"/>
                </a:lnTo>
                <a:lnTo>
                  <a:pt x="548" y="0"/>
                </a:lnTo>
                <a:lnTo>
                  <a:pt x="475" y="18"/>
                </a:lnTo>
                <a:lnTo>
                  <a:pt x="411" y="53"/>
                </a:lnTo>
                <a:lnTo>
                  <a:pt x="356" y="105"/>
                </a:lnTo>
                <a:lnTo>
                  <a:pt x="301" y="193"/>
                </a:lnTo>
                <a:lnTo>
                  <a:pt x="265" y="281"/>
                </a:lnTo>
                <a:lnTo>
                  <a:pt x="237" y="386"/>
                </a:lnTo>
                <a:lnTo>
                  <a:pt x="210" y="509"/>
                </a:lnTo>
                <a:lnTo>
                  <a:pt x="210" y="649"/>
                </a:lnTo>
                <a:lnTo>
                  <a:pt x="210" y="649"/>
                </a:lnTo>
                <a:lnTo>
                  <a:pt x="210" y="772"/>
                </a:lnTo>
                <a:lnTo>
                  <a:pt x="228" y="895"/>
                </a:lnTo>
                <a:lnTo>
                  <a:pt x="265" y="1000"/>
                </a:lnTo>
                <a:lnTo>
                  <a:pt x="301" y="1088"/>
                </a:lnTo>
                <a:lnTo>
                  <a:pt x="301" y="1088"/>
                </a:lnTo>
                <a:lnTo>
                  <a:pt x="338" y="1193"/>
                </a:lnTo>
                <a:lnTo>
                  <a:pt x="356" y="1298"/>
                </a:lnTo>
                <a:lnTo>
                  <a:pt x="365" y="1403"/>
                </a:lnTo>
                <a:lnTo>
                  <a:pt x="365" y="1544"/>
                </a:lnTo>
                <a:lnTo>
                  <a:pt x="338" y="1684"/>
                </a:lnTo>
                <a:lnTo>
                  <a:pt x="319" y="1754"/>
                </a:lnTo>
                <a:lnTo>
                  <a:pt x="292" y="1842"/>
                </a:lnTo>
                <a:lnTo>
                  <a:pt x="256" y="1930"/>
                </a:lnTo>
                <a:lnTo>
                  <a:pt x="210" y="2000"/>
                </a:lnTo>
                <a:lnTo>
                  <a:pt x="219" y="2000"/>
                </a:lnTo>
                <a:lnTo>
                  <a:pt x="219" y="2000"/>
                </a:lnTo>
                <a:lnTo>
                  <a:pt x="155" y="2123"/>
                </a:lnTo>
                <a:lnTo>
                  <a:pt x="155" y="2123"/>
                </a:lnTo>
                <a:lnTo>
                  <a:pt x="91" y="2281"/>
                </a:lnTo>
                <a:lnTo>
                  <a:pt x="46" y="2491"/>
                </a:lnTo>
                <a:lnTo>
                  <a:pt x="9" y="2702"/>
                </a:lnTo>
                <a:lnTo>
                  <a:pt x="0" y="2824"/>
                </a:lnTo>
                <a:lnTo>
                  <a:pt x="0" y="2930"/>
                </a:lnTo>
                <a:lnTo>
                  <a:pt x="0" y="2930"/>
                </a:lnTo>
                <a:lnTo>
                  <a:pt x="0" y="3035"/>
                </a:lnTo>
                <a:lnTo>
                  <a:pt x="0" y="3052"/>
                </a:lnTo>
                <a:lnTo>
                  <a:pt x="9" y="3070"/>
                </a:lnTo>
                <a:lnTo>
                  <a:pt x="9" y="3070"/>
                </a:lnTo>
                <a:lnTo>
                  <a:pt x="37" y="3105"/>
                </a:lnTo>
                <a:lnTo>
                  <a:pt x="64" y="3140"/>
                </a:lnTo>
                <a:lnTo>
                  <a:pt x="119" y="3175"/>
                </a:lnTo>
                <a:lnTo>
                  <a:pt x="183" y="3210"/>
                </a:lnTo>
                <a:lnTo>
                  <a:pt x="274" y="3245"/>
                </a:lnTo>
                <a:lnTo>
                  <a:pt x="392" y="3263"/>
                </a:lnTo>
                <a:lnTo>
                  <a:pt x="529" y="3263"/>
                </a:lnTo>
                <a:lnTo>
                  <a:pt x="529" y="3263"/>
                </a:lnTo>
                <a:lnTo>
                  <a:pt x="539" y="3263"/>
                </a:lnTo>
                <a:lnTo>
                  <a:pt x="539" y="3263"/>
                </a:lnTo>
                <a:lnTo>
                  <a:pt x="648" y="3263"/>
                </a:lnTo>
                <a:lnTo>
                  <a:pt x="821" y="3245"/>
                </a:lnTo>
                <a:lnTo>
                  <a:pt x="821" y="3245"/>
                </a:lnTo>
                <a:lnTo>
                  <a:pt x="913" y="3228"/>
                </a:lnTo>
                <a:lnTo>
                  <a:pt x="986" y="3193"/>
                </a:lnTo>
                <a:lnTo>
                  <a:pt x="986" y="3193"/>
                </a:lnTo>
                <a:lnTo>
                  <a:pt x="1050" y="3158"/>
                </a:lnTo>
                <a:lnTo>
                  <a:pt x="1050" y="3158"/>
                </a:lnTo>
                <a:lnTo>
                  <a:pt x="1068" y="3105"/>
                </a:lnTo>
                <a:lnTo>
                  <a:pt x="1086" y="3052"/>
                </a:lnTo>
                <a:lnTo>
                  <a:pt x="1086" y="3052"/>
                </a:lnTo>
                <a:lnTo>
                  <a:pt x="1086" y="2895"/>
                </a:lnTo>
                <a:lnTo>
                  <a:pt x="1086" y="2895"/>
                </a:lnTo>
                <a:lnTo>
                  <a:pt x="1086" y="2754"/>
                </a:lnTo>
                <a:lnTo>
                  <a:pt x="1068" y="2596"/>
                </a:lnTo>
                <a:lnTo>
                  <a:pt x="1041" y="2456"/>
                </a:lnTo>
                <a:lnTo>
                  <a:pt x="1013" y="2333"/>
                </a:lnTo>
                <a:lnTo>
                  <a:pt x="968" y="2210"/>
                </a:lnTo>
                <a:lnTo>
                  <a:pt x="922" y="2105"/>
                </a:lnTo>
                <a:lnTo>
                  <a:pt x="867" y="2017"/>
                </a:lnTo>
                <a:lnTo>
                  <a:pt x="812" y="1930"/>
                </a:lnTo>
                <a:lnTo>
                  <a:pt x="812" y="1930"/>
                </a:lnTo>
                <a:close/>
              </a:path>
            </a:pathLst>
          </a:custGeom>
          <a:solidFill>
            <a:srgbClr val="59B8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Freeform 16"/>
          <p:cNvSpPr>
            <a:spLocks/>
          </p:cNvSpPr>
          <p:nvPr/>
        </p:nvSpPr>
        <p:spPr bwMode="auto">
          <a:xfrm>
            <a:off x="5424358" y="3763379"/>
            <a:ext cx="816865" cy="1219326"/>
          </a:xfrm>
          <a:custGeom>
            <a:avLst/>
            <a:gdLst>
              <a:gd name="T0" fmla="*/ 803 w 1086"/>
              <a:gd name="T1" fmla="*/ 1930 h 3263"/>
              <a:gd name="T2" fmla="*/ 748 w 1086"/>
              <a:gd name="T3" fmla="*/ 1807 h 3263"/>
              <a:gd name="T4" fmla="*/ 712 w 1086"/>
              <a:gd name="T5" fmla="*/ 1631 h 3263"/>
              <a:gd name="T6" fmla="*/ 712 w 1086"/>
              <a:gd name="T7" fmla="*/ 1403 h 3263"/>
              <a:gd name="T8" fmla="*/ 776 w 1086"/>
              <a:gd name="T9" fmla="*/ 1105 h 3263"/>
              <a:gd name="T10" fmla="*/ 821 w 1086"/>
              <a:gd name="T11" fmla="*/ 1017 h 3263"/>
              <a:gd name="T12" fmla="*/ 867 w 1086"/>
              <a:gd name="T13" fmla="*/ 772 h 3263"/>
              <a:gd name="T14" fmla="*/ 876 w 1086"/>
              <a:gd name="T15" fmla="*/ 649 h 3263"/>
              <a:gd name="T16" fmla="*/ 849 w 1086"/>
              <a:gd name="T17" fmla="*/ 386 h 3263"/>
              <a:gd name="T18" fmla="*/ 776 w 1086"/>
              <a:gd name="T19" fmla="*/ 193 h 3263"/>
              <a:gd name="T20" fmla="*/ 675 w 1086"/>
              <a:gd name="T21" fmla="*/ 53 h 3263"/>
              <a:gd name="T22" fmla="*/ 538 w 1086"/>
              <a:gd name="T23" fmla="*/ 0 h 3263"/>
              <a:gd name="T24" fmla="*/ 474 w 1086"/>
              <a:gd name="T25" fmla="*/ 18 h 3263"/>
              <a:gd name="T26" fmla="*/ 347 w 1086"/>
              <a:gd name="T27" fmla="*/ 105 h 3263"/>
              <a:gd name="T28" fmla="*/ 255 w 1086"/>
              <a:gd name="T29" fmla="*/ 281 h 3263"/>
              <a:gd name="T30" fmla="*/ 210 w 1086"/>
              <a:gd name="T31" fmla="*/ 509 h 3263"/>
              <a:gd name="T32" fmla="*/ 201 w 1086"/>
              <a:gd name="T33" fmla="*/ 649 h 3263"/>
              <a:gd name="T34" fmla="*/ 228 w 1086"/>
              <a:gd name="T35" fmla="*/ 895 h 3263"/>
              <a:gd name="T36" fmla="*/ 292 w 1086"/>
              <a:gd name="T37" fmla="*/ 1088 h 3263"/>
              <a:gd name="T38" fmla="*/ 328 w 1086"/>
              <a:gd name="T39" fmla="*/ 1193 h 3263"/>
              <a:gd name="T40" fmla="*/ 356 w 1086"/>
              <a:gd name="T41" fmla="*/ 1403 h 3263"/>
              <a:gd name="T42" fmla="*/ 338 w 1086"/>
              <a:gd name="T43" fmla="*/ 1684 h 3263"/>
              <a:gd name="T44" fmla="*/ 283 w 1086"/>
              <a:gd name="T45" fmla="*/ 1842 h 3263"/>
              <a:gd name="T46" fmla="*/ 210 w 1086"/>
              <a:gd name="T47" fmla="*/ 2000 h 3263"/>
              <a:gd name="T48" fmla="*/ 210 w 1086"/>
              <a:gd name="T49" fmla="*/ 2000 h 3263"/>
              <a:gd name="T50" fmla="*/ 155 w 1086"/>
              <a:gd name="T51" fmla="*/ 2123 h 3263"/>
              <a:gd name="T52" fmla="*/ 36 w 1086"/>
              <a:gd name="T53" fmla="*/ 2491 h 3263"/>
              <a:gd name="T54" fmla="*/ 0 w 1086"/>
              <a:gd name="T55" fmla="*/ 2824 h 3263"/>
              <a:gd name="T56" fmla="*/ 0 w 1086"/>
              <a:gd name="T57" fmla="*/ 2930 h 3263"/>
              <a:gd name="T58" fmla="*/ 0 w 1086"/>
              <a:gd name="T59" fmla="*/ 3052 h 3263"/>
              <a:gd name="T60" fmla="*/ 9 w 1086"/>
              <a:gd name="T61" fmla="*/ 3070 h 3263"/>
              <a:gd name="T62" fmla="*/ 64 w 1086"/>
              <a:gd name="T63" fmla="*/ 3140 h 3263"/>
              <a:gd name="T64" fmla="*/ 173 w 1086"/>
              <a:gd name="T65" fmla="*/ 3210 h 3263"/>
              <a:gd name="T66" fmla="*/ 383 w 1086"/>
              <a:gd name="T67" fmla="*/ 3263 h 3263"/>
              <a:gd name="T68" fmla="*/ 529 w 1086"/>
              <a:gd name="T69" fmla="*/ 3263 h 3263"/>
              <a:gd name="T70" fmla="*/ 538 w 1086"/>
              <a:gd name="T71" fmla="*/ 3263 h 3263"/>
              <a:gd name="T72" fmla="*/ 821 w 1086"/>
              <a:gd name="T73" fmla="*/ 3245 h 3263"/>
              <a:gd name="T74" fmla="*/ 903 w 1086"/>
              <a:gd name="T75" fmla="*/ 3228 h 3263"/>
              <a:gd name="T76" fmla="*/ 986 w 1086"/>
              <a:gd name="T77" fmla="*/ 3193 h 3263"/>
              <a:gd name="T78" fmla="*/ 1040 w 1086"/>
              <a:gd name="T79" fmla="*/ 3158 h 3263"/>
              <a:gd name="T80" fmla="*/ 1077 w 1086"/>
              <a:gd name="T81" fmla="*/ 3052 h 3263"/>
              <a:gd name="T82" fmla="*/ 1086 w 1086"/>
              <a:gd name="T83" fmla="*/ 2895 h 3263"/>
              <a:gd name="T84" fmla="*/ 1077 w 1086"/>
              <a:gd name="T85" fmla="*/ 2754 h 3263"/>
              <a:gd name="T86" fmla="*/ 1040 w 1086"/>
              <a:gd name="T87" fmla="*/ 2456 h 3263"/>
              <a:gd name="T88" fmla="*/ 967 w 1086"/>
              <a:gd name="T89" fmla="*/ 2210 h 3263"/>
              <a:gd name="T90" fmla="*/ 867 w 1086"/>
              <a:gd name="T91" fmla="*/ 2017 h 3263"/>
              <a:gd name="T92" fmla="*/ 803 w 1086"/>
              <a:gd name="T93" fmla="*/ 1930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6" h="3263">
                <a:moveTo>
                  <a:pt x="803" y="1930"/>
                </a:moveTo>
                <a:lnTo>
                  <a:pt x="803" y="1930"/>
                </a:lnTo>
                <a:lnTo>
                  <a:pt x="776" y="1877"/>
                </a:lnTo>
                <a:lnTo>
                  <a:pt x="748" y="1807"/>
                </a:lnTo>
                <a:lnTo>
                  <a:pt x="730" y="1737"/>
                </a:lnTo>
                <a:lnTo>
                  <a:pt x="712" y="1631"/>
                </a:lnTo>
                <a:lnTo>
                  <a:pt x="703" y="1526"/>
                </a:lnTo>
                <a:lnTo>
                  <a:pt x="712" y="1403"/>
                </a:lnTo>
                <a:lnTo>
                  <a:pt x="730" y="1263"/>
                </a:lnTo>
                <a:lnTo>
                  <a:pt x="776" y="1105"/>
                </a:lnTo>
                <a:lnTo>
                  <a:pt x="776" y="1105"/>
                </a:lnTo>
                <a:lnTo>
                  <a:pt x="821" y="1017"/>
                </a:lnTo>
                <a:lnTo>
                  <a:pt x="849" y="895"/>
                </a:lnTo>
                <a:lnTo>
                  <a:pt x="867" y="772"/>
                </a:lnTo>
                <a:lnTo>
                  <a:pt x="876" y="649"/>
                </a:lnTo>
                <a:lnTo>
                  <a:pt x="876" y="649"/>
                </a:lnTo>
                <a:lnTo>
                  <a:pt x="867" y="509"/>
                </a:lnTo>
                <a:lnTo>
                  <a:pt x="849" y="386"/>
                </a:lnTo>
                <a:lnTo>
                  <a:pt x="821" y="281"/>
                </a:lnTo>
                <a:lnTo>
                  <a:pt x="776" y="193"/>
                </a:lnTo>
                <a:lnTo>
                  <a:pt x="730" y="105"/>
                </a:lnTo>
                <a:lnTo>
                  <a:pt x="675" y="53"/>
                </a:lnTo>
                <a:lnTo>
                  <a:pt x="611" y="18"/>
                </a:lnTo>
                <a:lnTo>
                  <a:pt x="538" y="0"/>
                </a:lnTo>
                <a:lnTo>
                  <a:pt x="538" y="0"/>
                </a:lnTo>
                <a:lnTo>
                  <a:pt x="474" y="18"/>
                </a:lnTo>
                <a:lnTo>
                  <a:pt x="411" y="53"/>
                </a:lnTo>
                <a:lnTo>
                  <a:pt x="347" y="105"/>
                </a:lnTo>
                <a:lnTo>
                  <a:pt x="301" y="193"/>
                </a:lnTo>
                <a:lnTo>
                  <a:pt x="255" y="281"/>
                </a:lnTo>
                <a:lnTo>
                  <a:pt x="228" y="386"/>
                </a:lnTo>
                <a:lnTo>
                  <a:pt x="210" y="509"/>
                </a:lnTo>
                <a:lnTo>
                  <a:pt x="201" y="649"/>
                </a:lnTo>
                <a:lnTo>
                  <a:pt x="201" y="649"/>
                </a:lnTo>
                <a:lnTo>
                  <a:pt x="210" y="772"/>
                </a:lnTo>
                <a:lnTo>
                  <a:pt x="228" y="895"/>
                </a:lnTo>
                <a:lnTo>
                  <a:pt x="255" y="1000"/>
                </a:lnTo>
                <a:lnTo>
                  <a:pt x="292" y="1088"/>
                </a:lnTo>
                <a:lnTo>
                  <a:pt x="292" y="1088"/>
                </a:lnTo>
                <a:lnTo>
                  <a:pt x="328" y="1193"/>
                </a:lnTo>
                <a:lnTo>
                  <a:pt x="347" y="1298"/>
                </a:lnTo>
                <a:lnTo>
                  <a:pt x="356" y="1403"/>
                </a:lnTo>
                <a:lnTo>
                  <a:pt x="356" y="1544"/>
                </a:lnTo>
                <a:lnTo>
                  <a:pt x="338" y="1684"/>
                </a:lnTo>
                <a:lnTo>
                  <a:pt x="310" y="1754"/>
                </a:lnTo>
                <a:lnTo>
                  <a:pt x="283" y="1842"/>
                </a:lnTo>
                <a:lnTo>
                  <a:pt x="246" y="1930"/>
                </a:lnTo>
                <a:lnTo>
                  <a:pt x="210" y="2000"/>
                </a:lnTo>
                <a:lnTo>
                  <a:pt x="210" y="2000"/>
                </a:lnTo>
                <a:lnTo>
                  <a:pt x="210" y="2000"/>
                </a:lnTo>
                <a:lnTo>
                  <a:pt x="155" y="2123"/>
                </a:lnTo>
                <a:lnTo>
                  <a:pt x="155" y="2123"/>
                </a:lnTo>
                <a:lnTo>
                  <a:pt x="91" y="2281"/>
                </a:lnTo>
                <a:lnTo>
                  <a:pt x="36" y="2491"/>
                </a:lnTo>
                <a:lnTo>
                  <a:pt x="9" y="2702"/>
                </a:lnTo>
                <a:lnTo>
                  <a:pt x="0" y="2824"/>
                </a:lnTo>
                <a:lnTo>
                  <a:pt x="0" y="2930"/>
                </a:lnTo>
                <a:lnTo>
                  <a:pt x="0" y="2930"/>
                </a:lnTo>
                <a:lnTo>
                  <a:pt x="0" y="3035"/>
                </a:lnTo>
                <a:lnTo>
                  <a:pt x="0" y="3052"/>
                </a:lnTo>
                <a:lnTo>
                  <a:pt x="9" y="3070"/>
                </a:lnTo>
                <a:lnTo>
                  <a:pt x="9" y="3070"/>
                </a:lnTo>
                <a:lnTo>
                  <a:pt x="27" y="3105"/>
                </a:lnTo>
                <a:lnTo>
                  <a:pt x="64" y="3140"/>
                </a:lnTo>
                <a:lnTo>
                  <a:pt x="109" y="3175"/>
                </a:lnTo>
                <a:lnTo>
                  <a:pt x="173" y="3210"/>
                </a:lnTo>
                <a:lnTo>
                  <a:pt x="265" y="3245"/>
                </a:lnTo>
                <a:lnTo>
                  <a:pt x="383" y="3263"/>
                </a:lnTo>
                <a:lnTo>
                  <a:pt x="529" y="3263"/>
                </a:lnTo>
                <a:lnTo>
                  <a:pt x="529" y="3263"/>
                </a:lnTo>
                <a:lnTo>
                  <a:pt x="538" y="3263"/>
                </a:lnTo>
                <a:lnTo>
                  <a:pt x="538" y="3263"/>
                </a:lnTo>
                <a:lnTo>
                  <a:pt x="648" y="3263"/>
                </a:lnTo>
                <a:lnTo>
                  <a:pt x="821" y="3245"/>
                </a:lnTo>
                <a:lnTo>
                  <a:pt x="821" y="3245"/>
                </a:lnTo>
                <a:lnTo>
                  <a:pt x="903" y="3228"/>
                </a:lnTo>
                <a:lnTo>
                  <a:pt x="986" y="3193"/>
                </a:lnTo>
                <a:lnTo>
                  <a:pt x="986" y="3193"/>
                </a:lnTo>
                <a:lnTo>
                  <a:pt x="1040" y="3158"/>
                </a:lnTo>
                <a:lnTo>
                  <a:pt x="1040" y="3158"/>
                </a:lnTo>
                <a:lnTo>
                  <a:pt x="1068" y="3105"/>
                </a:lnTo>
                <a:lnTo>
                  <a:pt x="1077" y="3052"/>
                </a:lnTo>
                <a:lnTo>
                  <a:pt x="1077" y="3052"/>
                </a:lnTo>
                <a:lnTo>
                  <a:pt x="1086" y="2895"/>
                </a:lnTo>
                <a:lnTo>
                  <a:pt x="1086" y="2895"/>
                </a:lnTo>
                <a:lnTo>
                  <a:pt x="1077" y="2754"/>
                </a:lnTo>
                <a:lnTo>
                  <a:pt x="1068" y="2596"/>
                </a:lnTo>
                <a:lnTo>
                  <a:pt x="1040" y="2456"/>
                </a:lnTo>
                <a:lnTo>
                  <a:pt x="1004" y="2333"/>
                </a:lnTo>
                <a:lnTo>
                  <a:pt x="967" y="2210"/>
                </a:lnTo>
                <a:lnTo>
                  <a:pt x="913" y="2105"/>
                </a:lnTo>
                <a:lnTo>
                  <a:pt x="867" y="2017"/>
                </a:lnTo>
                <a:lnTo>
                  <a:pt x="803" y="1930"/>
                </a:lnTo>
                <a:lnTo>
                  <a:pt x="803" y="1930"/>
                </a:lnTo>
                <a:close/>
              </a:path>
            </a:pathLst>
          </a:custGeom>
          <a:solidFill>
            <a:srgbClr val="59B8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円形吹き出し 6"/>
          <p:cNvSpPr/>
          <p:nvPr/>
        </p:nvSpPr>
        <p:spPr bwMode="auto">
          <a:xfrm>
            <a:off x="5624718" y="1914144"/>
            <a:ext cx="3060193" cy="1475232"/>
          </a:xfrm>
          <a:prstGeom prst="wedgeEllipseCallout">
            <a:avLst>
              <a:gd name="adj1" fmla="val -45009"/>
              <a:gd name="adj2" fmla="val 6332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400" b="1" dirty="0" smtClean="0">
                <a:latin typeface="HGP創英角ｺﾞｼｯｸUB" pitchFamily="50" charset="-128"/>
              </a:rPr>
              <a:t>The capital is 50 million JPY. </a:t>
            </a:r>
          </a:p>
          <a:p>
            <a:pPr algn="ctr"/>
            <a:r>
              <a:rPr lang="en-US" altLang="ja-JP" sz="2400" b="1" dirty="0" smtClean="0">
                <a:latin typeface="HGP創英角ｺﾞｼｯｸUB" pitchFamily="50" charset="-128"/>
              </a:rPr>
              <a:t>The number of employees is 50 people. 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</a:endParaRPr>
          </a:p>
        </p:txBody>
      </p:sp>
      <p:sp>
        <p:nvSpPr>
          <p:cNvPr id="8" name="円形吹き出し 5"/>
          <p:cNvSpPr/>
          <p:nvPr/>
        </p:nvSpPr>
        <p:spPr bwMode="auto">
          <a:xfrm>
            <a:off x="1478752" y="2066544"/>
            <a:ext cx="3060193" cy="1475232"/>
          </a:xfrm>
          <a:prstGeom prst="wedgeEllipseCallout">
            <a:avLst>
              <a:gd name="adj1" fmla="val -45009"/>
              <a:gd name="adj2" fmla="val 6332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latin typeface="HGP創英角ｺﾞｼｯｸUB" pitchFamily="50" charset="-128"/>
              </a:rPr>
              <a:t>What is the firm size of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latin typeface="HGP創英角ｺﾞｼｯｸUB" pitchFamily="50" charset="-128"/>
              </a:rPr>
              <a:t>IBS Okinawa? </a:t>
            </a:r>
          </a:p>
        </p:txBody>
      </p:sp>
    </p:spTree>
    <p:extLst>
      <p:ext uri="{BB962C8B-B14F-4D97-AF65-F5344CB8AC3E}">
        <p14:creationId xmlns:p14="http://schemas.microsoft.com/office/powerpoint/2010/main" val="36685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Progress report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3038" y="888141"/>
            <a:ext cx="9585325" cy="53049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b="1" dirty="0" smtClean="0"/>
              <a:t>A customer asked us to do a work.</a:t>
            </a:r>
          </a:p>
          <a:p>
            <a:pPr marL="0" indent="0">
              <a:buNone/>
            </a:pPr>
            <a:r>
              <a:rPr lang="en-US" altLang="ja-JP" sz="2000" b="1" dirty="0" smtClean="0"/>
              <a:t>Is there any problem?</a:t>
            </a:r>
          </a:p>
          <a:p>
            <a:pPr marL="0" indent="0">
              <a:buNone/>
            </a:pPr>
            <a:r>
              <a:rPr lang="en-US" altLang="ja-JP" sz="2000" b="1" dirty="0" smtClean="0"/>
              <a:t>How’s your </a:t>
            </a:r>
            <a:r>
              <a:rPr lang="en-US" altLang="ja-JP" sz="2000" b="1" dirty="0" smtClean="0"/>
              <a:t>project going</a:t>
            </a:r>
            <a:r>
              <a:rPr lang="en-US" altLang="ja-JP" sz="2000" b="1" dirty="0" smtClean="0"/>
              <a:t>?</a:t>
            </a:r>
          </a:p>
          <a:p>
            <a:pPr marL="0" indent="0">
              <a:buNone/>
            </a:pPr>
            <a:r>
              <a:rPr kumimoji="1" lang="en-US" altLang="ja-JP" sz="2000" b="1" dirty="0" smtClean="0"/>
              <a:t>I can’t understand the progress on your work without your report. </a:t>
            </a:r>
          </a:p>
          <a:p>
            <a:pPr marL="0" indent="0">
              <a:buNone/>
            </a:pPr>
            <a:r>
              <a:rPr lang="en-US" altLang="ja-JP" sz="2000" b="1" dirty="0" smtClean="0"/>
              <a:t>A customer complained us. </a:t>
            </a:r>
          </a:p>
          <a:p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pPr marL="0" indent="0">
              <a:buNone/>
            </a:pPr>
            <a:r>
              <a:rPr lang="en-US" altLang="ja-JP" b="1" dirty="0" smtClean="0"/>
              <a:t>It was reported suddenly one day. ｢A big problem occurred. Therefore, currently, work has stopped. ｣</a:t>
            </a:r>
          </a:p>
          <a:p>
            <a:pPr marL="0" indent="0">
              <a:buNone/>
            </a:pPr>
            <a:r>
              <a:rPr lang="en-US" altLang="ja-JP" b="1" dirty="0" smtClean="0"/>
              <a:t>It is difficult for us to solve this problem. </a:t>
            </a:r>
          </a:p>
          <a:p>
            <a:pPr marL="0" indent="0">
              <a:buNone/>
            </a:pPr>
            <a:r>
              <a:rPr lang="en-US" altLang="ja-JP" b="1" dirty="0" smtClean="0"/>
              <a:t>Therefore, it is important to report the progress regularly, and to understand the current state. (It’s important to share our recognition with a customer. )</a:t>
            </a:r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en-US" altLang="ja-JP" b="1" dirty="0" smtClean="0"/>
              <a:t>The customer can understand the situation by reporting on a little delay and the trouble. It is possible to think about the countermeasure in advance. </a:t>
            </a:r>
          </a:p>
          <a:p>
            <a:pPr marL="0" indent="0">
              <a:buNone/>
            </a:pPr>
            <a:endParaRPr kumimoji="1" lang="en-US" altLang="ja-JP" b="1" dirty="0" smtClean="0"/>
          </a:p>
          <a:p>
            <a:pPr marL="0" indent="0">
              <a:buNone/>
            </a:pPr>
            <a:r>
              <a:rPr lang="en-US" altLang="ja-JP" b="1" dirty="0" smtClean="0"/>
              <a:t>If you are asked to do the work, you should report the progress on your work</a:t>
            </a:r>
            <a:r>
              <a:rPr lang="en-US" altLang="ja-JP" b="1" dirty="0" smtClean="0"/>
              <a:t>. 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758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 : 書類 4"/>
          <p:cNvSpPr/>
          <p:nvPr/>
        </p:nvSpPr>
        <p:spPr bwMode="auto">
          <a:xfrm>
            <a:off x="275206" y="2405320"/>
            <a:ext cx="3214969" cy="23469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dirty="0" smtClean="0"/>
              <a:t>Daily report:</a:t>
            </a:r>
          </a:p>
          <a:p>
            <a:pPr marL="0" indent="0">
              <a:buNone/>
            </a:pP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dirty="0" smtClean="0"/>
              <a:t>Situation of today’s task</a:t>
            </a:r>
          </a:p>
          <a:p>
            <a:pPr marL="0" indent="0">
              <a:buNone/>
            </a:pPr>
            <a:r>
              <a:rPr lang="en-US" altLang="ja-JP" dirty="0" smtClean="0"/>
              <a:t>Progress to plan</a:t>
            </a:r>
          </a:p>
          <a:p>
            <a:pPr marL="0" indent="0">
              <a:buNone/>
            </a:pPr>
            <a:r>
              <a:rPr lang="en-US" altLang="ja-JP" dirty="0" smtClean="0"/>
              <a:t>Countermeasure</a:t>
            </a:r>
          </a:p>
          <a:p>
            <a:pPr marL="0" indent="0">
              <a:buNone/>
            </a:pPr>
            <a:r>
              <a:rPr lang="en-US" altLang="ja-JP" dirty="0" smtClean="0"/>
              <a:t>Schedule for tomorrow</a:t>
            </a:r>
          </a:p>
          <a:p>
            <a:pPr marL="0" indent="0">
              <a:buNone/>
            </a:pPr>
            <a:r>
              <a:rPr lang="en-US" altLang="ja-JP" dirty="0" smtClean="0"/>
              <a:t>Impression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Weekly report and daily report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3038" y="888141"/>
            <a:ext cx="9585325" cy="120532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The weekly report and the daily report are regular reports. </a:t>
            </a:r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en-US" altLang="ja-JP" b="1" dirty="0" smtClean="0"/>
              <a:t>The daily report is used to report on the content of my work to the superior. If you have any problems,</a:t>
            </a:r>
          </a:p>
          <a:p>
            <a:pPr marL="0" indent="0">
              <a:buNone/>
            </a:pPr>
            <a:r>
              <a:rPr lang="en-US" altLang="ja-JP" b="1" dirty="0" smtClean="0"/>
              <a:t>You can receive advice from the superior. </a:t>
            </a:r>
            <a:endParaRPr lang="en-US" altLang="ja-JP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7560" y="5000512"/>
            <a:ext cx="62648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When I get the daily report from subordinate…</a:t>
            </a:r>
          </a:p>
          <a:p>
            <a:endParaRPr lang="en-US" altLang="ja-JP" sz="1000" u="sng" dirty="0" smtClean="0"/>
          </a:p>
          <a:p>
            <a:r>
              <a:rPr lang="en-US" altLang="ja-JP" dirty="0" smtClean="0"/>
              <a:t>Is it ok for how to advance the task?</a:t>
            </a:r>
          </a:p>
          <a:p>
            <a:r>
              <a:rPr lang="en-US" altLang="ja-JP" dirty="0" smtClean="0"/>
              <a:t>Is the countermeasure correct? Besides, there isn't better countermeasure?</a:t>
            </a:r>
          </a:p>
          <a:p>
            <a:r>
              <a:rPr lang="en-US" altLang="ja-JP" dirty="0" smtClean="0"/>
              <a:t>Is tomorrow's task correct?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687361" y="2886403"/>
            <a:ext cx="59217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In you write the daily report,</a:t>
            </a:r>
          </a:p>
          <a:p>
            <a:r>
              <a:rPr lang="en-US" altLang="ja-JP" dirty="0" smtClean="0"/>
              <a:t>“whether I am approaching my goal"</a:t>
            </a:r>
          </a:p>
          <a:p>
            <a:r>
              <a:rPr lang="en-US" altLang="ja-JP" dirty="0" smtClean="0"/>
              <a:t>".whether my situation is good"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confirm the result of your work at the end of the day,</a:t>
            </a:r>
          </a:p>
          <a:p>
            <a:r>
              <a:rPr lang="en-US" altLang="ja-JP" dirty="0" smtClean="0"/>
              <a:t>You can consider how to do your work efficiently after the next day or later.</a:t>
            </a:r>
            <a:r>
              <a:rPr lang="en-US" altLang="ja-JP" dirty="0" smtClean="0"/>
              <a:t>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252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Generally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3038" y="888141"/>
            <a:ext cx="9585325" cy="3630600"/>
          </a:xfrm>
        </p:spPr>
        <p:txBody>
          <a:bodyPr/>
          <a:lstStyle/>
          <a:p>
            <a:r>
              <a:rPr kumimoji="1" lang="en-US" altLang="ja-JP" sz="3200" dirty="0" smtClean="0"/>
              <a:t>What is the report?</a:t>
            </a:r>
          </a:p>
          <a:p>
            <a:pPr lvl="1"/>
            <a:r>
              <a:rPr lang="en-US" altLang="ja-JP" sz="2800" dirty="0" smtClean="0"/>
              <a:t>What kind of report is it?</a:t>
            </a:r>
          </a:p>
          <a:p>
            <a:pPr lvl="1"/>
            <a:r>
              <a:rPr lang="en-US" altLang="ja-JP" sz="2800" dirty="0" smtClean="0"/>
              <a:t>What do you want to tell?</a:t>
            </a:r>
          </a:p>
          <a:p>
            <a:pPr lvl="1"/>
            <a:r>
              <a:rPr kumimoji="1" lang="en-US" altLang="ja-JP" sz="2800" dirty="0" smtClean="0"/>
              <a:t>Which scene is it? When is it?</a:t>
            </a:r>
          </a:p>
          <a:p>
            <a:pPr lvl="1"/>
            <a:r>
              <a:rPr lang="en-US" altLang="ja-JP" sz="2800" dirty="0" smtClean="0"/>
              <a:t>Who is the person who are reported?</a:t>
            </a:r>
          </a:p>
          <a:p>
            <a:pPr lvl="1"/>
            <a:r>
              <a:rPr lang="en-US" altLang="ja-JP" sz="2800" dirty="0" smtClean="0"/>
              <a:t>What do you want to obtain?</a:t>
            </a:r>
          </a:p>
          <a:p>
            <a:pPr lvl="2"/>
            <a:r>
              <a:rPr lang="en-US" altLang="ja-JP" sz="2600" dirty="0" smtClean="0"/>
              <a:t>Do you need a </a:t>
            </a:r>
            <a:r>
              <a:rPr lang="en-US" altLang="ja-JP" sz="2600" dirty="0" smtClean="0"/>
              <a:t>opinion</a:t>
            </a:r>
            <a:r>
              <a:rPr lang="en-US" altLang="ja-JP" sz="2600" dirty="0" smtClean="0"/>
              <a:t>? Do you want me to judge it?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5612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Did you understand purport?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49" y="1226883"/>
            <a:ext cx="9503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HGP創英角ｺﾞｼｯｸUB" pitchFamily="50" charset="-128"/>
              </a:rPr>
              <a:t>Especially, regarding the report concerning badness, we need to tell it as soon as possible objectively. </a:t>
            </a:r>
          </a:p>
          <a:p>
            <a:endParaRPr lang="ja-JP" altLang="en-US" sz="1800" dirty="0" smtClean="0">
              <a:latin typeface="HGP創英角ｺﾞｼｯｸUB" pitchFamily="50" charset="-128"/>
            </a:endParaRPr>
          </a:p>
          <a:p>
            <a:r>
              <a:rPr lang="en-US" altLang="ja-JP" sz="1800" dirty="0" smtClean="0">
                <a:latin typeface="HGP創英角ｺﾞｼｯｸUB" pitchFamily="50" charset="-128"/>
              </a:rPr>
              <a:t>It’s not good that we report later in order to avoid being scolded. </a:t>
            </a:r>
          </a:p>
          <a:p>
            <a:endParaRPr lang="ja-JP" altLang="en-US" sz="1800" dirty="0" smtClean="0">
              <a:latin typeface="HGP創英角ｺﾞｼｯｸUB" pitchFamily="50" charset="-128"/>
            </a:endParaRPr>
          </a:p>
          <a:p>
            <a:r>
              <a:rPr lang="en-US" altLang="ja-JP" sz="1800" dirty="0" smtClean="0">
                <a:latin typeface="HGP創英角ｺﾞｼｯｸUB" pitchFamily="50" charset="-128"/>
              </a:rPr>
              <a:t>The report concerning badness is also a problem for the project. </a:t>
            </a:r>
          </a:p>
          <a:p>
            <a:endParaRPr lang="ja-JP" altLang="en-US" sz="1800" dirty="0" smtClean="0">
              <a:latin typeface="HGP創英角ｺﾞｼｯｸUB" pitchFamily="50" charset="-128"/>
            </a:endParaRPr>
          </a:p>
          <a:p>
            <a:r>
              <a:rPr lang="en-US" altLang="ja-JP" sz="1800" dirty="0" smtClean="0">
                <a:latin typeface="HGP創英角ｺﾞｼｯｸUB" pitchFamily="50" charset="-128"/>
              </a:rPr>
              <a:t>The problem should be resolved. If it’s lost freshness information, or your superior couldn’t get it, we can’t resolve the problem quickly, and the situation becomes worse.</a:t>
            </a:r>
          </a:p>
          <a:p>
            <a:endParaRPr lang="ja-JP" altLang="en-US" sz="1800" dirty="0" smtClean="0">
              <a:latin typeface="HGP創英角ｺﾞｼｯｸUB" pitchFamily="50" charset="-128"/>
            </a:endParaRPr>
          </a:p>
          <a:p>
            <a:r>
              <a:rPr lang="en-US" altLang="ja-JP" sz="1800" dirty="0" smtClean="0">
                <a:latin typeface="HGP創英角ｺﾞｼｯｸUB" pitchFamily="50" charset="-128"/>
              </a:rPr>
              <a:t>We need to report especially bad situation immediately and objectively.</a:t>
            </a:r>
            <a:endParaRPr kumimoji="1" lang="ja-JP" altLang="en-US" sz="18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4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標準デザイン">
  <a:themeElements>
    <a:clrScheme name="5_標準デザイン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ユーザー定義 1">
      <a:majorFont>
        <a:latin typeface="HGP創英角ｺﾞｼｯｸUB"/>
        <a:ea typeface="HGP創英角ｺﾞｼｯｸUB"/>
        <a:cs typeface=""/>
      </a:majorFont>
      <a:minorFont>
        <a:latin typeface="HGS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HG創英角ｺﾞｼｯｸUB" pitchFamily="49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HGP創英角ｺﾞｼｯｸUB" pitchFamily="50" charset="-128"/>
            <a:ea typeface="HGP創英角ｺﾞｼｯｸUB" pitchFamily="50" charset="-128"/>
          </a:defRPr>
        </a:defPPr>
      </a:lstStyle>
    </a:txDef>
  </a:objectDefaults>
  <a:extraClrSchemeLst>
    <a:extraClrScheme>
      <a:clrScheme name="5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デザインの設定">
  <a:themeElements>
    <a:clrScheme name="4_デザインの設定 3">
      <a:dk1>
        <a:srgbClr val="333333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0A4FA1"/>
      </a:accent2>
      <a:accent3>
        <a:srgbClr val="FFFFFF"/>
      </a:accent3>
      <a:accent4>
        <a:srgbClr val="2A2A2A"/>
      </a:accent4>
      <a:accent5>
        <a:srgbClr val="FFFFFF"/>
      </a:accent5>
      <a:accent6>
        <a:srgbClr val="084791"/>
      </a:accent6>
      <a:hlink>
        <a:srgbClr val="FD5117"/>
      </a:hlink>
      <a:folHlink>
        <a:srgbClr val="FFCC00"/>
      </a:folHlink>
    </a:clrScheme>
    <a:fontScheme name="4_デザインの設定">
      <a:majorFont>
        <a:latin typeface="ＭＳ ゴシック"/>
        <a:ea typeface="ＭＳ Ｐゴシック"/>
        <a:cs typeface=""/>
      </a:majorFont>
      <a:minorFont>
        <a:latin typeface="ＭＳ 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HG創英角ｺﾞｼｯｸUB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HG創英角ｺﾞｼｯｸUB" pitchFamily="49" charset="-128"/>
          </a:defRPr>
        </a:defPPr>
      </a:lstStyle>
    </a:lnDef>
  </a:objectDefaults>
  <a:extraClrSchemeLst>
    <a:extraClrScheme>
      <a:clrScheme name="4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デザインの設定 2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A4FA1"/>
        </a:accent2>
        <a:accent3>
          <a:srgbClr val="FFFFFF"/>
        </a:accent3>
        <a:accent4>
          <a:srgbClr val="404040"/>
        </a:accent4>
        <a:accent5>
          <a:srgbClr val="FFFFFF"/>
        </a:accent5>
        <a:accent6>
          <a:srgbClr val="084791"/>
        </a:accent6>
        <a:hlink>
          <a:srgbClr val="FD5117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デザインの設定 3">
        <a:dk1>
          <a:srgbClr val="333333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A4FA1"/>
        </a:accent2>
        <a:accent3>
          <a:srgbClr val="FFFFFF"/>
        </a:accent3>
        <a:accent4>
          <a:srgbClr val="2A2A2A"/>
        </a:accent4>
        <a:accent5>
          <a:srgbClr val="FFFFFF"/>
        </a:accent5>
        <a:accent6>
          <a:srgbClr val="084791"/>
        </a:accent6>
        <a:hlink>
          <a:srgbClr val="FD5117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100025</TotalTime>
  <Words>650</Words>
  <Application>Microsoft Office PowerPoint</Application>
  <PresentationFormat>A4 Paper (210x297 mm)</PresentationFormat>
  <Paragraphs>99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5_標準デザイン</vt:lpstr>
      <vt:lpstr>4_デザインの設定</vt:lpstr>
      <vt:lpstr>How to report the progress  on your work</vt:lpstr>
      <vt:lpstr>I would like to tell the followings today. </vt:lpstr>
      <vt:lpstr>What is the report?</vt:lpstr>
      <vt:lpstr>What is the technique of the report?</vt:lpstr>
      <vt:lpstr>Let's objectively tell it. </vt:lpstr>
      <vt:lpstr>Progress report</vt:lpstr>
      <vt:lpstr>Weekly report and daily report</vt:lpstr>
      <vt:lpstr>Generally</vt:lpstr>
      <vt:lpstr>Did you understand purport?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BI・IBS統括MTG</dc:title>
  <dc:creator>山本 和宏</dc:creator>
  <cp:lastModifiedBy>NaotoFuruki</cp:lastModifiedBy>
  <cp:revision>3004</cp:revision>
  <cp:lastPrinted>2014-12-18T04:12:30Z</cp:lastPrinted>
  <dcterms:created xsi:type="dcterms:W3CDTF">2004-08-31T15:00:00Z</dcterms:created>
  <dcterms:modified xsi:type="dcterms:W3CDTF">2014-12-18T11:12:55Z</dcterms:modified>
</cp:coreProperties>
</file>