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handoutMasterIdLst>
    <p:handoutMasterId r:id="rId13"/>
  </p:handout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59" r:id="rId9"/>
    <p:sldId id="257" r:id="rId10"/>
    <p:sldId id="258" r:id="rId11"/>
    <p:sldId id="266" r:id="rId12"/>
  </p:sldIdLst>
  <p:sldSz cx="9144000" cy="6858000" type="screen4x3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2E3640"/>
    <a:srgbClr val="E33830"/>
    <a:srgbClr val="EF792F"/>
    <a:srgbClr val="EFB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9" autoAdjust="0"/>
  </p:normalViewPr>
  <p:slideViewPr>
    <p:cSldViewPr>
      <p:cViewPr>
        <p:scale>
          <a:sx n="78" d="100"/>
          <a:sy n="78" d="100"/>
        </p:scale>
        <p:origin x="-113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528" y="-78"/>
      </p:cViewPr>
      <p:guideLst>
        <p:guide orient="horz" pos="2736"/>
        <p:guide pos="20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49039-A67B-4E9F-B546-489F493C65B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2501A-AAB9-4BF5-8F37-B36864D6E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C9990101-IMG05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8382000" cy="61579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495800"/>
            <a:ext cx="8153400" cy="2362200"/>
          </a:xfrm>
          <a:custGeom>
            <a:avLst/>
            <a:gdLst/>
            <a:ahLst/>
            <a:cxnLst>
              <a:cxn ang="0">
                <a:pos x="2102" y="511"/>
              </a:cxn>
              <a:cxn ang="0">
                <a:pos x="2136" y="47"/>
              </a:cxn>
              <a:cxn ang="0">
                <a:pos x="0" y="211"/>
              </a:cxn>
              <a:cxn ang="0">
                <a:pos x="0" y="511"/>
              </a:cxn>
              <a:cxn ang="0">
                <a:pos x="0" y="1471"/>
              </a:cxn>
              <a:cxn ang="0">
                <a:pos x="1927" y="1471"/>
              </a:cxn>
              <a:cxn ang="0">
                <a:pos x="1939" y="1428"/>
              </a:cxn>
              <a:cxn ang="0">
                <a:pos x="2102" y="511"/>
              </a:cxn>
            </a:cxnLst>
            <a:rect l="0" t="0" r="r" b="b"/>
            <a:pathLst>
              <a:path w="2136" h="1471">
                <a:moveTo>
                  <a:pt x="2102" y="511"/>
                </a:moveTo>
                <a:cubicBezTo>
                  <a:pt x="2118" y="354"/>
                  <a:pt x="2129" y="199"/>
                  <a:pt x="2136" y="47"/>
                </a:cubicBezTo>
                <a:cubicBezTo>
                  <a:pt x="1803" y="0"/>
                  <a:pt x="976" y="63"/>
                  <a:pt x="0" y="211"/>
                </a:cubicBezTo>
                <a:cubicBezTo>
                  <a:pt x="0" y="511"/>
                  <a:pt x="0" y="511"/>
                  <a:pt x="0" y="511"/>
                </a:cubicBezTo>
                <a:cubicBezTo>
                  <a:pt x="0" y="1471"/>
                  <a:pt x="0" y="1471"/>
                  <a:pt x="0" y="1471"/>
                </a:cubicBezTo>
                <a:cubicBezTo>
                  <a:pt x="1927" y="1471"/>
                  <a:pt x="1927" y="1471"/>
                  <a:pt x="1927" y="1471"/>
                </a:cubicBezTo>
                <a:cubicBezTo>
                  <a:pt x="1931" y="1457"/>
                  <a:pt x="1935" y="1443"/>
                  <a:pt x="1939" y="1428"/>
                </a:cubicBezTo>
                <a:cubicBezTo>
                  <a:pt x="2019" y="1131"/>
                  <a:pt x="2071" y="819"/>
                  <a:pt x="2102" y="51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7343775" y="0"/>
            <a:ext cx="1800225" cy="6858000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93" y="0"/>
              </a:cxn>
              <a:cxn ang="0">
                <a:pos x="0" y="3168"/>
              </a:cxn>
              <a:cxn ang="0">
                <a:pos x="502" y="3168"/>
              </a:cxn>
              <a:cxn ang="0">
                <a:pos x="502" y="0"/>
              </a:cxn>
            </a:cxnLst>
            <a:rect l="0" t="0" r="r" b="b"/>
            <a:pathLst>
              <a:path w="502" h="3168">
                <a:moveTo>
                  <a:pt x="502" y="0"/>
                </a:moveTo>
                <a:cubicBezTo>
                  <a:pt x="93" y="0"/>
                  <a:pt x="93" y="0"/>
                  <a:pt x="93" y="0"/>
                </a:cubicBezTo>
                <a:cubicBezTo>
                  <a:pt x="146" y="383"/>
                  <a:pt x="323" y="1900"/>
                  <a:pt x="0" y="3168"/>
                </a:cubicBezTo>
                <a:cubicBezTo>
                  <a:pt x="502" y="3168"/>
                  <a:pt x="502" y="3168"/>
                  <a:pt x="502" y="3168"/>
                </a:cubicBezTo>
                <a:lnTo>
                  <a:pt x="502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5181600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867400"/>
            <a:ext cx="640080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Subtitle of the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and Pho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>
            <a:grpSpLocks/>
          </p:cNvGrpSpPr>
          <p:nvPr userDrawn="1"/>
        </p:nvGrpSpPr>
        <p:grpSpPr bwMode="auto">
          <a:xfrm>
            <a:off x="0" y="0"/>
            <a:ext cx="1482725" cy="6858000"/>
            <a:chOff x="103279934" y="105155999"/>
            <a:chExt cx="1235004" cy="5715001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auto">
            <a:xfrm>
              <a:off x="103279934" y="105155999"/>
              <a:ext cx="1141123" cy="5715001"/>
            </a:xfrm>
            <a:custGeom>
              <a:avLst/>
              <a:gdLst/>
              <a:ahLst/>
              <a:cxnLst>
                <a:cxn ang="0">
                  <a:pos x="178" y="3168"/>
                </a:cxn>
                <a:cxn ang="0">
                  <a:pos x="124" y="3168"/>
                </a:cxn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  <a:cxn ang="0">
                  <a:pos x="178" y="3168"/>
                </a:cxn>
                <a:cxn ang="0">
                  <a:pos x="124" y="3168"/>
                </a:cxn>
                <a:cxn ang="0">
                  <a:pos x="0" y="685"/>
                </a:cxn>
                <a:cxn ang="0">
                  <a:pos x="0" y="3168"/>
                </a:cxn>
                <a:cxn ang="0">
                  <a:pos x="124" y="3168"/>
                </a:cxn>
              </a:cxnLst>
              <a:rect l="0" t="0" r="r" b="b"/>
              <a:pathLst>
                <a:path w="630" h="3168">
                  <a:moveTo>
                    <a:pt x="178" y="3168"/>
                  </a:moveTo>
                  <a:cubicBezTo>
                    <a:pt x="124" y="3168"/>
                    <a:pt x="124" y="3168"/>
                    <a:pt x="124" y="3168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76" y="384"/>
                    <a:pt x="630" y="1741"/>
                    <a:pt x="178" y="3168"/>
                  </a:cubicBezTo>
                  <a:close/>
                  <a:moveTo>
                    <a:pt x="124" y="3168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3168"/>
                    <a:pt x="0" y="3168"/>
                    <a:pt x="0" y="3168"/>
                  </a:cubicBezTo>
                  <a:lnTo>
                    <a:pt x="124" y="3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103615774" y="105155999"/>
              <a:ext cx="899146" cy="5715001"/>
              <a:chOff x="102932440" y="105155999"/>
              <a:chExt cx="1582498" cy="10058401"/>
            </a:xfrm>
          </p:grpSpPr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02932440" y="105155999"/>
                <a:ext cx="1373050" cy="10058401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0" y="3164"/>
                  </a:cxn>
                </a:cxnLst>
                <a:rect l="0" t="0" r="r" b="b"/>
                <a:pathLst>
                  <a:path w="430" h="3164">
                    <a:moveTo>
                      <a:pt x="160" y="0"/>
                    </a:moveTo>
                    <a:cubicBezTo>
                      <a:pt x="430" y="1502"/>
                      <a:pt x="90" y="2850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3234976" y="105155999"/>
                <a:ext cx="1156621" cy="10058401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164"/>
                  </a:cxn>
                </a:cxnLst>
                <a:rect l="0" t="0" r="r" b="b"/>
                <a:pathLst>
                  <a:path w="362" h="3164">
                    <a:moveTo>
                      <a:pt x="42" y="0"/>
                    </a:moveTo>
                    <a:cubicBezTo>
                      <a:pt x="362" y="1456"/>
                      <a:pt x="90" y="2791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3295484" y="105155999"/>
                <a:ext cx="1219454" cy="1005840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0" y="3164"/>
                  </a:cxn>
                </a:cxnLst>
                <a:rect l="0" t="0" r="r" b="b"/>
                <a:pathLst>
                  <a:path w="382" h="3164">
                    <a:moveTo>
                      <a:pt x="80" y="0"/>
                    </a:moveTo>
                    <a:cubicBezTo>
                      <a:pt x="382" y="1458"/>
                      <a:pt x="96" y="2789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103162834" y="105155999"/>
                <a:ext cx="1231090" cy="10058401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0" y="3164"/>
                  </a:cxn>
                </a:cxnLst>
                <a:rect l="0" t="0" r="r" b="b"/>
                <a:pathLst>
                  <a:path w="386" h="3164">
                    <a:moveTo>
                      <a:pt x="87" y="0"/>
                    </a:moveTo>
                    <a:cubicBezTo>
                      <a:pt x="386" y="1461"/>
                      <a:pt x="95" y="2793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103055783" y="105155999"/>
                <a:ext cx="1217126" cy="10058401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0" y="3164"/>
                  </a:cxn>
                </a:cxnLst>
                <a:rect l="0" t="0" r="r" b="b"/>
                <a:pathLst>
                  <a:path w="381" h="3164">
                    <a:moveTo>
                      <a:pt x="79" y="0"/>
                    </a:moveTo>
                    <a:cubicBezTo>
                      <a:pt x="381" y="1458"/>
                      <a:pt x="95" y="2789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57200"/>
            <a:ext cx="6400800" cy="6858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Content Page with Text and Photo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657600" cy="46482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>
              <a:buFontTx/>
              <a:buNone/>
              <a:defRPr sz="2400">
                <a:solidFill>
                  <a:schemeClr val="bg1"/>
                </a:solidFill>
              </a:defRPr>
            </a:lvl2pPr>
            <a:lvl3pPr>
              <a:buFontTx/>
              <a:buNone/>
              <a:defRPr sz="2000">
                <a:solidFill>
                  <a:schemeClr val="bg1"/>
                </a:solidFill>
              </a:defRPr>
            </a:lvl3pPr>
            <a:lvl4pPr>
              <a:buFontTx/>
              <a:buNone/>
              <a:defRPr sz="1800">
                <a:solidFill>
                  <a:schemeClr val="bg1"/>
                </a:solidFill>
              </a:defRPr>
            </a:lvl4pPr>
            <a:lvl5pPr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5486400" y="1828800"/>
            <a:ext cx="3124200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1371600" y="1143000"/>
            <a:ext cx="6400800" cy="4572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Subtitle content page with text and photo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>
            <a:grpSpLocks/>
          </p:cNvGrpSpPr>
          <p:nvPr userDrawn="1"/>
        </p:nvGrpSpPr>
        <p:grpSpPr bwMode="auto">
          <a:xfrm>
            <a:off x="0" y="0"/>
            <a:ext cx="1482725" cy="6858000"/>
            <a:chOff x="103279934" y="105155999"/>
            <a:chExt cx="1235004" cy="5715001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auto">
            <a:xfrm>
              <a:off x="103279934" y="105155999"/>
              <a:ext cx="1141123" cy="5715001"/>
            </a:xfrm>
            <a:custGeom>
              <a:avLst/>
              <a:gdLst/>
              <a:ahLst/>
              <a:cxnLst>
                <a:cxn ang="0">
                  <a:pos x="178" y="3168"/>
                </a:cxn>
                <a:cxn ang="0">
                  <a:pos x="124" y="3168"/>
                </a:cxn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  <a:cxn ang="0">
                  <a:pos x="178" y="3168"/>
                </a:cxn>
                <a:cxn ang="0">
                  <a:pos x="124" y="3168"/>
                </a:cxn>
                <a:cxn ang="0">
                  <a:pos x="0" y="685"/>
                </a:cxn>
                <a:cxn ang="0">
                  <a:pos x="0" y="3168"/>
                </a:cxn>
                <a:cxn ang="0">
                  <a:pos x="124" y="3168"/>
                </a:cxn>
              </a:cxnLst>
              <a:rect l="0" t="0" r="r" b="b"/>
              <a:pathLst>
                <a:path w="630" h="3168">
                  <a:moveTo>
                    <a:pt x="178" y="3168"/>
                  </a:moveTo>
                  <a:cubicBezTo>
                    <a:pt x="124" y="3168"/>
                    <a:pt x="124" y="3168"/>
                    <a:pt x="124" y="3168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76" y="384"/>
                    <a:pt x="630" y="1741"/>
                    <a:pt x="178" y="3168"/>
                  </a:cubicBezTo>
                  <a:close/>
                  <a:moveTo>
                    <a:pt x="124" y="3168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3168"/>
                    <a:pt x="0" y="3168"/>
                    <a:pt x="0" y="3168"/>
                  </a:cubicBezTo>
                  <a:lnTo>
                    <a:pt x="124" y="3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103615774" y="105155999"/>
              <a:ext cx="899146" cy="5715001"/>
              <a:chOff x="102932440" y="105155999"/>
              <a:chExt cx="1582498" cy="10058401"/>
            </a:xfrm>
          </p:grpSpPr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02932440" y="105155999"/>
                <a:ext cx="1373050" cy="10058401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0" y="3164"/>
                  </a:cxn>
                </a:cxnLst>
                <a:rect l="0" t="0" r="r" b="b"/>
                <a:pathLst>
                  <a:path w="430" h="3164">
                    <a:moveTo>
                      <a:pt x="160" y="0"/>
                    </a:moveTo>
                    <a:cubicBezTo>
                      <a:pt x="430" y="1502"/>
                      <a:pt x="90" y="2850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03234976" y="105155999"/>
                <a:ext cx="1156621" cy="10058401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164"/>
                  </a:cxn>
                </a:cxnLst>
                <a:rect l="0" t="0" r="r" b="b"/>
                <a:pathLst>
                  <a:path w="362" h="3164">
                    <a:moveTo>
                      <a:pt x="42" y="0"/>
                    </a:moveTo>
                    <a:cubicBezTo>
                      <a:pt x="362" y="1456"/>
                      <a:pt x="90" y="2791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03295484" y="105155999"/>
                <a:ext cx="1219454" cy="1005840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0" y="3164"/>
                  </a:cxn>
                </a:cxnLst>
                <a:rect l="0" t="0" r="r" b="b"/>
                <a:pathLst>
                  <a:path w="382" h="3164">
                    <a:moveTo>
                      <a:pt x="80" y="0"/>
                    </a:moveTo>
                    <a:cubicBezTo>
                      <a:pt x="382" y="1458"/>
                      <a:pt x="96" y="2789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103162834" y="105155999"/>
                <a:ext cx="1231090" cy="10058401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0" y="3164"/>
                  </a:cxn>
                </a:cxnLst>
                <a:rect l="0" t="0" r="r" b="b"/>
                <a:pathLst>
                  <a:path w="386" h="3164">
                    <a:moveTo>
                      <a:pt x="87" y="0"/>
                    </a:moveTo>
                    <a:cubicBezTo>
                      <a:pt x="386" y="1461"/>
                      <a:pt x="95" y="2793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103055783" y="105155999"/>
                <a:ext cx="1217126" cy="10058401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0" y="3164"/>
                  </a:cxn>
                </a:cxnLst>
                <a:rect l="0" t="0" r="r" b="b"/>
                <a:pathLst>
                  <a:path w="381" h="3164">
                    <a:moveTo>
                      <a:pt x="79" y="0"/>
                    </a:moveTo>
                    <a:cubicBezTo>
                      <a:pt x="381" y="1458"/>
                      <a:pt x="95" y="2789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315200" cy="46482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57200"/>
            <a:ext cx="6400800" cy="6858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Content Page with Text and Table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1371600" y="1143000"/>
            <a:ext cx="6400800" cy="4572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Subtitle content page with text and table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Content Page with Text and Photo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24000"/>
            <a:ext cx="731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3"/>
          <p:cNvGrpSpPr>
            <a:grpSpLocks/>
          </p:cNvGrpSpPr>
          <p:nvPr userDrawn="1"/>
        </p:nvGrpSpPr>
        <p:grpSpPr bwMode="auto">
          <a:xfrm>
            <a:off x="0" y="0"/>
            <a:ext cx="1482725" cy="6858000"/>
            <a:chOff x="103279934" y="105155999"/>
            <a:chExt cx="1235004" cy="5715001"/>
          </a:xfrm>
        </p:grpSpPr>
        <p:sp>
          <p:nvSpPr>
            <p:cNvPr id="8" name="Freeform 4"/>
            <p:cNvSpPr>
              <a:spLocks noEditPoints="1"/>
            </p:cNvSpPr>
            <p:nvPr/>
          </p:nvSpPr>
          <p:spPr bwMode="auto">
            <a:xfrm>
              <a:off x="103279934" y="105155999"/>
              <a:ext cx="1141123" cy="5715001"/>
            </a:xfrm>
            <a:custGeom>
              <a:avLst/>
              <a:gdLst/>
              <a:ahLst/>
              <a:cxnLst>
                <a:cxn ang="0">
                  <a:pos x="178" y="3168"/>
                </a:cxn>
                <a:cxn ang="0">
                  <a:pos x="124" y="3168"/>
                </a:cxn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  <a:cxn ang="0">
                  <a:pos x="178" y="3168"/>
                </a:cxn>
                <a:cxn ang="0">
                  <a:pos x="124" y="3168"/>
                </a:cxn>
                <a:cxn ang="0">
                  <a:pos x="0" y="685"/>
                </a:cxn>
                <a:cxn ang="0">
                  <a:pos x="0" y="3168"/>
                </a:cxn>
                <a:cxn ang="0">
                  <a:pos x="124" y="3168"/>
                </a:cxn>
              </a:cxnLst>
              <a:rect l="0" t="0" r="r" b="b"/>
              <a:pathLst>
                <a:path w="630" h="3168">
                  <a:moveTo>
                    <a:pt x="178" y="3168"/>
                  </a:moveTo>
                  <a:cubicBezTo>
                    <a:pt x="124" y="3168"/>
                    <a:pt x="124" y="3168"/>
                    <a:pt x="124" y="3168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76" y="384"/>
                    <a:pt x="630" y="1741"/>
                    <a:pt x="178" y="3168"/>
                  </a:cubicBezTo>
                  <a:close/>
                  <a:moveTo>
                    <a:pt x="124" y="3168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0" y="3168"/>
                    <a:pt x="0" y="3168"/>
                    <a:pt x="0" y="3168"/>
                  </a:cubicBezTo>
                  <a:lnTo>
                    <a:pt x="124" y="316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03615774" y="105155999"/>
              <a:ext cx="899146" cy="5715001"/>
              <a:chOff x="102932440" y="105155999"/>
              <a:chExt cx="1582498" cy="10058401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102932440" y="105155999"/>
                <a:ext cx="1373050" cy="10058401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0" y="3164"/>
                  </a:cxn>
                </a:cxnLst>
                <a:rect l="0" t="0" r="r" b="b"/>
                <a:pathLst>
                  <a:path w="430" h="3164">
                    <a:moveTo>
                      <a:pt x="160" y="0"/>
                    </a:moveTo>
                    <a:cubicBezTo>
                      <a:pt x="430" y="1502"/>
                      <a:pt x="90" y="2850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03234976" y="105155999"/>
                <a:ext cx="1156621" cy="10058401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164"/>
                  </a:cxn>
                </a:cxnLst>
                <a:rect l="0" t="0" r="r" b="b"/>
                <a:pathLst>
                  <a:path w="362" h="3164">
                    <a:moveTo>
                      <a:pt x="42" y="0"/>
                    </a:moveTo>
                    <a:cubicBezTo>
                      <a:pt x="362" y="1456"/>
                      <a:pt x="90" y="2791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103295484" y="105155999"/>
                <a:ext cx="1219454" cy="10058401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0" y="3164"/>
                  </a:cxn>
                </a:cxnLst>
                <a:rect l="0" t="0" r="r" b="b"/>
                <a:pathLst>
                  <a:path w="382" h="3164">
                    <a:moveTo>
                      <a:pt x="80" y="0"/>
                    </a:moveTo>
                    <a:cubicBezTo>
                      <a:pt x="382" y="1458"/>
                      <a:pt x="96" y="2789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103162834" y="105155999"/>
                <a:ext cx="1231090" cy="10058401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0" y="3164"/>
                  </a:cxn>
                </a:cxnLst>
                <a:rect l="0" t="0" r="r" b="b"/>
                <a:pathLst>
                  <a:path w="386" h="3164">
                    <a:moveTo>
                      <a:pt x="87" y="0"/>
                    </a:moveTo>
                    <a:cubicBezTo>
                      <a:pt x="386" y="1461"/>
                      <a:pt x="95" y="2793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103055783" y="105155999"/>
                <a:ext cx="1217126" cy="10058401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0" y="3164"/>
                  </a:cxn>
                </a:cxnLst>
                <a:rect l="0" t="0" r="r" b="b"/>
                <a:pathLst>
                  <a:path w="381" h="3164">
                    <a:moveTo>
                      <a:pt x="79" y="0"/>
                    </a:moveTo>
                    <a:cubicBezTo>
                      <a:pt x="381" y="1458"/>
                      <a:pt x="95" y="2789"/>
                      <a:pt x="0" y="3164"/>
                    </a:cubicBezTo>
                  </a:path>
                </a:pathLst>
              </a:cu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9" r:id="rId2"/>
    <p:sldLayoutId id="214748371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luebellholidays.com/passportvisa/passportagents-passportservice-shimoga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1524000" y="6096000"/>
            <a:ext cx="7391400" cy="685800"/>
          </a:xfrm>
        </p:spPr>
        <p:txBody>
          <a:bodyPr/>
          <a:lstStyle/>
          <a:p>
            <a:r>
              <a:rPr lang="en-US" sz="2400" dirty="0" err="1" smtClean="0"/>
              <a:t>G.A.Consultants</a:t>
            </a:r>
            <a:r>
              <a:rPr lang="en-US" sz="2400" dirty="0" smtClean="0"/>
              <a:t> </a:t>
            </a:r>
            <a:r>
              <a:rPr lang="en-US" sz="2400" dirty="0" smtClean="0"/>
              <a:t>Vietnam </a:t>
            </a:r>
            <a:r>
              <a:rPr lang="en-US" sz="2400" dirty="0" err="1" smtClean="0"/>
              <a:t>Co.,Ltd</a:t>
            </a:r>
            <a:endParaRPr lang="en-US" sz="2400" dirty="0"/>
          </a:p>
        </p:txBody>
      </p:sp>
      <p:sp>
        <p:nvSpPr>
          <p:cNvPr id="14" name="Title 15"/>
          <p:cNvSpPr txBox="1">
            <a:spLocks/>
          </p:cNvSpPr>
          <p:nvPr/>
        </p:nvSpPr>
        <p:spPr>
          <a:xfrm>
            <a:off x="381000" y="52578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of Global Engineer Course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1600" b="1" dirty="0" smtClean="0">
                <a:solidFill>
                  <a:schemeClr val="accent2"/>
                </a:solidFill>
              </a:rPr>
              <a:t>Benefit 1</a:t>
            </a:r>
            <a:endParaRPr lang="en-US" sz="1600" b="1" dirty="0">
              <a:solidFill>
                <a:schemeClr val="accent2"/>
              </a:solidFill>
            </a:endParaRP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600" dirty="0" smtClean="0"/>
              <a:t>Acquire practical experience supervised by Intelligence Business Solutions</a:t>
            </a:r>
            <a:endParaRPr lang="en-US" sz="1600" dirty="0"/>
          </a:p>
          <a:p>
            <a:pPr>
              <a:lnSpc>
                <a:spcPct val="120000"/>
              </a:lnSpc>
              <a:buNone/>
              <a:defRPr/>
            </a:pPr>
            <a:endParaRPr lang="en-US" sz="1600" b="1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600" b="1" dirty="0" smtClean="0">
                <a:solidFill>
                  <a:schemeClr val="accent2"/>
                </a:solidFill>
              </a:rPr>
              <a:t>Benefit 2</a:t>
            </a:r>
            <a:endParaRPr lang="en-US" sz="1600" b="1" dirty="0">
              <a:solidFill>
                <a:schemeClr val="accent2"/>
              </a:solidFill>
            </a:endParaRPr>
          </a:p>
          <a:p>
            <a:pPr lvl="0">
              <a:buNone/>
            </a:pPr>
            <a:r>
              <a:rPr lang="en-US" sz="1600" dirty="0" smtClean="0"/>
              <a:t>Be equipped with solid Japanese Language Skill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sz="1600" b="1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600" b="1" dirty="0" smtClean="0">
                <a:solidFill>
                  <a:schemeClr val="accent2"/>
                </a:solidFill>
              </a:rPr>
              <a:t>Benefit 3</a:t>
            </a:r>
          </a:p>
          <a:p>
            <a:pPr lvl="0">
              <a:buNone/>
            </a:pPr>
            <a:r>
              <a:rPr lang="en-US" sz="1600" dirty="0" smtClean="0"/>
              <a:t>Opportunity to work in Japan (as long as employment is valid)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sz="1600" b="1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600" b="1" dirty="0" smtClean="0">
                <a:solidFill>
                  <a:schemeClr val="accent2"/>
                </a:solidFill>
              </a:rPr>
              <a:t>Benefit 4</a:t>
            </a:r>
          </a:p>
          <a:p>
            <a:pPr>
              <a:buNone/>
              <a:defRPr/>
            </a:pPr>
            <a:r>
              <a:rPr lang="en-US" sz="1600" dirty="0" smtClean="0"/>
              <a:t>Special employment passport from Intelligence Business Solutions</a:t>
            </a:r>
          </a:p>
          <a:p>
            <a:pPr>
              <a:defRPr/>
            </a:pPr>
            <a:endParaRPr lang="en-US" sz="1600" b="1" dirty="0" smtClean="0">
              <a:solidFill>
                <a:schemeClr val="accent2"/>
              </a:solidFill>
            </a:endParaRPr>
          </a:p>
          <a:p>
            <a:pPr>
              <a:buNone/>
              <a:defRPr/>
            </a:pPr>
            <a:r>
              <a:rPr lang="en-US" sz="1600" b="1" dirty="0" smtClean="0">
                <a:solidFill>
                  <a:schemeClr val="accent2"/>
                </a:solidFill>
              </a:rPr>
              <a:t>Benefit 5</a:t>
            </a:r>
          </a:p>
          <a:p>
            <a:pPr lvl="0">
              <a:buNone/>
            </a:pPr>
            <a:r>
              <a:rPr lang="en-US" sz="1600" dirty="0" smtClean="0"/>
              <a:t>Financial support up to 2 million for diligent learner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can get through the course?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bluebellholidays.com/wp-content/uploads/2015/02/passport-in-shimog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895600"/>
            <a:ext cx="2560981" cy="2343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057400"/>
            <a:ext cx="77724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are honor to support your bright future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G.A.Consultants</a:t>
            </a:r>
            <a:r>
              <a:rPr lang="en-US" dirty="0" smtClean="0"/>
              <a:t> </a:t>
            </a:r>
            <a:r>
              <a:rPr lang="en-US" dirty="0" err="1" smtClean="0"/>
              <a:t>Co.,Ltd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Established in 1995, in Osaka</a:t>
            </a:r>
          </a:p>
          <a:p>
            <a:pPr>
              <a:buFontTx/>
              <a:buChar char="-"/>
            </a:pPr>
            <a:r>
              <a:rPr lang="en-US" dirty="0" smtClean="0"/>
              <a:t>Pioneer in staffing service between Japan and Vietnam</a:t>
            </a:r>
          </a:p>
          <a:p>
            <a:pPr>
              <a:buFontTx/>
              <a:buChar char="-"/>
            </a:pPr>
            <a:r>
              <a:rPr lang="en-US" dirty="0" smtClean="0"/>
              <a:t>Open </a:t>
            </a:r>
            <a:r>
              <a:rPr lang="en-US" dirty="0" err="1" smtClean="0"/>
              <a:t>G.A.Class</a:t>
            </a:r>
            <a:r>
              <a:rPr lang="en-US" dirty="0" smtClean="0"/>
              <a:t> at University of Technology and give training to students in mechanical engineering and electrical engineering</a:t>
            </a:r>
          </a:p>
          <a:p>
            <a:pPr>
              <a:buFontTx/>
              <a:buChar char="-"/>
            </a:pPr>
            <a:r>
              <a:rPr lang="en-US" dirty="0" smtClean="0"/>
              <a:t>Run well-known website : www.vieclambank .com</a:t>
            </a:r>
          </a:p>
          <a:p>
            <a:pPr>
              <a:buFontTx/>
              <a:buChar char="-"/>
            </a:pPr>
            <a:r>
              <a:rPr lang="en-US" dirty="0" smtClean="0"/>
              <a:t> Offices (Ho Chi Minh, Ha </a:t>
            </a:r>
            <a:r>
              <a:rPr lang="en-US" dirty="0" err="1" smtClean="0"/>
              <a:t>Noi</a:t>
            </a:r>
            <a:r>
              <a:rPr lang="en-US" dirty="0" smtClean="0"/>
              <a:t>, Yangon, Jakarta, Manila)</a:t>
            </a:r>
          </a:p>
        </p:txBody>
      </p:sp>
      <p:pic>
        <p:nvPicPr>
          <p:cNvPr id="10" name="Picture 7" descr="vieclambank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6019800" y="2743200"/>
            <a:ext cx="1905000" cy="1012031"/>
          </a:xfrm>
          <a:prstGeom prst="rect">
            <a:avLst/>
          </a:prstGeom>
          <a:noFill/>
        </p:spPr>
      </p:pic>
      <p:sp>
        <p:nvSpPr>
          <p:cNvPr id="10246" name="AutoShape 6" descr="VIET-CAREER&#10;日本在住ベトナム人のためのお仕事情報提供サイト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8" name="Picture 8" descr="VIET-CAREER&#10;日本在住ベトナム人のためのお仕事情報提供サイ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267200"/>
            <a:ext cx="2438400" cy="759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371600" y="2367280"/>
          <a:ext cx="7315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810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</a:t>
                      </a:r>
                      <a:r>
                        <a:rPr lang="en-US" baseline="0" dirty="0" smtClean="0"/>
                        <a:t> percentage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Vietnam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Indonesia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Myanmar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Philippine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Vietnam is answer for outsourcing offshore development?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54102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(Source) Research by Offshorekaihatsu.com in 2013</a:t>
            </a:r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88589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Where did you outsource software development to?</a:t>
            </a:r>
            <a:endParaRPr lang="en-US" sz="2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2057400"/>
            <a:ext cx="7010400" cy="12954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“We hope to promote business with Japan, up to 10% of offshore investments from Japan”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371600" y="350520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Nguyen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Doan Hung,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President of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Vietnam-Japan IT Cooperation Club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Essential Skill to become Global IT Engineer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447800" y="1752600"/>
            <a:ext cx="71628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Leadership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Management Skill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Technical Skill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Foreign Language Skill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Tolerance towards diversity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Communication Skill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Range in Vietnam</a:t>
            </a:r>
            <a:endParaRPr lang="en-US" dirty="0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/>
        </p:nvGraphicFramePr>
        <p:xfrm>
          <a:off x="1371600" y="2367280"/>
          <a:ext cx="7315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5146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 Category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 Range (USD)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Junior</a:t>
                      </a:r>
                      <a:r>
                        <a:rPr lang="en-US" baseline="0" dirty="0" smtClean="0"/>
                        <a:t> 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Senior</a:t>
                      </a:r>
                      <a:r>
                        <a:rPr lang="en-US" baseline="0" dirty="0" smtClean="0"/>
                        <a:t> 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1000++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Bridge</a:t>
                      </a:r>
                      <a:r>
                        <a:rPr lang="en-US" baseline="0" dirty="0" smtClean="0"/>
                        <a:t> System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Architect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400800" cy="685800"/>
          </a:xfrm>
        </p:spPr>
        <p:txBody>
          <a:bodyPr/>
          <a:lstStyle/>
          <a:p>
            <a:r>
              <a:rPr lang="en-US" dirty="0" smtClean="0"/>
              <a:t>Average Salary in Japan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/>
        </p:nvGraphicFramePr>
        <p:xfrm>
          <a:off x="1371600" y="2367280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Monthly</a:t>
                      </a:r>
                      <a:r>
                        <a:rPr lang="en-US" baseline="0" dirty="0" smtClean="0"/>
                        <a:t> Salary </a:t>
                      </a:r>
                      <a:r>
                        <a:rPr lang="en-US" dirty="0" smtClean="0"/>
                        <a:t>(USD)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Developer/System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Engineer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819400"/>
            <a:ext cx="6400800" cy="685800"/>
          </a:xfrm>
        </p:spPr>
        <p:txBody>
          <a:bodyPr/>
          <a:lstStyle/>
          <a:p>
            <a:r>
              <a:rPr lang="en-US" dirty="0" smtClean="0"/>
              <a:t>About Global Engineer Course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71600" y="1066800"/>
            <a:ext cx="7315200" cy="5638800"/>
          </a:xfrm>
        </p:spPr>
        <p:txBody>
          <a:bodyPr/>
          <a:lstStyle/>
          <a:p>
            <a:r>
              <a:rPr lang="en-US" dirty="0" smtClean="0"/>
              <a:t>Open on Oct 5</a:t>
            </a:r>
            <a:r>
              <a:rPr lang="en-US" baseline="30000" dirty="0" smtClean="0"/>
              <a:t>th,</a:t>
            </a:r>
            <a:r>
              <a:rPr lang="en-US" dirty="0" smtClean="0"/>
              <a:t> 18:30 – 20:30</a:t>
            </a:r>
          </a:p>
          <a:p>
            <a:r>
              <a:rPr lang="en-US" dirty="0" smtClean="0"/>
              <a:t>Phase 1/ Technical Training</a:t>
            </a:r>
          </a:p>
          <a:p>
            <a:r>
              <a:rPr lang="en-US" dirty="0" smtClean="0"/>
              <a:t>Phase 2/ Japanese Language Training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Schedule of Training Program</a:t>
            </a:r>
            <a:endParaRPr lang="en-US" u="sn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2743200"/>
          <a:ext cx="6858000" cy="364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7295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October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November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afterwards</a:t>
                      </a:r>
                      <a:endParaRPr lang="en-US" sz="1400" dirty="0"/>
                    </a:p>
                  </a:txBody>
                  <a:tcPr anchor="ctr"/>
                </a:tc>
              </a:tr>
              <a:tr h="718261"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</a:t>
                      </a:r>
                      <a:r>
                        <a:rPr lang="en-US" baseline="0" dirty="0" smtClean="0"/>
                        <a:t>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Japanese Language</a:t>
                      </a:r>
                      <a:endParaRPr lang="en-US" dirty="0"/>
                    </a:p>
                  </a:txBody>
                  <a:tcPr/>
                </a:tc>
              </a:tr>
              <a:tr h="502865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Follow-up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Follow-up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Japanese Language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Japanese Language</a:t>
                      </a:r>
                    </a:p>
                  </a:txBody>
                  <a:tcPr/>
                </a:tc>
              </a:tr>
              <a:tr h="522121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Deployment</a:t>
                      </a:r>
                      <a:r>
                        <a:rPr lang="en-US" baseline="0" dirty="0" smtClean="0"/>
                        <a:t> and 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Career</a:t>
                      </a:r>
                      <a:r>
                        <a:rPr lang="en-US" baseline="0" dirty="0" smtClean="0"/>
                        <a:t> 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Japanese Language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ckLayouts Technology TC999">
  <a:themeElements>
    <a:clrScheme name="Custom 3">
      <a:dk1>
        <a:sysClr val="windowText" lastClr="000000"/>
      </a:dk1>
      <a:lt1>
        <a:sysClr val="window" lastClr="FFFFFF"/>
      </a:lt1>
      <a:dk2>
        <a:srgbClr val="676767"/>
      </a:dk2>
      <a:lt2>
        <a:srgbClr val="EEECE1"/>
      </a:lt2>
      <a:accent1>
        <a:srgbClr val="EFB32F"/>
      </a:accent1>
      <a:accent2>
        <a:srgbClr val="EF792F"/>
      </a:accent2>
      <a:accent3>
        <a:srgbClr val="E33830"/>
      </a:accent3>
      <a:accent4>
        <a:srgbClr val="2E3640"/>
      </a:accent4>
      <a:accent5>
        <a:srgbClr val="4BACC6"/>
      </a:accent5>
      <a:accent6>
        <a:srgbClr val="7030A0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365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StockLayouts Technology TC999</vt:lpstr>
      <vt:lpstr>G.A.Consultants Vietnam Co.,Ltd</vt:lpstr>
      <vt:lpstr>About G.A.Consultants Co.,Ltd</vt:lpstr>
      <vt:lpstr>Vietnam is answer for outsourcing offshore development?</vt:lpstr>
      <vt:lpstr>“We hope to promote business with Japan, up to 10% of offshore investments from Japan” </vt:lpstr>
      <vt:lpstr>Essential Skill to become Global IT Engineer</vt:lpstr>
      <vt:lpstr>Salary Range in Vietnam</vt:lpstr>
      <vt:lpstr>Average Salary in Japan</vt:lpstr>
      <vt:lpstr>About Global Engineer Course</vt:lpstr>
      <vt:lpstr>Schedule of Training Program</vt:lpstr>
      <vt:lpstr>What you can get through the course?</vt:lpstr>
      <vt:lpstr> We are honor to support your bright future</vt:lpstr>
    </vt:vector>
  </TitlesOfParts>
  <Company>StockLayouts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StockLayouts</dc:creator>
  <cp:lastModifiedBy>Truong Le Quoc Vuong</cp:lastModifiedBy>
  <cp:revision>105</cp:revision>
  <dcterms:created xsi:type="dcterms:W3CDTF">2010-07-09T22:21:36Z</dcterms:created>
  <dcterms:modified xsi:type="dcterms:W3CDTF">2015-09-22T01:56:26Z</dcterms:modified>
</cp:coreProperties>
</file>