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9" r:id="rId5"/>
    <p:sldId id="258" r:id="rId6"/>
    <p:sldId id="268" r:id="rId7"/>
    <p:sldId id="266" r:id="rId8"/>
    <p:sldId id="270"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3333CC"/>
    <a:srgbClr val="FFE1E1"/>
    <a:srgbClr val="FF0000"/>
    <a:srgbClr val="000000"/>
    <a:srgbClr val="FFFF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86384" autoAdjust="0"/>
  </p:normalViewPr>
  <p:slideViewPr>
    <p:cSldViewPr snapToGrid="0">
      <p:cViewPr varScale="1">
        <p:scale>
          <a:sx n="75" d="100"/>
          <a:sy n="75" d="100"/>
        </p:scale>
        <p:origin x="-57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18901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127276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1384746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白紙">
    <p:spTree>
      <p:nvGrpSpPr>
        <p:cNvPr id="1" name=""/>
        <p:cNvGrpSpPr/>
        <p:nvPr/>
      </p:nvGrpSpPr>
      <p:grpSpPr>
        <a:xfrm>
          <a:off x="0" y="0"/>
          <a:ext cx="0" cy="0"/>
          <a:chOff x="0" y="0"/>
          <a:chExt cx="0" cy="0"/>
        </a:xfrm>
      </p:grpSpPr>
      <p:pic>
        <p:nvPicPr>
          <p:cNvPr id="5" name="図 4"/>
          <p:cNvPicPr>
            <a:picLocks noChangeAspect="1"/>
          </p:cNvPicPr>
          <p:nvPr userDrawn="1"/>
        </p:nvPicPr>
        <p:blipFill rotWithShape="1">
          <a:blip r:embed="rId2" cstate="print">
            <a:extLst>
              <a:ext uri="{28A0092B-C50C-407E-A947-70E740481C1C}">
                <a14:useLocalDpi xmlns:a14="http://schemas.microsoft.com/office/drawing/2010/main" val="0"/>
              </a:ext>
            </a:extLst>
          </a:blip>
          <a:srcRect l="43761" t="1268" b="-1268"/>
          <a:stretch/>
        </p:blipFill>
        <p:spPr>
          <a:xfrm>
            <a:off x="9860015" y="59026"/>
            <a:ext cx="2111839" cy="820106"/>
          </a:xfrm>
          <a:prstGeom prst="rect">
            <a:avLst/>
          </a:prstGeom>
        </p:spPr>
      </p:pic>
      <p:sp>
        <p:nvSpPr>
          <p:cNvPr id="7" name="スライド番号プレースホルダー 5"/>
          <p:cNvSpPr txBox="1">
            <a:spLocks noGrp="1"/>
          </p:cNvSpPr>
          <p:nvPr userDrawn="1"/>
        </p:nvSpPr>
        <p:spPr bwMode="auto">
          <a:xfrm>
            <a:off x="11705920" y="6530974"/>
            <a:ext cx="401072"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defRPr/>
            </a:pPr>
            <a:fld id="{EFF385D8-407A-4F85-A890-137BA3C66A22}" type="slidenum">
              <a:rPr lang="ja-JP" altLang="en-US" sz="1440" b="0" smtClean="0">
                <a:solidFill>
                  <a:schemeClr val="tx1"/>
                </a:solidFill>
                <a:latin typeface="+mn-lt"/>
                <a:ea typeface="AXIS Std Joyo R" panose="020B0500000000000000" pitchFamily="34" charset="-128"/>
                <a:cs typeface="Meiryo UI" panose="020B0604030504040204" pitchFamily="50" charset="-128"/>
              </a:rPr>
              <a:pPr eaLnBrk="1" hangingPunct="1">
                <a:defRPr/>
              </a:pPr>
              <a:t>‹#›</a:t>
            </a:fld>
            <a:endParaRPr lang="en-US" altLang="ja-JP" sz="1440" b="0" dirty="0" smtClean="0">
              <a:solidFill>
                <a:schemeClr val="tx1"/>
              </a:solidFill>
              <a:latin typeface="+mn-lt"/>
              <a:ea typeface="AXIS Std Joyo R" panose="020B0500000000000000" pitchFamily="34" charset="-128"/>
              <a:cs typeface="Meiryo UI" panose="020B0604030504040204" pitchFamily="50" charset="-128"/>
            </a:endParaRPr>
          </a:p>
        </p:txBody>
      </p:sp>
      <p:sp>
        <p:nvSpPr>
          <p:cNvPr id="8" name="タイトル 1"/>
          <p:cNvSpPr>
            <a:spLocks noGrp="1"/>
          </p:cNvSpPr>
          <p:nvPr>
            <p:ph type="title"/>
          </p:nvPr>
        </p:nvSpPr>
        <p:spPr>
          <a:xfrm>
            <a:off x="335360" y="189426"/>
            <a:ext cx="11521280" cy="733697"/>
          </a:xfrm>
          <a:prstGeom prst="rect">
            <a:avLst/>
          </a:prstGeom>
        </p:spPr>
        <p:txBody>
          <a:bodyPr lIns="0" anchor="ctr">
            <a:normAutofit/>
          </a:bodyPr>
          <a:lstStyle>
            <a:lvl1pPr algn="l">
              <a:lnSpc>
                <a:spcPts val="3120"/>
              </a:lnSpc>
              <a:defRPr sz="216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15" name="コンテンツ プレースホルダー 2"/>
          <p:cNvSpPr>
            <a:spLocks noGrp="1"/>
          </p:cNvSpPr>
          <p:nvPr>
            <p:ph idx="1"/>
          </p:nvPr>
        </p:nvSpPr>
        <p:spPr>
          <a:xfrm>
            <a:off x="335360" y="934956"/>
            <a:ext cx="11521280" cy="430852"/>
          </a:xfrm>
          <a:prstGeom prst="rect">
            <a:avLst/>
          </a:prstGeom>
        </p:spPr>
        <p:txBody>
          <a:bodyPr wrap="square">
            <a:noAutofit/>
          </a:bodyPr>
          <a:lstStyle>
            <a:lvl1pPr marL="0" indent="0">
              <a:buNone/>
              <a:defRPr sz="1680">
                <a:solidFill>
                  <a:schemeClr val="tx1"/>
                </a:solidFill>
                <a:latin typeface="+mn-lt"/>
              </a:defRPr>
            </a:lvl1pPr>
          </a:lstStyle>
          <a:p>
            <a:pPr lvl="0"/>
            <a:r>
              <a:rPr kumimoji="1" lang="ja-JP" altLang="en-US" dirty="0" smtClean="0"/>
              <a:t>マスター テキストの書式設定</a:t>
            </a:r>
          </a:p>
        </p:txBody>
      </p:sp>
    </p:spTree>
    <p:extLst>
      <p:ext uri="{BB962C8B-B14F-4D97-AF65-F5344CB8AC3E}">
        <p14:creationId xmlns:p14="http://schemas.microsoft.com/office/powerpoint/2010/main" val="18439635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424081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88890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405555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196410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367120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274209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6452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306209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213895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37"/>
          <p:cNvSpPr>
            <a:spLocks noChangeShapeType="1"/>
          </p:cNvSpPr>
          <p:nvPr/>
        </p:nvSpPr>
        <p:spPr bwMode="auto">
          <a:xfrm>
            <a:off x="351368" y="2447450"/>
            <a:ext cx="1147868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 name="Line 37"/>
          <p:cNvSpPr>
            <a:spLocks noChangeShapeType="1"/>
          </p:cNvSpPr>
          <p:nvPr/>
        </p:nvSpPr>
        <p:spPr bwMode="auto">
          <a:xfrm>
            <a:off x="366184" y="6294438"/>
            <a:ext cx="1147868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 name="Rectangle 41"/>
          <p:cNvSpPr>
            <a:spLocks noChangeArrowheads="1"/>
          </p:cNvSpPr>
          <p:nvPr/>
        </p:nvSpPr>
        <p:spPr bwMode="auto">
          <a:xfrm>
            <a:off x="318852" y="2424269"/>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a:t>コンテン</a:t>
            </a:r>
            <a:r>
              <a:rPr lang="ja-JP" altLang="en-US" sz="1400" b="1" dirty="0" smtClean="0"/>
              <a:t>ツ作成</a:t>
            </a:r>
            <a:endParaRPr lang="ja-JP" altLang="en-US" sz="1400" b="1" dirty="0"/>
          </a:p>
        </p:txBody>
      </p:sp>
      <p:sp>
        <p:nvSpPr>
          <p:cNvPr id="9" name="Rectangle 41"/>
          <p:cNvSpPr>
            <a:spLocks noChangeArrowheads="1"/>
          </p:cNvSpPr>
          <p:nvPr/>
        </p:nvSpPr>
        <p:spPr bwMode="auto">
          <a:xfrm>
            <a:off x="318852" y="2907624"/>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smtClean="0"/>
              <a:t>デザインイメージ作成</a:t>
            </a:r>
            <a:endParaRPr lang="ja-JP" altLang="en-US" sz="1400" b="1" dirty="0"/>
          </a:p>
        </p:txBody>
      </p:sp>
      <p:sp>
        <p:nvSpPr>
          <p:cNvPr id="10" name="Rectangle 41"/>
          <p:cNvSpPr>
            <a:spLocks noChangeArrowheads="1"/>
          </p:cNvSpPr>
          <p:nvPr/>
        </p:nvSpPr>
        <p:spPr bwMode="auto">
          <a:xfrm>
            <a:off x="318852" y="4053642"/>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68288" indent="-268288">
              <a:defRPr kumimoji="1" sz="1300">
                <a:solidFill>
                  <a:schemeClr val="tx1"/>
                </a:solidFill>
                <a:latin typeface="Calibri" panose="020F0502020204030204" pitchFamily="34" charset="0"/>
                <a:ea typeface="ＭＳ Ｐゴシック" panose="020B0600070205080204" pitchFamily="50" charset="-128"/>
              </a:defRPr>
            </a:lvl1pPr>
            <a:lvl2pPr marL="800100" indent="-342900">
              <a:defRPr kumimoji="1" sz="1300">
                <a:solidFill>
                  <a:schemeClr val="tx1"/>
                </a:solidFill>
                <a:latin typeface="Calibri" panose="020F0502020204030204" pitchFamily="34" charset="0"/>
                <a:ea typeface="ＭＳ Ｐゴシック" panose="020B0600070205080204" pitchFamily="50" charset="-128"/>
              </a:defRPr>
            </a:lvl2pPr>
            <a:lvl3pPr marL="1312863" indent="-342900">
              <a:defRPr kumimoji="1" sz="1300">
                <a:solidFill>
                  <a:schemeClr val="tx1"/>
                </a:solidFill>
                <a:latin typeface="Calibri" panose="020F0502020204030204" pitchFamily="34" charset="0"/>
                <a:ea typeface="ＭＳ Ｐゴシック" panose="020B0600070205080204" pitchFamily="50" charset="-128"/>
              </a:defRPr>
            </a:lvl3pPr>
            <a:lvl4pPr marL="1835150" indent="-342900">
              <a:defRPr kumimoji="1" sz="1300">
                <a:solidFill>
                  <a:schemeClr val="tx1"/>
                </a:solidFill>
                <a:latin typeface="Calibri" panose="020F0502020204030204" pitchFamily="34" charset="0"/>
                <a:ea typeface="ＭＳ Ｐゴシック" panose="020B0600070205080204" pitchFamily="50" charset="-128"/>
              </a:defRPr>
            </a:lvl4pPr>
            <a:lvl5pPr marL="2357438" indent="-342900">
              <a:defRPr kumimoji="1" sz="1300">
                <a:solidFill>
                  <a:schemeClr val="tx1"/>
                </a:solidFill>
                <a:latin typeface="Calibri" panose="020F0502020204030204" pitchFamily="34" charset="0"/>
                <a:ea typeface="ＭＳ Ｐゴシック" panose="020B0600070205080204" pitchFamily="50" charset="-128"/>
              </a:defRPr>
            </a:lvl5pPr>
            <a:lvl6pPr marL="2814638" indent="-3429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3271838" indent="-3429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729038" indent="-3429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4186238" indent="-3429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smtClean="0"/>
              <a:t>コーディング</a:t>
            </a:r>
            <a:endParaRPr lang="ja-JP" altLang="en-US" sz="1400" b="1" dirty="0"/>
          </a:p>
        </p:txBody>
      </p:sp>
      <p:sp>
        <p:nvSpPr>
          <p:cNvPr id="11" name="Line 47"/>
          <p:cNvSpPr>
            <a:spLocks noChangeShapeType="1"/>
          </p:cNvSpPr>
          <p:nvPr/>
        </p:nvSpPr>
        <p:spPr bwMode="auto">
          <a:xfrm>
            <a:off x="378925" y="2944553"/>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12" name="Line 47"/>
          <p:cNvSpPr>
            <a:spLocks noChangeShapeType="1"/>
          </p:cNvSpPr>
          <p:nvPr/>
        </p:nvSpPr>
        <p:spPr bwMode="auto">
          <a:xfrm>
            <a:off x="361951" y="4059198"/>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13" name="Rectangle 41"/>
          <p:cNvSpPr>
            <a:spLocks noChangeArrowheads="1"/>
          </p:cNvSpPr>
          <p:nvPr/>
        </p:nvSpPr>
        <p:spPr bwMode="auto">
          <a:xfrm>
            <a:off x="336551" y="3464837"/>
            <a:ext cx="3418416"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smtClean="0"/>
              <a:t>コンテンツ翻訳</a:t>
            </a:r>
            <a:endParaRPr lang="ja-JP" altLang="en-US" sz="1400" b="1" dirty="0"/>
          </a:p>
        </p:txBody>
      </p:sp>
      <p:sp>
        <p:nvSpPr>
          <p:cNvPr id="14" name="Line 47"/>
          <p:cNvSpPr>
            <a:spLocks noChangeShapeType="1"/>
          </p:cNvSpPr>
          <p:nvPr/>
        </p:nvSpPr>
        <p:spPr bwMode="auto">
          <a:xfrm>
            <a:off x="378885" y="3464837"/>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23" name="Rectangle 67"/>
          <p:cNvSpPr>
            <a:spLocks noChangeArrowheads="1"/>
          </p:cNvSpPr>
          <p:nvPr/>
        </p:nvSpPr>
        <p:spPr bwMode="auto">
          <a:xfrm>
            <a:off x="3809999" y="1919560"/>
            <a:ext cx="6332906" cy="268288"/>
          </a:xfrm>
          <a:prstGeom prst="rect">
            <a:avLst/>
          </a:prstGeom>
          <a:solidFill>
            <a:srgbClr val="969696"/>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400" dirty="0" smtClean="0">
                <a:solidFill>
                  <a:srgbClr val="FFFFFF"/>
                </a:solidFill>
              </a:rPr>
              <a:t>02/2016</a:t>
            </a:r>
            <a:endParaRPr kumimoji="0" lang="ja-JP" altLang="en-US" sz="1400" dirty="0">
              <a:solidFill>
                <a:srgbClr val="FFFFFF"/>
              </a:solidFill>
            </a:endParaRPr>
          </a:p>
        </p:txBody>
      </p:sp>
      <p:sp>
        <p:nvSpPr>
          <p:cNvPr id="25" name="Rectangle 65"/>
          <p:cNvSpPr>
            <a:spLocks noChangeArrowheads="1"/>
          </p:cNvSpPr>
          <p:nvPr/>
        </p:nvSpPr>
        <p:spPr bwMode="auto">
          <a:xfrm>
            <a:off x="3817022"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15</a:t>
            </a:r>
            <a:endParaRPr kumimoji="0" lang="en-US" altLang="ja-JP" sz="1200" dirty="0">
              <a:solidFill>
                <a:srgbClr val="000000"/>
              </a:solidFill>
            </a:endParaRPr>
          </a:p>
        </p:txBody>
      </p:sp>
      <p:sp>
        <p:nvSpPr>
          <p:cNvPr id="26" name="Rectangle 66"/>
          <p:cNvSpPr>
            <a:spLocks noChangeArrowheads="1"/>
          </p:cNvSpPr>
          <p:nvPr/>
        </p:nvSpPr>
        <p:spPr bwMode="auto">
          <a:xfrm>
            <a:off x="4214389" y="2187851"/>
            <a:ext cx="523508"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16</a:t>
            </a:r>
            <a:endParaRPr kumimoji="0" lang="en-US" altLang="ja-JP" sz="1200" dirty="0">
              <a:solidFill>
                <a:srgbClr val="000000"/>
              </a:solidFill>
            </a:endParaRPr>
          </a:p>
        </p:txBody>
      </p:sp>
      <p:sp>
        <p:nvSpPr>
          <p:cNvPr id="28" name="Line 71"/>
          <p:cNvSpPr>
            <a:spLocks noChangeShapeType="1"/>
          </p:cNvSpPr>
          <p:nvPr/>
        </p:nvSpPr>
        <p:spPr bwMode="auto">
          <a:xfrm>
            <a:off x="8452764" y="2382993"/>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29" name="Line 71"/>
          <p:cNvSpPr>
            <a:spLocks noChangeShapeType="1"/>
          </p:cNvSpPr>
          <p:nvPr/>
        </p:nvSpPr>
        <p:spPr bwMode="auto">
          <a:xfrm>
            <a:off x="8022403" y="2382994"/>
            <a:ext cx="0" cy="3911443"/>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0" name="Line 71"/>
          <p:cNvSpPr>
            <a:spLocks noChangeShapeType="1"/>
          </p:cNvSpPr>
          <p:nvPr/>
        </p:nvSpPr>
        <p:spPr bwMode="auto">
          <a:xfrm>
            <a:off x="7578234" y="2421093"/>
            <a:ext cx="0" cy="38622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2" name="Line 71"/>
          <p:cNvSpPr>
            <a:spLocks noChangeShapeType="1"/>
          </p:cNvSpPr>
          <p:nvPr/>
        </p:nvSpPr>
        <p:spPr bwMode="auto">
          <a:xfrm>
            <a:off x="7173267" y="2421094"/>
            <a:ext cx="0" cy="3873344"/>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3" name="Line 71"/>
          <p:cNvSpPr>
            <a:spLocks noChangeShapeType="1"/>
          </p:cNvSpPr>
          <p:nvPr/>
        </p:nvSpPr>
        <p:spPr bwMode="auto">
          <a:xfrm>
            <a:off x="6742899" y="2397242"/>
            <a:ext cx="0" cy="3897196"/>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4" name="Line 71"/>
          <p:cNvSpPr>
            <a:spLocks noChangeShapeType="1"/>
          </p:cNvSpPr>
          <p:nvPr/>
        </p:nvSpPr>
        <p:spPr bwMode="auto">
          <a:xfrm>
            <a:off x="6297715" y="2421094"/>
            <a:ext cx="0" cy="3873343"/>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5" name="Line 71"/>
          <p:cNvSpPr>
            <a:spLocks noChangeShapeType="1"/>
          </p:cNvSpPr>
          <p:nvPr/>
        </p:nvSpPr>
        <p:spPr bwMode="auto">
          <a:xfrm>
            <a:off x="5894863" y="2397242"/>
            <a:ext cx="0" cy="3897195"/>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6" name="Line 71"/>
          <p:cNvSpPr>
            <a:spLocks noChangeShapeType="1"/>
          </p:cNvSpPr>
          <p:nvPr/>
        </p:nvSpPr>
        <p:spPr bwMode="auto">
          <a:xfrm>
            <a:off x="5489895" y="2434392"/>
            <a:ext cx="0" cy="3860046"/>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7" name="Line 71"/>
          <p:cNvSpPr>
            <a:spLocks noChangeShapeType="1"/>
          </p:cNvSpPr>
          <p:nvPr/>
        </p:nvSpPr>
        <p:spPr bwMode="auto">
          <a:xfrm>
            <a:off x="5058426" y="2447450"/>
            <a:ext cx="0" cy="3846988"/>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8" name="Line 71"/>
          <p:cNvSpPr>
            <a:spLocks noChangeShapeType="1"/>
          </p:cNvSpPr>
          <p:nvPr/>
        </p:nvSpPr>
        <p:spPr bwMode="auto">
          <a:xfrm>
            <a:off x="4640759" y="2447450"/>
            <a:ext cx="0" cy="3846988"/>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9" name="Line 71"/>
          <p:cNvSpPr>
            <a:spLocks noChangeShapeType="1"/>
          </p:cNvSpPr>
          <p:nvPr/>
        </p:nvSpPr>
        <p:spPr bwMode="auto">
          <a:xfrm flipH="1">
            <a:off x="4199573" y="2447450"/>
            <a:ext cx="14816" cy="3820717"/>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40" name="Line 71"/>
          <p:cNvSpPr>
            <a:spLocks noChangeShapeType="1"/>
          </p:cNvSpPr>
          <p:nvPr/>
        </p:nvSpPr>
        <p:spPr bwMode="auto">
          <a:xfrm flipH="1">
            <a:off x="3810000" y="2455625"/>
            <a:ext cx="16832" cy="3827700"/>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42" name="Rectangle 66"/>
          <p:cNvSpPr>
            <a:spLocks noChangeArrowheads="1"/>
          </p:cNvSpPr>
          <p:nvPr/>
        </p:nvSpPr>
        <p:spPr bwMode="auto">
          <a:xfrm>
            <a:off x="4640759" y="2187851"/>
            <a:ext cx="523508"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17</a:t>
            </a:r>
            <a:endParaRPr kumimoji="0" lang="en-US" altLang="ja-JP" sz="1200" dirty="0">
              <a:solidFill>
                <a:srgbClr val="000000"/>
              </a:solidFill>
            </a:endParaRPr>
          </a:p>
        </p:txBody>
      </p:sp>
      <p:sp>
        <p:nvSpPr>
          <p:cNvPr id="43" name="Line 71"/>
          <p:cNvSpPr>
            <a:spLocks noChangeShapeType="1"/>
          </p:cNvSpPr>
          <p:nvPr/>
        </p:nvSpPr>
        <p:spPr bwMode="auto">
          <a:xfrm flipH="1">
            <a:off x="11842750" y="2434392"/>
            <a:ext cx="46465" cy="3848933"/>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15" name="Rectangle 59"/>
          <p:cNvSpPr>
            <a:spLocks noChangeArrowheads="1"/>
          </p:cNvSpPr>
          <p:nvPr/>
        </p:nvSpPr>
        <p:spPr bwMode="auto">
          <a:xfrm>
            <a:off x="5058426" y="2187848"/>
            <a:ext cx="524365"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18</a:t>
            </a:r>
            <a:endParaRPr kumimoji="0" lang="en-US" altLang="ja-JP" sz="1200" dirty="0">
              <a:solidFill>
                <a:srgbClr val="000000"/>
              </a:solidFill>
            </a:endParaRPr>
          </a:p>
        </p:txBody>
      </p:sp>
      <p:sp>
        <p:nvSpPr>
          <p:cNvPr id="16" name="Rectangle 60"/>
          <p:cNvSpPr>
            <a:spLocks noChangeArrowheads="1"/>
          </p:cNvSpPr>
          <p:nvPr/>
        </p:nvSpPr>
        <p:spPr bwMode="auto">
          <a:xfrm>
            <a:off x="5489895"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19</a:t>
            </a:r>
          </a:p>
        </p:txBody>
      </p:sp>
      <p:sp>
        <p:nvSpPr>
          <p:cNvPr id="17" name="Rectangle 61"/>
          <p:cNvSpPr>
            <a:spLocks noChangeArrowheads="1"/>
          </p:cNvSpPr>
          <p:nvPr/>
        </p:nvSpPr>
        <p:spPr bwMode="auto">
          <a:xfrm>
            <a:off x="5894863"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20</a:t>
            </a:r>
          </a:p>
        </p:txBody>
      </p:sp>
      <p:sp>
        <p:nvSpPr>
          <p:cNvPr id="18" name="Rectangle 62"/>
          <p:cNvSpPr>
            <a:spLocks noChangeArrowheads="1"/>
          </p:cNvSpPr>
          <p:nvPr/>
        </p:nvSpPr>
        <p:spPr bwMode="auto">
          <a:xfrm>
            <a:off x="6299831"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21</a:t>
            </a:r>
          </a:p>
        </p:txBody>
      </p:sp>
      <p:sp>
        <p:nvSpPr>
          <p:cNvPr id="19" name="Rectangle 63"/>
          <p:cNvSpPr>
            <a:spLocks noChangeArrowheads="1"/>
          </p:cNvSpPr>
          <p:nvPr/>
        </p:nvSpPr>
        <p:spPr bwMode="auto">
          <a:xfrm>
            <a:off x="6742899"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22</a:t>
            </a:r>
            <a:endParaRPr kumimoji="0" lang="en-US" altLang="ja-JP" sz="1200" dirty="0">
              <a:solidFill>
                <a:srgbClr val="000000"/>
              </a:solidFill>
            </a:endParaRPr>
          </a:p>
        </p:txBody>
      </p:sp>
      <p:sp>
        <p:nvSpPr>
          <p:cNvPr id="20" name="Rectangle 64"/>
          <p:cNvSpPr>
            <a:spLocks noChangeArrowheads="1"/>
          </p:cNvSpPr>
          <p:nvPr/>
        </p:nvSpPr>
        <p:spPr bwMode="auto">
          <a:xfrm>
            <a:off x="7173267"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23</a:t>
            </a:r>
            <a:endParaRPr kumimoji="0" lang="en-US" altLang="ja-JP" sz="1200" dirty="0">
              <a:solidFill>
                <a:srgbClr val="000000"/>
              </a:solidFill>
            </a:endParaRPr>
          </a:p>
        </p:txBody>
      </p:sp>
      <p:sp>
        <p:nvSpPr>
          <p:cNvPr id="21" name="Rectangle 65"/>
          <p:cNvSpPr>
            <a:spLocks noChangeArrowheads="1"/>
          </p:cNvSpPr>
          <p:nvPr/>
        </p:nvSpPr>
        <p:spPr bwMode="auto">
          <a:xfrm>
            <a:off x="7578234" y="2187848"/>
            <a:ext cx="524365"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24</a:t>
            </a:r>
          </a:p>
        </p:txBody>
      </p:sp>
      <p:sp>
        <p:nvSpPr>
          <p:cNvPr id="22" name="Rectangle 66"/>
          <p:cNvSpPr>
            <a:spLocks noChangeArrowheads="1"/>
          </p:cNvSpPr>
          <p:nvPr/>
        </p:nvSpPr>
        <p:spPr bwMode="auto">
          <a:xfrm>
            <a:off x="8022403"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25</a:t>
            </a:r>
          </a:p>
        </p:txBody>
      </p:sp>
      <p:sp>
        <p:nvSpPr>
          <p:cNvPr id="24" name="Rectangle 64"/>
          <p:cNvSpPr>
            <a:spLocks noChangeArrowheads="1"/>
          </p:cNvSpPr>
          <p:nvPr/>
        </p:nvSpPr>
        <p:spPr bwMode="auto">
          <a:xfrm>
            <a:off x="8452764"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26</a:t>
            </a:r>
          </a:p>
        </p:txBody>
      </p:sp>
      <p:sp>
        <p:nvSpPr>
          <p:cNvPr id="51" name="Rectangle 64"/>
          <p:cNvSpPr>
            <a:spLocks noChangeArrowheads="1"/>
          </p:cNvSpPr>
          <p:nvPr/>
        </p:nvSpPr>
        <p:spPr bwMode="auto">
          <a:xfrm>
            <a:off x="8871864"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27</a:t>
            </a:r>
            <a:endParaRPr kumimoji="0" lang="en-US" altLang="ja-JP" sz="1200" dirty="0">
              <a:solidFill>
                <a:srgbClr val="000000"/>
              </a:solidFill>
            </a:endParaRPr>
          </a:p>
        </p:txBody>
      </p:sp>
      <p:sp>
        <p:nvSpPr>
          <p:cNvPr id="52" name="Rectangle 64"/>
          <p:cNvSpPr>
            <a:spLocks noChangeArrowheads="1"/>
          </p:cNvSpPr>
          <p:nvPr/>
        </p:nvSpPr>
        <p:spPr bwMode="auto">
          <a:xfrm>
            <a:off x="9280158" y="2179673"/>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28</a:t>
            </a:r>
            <a:endParaRPr kumimoji="0" lang="en-US" altLang="ja-JP" sz="1200" dirty="0">
              <a:solidFill>
                <a:srgbClr val="000000"/>
              </a:solidFill>
            </a:endParaRPr>
          </a:p>
        </p:txBody>
      </p:sp>
      <p:sp>
        <p:nvSpPr>
          <p:cNvPr id="53" name="Rectangle 64"/>
          <p:cNvSpPr>
            <a:spLocks noChangeArrowheads="1"/>
          </p:cNvSpPr>
          <p:nvPr/>
        </p:nvSpPr>
        <p:spPr bwMode="auto">
          <a:xfrm>
            <a:off x="9702923"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29</a:t>
            </a:r>
            <a:endParaRPr kumimoji="0" lang="en-US" altLang="ja-JP" sz="1200" dirty="0">
              <a:solidFill>
                <a:srgbClr val="000000"/>
              </a:solidFill>
            </a:endParaRPr>
          </a:p>
        </p:txBody>
      </p:sp>
      <p:sp>
        <p:nvSpPr>
          <p:cNvPr id="63" name="Rectangle 64"/>
          <p:cNvSpPr>
            <a:spLocks noChangeArrowheads="1"/>
          </p:cNvSpPr>
          <p:nvPr/>
        </p:nvSpPr>
        <p:spPr bwMode="auto">
          <a:xfrm>
            <a:off x="10142905" y="2191103"/>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a:t>
            </a:r>
            <a:endParaRPr kumimoji="0" lang="en-US" altLang="ja-JP" sz="1200" dirty="0">
              <a:solidFill>
                <a:srgbClr val="000000"/>
              </a:solidFill>
            </a:endParaRPr>
          </a:p>
        </p:txBody>
      </p:sp>
      <p:sp>
        <p:nvSpPr>
          <p:cNvPr id="64" name="Rectangle 64"/>
          <p:cNvSpPr>
            <a:spLocks noChangeArrowheads="1"/>
          </p:cNvSpPr>
          <p:nvPr/>
        </p:nvSpPr>
        <p:spPr bwMode="auto">
          <a:xfrm>
            <a:off x="10540270"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a:t>
            </a:r>
          </a:p>
        </p:txBody>
      </p:sp>
      <p:sp>
        <p:nvSpPr>
          <p:cNvPr id="65" name="Rectangle 64"/>
          <p:cNvSpPr>
            <a:spLocks noChangeArrowheads="1"/>
          </p:cNvSpPr>
          <p:nvPr/>
        </p:nvSpPr>
        <p:spPr bwMode="auto">
          <a:xfrm>
            <a:off x="10911504"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3</a:t>
            </a:r>
            <a:endParaRPr kumimoji="0" lang="en-US" altLang="ja-JP" sz="1200" dirty="0">
              <a:solidFill>
                <a:srgbClr val="000000"/>
              </a:solidFill>
            </a:endParaRPr>
          </a:p>
        </p:txBody>
      </p:sp>
      <p:sp>
        <p:nvSpPr>
          <p:cNvPr id="66" name="Rectangle 64"/>
          <p:cNvSpPr>
            <a:spLocks noChangeArrowheads="1"/>
          </p:cNvSpPr>
          <p:nvPr/>
        </p:nvSpPr>
        <p:spPr bwMode="auto">
          <a:xfrm>
            <a:off x="11262587"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4</a:t>
            </a:r>
            <a:endParaRPr kumimoji="0" lang="en-US" altLang="ja-JP" sz="1200" dirty="0">
              <a:solidFill>
                <a:srgbClr val="000000"/>
              </a:solidFill>
            </a:endParaRPr>
          </a:p>
        </p:txBody>
      </p:sp>
      <p:sp>
        <p:nvSpPr>
          <p:cNvPr id="67" name="Rectangle 64"/>
          <p:cNvSpPr>
            <a:spLocks noChangeArrowheads="1"/>
          </p:cNvSpPr>
          <p:nvPr/>
        </p:nvSpPr>
        <p:spPr bwMode="auto">
          <a:xfrm>
            <a:off x="11591999" y="2179673"/>
            <a:ext cx="262182"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5</a:t>
            </a:r>
            <a:endParaRPr kumimoji="0" lang="en-US" altLang="ja-JP" sz="1200" dirty="0">
              <a:solidFill>
                <a:srgbClr val="000000"/>
              </a:solidFill>
            </a:endParaRPr>
          </a:p>
        </p:txBody>
      </p:sp>
      <p:sp>
        <p:nvSpPr>
          <p:cNvPr id="68" name="Rectangle 67"/>
          <p:cNvSpPr>
            <a:spLocks noChangeArrowheads="1"/>
          </p:cNvSpPr>
          <p:nvPr/>
        </p:nvSpPr>
        <p:spPr bwMode="auto">
          <a:xfrm>
            <a:off x="10142905" y="1919560"/>
            <a:ext cx="1746311" cy="268291"/>
          </a:xfrm>
          <a:prstGeom prst="rect">
            <a:avLst/>
          </a:prstGeom>
          <a:solidFill>
            <a:srgbClr val="969696"/>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400" dirty="0" smtClean="0">
                <a:solidFill>
                  <a:srgbClr val="FFFFFF"/>
                </a:solidFill>
              </a:rPr>
              <a:t>03/2016</a:t>
            </a:r>
            <a:endParaRPr kumimoji="0" lang="ja-JP" altLang="en-US" sz="1400" dirty="0">
              <a:solidFill>
                <a:srgbClr val="FFFFFF"/>
              </a:solidFill>
            </a:endParaRPr>
          </a:p>
        </p:txBody>
      </p:sp>
      <p:sp>
        <p:nvSpPr>
          <p:cNvPr id="69" name="Line 47"/>
          <p:cNvSpPr>
            <a:spLocks noChangeShapeType="1"/>
          </p:cNvSpPr>
          <p:nvPr/>
        </p:nvSpPr>
        <p:spPr bwMode="auto">
          <a:xfrm>
            <a:off x="369652" y="4617961"/>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1" name="Rectangle 41"/>
          <p:cNvSpPr>
            <a:spLocks noChangeArrowheads="1"/>
          </p:cNvSpPr>
          <p:nvPr/>
        </p:nvSpPr>
        <p:spPr bwMode="auto">
          <a:xfrm>
            <a:off x="398606" y="4610855"/>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a:t>動作確</a:t>
            </a:r>
            <a:r>
              <a:rPr lang="ja-JP" altLang="en-US" sz="1400" b="1" dirty="0" smtClean="0"/>
              <a:t>認＆修正</a:t>
            </a:r>
            <a:endParaRPr lang="ja-JP" altLang="en-US" sz="1400" b="1" dirty="0"/>
          </a:p>
        </p:txBody>
      </p:sp>
      <p:sp>
        <p:nvSpPr>
          <p:cNvPr id="72" name="Line 47"/>
          <p:cNvSpPr>
            <a:spLocks noChangeShapeType="1"/>
          </p:cNvSpPr>
          <p:nvPr/>
        </p:nvSpPr>
        <p:spPr bwMode="auto">
          <a:xfrm>
            <a:off x="361951" y="5162474"/>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3" name="Rectangle 41"/>
          <p:cNvSpPr>
            <a:spLocks noChangeArrowheads="1"/>
          </p:cNvSpPr>
          <p:nvPr/>
        </p:nvSpPr>
        <p:spPr bwMode="auto">
          <a:xfrm>
            <a:off x="374651" y="5168068"/>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a:t>テス</a:t>
            </a:r>
            <a:r>
              <a:rPr lang="ja-JP" altLang="en-US" sz="1400" b="1" dirty="0" smtClean="0"/>
              <a:t>ト環境移行</a:t>
            </a:r>
            <a:endParaRPr lang="ja-JP" altLang="en-US" sz="1400" b="1" dirty="0"/>
          </a:p>
        </p:txBody>
      </p:sp>
      <p:sp>
        <p:nvSpPr>
          <p:cNvPr id="74" name="Line 47"/>
          <p:cNvSpPr>
            <a:spLocks noChangeShapeType="1"/>
          </p:cNvSpPr>
          <p:nvPr/>
        </p:nvSpPr>
        <p:spPr bwMode="auto">
          <a:xfrm>
            <a:off x="395716" y="5740208"/>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6" name="Rectangle 41"/>
          <p:cNvSpPr>
            <a:spLocks noChangeArrowheads="1"/>
          </p:cNvSpPr>
          <p:nvPr/>
        </p:nvSpPr>
        <p:spPr bwMode="auto">
          <a:xfrm>
            <a:off x="408416" y="5726112"/>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smtClean="0"/>
              <a:t>本番環境移行</a:t>
            </a:r>
            <a:endParaRPr lang="ja-JP" altLang="en-US" sz="1400" b="1" dirty="0"/>
          </a:p>
        </p:txBody>
      </p:sp>
      <p:sp>
        <p:nvSpPr>
          <p:cNvPr id="77" name="Line 71"/>
          <p:cNvSpPr>
            <a:spLocks noChangeShapeType="1"/>
          </p:cNvSpPr>
          <p:nvPr/>
        </p:nvSpPr>
        <p:spPr bwMode="auto">
          <a:xfrm>
            <a:off x="8871864" y="2404825"/>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8" name="Line 71"/>
          <p:cNvSpPr>
            <a:spLocks noChangeShapeType="1"/>
          </p:cNvSpPr>
          <p:nvPr/>
        </p:nvSpPr>
        <p:spPr bwMode="auto">
          <a:xfrm>
            <a:off x="9287422" y="2396292"/>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9" name="Line 71"/>
          <p:cNvSpPr>
            <a:spLocks noChangeShapeType="1"/>
          </p:cNvSpPr>
          <p:nvPr/>
        </p:nvSpPr>
        <p:spPr bwMode="auto">
          <a:xfrm>
            <a:off x="9702923" y="2395694"/>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0" name="Line 71"/>
          <p:cNvSpPr>
            <a:spLocks noChangeShapeType="1"/>
          </p:cNvSpPr>
          <p:nvPr/>
        </p:nvSpPr>
        <p:spPr bwMode="auto">
          <a:xfrm>
            <a:off x="10142905" y="2385238"/>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1" name="Line 71"/>
          <p:cNvSpPr>
            <a:spLocks noChangeShapeType="1"/>
          </p:cNvSpPr>
          <p:nvPr/>
        </p:nvSpPr>
        <p:spPr bwMode="auto">
          <a:xfrm>
            <a:off x="10540270" y="2394942"/>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2" name="Line 71"/>
          <p:cNvSpPr>
            <a:spLocks noChangeShapeType="1"/>
          </p:cNvSpPr>
          <p:nvPr/>
        </p:nvSpPr>
        <p:spPr bwMode="auto">
          <a:xfrm>
            <a:off x="10911627" y="2380536"/>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3" name="Line 71"/>
          <p:cNvSpPr>
            <a:spLocks noChangeShapeType="1"/>
          </p:cNvSpPr>
          <p:nvPr/>
        </p:nvSpPr>
        <p:spPr bwMode="auto">
          <a:xfrm>
            <a:off x="11262587" y="2382994"/>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4" name="Line 71"/>
          <p:cNvSpPr>
            <a:spLocks noChangeShapeType="1"/>
          </p:cNvSpPr>
          <p:nvPr/>
        </p:nvSpPr>
        <p:spPr bwMode="auto">
          <a:xfrm>
            <a:off x="11627034" y="2395694"/>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4" name="Pentagon 3"/>
          <p:cNvSpPr/>
          <p:nvPr/>
        </p:nvSpPr>
        <p:spPr>
          <a:xfrm>
            <a:off x="3877749" y="2533687"/>
            <a:ext cx="1612145"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Pentagon 84"/>
          <p:cNvSpPr/>
          <p:nvPr/>
        </p:nvSpPr>
        <p:spPr>
          <a:xfrm>
            <a:off x="5523792" y="3017042"/>
            <a:ext cx="2054442"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Pentagon 85"/>
          <p:cNvSpPr/>
          <p:nvPr/>
        </p:nvSpPr>
        <p:spPr>
          <a:xfrm>
            <a:off x="5521664" y="3574255"/>
            <a:ext cx="2054442"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Pentagon 86"/>
          <p:cNvSpPr/>
          <p:nvPr/>
        </p:nvSpPr>
        <p:spPr>
          <a:xfrm>
            <a:off x="3877749" y="4200287"/>
            <a:ext cx="4994115"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Pentagon 87"/>
          <p:cNvSpPr/>
          <p:nvPr/>
        </p:nvSpPr>
        <p:spPr>
          <a:xfrm>
            <a:off x="7232980" y="4720273"/>
            <a:ext cx="3678524"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Pentagon 88"/>
          <p:cNvSpPr/>
          <p:nvPr/>
        </p:nvSpPr>
        <p:spPr>
          <a:xfrm>
            <a:off x="10917056" y="5277486"/>
            <a:ext cx="371357"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Pentagon 90"/>
          <p:cNvSpPr/>
          <p:nvPr/>
        </p:nvSpPr>
        <p:spPr>
          <a:xfrm>
            <a:off x="11282984" y="5845848"/>
            <a:ext cx="371357"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p:cNvSpPr>
            <a:spLocks noGrp="1"/>
          </p:cNvSpPr>
          <p:nvPr>
            <p:ph type="title"/>
          </p:nvPr>
        </p:nvSpPr>
        <p:spPr>
          <a:xfrm>
            <a:off x="335360" y="697426"/>
            <a:ext cx="11521280" cy="733697"/>
          </a:xfrm>
        </p:spPr>
        <p:txBody>
          <a:bodyPr>
            <a:normAutofit/>
          </a:bodyPr>
          <a:lstStyle/>
          <a:p>
            <a:r>
              <a:rPr lang="en-US" altLang="ja-JP" dirty="0" smtClean="0"/>
              <a:t>IBS English Web site</a:t>
            </a:r>
            <a:r>
              <a:rPr lang="ja-JP" altLang="en-US" dirty="0" smtClean="0"/>
              <a:t>作成スケジュール</a:t>
            </a:r>
            <a:endParaRPr lang="en-US" dirty="0"/>
          </a:p>
        </p:txBody>
      </p:sp>
    </p:spTree>
    <p:extLst>
      <p:ext uri="{BB962C8B-B14F-4D97-AF65-F5344CB8AC3E}">
        <p14:creationId xmlns:p14="http://schemas.microsoft.com/office/powerpoint/2010/main" val="2562481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8" y="95693"/>
            <a:ext cx="1762051"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PARTNERS SHIP</a:t>
            </a:r>
            <a:endParaRPr kumimoji="1" lang="ja-JP" altLang="en-US" dirty="0"/>
          </a:p>
        </p:txBody>
      </p:sp>
      <p:pic>
        <p:nvPicPr>
          <p:cNvPr id="10" name="図 9"/>
          <p:cNvPicPr>
            <a:picLocks noChangeAspect="1"/>
          </p:cNvPicPr>
          <p:nvPr/>
        </p:nvPicPr>
        <p:blipFill rotWithShape="1">
          <a:blip r:embed="rId2"/>
          <a:srcRect b="90996"/>
          <a:stretch/>
        </p:blipFill>
        <p:spPr>
          <a:xfrm>
            <a:off x="1381125" y="752475"/>
            <a:ext cx="9429750" cy="481965"/>
          </a:xfrm>
          <a:prstGeom prst="rect">
            <a:avLst/>
          </a:prstGeom>
        </p:spPr>
      </p:pic>
      <p:sp>
        <p:nvSpPr>
          <p:cNvPr id="13" name="正方形/長方形 12"/>
          <p:cNvSpPr/>
          <p:nvPr/>
        </p:nvSpPr>
        <p:spPr>
          <a:xfrm>
            <a:off x="5057775" y="1433428"/>
            <a:ext cx="2133599"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START</a:t>
            </a:r>
            <a:r>
              <a:rPr lang="ja-JP" altLang="en-US" sz="1600" dirty="0">
                <a:solidFill>
                  <a:schemeClr val="tx1"/>
                </a:solidFill>
              </a:rPr>
              <a:t> </a:t>
            </a:r>
            <a:r>
              <a:rPr lang="en-US" altLang="ja-JP" sz="1600" dirty="0" smtClean="0">
                <a:solidFill>
                  <a:schemeClr val="tx1"/>
                </a:solidFill>
              </a:rPr>
              <a:t>PARTNERS </a:t>
            </a:r>
            <a:r>
              <a:rPr lang="en-US" altLang="ja-JP" sz="1600" dirty="0">
                <a:solidFill>
                  <a:schemeClr val="tx1"/>
                </a:solidFill>
              </a:rPr>
              <a:t>SHIP</a:t>
            </a:r>
          </a:p>
        </p:txBody>
      </p:sp>
      <p:pic>
        <p:nvPicPr>
          <p:cNvPr id="7" name="図 9"/>
          <p:cNvPicPr>
            <a:picLocks noChangeAspect="1"/>
          </p:cNvPicPr>
          <p:nvPr/>
        </p:nvPicPr>
        <p:blipFill rotWithShape="1">
          <a:blip r:embed="rId2"/>
          <a:srcRect l="44262" t="9137" r="47496" b="89368"/>
          <a:stretch/>
        </p:blipFill>
        <p:spPr>
          <a:xfrm>
            <a:off x="8127999" y="1213485"/>
            <a:ext cx="777241" cy="80010"/>
          </a:xfrm>
          <a:prstGeom prst="rect">
            <a:avLst/>
          </a:prstGeom>
        </p:spPr>
      </p:pic>
      <p:pic>
        <p:nvPicPr>
          <p:cNvPr id="46" name="図 9"/>
          <p:cNvPicPr>
            <a:picLocks noChangeAspect="1"/>
          </p:cNvPicPr>
          <p:nvPr/>
        </p:nvPicPr>
        <p:blipFill rotWithShape="1">
          <a:blip r:embed="rId2"/>
          <a:srcRect l="98707" t="82739" r="808" b="5161"/>
          <a:stretch/>
        </p:blipFill>
        <p:spPr>
          <a:xfrm>
            <a:off x="1372956" y="1125969"/>
            <a:ext cx="45719" cy="647701"/>
          </a:xfrm>
          <a:prstGeom prst="rect">
            <a:avLst/>
          </a:prstGeom>
        </p:spPr>
      </p:pic>
      <p:pic>
        <p:nvPicPr>
          <p:cNvPr id="49" name="図 9"/>
          <p:cNvPicPr>
            <a:picLocks noChangeAspect="1"/>
          </p:cNvPicPr>
          <p:nvPr/>
        </p:nvPicPr>
        <p:blipFill rotWithShape="1">
          <a:blip r:embed="rId2"/>
          <a:srcRect l="98707" t="82739" r="808" b="5161"/>
          <a:stretch/>
        </p:blipFill>
        <p:spPr>
          <a:xfrm>
            <a:off x="1372955" y="4572448"/>
            <a:ext cx="45719" cy="647701"/>
          </a:xfrm>
          <a:prstGeom prst="rect">
            <a:avLst/>
          </a:prstGeom>
        </p:spPr>
      </p:pic>
      <p:pic>
        <p:nvPicPr>
          <p:cNvPr id="50" name="図 9"/>
          <p:cNvPicPr>
            <a:picLocks noChangeAspect="1"/>
          </p:cNvPicPr>
          <p:nvPr/>
        </p:nvPicPr>
        <p:blipFill rotWithShape="1">
          <a:blip r:embed="rId2"/>
          <a:srcRect l="98707" t="82739" r="808" b="5161"/>
          <a:stretch/>
        </p:blipFill>
        <p:spPr>
          <a:xfrm>
            <a:off x="1372955" y="3986512"/>
            <a:ext cx="45719" cy="647701"/>
          </a:xfrm>
          <a:prstGeom prst="rect">
            <a:avLst/>
          </a:prstGeom>
        </p:spPr>
      </p:pic>
      <p:pic>
        <p:nvPicPr>
          <p:cNvPr id="51" name="図 9"/>
          <p:cNvPicPr>
            <a:picLocks noChangeAspect="1"/>
          </p:cNvPicPr>
          <p:nvPr/>
        </p:nvPicPr>
        <p:blipFill rotWithShape="1">
          <a:blip r:embed="rId2"/>
          <a:srcRect l="98707" t="82739" r="808" b="5161"/>
          <a:stretch/>
        </p:blipFill>
        <p:spPr>
          <a:xfrm>
            <a:off x="1372955" y="3345154"/>
            <a:ext cx="45719" cy="647701"/>
          </a:xfrm>
          <a:prstGeom prst="rect">
            <a:avLst/>
          </a:prstGeom>
        </p:spPr>
      </p:pic>
      <p:pic>
        <p:nvPicPr>
          <p:cNvPr id="52" name="図 9"/>
          <p:cNvPicPr>
            <a:picLocks noChangeAspect="1"/>
          </p:cNvPicPr>
          <p:nvPr/>
        </p:nvPicPr>
        <p:blipFill rotWithShape="1">
          <a:blip r:embed="rId2"/>
          <a:srcRect l="98707" t="82739" r="808" b="5161"/>
          <a:stretch/>
        </p:blipFill>
        <p:spPr>
          <a:xfrm>
            <a:off x="1372955" y="2712388"/>
            <a:ext cx="45719" cy="647701"/>
          </a:xfrm>
          <a:prstGeom prst="rect">
            <a:avLst/>
          </a:prstGeom>
        </p:spPr>
      </p:pic>
      <p:pic>
        <p:nvPicPr>
          <p:cNvPr id="53" name="図 9"/>
          <p:cNvPicPr>
            <a:picLocks noChangeAspect="1"/>
          </p:cNvPicPr>
          <p:nvPr/>
        </p:nvPicPr>
        <p:blipFill rotWithShape="1">
          <a:blip r:embed="rId2"/>
          <a:srcRect l="98707" t="82739" r="808" b="5161"/>
          <a:stretch/>
        </p:blipFill>
        <p:spPr>
          <a:xfrm>
            <a:off x="1372955" y="2181185"/>
            <a:ext cx="45719" cy="647701"/>
          </a:xfrm>
          <a:prstGeom prst="rect">
            <a:avLst/>
          </a:prstGeom>
        </p:spPr>
      </p:pic>
      <p:pic>
        <p:nvPicPr>
          <p:cNvPr id="54" name="図 9"/>
          <p:cNvPicPr>
            <a:picLocks noChangeAspect="1"/>
          </p:cNvPicPr>
          <p:nvPr/>
        </p:nvPicPr>
        <p:blipFill rotWithShape="1">
          <a:blip r:embed="rId2"/>
          <a:srcRect l="98707" t="82739" r="808" b="5161"/>
          <a:stretch/>
        </p:blipFill>
        <p:spPr>
          <a:xfrm>
            <a:off x="1372135" y="4845008"/>
            <a:ext cx="45719" cy="647701"/>
          </a:xfrm>
          <a:prstGeom prst="rect">
            <a:avLst/>
          </a:prstGeom>
        </p:spPr>
      </p:pic>
      <p:pic>
        <p:nvPicPr>
          <p:cNvPr id="71" name="図 9"/>
          <p:cNvPicPr>
            <a:picLocks noChangeAspect="1"/>
          </p:cNvPicPr>
          <p:nvPr/>
        </p:nvPicPr>
        <p:blipFill rotWithShape="1">
          <a:blip r:embed="rId2"/>
          <a:srcRect l="98707" t="82739" r="808" b="5161"/>
          <a:stretch/>
        </p:blipFill>
        <p:spPr>
          <a:xfrm>
            <a:off x="1381660" y="5416508"/>
            <a:ext cx="45719" cy="647701"/>
          </a:xfrm>
          <a:prstGeom prst="rect">
            <a:avLst/>
          </a:prstGeom>
        </p:spPr>
      </p:pic>
      <p:sp>
        <p:nvSpPr>
          <p:cNvPr id="40" name="Rectangle 39"/>
          <p:cNvSpPr/>
          <p:nvPr/>
        </p:nvSpPr>
        <p:spPr>
          <a:xfrm>
            <a:off x="3634306" y="2926703"/>
            <a:ext cx="5176317" cy="1356724"/>
          </a:xfrm>
          <a:prstGeom prst="rect">
            <a:avLst/>
          </a:prstGeom>
          <a:solidFill>
            <a:schemeClr val="lt1"/>
          </a:solidFill>
          <a:ln>
            <a:noFill/>
          </a:ln>
        </p:spPr>
        <p:style>
          <a:lnRef idx="2">
            <a:schemeClr val="accent4"/>
          </a:lnRef>
          <a:fillRef idx="1">
            <a:schemeClr val="lt1"/>
          </a:fillRef>
          <a:effectRef idx="0">
            <a:schemeClr val="accent4"/>
          </a:effectRef>
          <a:fontRef idx="minor">
            <a:schemeClr val="dk1"/>
          </a:fontRef>
        </p:style>
        <p:txBody>
          <a:bodyPr rtlCol="0" anchor="ctr"/>
          <a:lstStyle/>
          <a:p>
            <a:r>
              <a:rPr lang="ja-JP" altLang="en-US" sz="1000" dirty="0"/>
              <a:t>会社</a:t>
            </a:r>
            <a:r>
              <a:rPr lang="ja-JP" altLang="en-US" sz="1000" dirty="0" smtClean="0"/>
              <a:t>名</a:t>
            </a:r>
            <a:endParaRPr lang="en-US" altLang="ja-JP" sz="1000" dirty="0" smtClean="0"/>
          </a:p>
          <a:p>
            <a:endParaRPr lang="en-US" altLang="ja-JP" sz="1000" dirty="0"/>
          </a:p>
          <a:p>
            <a:r>
              <a:rPr lang="ja-JP" altLang="en-US" sz="1000" dirty="0" smtClean="0"/>
              <a:t>担当者名</a:t>
            </a:r>
            <a:endParaRPr lang="en-US" altLang="ja-JP" sz="1000" dirty="0" smtClean="0"/>
          </a:p>
          <a:p>
            <a:endParaRPr lang="en-US" altLang="ja-JP" sz="1000" dirty="0"/>
          </a:p>
          <a:p>
            <a:r>
              <a:rPr lang="ja-JP" altLang="en-US" sz="1000" dirty="0" smtClean="0"/>
              <a:t>電話番号</a:t>
            </a:r>
            <a:endParaRPr lang="en-US" altLang="ja-JP" sz="1000" dirty="0" smtClean="0"/>
          </a:p>
          <a:p>
            <a:endParaRPr lang="en-US" altLang="ja-JP" sz="1000" dirty="0" smtClean="0"/>
          </a:p>
          <a:p>
            <a:r>
              <a:rPr lang="ja-JP" altLang="en-US" sz="1000" dirty="0"/>
              <a:t>メールアドレ</a:t>
            </a:r>
            <a:r>
              <a:rPr lang="ja-JP" altLang="en-US" sz="1000" dirty="0" smtClean="0"/>
              <a:t>ス</a:t>
            </a:r>
            <a:endParaRPr lang="en-US" altLang="ja-JP" sz="1000" dirty="0" smtClean="0"/>
          </a:p>
          <a:p>
            <a:endParaRPr lang="en-US" altLang="ja-JP" sz="1000" dirty="0"/>
          </a:p>
          <a:p>
            <a:r>
              <a:rPr lang="ja-JP" altLang="en-US" sz="1000" dirty="0" smtClean="0"/>
              <a:t>コメント</a:t>
            </a:r>
            <a:endParaRPr lang="en-US" altLang="ja-JP" sz="1000" dirty="0" smtClean="0"/>
          </a:p>
        </p:txBody>
      </p:sp>
      <p:sp>
        <p:nvSpPr>
          <p:cNvPr id="2" name="Rectangle 1"/>
          <p:cNvSpPr/>
          <p:nvPr/>
        </p:nvSpPr>
        <p:spPr>
          <a:xfrm>
            <a:off x="4800600" y="2907653"/>
            <a:ext cx="3049269" cy="247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800600" y="3193403"/>
            <a:ext cx="3049269" cy="247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800600" y="3488567"/>
            <a:ext cx="3049269" cy="247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800600" y="3812417"/>
            <a:ext cx="3049269" cy="247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00599" y="4119376"/>
            <a:ext cx="3049270" cy="1351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図 9"/>
          <p:cNvPicPr>
            <a:picLocks noChangeAspect="1"/>
          </p:cNvPicPr>
          <p:nvPr/>
        </p:nvPicPr>
        <p:blipFill rotWithShape="1">
          <a:blip r:embed="rId2"/>
          <a:srcRect l="98707" t="82739" r="808" b="5161"/>
          <a:stretch/>
        </p:blipFill>
        <p:spPr>
          <a:xfrm>
            <a:off x="1372135" y="1695409"/>
            <a:ext cx="45719" cy="647701"/>
          </a:xfrm>
          <a:prstGeom prst="rect">
            <a:avLst/>
          </a:prstGeom>
        </p:spPr>
      </p:pic>
      <p:sp>
        <p:nvSpPr>
          <p:cNvPr id="12" name="Rectangle 11"/>
          <p:cNvSpPr/>
          <p:nvPr/>
        </p:nvSpPr>
        <p:spPr>
          <a:xfrm>
            <a:off x="5600700" y="5710934"/>
            <a:ext cx="1171576" cy="323851"/>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t>送信</a:t>
            </a:r>
            <a:endParaRPr lang="en-US" sz="1000" dirty="0"/>
          </a:p>
        </p:txBody>
      </p:sp>
      <p:pic>
        <p:nvPicPr>
          <p:cNvPr id="65" name="図 9"/>
          <p:cNvPicPr>
            <a:picLocks noChangeAspect="1"/>
          </p:cNvPicPr>
          <p:nvPr/>
        </p:nvPicPr>
        <p:blipFill rotWithShape="1">
          <a:blip r:embed="rId2"/>
          <a:srcRect t="95551"/>
          <a:stretch/>
        </p:blipFill>
        <p:spPr>
          <a:xfrm>
            <a:off x="1381125" y="6045200"/>
            <a:ext cx="9429750" cy="238124"/>
          </a:xfrm>
          <a:prstGeom prst="rect">
            <a:avLst/>
          </a:prstGeom>
        </p:spPr>
      </p:pic>
      <p:sp>
        <p:nvSpPr>
          <p:cNvPr id="33" name="Rectangle 36"/>
          <p:cNvSpPr/>
          <p:nvPr/>
        </p:nvSpPr>
        <p:spPr>
          <a:xfrm>
            <a:off x="2937510" y="1786370"/>
            <a:ext cx="6412230" cy="49149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a:t>「ヒト」のパワーと、「</a:t>
            </a:r>
            <a:r>
              <a:rPr lang="en-US" altLang="ja-JP" sz="800" dirty="0"/>
              <a:t>IT</a:t>
            </a:r>
            <a:r>
              <a:rPr lang="ja-JP" altLang="en-US" sz="800" dirty="0"/>
              <a:t>」の技術によって、日本の雇用や採用、はたらき方を変え、</a:t>
            </a:r>
            <a:br>
              <a:rPr lang="ja-JP" altLang="en-US" sz="800" dirty="0"/>
            </a:br>
            <a:r>
              <a:rPr lang="ja-JP" altLang="en-US" sz="800" dirty="0"/>
              <a:t>はたらく楽しさであふれる世界を築くこと。</a:t>
            </a:r>
            <a:br>
              <a:rPr lang="ja-JP" altLang="en-US" sz="800" dirty="0"/>
            </a:br>
            <a:r>
              <a:rPr lang="ja-JP" altLang="en-US" sz="800" dirty="0"/>
              <a:t>それが、私たち</a:t>
            </a:r>
            <a:r>
              <a:rPr lang="en-US" altLang="ja-JP" sz="800" dirty="0"/>
              <a:t>IBS</a:t>
            </a:r>
            <a:r>
              <a:rPr lang="ja-JP" altLang="en-US" sz="800" dirty="0"/>
              <a:t>が実現したい世界です。</a:t>
            </a:r>
            <a:endParaRPr lang="en-US" altLang="ja-JP" sz="800" dirty="0" smtClean="0"/>
          </a:p>
        </p:txBody>
      </p:sp>
      <p:sp>
        <p:nvSpPr>
          <p:cNvPr id="34" name="円/楕円 33"/>
          <p:cNvSpPr/>
          <p:nvPr/>
        </p:nvSpPr>
        <p:spPr>
          <a:xfrm>
            <a:off x="7597256" y="1808524"/>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里吉</a:t>
            </a:r>
            <a:endParaRPr kumimoji="1" lang="ja-JP" altLang="en-US" sz="1100" dirty="0"/>
          </a:p>
        </p:txBody>
      </p:sp>
    </p:spTree>
    <p:extLst>
      <p:ext uri="{BB962C8B-B14F-4D97-AF65-F5344CB8AC3E}">
        <p14:creationId xmlns:p14="http://schemas.microsoft.com/office/powerpoint/2010/main" val="315719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352550" y="723900"/>
            <a:ext cx="9486900" cy="5410200"/>
          </a:xfrm>
          <a:prstGeom prst="rect">
            <a:avLst/>
          </a:prstGeom>
        </p:spPr>
      </p:pic>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TOP</a:t>
            </a:r>
            <a:endParaRPr kumimoji="1" lang="ja-JP" altLang="en-US" dirty="0"/>
          </a:p>
        </p:txBody>
      </p:sp>
      <p:sp>
        <p:nvSpPr>
          <p:cNvPr id="3" name="正方形/長方形 2"/>
          <p:cNvSpPr/>
          <p:nvPr/>
        </p:nvSpPr>
        <p:spPr>
          <a:xfrm>
            <a:off x="4419600" y="3559939"/>
            <a:ext cx="3276600"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はた</a:t>
            </a:r>
            <a:r>
              <a:rPr lang="ja-JP" altLang="en-US" sz="1600" dirty="0">
                <a:solidFill>
                  <a:schemeClr val="tx1"/>
                </a:solidFill>
              </a:rPr>
              <a:t>ら</a:t>
            </a:r>
            <a:r>
              <a:rPr lang="ja-JP" altLang="en-US" sz="1600" dirty="0" smtClean="0">
                <a:solidFill>
                  <a:schemeClr val="tx1"/>
                </a:solidFill>
              </a:rPr>
              <a:t>く</a:t>
            </a:r>
            <a:r>
              <a:rPr lang="ja-JP" altLang="en-US" sz="1600" dirty="0">
                <a:solidFill>
                  <a:schemeClr val="tx1"/>
                </a:solidFill>
              </a:rPr>
              <a:t>楽</a:t>
            </a:r>
            <a:r>
              <a:rPr lang="ja-JP" altLang="en-US" sz="1600" dirty="0" smtClean="0">
                <a:solidFill>
                  <a:schemeClr val="tx1"/>
                </a:solidFill>
              </a:rPr>
              <a:t>しさを、一緒に作る</a:t>
            </a:r>
            <a:endParaRPr kumimoji="1" lang="ja-JP" altLang="en-US" sz="1600" dirty="0">
              <a:solidFill>
                <a:schemeClr val="tx1"/>
              </a:solidFill>
            </a:endParaRPr>
          </a:p>
        </p:txBody>
      </p:sp>
      <p:sp>
        <p:nvSpPr>
          <p:cNvPr id="5" name="Rectangle 4"/>
          <p:cNvSpPr/>
          <p:nvPr/>
        </p:nvSpPr>
        <p:spPr>
          <a:xfrm>
            <a:off x="3086100" y="4640580"/>
            <a:ext cx="6263640" cy="1257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0" y="3950981"/>
            <a:ext cx="6096000" cy="584775"/>
          </a:xfrm>
          <a:prstGeom prst="rect">
            <a:avLst/>
          </a:prstGeom>
          <a:solidFill>
            <a:schemeClr val="bg1"/>
          </a:solidFill>
        </p:spPr>
        <p:txBody>
          <a:bodyPr>
            <a:spAutoFit/>
          </a:bodyPr>
          <a:lstStyle/>
          <a:p>
            <a:pPr algn="ctr"/>
            <a:r>
              <a:rPr lang="ja-JP" altLang="en-US" sz="800" dirty="0"/>
              <a:t>世界は広い。</a:t>
            </a:r>
            <a:endParaRPr lang="ja-JP" altLang="en-US" sz="800" dirty="0"/>
          </a:p>
          <a:p>
            <a:pPr algn="ctr"/>
            <a:r>
              <a:rPr lang="ja-JP" altLang="en-US" sz="800" dirty="0"/>
              <a:t> </a:t>
            </a:r>
            <a:endParaRPr lang="ja-JP" altLang="en-US" sz="800" dirty="0"/>
          </a:p>
          <a:p>
            <a:pPr algn="ctr"/>
            <a:r>
              <a:rPr lang="ja-JP" altLang="en-US" sz="800" dirty="0"/>
              <a:t>テクノロジーを使い、世界の仕事を国境を越えた最適なチームで高いアウトプットを実現する。</a:t>
            </a:r>
            <a:endParaRPr lang="ja-JP" altLang="en-US" sz="800" dirty="0"/>
          </a:p>
          <a:p>
            <a:pPr algn="ctr"/>
            <a:r>
              <a:rPr lang="ja-JP" altLang="en-US" sz="800" dirty="0"/>
              <a:t>はたらく楽しさを、一緒につくる。　私たちはそんな世界を実現したい。</a:t>
            </a:r>
            <a:endParaRPr lang="ja-JP" altLang="en-US" sz="800" dirty="0">
              <a:effectLst/>
            </a:endParaRPr>
          </a:p>
        </p:txBody>
      </p:sp>
    </p:spTree>
    <p:extLst>
      <p:ext uri="{BB962C8B-B14F-4D97-AF65-F5344CB8AC3E}">
        <p14:creationId xmlns:p14="http://schemas.microsoft.com/office/powerpoint/2010/main" val="341103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OUR SERVICES</a:t>
            </a:r>
            <a:endParaRPr kumimoji="1" lang="ja-JP" altLang="en-US" dirty="0"/>
          </a:p>
        </p:txBody>
      </p:sp>
      <p:pic>
        <p:nvPicPr>
          <p:cNvPr id="10" name="図 9"/>
          <p:cNvPicPr>
            <a:picLocks noChangeAspect="1"/>
          </p:cNvPicPr>
          <p:nvPr/>
        </p:nvPicPr>
        <p:blipFill>
          <a:blip r:embed="rId2"/>
          <a:stretch>
            <a:fillRect/>
          </a:stretch>
        </p:blipFill>
        <p:spPr>
          <a:xfrm>
            <a:off x="1381125" y="752475"/>
            <a:ext cx="9429750" cy="5353050"/>
          </a:xfrm>
          <a:prstGeom prst="rect">
            <a:avLst/>
          </a:prstGeom>
        </p:spPr>
      </p:pic>
      <p:sp>
        <p:nvSpPr>
          <p:cNvPr id="13" name="正方形/長方形 12"/>
          <p:cNvSpPr/>
          <p:nvPr/>
        </p:nvSpPr>
        <p:spPr>
          <a:xfrm>
            <a:off x="5249826" y="1433428"/>
            <a:ext cx="1692348"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OUR SERVICES</a:t>
            </a:r>
          </a:p>
        </p:txBody>
      </p:sp>
      <p:sp>
        <p:nvSpPr>
          <p:cNvPr id="14" name="四角形吹き出し 13"/>
          <p:cNvSpPr/>
          <p:nvPr/>
        </p:nvSpPr>
        <p:spPr>
          <a:xfrm>
            <a:off x="244549" y="1433428"/>
            <a:ext cx="839972" cy="2192274"/>
          </a:xfrm>
          <a:prstGeom prst="wedgeRectCallout">
            <a:avLst>
              <a:gd name="adj1" fmla="val 133597"/>
              <a:gd name="adj2" fmla="val 1243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サービス</a:t>
            </a:r>
            <a:r>
              <a:rPr lang="ja-JP" altLang="en-US" sz="1100" dirty="0" smtClean="0">
                <a:solidFill>
                  <a:schemeClr val="tx1"/>
                </a:solidFill>
              </a:rPr>
              <a:t>は</a:t>
            </a:r>
            <a:r>
              <a:rPr lang="en-US" altLang="ja-JP" sz="1100" dirty="0" smtClean="0">
                <a:solidFill>
                  <a:schemeClr val="tx1"/>
                </a:solidFill>
              </a:rPr>
              <a:t>5</a:t>
            </a:r>
            <a:r>
              <a:rPr lang="ja-JP" altLang="en-US" sz="1100" dirty="0" smtClean="0">
                <a:solidFill>
                  <a:schemeClr val="tx1"/>
                </a:solidFill>
              </a:rPr>
              <a:t>個なので、</a:t>
            </a:r>
            <a:r>
              <a:rPr lang="en-US" altLang="ja-JP" sz="1100" dirty="0" smtClean="0">
                <a:solidFill>
                  <a:schemeClr val="tx1"/>
                </a:solidFill>
              </a:rPr>
              <a:t>1</a:t>
            </a:r>
            <a:r>
              <a:rPr lang="ja-JP" altLang="en-US" sz="1100" dirty="0" err="1" smtClean="0">
                <a:solidFill>
                  <a:schemeClr val="tx1"/>
                </a:solidFill>
              </a:rPr>
              <a:t>つは</a:t>
            </a:r>
            <a:r>
              <a:rPr lang="ja-JP" altLang="en-US" sz="1100" dirty="0" smtClean="0">
                <a:solidFill>
                  <a:schemeClr val="tx1"/>
                </a:solidFill>
              </a:rPr>
              <a:t>お飾りで</a:t>
            </a:r>
            <a:endParaRPr lang="en-US" altLang="ja-JP" sz="1100" dirty="0" smtClean="0">
              <a:solidFill>
                <a:schemeClr val="tx1"/>
              </a:solidFill>
            </a:endParaRPr>
          </a:p>
          <a:p>
            <a:pPr algn="ctr"/>
            <a:endParaRPr kumimoji="1" lang="en-US" altLang="ja-JP" sz="1100" dirty="0">
              <a:solidFill>
                <a:schemeClr val="tx1"/>
              </a:solidFill>
            </a:endParaRPr>
          </a:p>
          <a:p>
            <a:pPr algn="ctr"/>
            <a:r>
              <a:rPr lang="ja-JP" altLang="en-US" sz="1100" dirty="0" smtClean="0">
                <a:solidFill>
                  <a:schemeClr val="tx1"/>
                </a:solidFill>
              </a:rPr>
              <a:t>どこの部分をそれにするかはお任せします</a:t>
            </a:r>
            <a:endParaRPr kumimoji="1" lang="ja-JP" altLang="en-US" sz="1100" dirty="0">
              <a:solidFill>
                <a:schemeClr val="tx1"/>
              </a:solidFill>
            </a:endParaRPr>
          </a:p>
        </p:txBody>
      </p:sp>
      <p:sp>
        <p:nvSpPr>
          <p:cNvPr id="6" name="円/楕円 5"/>
          <p:cNvSpPr/>
          <p:nvPr/>
        </p:nvSpPr>
        <p:spPr>
          <a:xfrm>
            <a:off x="5565257" y="3030279"/>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8" name="円/楕円 7"/>
          <p:cNvSpPr/>
          <p:nvPr/>
        </p:nvSpPr>
        <p:spPr>
          <a:xfrm>
            <a:off x="8813927" y="3030278"/>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9" name="円/楕円 8"/>
          <p:cNvSpPr/>
          <p:nvPr/>
        </p:nvSpPr>
        <p:spPr>
          <a:xfrm>
            <a:off x="2359965" y="4268972"/>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11" name="円/楕円 10"/>
          <p:cNvSpPr/>
          <p:nvPr/>
        </p:nvSpPr>
        <p:spPr>
          <a:xfrm>
            <a:off x="5565256" y="4268971"/>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12" name="円/楕円 11"/>
          <p:cNvSpPr/>
          <p:nvPr/>
        </p:nvSpPr>
        <p:spPr>
          <a:xfrm>
            <a:off x="8601276" y="4268970"/>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16" name="Rectangle 15"/>
          <p:cNvSpPr/>
          <p:nvPr/>
        </p:nvSpPr>
        <p:spPr>
          <a:xfrm>
            <a:off x="2937510" y="1773670"/>
            <a:ext cx="6412230" cy="49149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a:t>インテリジェンス ビジネスソリューションズは「業務プロセス」「</a:t>
            </a:r>
            <a:r>
              <a:rPr lang="en-US" altLang="ja-JP" sz="800" dirty="0"/>
              <a:t>IT</a:t>
            </a:r>
            <a:r>
              <a:rPr lang="ja-JP" altLang="en-US" sz="800" dirty="0"/>
              <a:t>」そして「人・組織」の</a:t>
            </a:r>
            <a:r>
              <a:rPr lang="en-US" altLang="ja-JP" sz="800" dirty="0"/>
              <a:t>3</a:t>
            </a:r>
            <a:r>
              <a:rPr lang="ja-JP" altLang="en-US" sz="800" dirty="0"/>
              <a:t>つの領域において</a:t>
            </a:r>
          </a:p>
          <a:p>
            <a:pPr algn="ctr"/>
            <a:r>
              <a:rPr lang="ja-JP" altLang="en-US" sz="800" dirty="0"/>
              <a:t>高い品質のサービスを提供する</a:t>
            </a:r>
            <a:r>
              <a:rPr lang="en-US" altLang="ja-JP" sz="800" dirty="0"/>
              <a:t>IT</a:t>
            </a:r>
            <a:r>
              <a:rPr lang="ja-JP" altLang="en-US" sz="800" dirty="0"/>
              <a:t>アウトソーシング企業です。</a:t>
            </a:r>
            <a:endParaRPr lang="ja-JP" altLang="en-US" sz="800" dirty="0">
              <a:effectLst/>
            </a:endParaRPr>
          </a:p>
        </p:txBody>
      </p:sp>
      <p:sp>
        <p:nvSpPr>
          <p:cNvPr id="17" name="Rectangular Callout 16"/>
          <p:cNvSpPr/>
          <p:nvPr/>
        </p:nvSpPr>
        <p:spPr>
          <a:xfrm>
            <a:off x="1504782" y="3592427"/>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a:t>
            </a:r>
            <a:r>
              <a:rPr lang="ja-JP" altLang="en-US" sz="1200" dirty="0" smtClean="0"/>
              <a:t>した</a:t>
            </a:r>
            <a:r>
              <a:rPr lang="ja-JP" altLang="en-US" sz="1200" dirty="0"/>
              <a:t>らシステムソリューションの</a:t>
            </a:r>
            <a:r>
              <a:rPr lang="ja-JP" altLang="en-US" sz="1200" dirty="0" smtClean="0"/>
              <a:t>内容が表示される</a:t>
            </a:r>
            <a:endParaRPr lang="en-US" sz="1200" dirty="0"/>
          </a:p>
        </p:txBody>
      </p:sp>
      <p:sp>
        <p:nvSpPr>
          <p:cNvPr id="19" name="Rectangular Callout 18"/>
          <p:cNvSpPr/>
          <p:nvPr/>
        </p:nvSpPr>
        <p:spPr>
          <a:xfrm>
            <a:off x="4606122" y="3592427"/>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マウスオーバーし</a:t>
            </a:r>
            <a:r>
              <a:rPr lang="ja-JP" altLang="en-US" sz="1200" dirty="0" smtClean="0"/>
              <a:t>たら</a:t>
            </a:r>
            <a:r>
              <a:rPr lang="ja-JP" altLang="en-US" sz="1200" dirty="0"/>
              <a:t>アウトソーシングソリューション</a:t>
            </a:r>
            <a:r>
              <a:rPr lang="ja-JP" altLang="en-US" sz="1200" dirty="0" smtClean="0"/>
              <a:t>の内容が表示される</a:t>
            </a:r>
            <a:endParaRPr lang="en-US" sz="1200" dirty="0"/>
          </a:p>
        </p:txBody>
      </p:sp>
      <p:sp>
        <p:nvSpPr>
          <p:cNvPr id="20" name="Rectangular Callout 19"/>
          <p:cNvSpPr/>
          <p:nvPr/>
        </p:nvSpPr>
        <p:spPr>
          <a:xfrm>
            <a:off x="7952396" y="3644258"/>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マウスオーバーし</a:t>
            </a:r>
            <a:r>
              <a:rPr lang="ja-JP" altLang="en-US" sz="1200" dirty="0" smtClean="0"/>
              <a:t>たら</a:t>
            </a:r>
            <a:r>
              <a:rPr lang="ja-JP" altLang="en-US" sz="1200" dirty="0"/>
              <a:t>コンサルティング</a:t>
            </a:r>
            <a:r>
              <a:rPr lang="ja-JP" altLang="en-US" sz="1200" dirty="0" smtClean="0"/>
              <a:t>の内容が表示される</a:t>
            </a:r>
            <a:endParaRPr lang="en-US" sz="1200" dirty="0"/>
          </a:p>
        </p:txBody>
      </p:sp>
      <p:sp>
        <p:nvSpPr>
          <p:cNvPr id="21" name="Rectangular Callout 20"/>
          <p:cNvSpPr/>
          <p:nvPr/>
        </p:nvSpPr>
        <p:spPr>
          <a:xfrm>
            <a:off x="2035524" y="5070707"/>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マウスオーバーし</a:t>
            </a:r>
            <a:r>
              <a:rPr lang="ja-JP" altLang="en-US" sz="1200" dirty="0" smtClean="0"/>
              <a:t>たら</a:t>
            </a:r>
            <a:r>
              <a:rPr lang="ja-JP" altLang="en-US" sz="1200" dirty="0"/>
              <a:t>プロダクト</a:t>
            </a:r>
            <a:r>
              <a:rPr lang="ja-JP" altLang="en-US" sz="1200" dirty="0" smtClean="0"/>
              <a:t>の内容が表示される</a:t>
            </a:r>
            <a:endParaRPr lang="en-US" sz="1200" dirty="0"/>
          </a:p>
        </p:txBody>
      </p:sp>
      <p:sp>
        <p:nvSpPr>
          <p:cNvPr id="22" name="Rectangular Callout 21"/>
          <p:cNvSpPr/>
          <p:nvPr/>
        </p:nvSpPr>
        <p:spPr>
          <a:xfrm>
            <a:off x="4758522" y="5067976"/>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マウスオーバーし</a:t>
            </a:r>
            <a:r>
              <a:rPr lang="ja-JP" altLang="en-US" sz="1200" dirty="0" smtClean="0"/>
              <a:t>たら</a:t>
            </a:r>
            <a:r>
              <a:rPr lang="ja-JP" altLang="en-US" sz="1200" dirty="0"/>
              <a:t>グローバルチーム型システム開発</a:t>
            </a:r>
            <a:r>
              <a:rPr lang="ja-JP" altLang="en-US" sz="1200" dirty="0" smtClean="0"/>
              <a:t>の内容が表示される</a:t>
            </a:r>
            <a:endParaRPr lang="en-US" sz="1200" dirty="0"/>
          </a:p>
        </p:txBody>
      </p:sp>
    </p:spTree>
    <p:extLst>
      <p:ext uri="{BB962C8B-B14F-4D97-AF65-F5344CB8AC3E}">
        <p14:creationId xmlns:p14="http://schemas.microsoft.com/office/powerpoint/2010/main" val="258257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OUR SERVICES</a:t>
            </a:r>
            <a:endParaRPr kumimoji="1" lang="ja-JP" altLang="en-US" dirty="0"/>
          </a:p>
        </p:txBody>
      </p:sp>
      <p:sp>
        <p:nvSpPr>
          <p:cNvPr id="28" name="Rectangle 67"/>
          <p:cNvSpPr/>
          <p:nvPr/>
        </p:nvSpPr>
        <p:spPr>
          <a:xfrm>
            <a:off x="2078842" y="1116533"/>
            <a:ext cx="7739736" cy="584775"/>
          </a:xfrm>
          <a:prstGeom prst="rect">
            <a:avLst/>
          </a:prstGeom>
        </p:spPr>
        <p:txBody>
          <a:bodyPr wrap="square">
            <a:spAutoFit/>
          </a:bodyPr>
          <a:lstStyle/>
          <a:p>
            <a:r>
              <a:rPr lang="ja-JP" altLang="en-US" sz="800" dirty="0"/>
              <a:t>システムソリューション</a:t>
            </a:r>
          </a:p>
          <a:p>
            <a:r>
              <a:rPr lang="en-US" altLang="ja-JP" sz="800" dirty="0"/>
              <a:t>30</a:t>
            </a:r>
            <a:r>
              <a:rPr lang="ja-JP" altLang="en-US" sz="800" dirty="0"/>
              <a:t>年以上に及ぶ</a:t>
            </a:r>
            <a:r>
              <a:rPr lang="en-US" altLang="ja-JP" sz="800" dirty="0"/>
              <a:t>SI</a:t>
            </a:r>
            <a:r>
              <a:rPr lang="ja-JP" altLang="en-US" sz="800" dirty="0"/>
              <a:t>サービスで培ったノウハウと技術力による高品質な</a:t>
            </a:r>
          </a:p>
          <a:p>
            <a:r>
              <a:rPr lang="ja-JP" altLang="en-US" sz="800" dirty="0"/>
              <a:t>システム構築を提供します。</a:t>
            </a:r>
          </a:p>
          <a:p>
            <a:r>
              <a:rPr lang="ja-JP" altLang="en-US" sz="800" dirty="0"/>
              <a:t>提供サービス：システムインテグレーション、クラウドソリューション</a:t>
            </a:r>
            <a:endParaRPr lang="ja-JP" altLang="en-US" sz="800" dirty="0">
              <a:effectLst/>
            </a:endParaRPr>
          </a:p>
        </p:txBody>
      </p:sp>
      <p:sp>
        <p:nvSpPr>
          <p:cNvPr id="29" name="Rectangle 72"/>
          <p:cNvSpPr/>
          <p:nvPr/>
        </p:nvSpPr>
        <p:spPr>
          <a:xfrm>
            <a:off x="2090271" y="2121598"/>
            <a:ext cx="7336465" cy="461665"/>
          </a:xfrm>
          <a:prstGeom prst="rect">
            <a:avLst/>
          </a:prstGeom>
        </p:spPr>
        <p:txBody>
          <a:bodyPr wrap="square">
            <a:spAutoFit/>
          </a:bodyPr>
          <a:lstStyle/>
          <a:p>
            <a:r>
              <a:rPr lang="ja-JP" altLang="en-US" sz="800" dirty="0"/>
              <a:t>アウトソーシングソリューション</a:t>
            </a:r>
          </a:p>
          <a:p>
            <a:r>
              <a:rPr lang="ja-JP" altLang="en-US" sz="800" dirty="0"/>
              <a:t>ビジネスプロセスを見直すことで業務の効率化を図ります。組織を仕組み面から整え、全体最適を行っていきます。</a:t>
            </a:r>
          </a:p>
          <a:p>
            <a:r>
              <a:rPr lang="ja-JP" altLang="en-US" sz="800" dirty="0"/>
              <a:t>提供サービス：</a:t>
            </a:r>
            <a:r>
              <a:rPr lang="en-US" altLang="ja-JP" sz="800" dirty="0"/>
              <a:t>ICT</a:t>
            </a:r>
            <a:r>
              <a:rPr lang="ja-JP" altLang="en-US" sz="800" dirty="0"/>
              <a:t>アウトソーシング、新エネルギーアウトソーシング、セールスアウトソーシング、</a:t>
            </a:r>
            <a:r>
              <a:rPr lang="en-US" altLang="ja-JP" sz="800" dirty="0"/>
              <a:t>WEB</a:t>
            </a:r>
            <a:r>
              <a:rPr lang="ja-JP" altLang="en-US" sz="800" dirty="0"/>
              <a:t>アナリティクス</a:t>
            </a:r>
            <a:endParaRPr lang="ja-JP" altLang="en-US" sz="800" dirty="0">
              <a:effectLst/>
            </a:endParaRPr>
          </a:p>
        </p:txBody>
      </p:sp>
      <p:sp>
        <p:nvSpPr>
          <p:cNvPr id="30" name="Rectangle 67"/>
          <p:cNvSpPr/>
          <p:nvPr/>
        </p:nvSpPr>
        <p:spPr>
          <a:xfrm>
            <a:off x="2090271" y="2999454"/>
            <a:ext cx="7841336" cy="584775"/>
          </a:xfrm>
          <a:prstGeom prst="rect">
            <a:avLst/>
          </a:prstGeom>
        </p:spPr>
        <p:txBody>
          <a:bodyPr wrap="square">
            <a:spAutoFit/>
          </a:bodyPr>
          <a:lstStyle/>
          <a:p>
            <a:r>
              <a:rPr lang="ja-JP" altLang="en-US" sz="800" dirty="0"/>
              <a:t>コンサルティング</a:t>
            </a:r>
          </a:p>
          <a:p>
            <a:r>
              <a:rPr lang="ja-JP" altLang="en-US" sz="800" dirty="0"/>
              <a:t>お客様を取り巻くビジネス環境全体を俯瞰し、ビジネスの変革を支援するため</a:t>
            </a:r>
          </a:p>
          <a:p>
            <a:r>
              <a:rPr lang="en-US" altLang="ja-JP" sz="800" dirty="0"/>
              <a:t>IT</a:t>
            </a:r>
            <a:r>
              <a:rPr lang="ja-JP" altLang="en-US" sz="800" dirty="0"/>
              <a:t>資産、業務プロセス資産、人的資産の</a:t>
            </a:r>
            <a:r>
              <a:rPr lang="en-US" altLang="ja-JP" sz="800" dirty="0"/>
              <a:t>3</a:t>
            </a:r>
            <a:r>
              <a:rPr lang="ja-JP" altLang="en-US" sz="800" dirty="0"/>
              <a:t>つを対象にサービスを提供します。</a:t>
            </a:r>
          </a:p>
          <a:p>
            <a:r>
              <a:rPr lang="ja-JP" altLang="en-US" sz="800" dirty="0" smtClean="0"/>
              <a:t>提供サービス：</a:t>
            </a:r>
            <a:r>
              <a:rPr lang="en-US" altLang="ja-JP" sz="800" dirty="0" smtClean="0"/>
              <a:t>IT</a:t>
            </a:r>
            <a:r>
              <a:rPr lang="ja-JP" altLang="en-US" sz="800" dirty="0" smtClean="0"/>
              <a:t>コンサルティング、業務コンサルティング、組織・開発コンサルティング</a:t>
            </a:r>
            <a:endParaRPr lang="ja-JP" altLang="en-US" sz="800" dirty="0">
              <a:effectLst/>
            </a:endParaRPr>
          </a:p>
        </p:txBody>
      </p:sp>
      <p:sp>
        <p:nvSpPr>
          <p:cNvPr id="7" name="Rectangle 67"/>
          <p:cNvSpPr/>
          <p:nvPr/>
        </p:nvSpPr>
        <p:spPr>
          <a:xfrm>
            <a:off x="2090272" y="4046712"/>
            <a:ext cx="7841336" cy="584775"/>
          </a:xfrm>
          <a:prstGeom prst="rect">
            <a:avLst/>
          </a:prstGeom>
        </p:spPr>
        <p:txBody>
          <a:bodyPr wrap="square">
            <a:spAutoFit/>
          </a:bodyPr>
          <a:lstStyle/>
          <a:p>
            <a:r>
              <a:rPr lang="ja-JP" altLang="en-US" sz="800" dirty="0"/>
              <a:t>プロダクト</a:t>
            </a:r>
          </a:p>
          <a:p>
            <a:r>
              <a:rPr lang="ja-JP" altLang="en-US" sz="800" dirty="0"/>
              <a:t>はたらく楽しさであふれる組織づくりを実現するために、業務の効率化や高度な</a:t>
            </a:r>
            <a:r>
              <a:rPr lang="en-US" altLang="ja-JP" sz="800" dirty="0"/>
              <a:t>IT</a:t>
            </a:r>
            <a:r>
              <a:rPr lang="ja-JP" altLang="en-US" sz="800" dirty="0"/>
              <a:t>構築だけなく</a:t>
            </a:r>
          </a:p>
          <a:p>
            <a:r>
              <a:rPr lang="ja-JP" altLang="en-US" sz="800" dirty="0"/>
              <a:t>組織を動かす「人」の</a:t>
            </a:r>
            <a:r>
              <a:rPr lang="en-US" altLang="ja-JP" sz="800" dirty="0"/>
              <a:t>IT</a:t>
            </a:r>
            <a:r>
              <a:rPr lang="ja-JP" altLang="en-US" sz="800" dirty="0"/>
              <a:t>ソリューションを提供しています。</a:t>
            </a:r>
          </a:p>
          <a:p>
            <a:r>
              <a:rPr lang="ja-JP" altLang="en-US" sz="800" dirty="0"/>
              <a:t>提供プロダクト：新卒・中途採用システム「</a:t>
            </a:r>
            <a:r>
              <a:rPr lang="en-US" altLang="ja-JP" sz="800" dirty="0"/>
              <a:t>HITO-Link</a:t>
            </a:r>
            <a:r>
              <a:rPr lang="ja-JP" altLang="en-US" sz="800" dirty="0"/>
              <a:t>」、タレントマネジメントシステム「</a:t>
            </a:r>
            <a:r>
              <a:rPr lang="en-US" altLang="ja-JP" sz="800" dirty="0"/>
              <a:t>HITO‐Talent</a:t>
            </a:r>
            <a:r>
              <a:rPr lang="ja-JP" altLang="en-US" sz="800" dirty="0"/>
              <a:t>」、モバイル</a:t>
            </a:r>
            <a:r>
              <a:rPr lang="en-US" altLang="ja-JP" sz="800" dirty="0"/>
              <a:t>POS</a:t>
            </a:r>
            <a:r>
              <a:rPr lang="ja-JP" altLang="en-US" sz="800" dirty="0"/>
              <a:t>システム「</a:t>
            </a:r>
            <a:r>
              <a:rPr lang="en-US" altLang="ja-JP" sz="800" dirty="0"/>
              <a:t>POS+</a:t>
            </a:r>
            <a:r>
              <a:rPr lang="ja-JP" altLang="en-US" sz="800" dirty="0"/>
              <a:t>」</a:t>
            </a:r>
            <a:endParaRPr lang="ja-JP" altLang="en-US" sz="800" dirty="0">
              <a:effectLst/>
            </a:endParaRPr>
          </a:p>
        </p:txBody>
      </p:sp>
      <p:sp>
        <p:nvSpPr>
          <p:cNvPr id="8" name="Rectangle 67"/>
          <p:cNvSpPr/>
          <p:nvPr/>
        </p:nvSpPr>
        <p:spPr>
          <a:xfrm>
            <a:off x="2090272" y="5129734"/>
            <a:ext cx="7841336" cy="584775"/>
          </a:xfrm>
          <a:prstGeom prst="rect">
            <a:avLst/>
          </a:prstGeom>
        </p:spPr>
        <p:txBody>
          <a:bodyPr wrap="square">
            <a:spAutoFit/>
          </a:bodyPr>
          <a:lstStyle/>
          <a:p>
            <a:r>
              <a:rPr lang="ja-JP" altLang="en-US" sz="800" dirty="0"/>
              <a:t>グローバルチーム型システム開発</a:t>
            </a:r>
          </a:p>
          <a:p>
            <a:r>
              <a:rPr lang="en-US" altLang="ja-JP" sz="800" dirty="0"/>
              <a:t>IT</a:t>
            </a:r>
            <a:r>
              <a:rPr lang="ja-JP" altLang="en-US" sz="800" dirty="0"/>
              <a:t>ネットワークを通じて海外の優秀なエンジニアとプロジェクトチームを形成。</a:t>
            </a:r>
          </a:p>
          <a:p>
            <a:r>
              <a:rPr lang="ja-JP" altLang="en-US" sz="800" dirty="0"/>
              <a:t>世界の優秀なシステムエンジニアを活用し、最適かつ最速のシステム開発を提供します。</a:t>
            </a:r>
          </a:p>
          <a:p>
            <a:r>
              <a:rPr lang="ja-JP" altLang="en-US" sz="800" dirty="0"/>
              <a:t>提供サービス：●●●●●、●●●●●</a:t>
            </a:r>
            <a:endParaRPr lang="ja-JP" altLang="en-US" sz="800" dirty="0">
              <a:effectLst/>
            </a:endParaRPr>
          </a:p>
        </p:txBody>
      </p:sp>
    </p:spTree>
    <p:extLst>
      <p:ext uri="{BB962C8B-B14F-4D97-AF65-F5344CB8AC3E}">
        <p14:creationId xmlns:p14="http://schemas.microsoft.com/office/powerpoint/2010/main" val="136637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OUR WORK</a:t>
            </a:r>
            <a:endParaRPr kumimoji="1" lang="ja-JP" altLang="en-US" dirty="0"/>
          </a:p>
        </p:txBody>
      </p:sp>
      <p:pic>
        <p:nvPicPr>
          <p:cNvPr id="10" name="図 9"/>
          <p:cNvPicPr>
            <a:picLocks noChangeAspect="1"/>
          </p:cNvPicPr>
          <p:nvPr/>
        </p:nvPicPr>
        <p:blipFill rotWithShape="1">
          <a:blip r:embed="rId2"/>
          <a:srcRect b="90996"/>
          <a:stretch/>
        </p:blipFill>
        <p:spPr>
          <a:xfrm>
            <a:off x="1381125" y="752475"/>
            <a:ext cx="9429750" cy="481965"/>
          </a:xfrm>
          <a:prstGeom prst="rect">
            <a:avLst/>
          </a:prstGeom>
        </p:spPr>
      </p:pic>
      <p:sp>
        <p:nvSpPr>
          <p:cNvPr id="13" name="正方形/長方形 12"/>
          <p:cNvSpPr/>
          <p:nvPr/>
        </p:nvSpPr>
        <p:spPr>
          <a:xfrm>
            <a:off x="5249826" y="1433428"/>
            <a:ext cx="1692348"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OUR </a:t>
            </a:r>
            <a:r>
              <a:rPr lang="en-US" altLang="ja-JP" sz="1600" dirty="0" smtClean="0">
                <a:solidFill>
                  <a:schemeClr val="tx1"/>
                </a:solidFill>
              </a:rPr>
              <a:t>WORK</a:t>
            </a:r>
            <a:endParaRPr lang="en-US" altLang="ja-JP" sz="1600" dirty="0">
              <a:solidFill>
                <a:schemeClr val="tx1"/>
              </a:solidFill>
            </a:endParaRPr>
          </a:p>
        </p:txBody>
      </p:sp>
      <p:pic>
        <p:nvPicPr>
          <p:cNvPr id="7" name="図 9"/>
          <p:cNvPicPr>
            <a:picLocks noChangeAspect="1"/>
          </p:cNvPicPr>
          <p:nvPr/>
        </p:nvPicPr>
        <p:blipFill rotWithShape="1">
          <a:blip r:embed="rId2"/>
          <a:srcRect l="44262" t="9137" r="47496" b="89368"/>
          <a:stretch/>
        </p:blipFill>
        <p:spPr>
          <a:xfrm>
            <a:off x="6229349" y="1194435"/>
            <a:ext cx="777241" cy="80010"/>
          </a:xfrm>
          <a:prstGeom prst="rect">
            <a:avLst/>
          </a:prstGeom>
        </p:spPr>
      </p:pic>
      <p:pic>
        <p:nvPicPr>
          <p:cNvPr id="9" name="図 9"/>
          <p:cNvPicPr>
            <a:picLocks noChangeAspect="1"/>
          </p:cNvPicPr>
          <p:nvPr/>
        </p:nvPicPr>
        <p:blipFill rotWithShape="1">
          <a:blip r:embed="rId2"/>
          <a:srcRect t="19772" b="71046"/>
          <a:stretch/>
        </p:blipFill>
        <p:spPr>
          <a:xfrm>
            <a:off x="1381125" y="1773670"/>
            <a:ext cx="9429750" cy="491490"/>
          </a:xfrm>
          <a:prstGeom prst="rect">
            <a:avLst/>
          </a:prstGeom>
        </p:spPr>
      </p:pic>
      <p:sp>
        <p:nvSpPr>
          <p:cNvPr id="37" name="Rectangle 36"/>
          <p:cNvSpPr/>
          <p:nvPr/>
        </p:nvSpPr>
        <p:spPr>
          <a:xfrm>
            <a:off x="2937510" y="1773670"/>
            <a:ext cx="6412230" cy="49149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私たちは、教育、医療、金融、流通、などの分野で、小さなスタートアップ企業から大規模な多国籍企業まで、</a:t>
            </a:r>
            <a:endParaRPr lang="en-US" altLang="ja-JP" sz="800" dirty="0" smtClean="0"/>
          </a:p>
          <a:p>
            <a:pPr algn="ctr"/>
            <a:r>
              <a:rPr lang="ja-JP" altLang="en-US" sz="800" dirty="0" smtClean="0"/>
              <a:t>幅広いお客様と一緒にお仕事をさせていただいてます。</a:t>
            </a:r>
            <a:endParaRPr lang="en-US" altLang="ja-JP" sz="800" dirty="0" smtClean="0"/>
          </a:p>
        </p:txBody>
      </p:sp>
      <p:pic>
        <p:nvPicPr>
          <p:cNvPr id="38" name="図 9"/>
          <p:cNvPicPr>
            <a:picLocks noChangeAspect="1"/>
          </p:cNvPicPr>
          <p:nvPr/>
        </p:nvPicPr>
        <p:blipFill rotWithShape="1">
          <a:blip r:embed="rId2"/>
          <a:srcRect t="95551"/>
          <a:stretch/>
        </p:blipFill>
        <p:spPr>
          <a:xfrm>
            <a:off x="1381125" y="6045200"/>
            <a:ext cx="9429750" cy="238124"/>
          </a:xfrm>
          <a:prstGeom prst="rect">
            <a:avLst/>
          </a:prstGeom>
        </p:spPr>
      </p:pic>
      <p:pic>
        <p:nvPicPr>
          <p:cNvPr id="39" name="図 9"/>
          <p:cNvPicPr>
            <a:picLocks noChangeAspect="1"/>
          </p:cNvPicPr>
          <p:nvPr/>
        </p:nvPicPr>
        <p:blipFill rotWithShape="1">
          <a:blip r:embed="rId2"/>
          <a:srcRect l="98707" t="82739" r="808" b="5161"/>
          <a:stretch/>
        </p:blipFill>
        <p:spPr>
          <a:xfrm>
            <a:off x="10691946" y="4595072"/>
            <a:ext cx="45719" cy="647701"/>
          </a:xfrm>
          <a:prstGeom prst="rect">
            <a:avLst/>
          </a:prstGeom>
        </p:spPr>
      </p:pic>
      <p:pic>
        <p:nvPicPr>
          <p:cNvPr id="41" name="図 9"/>
          <p:cNvPicPr>
            <a:picLocks noChangeAspect="1"/>
          </p:cNvPicPr>
          <p:nvPr/>
        </p:nvPicPr>
        <p:blipFill rotWithShape="1">
          <a:blip r:embed="rId2"/>
          <a:srcRect l="98707" t="82739" r="808" b="5161"/>
          <a:stretch/>
        </p:blipFill>
        <p:spPr>
          <a:xfrm>
            <a:off x="10691946" y="4009136"/>
            <a:ext cx="45719" cy="647701"/>
          </a:xfrm>
          <a:prstGeom prst="rect">
            <a:avLst/>
          </a:prstGeom>
        </p:spPr>
      </p:pic>
      <p:pic>
        <p:nvPicPr>
          <p:cNvPr id="42" name="図 9"/>
          <p:cNvPicPr>
            <a:picLocks noChangeAspect="1"/>
          </p:cNvPicPr>
          <p:nvPr/>
        </p:nvPicPr>
        <p:blipFill rotWithShape="1">
          <a:blip r:embed="rId2"/>
          <a:srcRect l="98707" t="82739" r="808" b="5161"/>
          <a:stretch/>
        </p:blipFill>
        <p:spPr>
          <a:xfrm>
            <a:off x="10691946" y="3367778"/>
            <a:ext cx="45719" cy="647701"/>
          </a:xfrm>
          <a:prstGeom prst="rect">
            <a:avLst/>
          </a:prstGeom>
        </p:spPr>
      </p:pic>
      <p:pic>
        <p:nvPicPr>
          <p:cNvPr id="43" name="図 9"/>
          <p:cNvPicPr>
            <a:picLocks noChangeAspect="1"/>
          </p:cNvPicPr>
          <p:nvPr/>
        </p:nvPicPr>
        <p:blipFill rotWithShape="1">
          <a:blip r:embed="rId2"/>
          <a:srcRect l="98707" t="82739" r="808" b="5161"/>
          <a:stretch/>
        </p:blipFill>
        <p:spPr>
          <a:xfrm>
            <a:off x="10691946" y="2735012"/>
            <a:ext cx="45719" cy="647701"/>
          </a:xfrm>
          <a:prstGeom prst="rect">
            <a:avLst/>
          </a:prstGeom>
        </p:spPr>
      </p:pic>
      <p:pic>
        <p:nvPicPr>
          <p:cNvPr id="44" name="図 9"/>
          <p:cNvPicPr>
            <a:picLocks noChangeAspect="1"/>
          </p:cNvPicPr>
          <p:nvPr/>
        </p:nvPicPr>
        <p:blipFill rotWithShape="1">
          <a:blip r:embed="rId2"/>
          <a:srcRect l="98707" t="82739" r="808" b="5161"/>
          <a:stretch/>
        </p:blipFill>
        <p:spPr>
          <a:xfrm>
            <a:off x="10691946" y="2203809"/>
            <a:ext cx="45719" cy="647701"/>
          </a:xfrm>
          <a:prstGeom prst="rect">
            <a:avLst/>
          </a:prstGeom>
        </p:spPr>
      </p:pic>
      <p:pic>
        <p:nvPicPr>
          <p:cNvPr id="45" name="図 9"/>
          <p:cNvPicPr>
            <a:picLocks noChangeAspect="1"/>
          </p:cNvPicPr>
          <p:nvPr/>
        </p:nvPicPr>
        <p:blipFill rotWithShape="1">
          <a:blip r:embed="rId2"/>
          <a:srcRect l="98707" t="82739" r="808" b="5161"/>
          <a:stretch/>
        </p:blipFill>
        <p:spPr>
          <a:xfrm>
            <a:off x="10691946" y="1235855"/>
            <a:ext cx="45719" cy="647701"/>
          </a:xfrm>
          <a:prstGeom prst="rect">
            <a:avLst/>
          </a:prstGeom>
        </p:spPr>
      </p:pic>
      <p:pic>
        <p:nvPicPr>
          <p:cNvPr id="46" name="図 9"/>
          <p:cNvPicPr>
            <a:picLocks noChangeAspect="1"/>
          </p:cNvPicPr>
          <p:nvPr/>
        </p:nvPicPr>
        <p:blipFill rotWithShape="1">
          <a:blip r:embed="rId2"/>
          <a:srcRect l="98707" t="82739" r="808" b="5161"/>
          <a:stretch/>
        </p:blipFill>
        <p:spPr>
          <a:xfrm>
            <a:off x="1372956" y="1125969"/>
            <a:ext cx="45719" cy="647701"/>
          </a:xfrm>
          <a:prstGeom prst="rect">
            <a:avLst/>
          </a:prstGeom>
        </p:spPr>
      </p:pic>
      <p:pic>
        <p:nvPicPr>
          <p:cNvPr id="47" name="図 9"/>
          <p:cNvPicPr>
            <a:picLocks noChangeAspect="1"/>
          </p:cNvPicPr>
          <p:nvPr/>
        </p:nvPicPr>
        <p:blipFill rotWithShape="1">
          <a:blip r:embed="rId2"/>
          <a:srcRect l="98707" t="82739" r="808" b="5161"/>
          <a:stretch/>
        </p:blipFill>
        <p:spPr>
          <a:xfrm>
            <a:off x="10687951" y="4867632"/>
            <a:ext cx="45719" cy="647701"/>
          </a:xfrm>
          <a:prstGeom prst="rect">
            <a:avLst/>
          </a:prstGeom>
        </p:spPr>
      </p:pic>
      <p:pic>
        <p:nvPicPr>
          <p:cNvPr id="49" name="図 9"/>
          <p:cNvPicPr>
            <a:picLocks noChangeAspect="1"/>
          </p:cNvPicPr>
          <p:nvPr/>
        </p:nvPicPr>
        <p:blipFill rotWithShape="1">
          <a:blip r:embed="rId2"/>
          <a:srcRect l="98707" t="82739" r="808" b="5161"/>
          <a:stretch/>
        </p:blipFill>
        <p:spPr>
          <a:xfrm>
            <a:off x="1372955" y="4572448"/>
            <a:ext cx="45719" cy="647701"/>
          </a:xfrm>
          <a:prstGeom prst="rect">
            <a:avLst/>
          </a:prstGeom>
        </p:spPr>
      </p:pic>
      <p:pic>
        <p:nvPicPr>
          <p:cNvPr id="50" name="図 9"/>
          <p:cNvPicPr>
            <a:picLocks noChangeAspect="1"/>
          </p:cNvPicPr>
          <p:nvPr/>
        </p:nvPicPr>
        <p:blipFill rotWithShape="1">
          <a:blip r:embed="rId2"/>
          <a:srcRect l="98707" t="82739" r="808" b="5161"/>
          <a:stretch/>
        </p:blipFill>
        <p:spPr>
          <a:xfrm>
            <a:off x="1372955" y="3986512"/>
            <a:ext cx="45719" cy="647701"/>
          </a:xfrm>
          <a:prstGeom prst="rect">
            <a:avLst/>
          </a:prstGeom>
        </p:spPr>
      </p:pic>
      <p:pic>
        <p:nvPicPr>
          <p:cNvPr id="51" name="図 9"/>
          <p:cNvPicPr>
            <a:picLocks noChangeAspect="1"/>
          </p:cNvPicPr>
          <p:nvPr/>
        </p:nvPicPr>
        <p:blipFill rotWithShape="1">
          <a:blip r:embed="rId2"/>
          <a:srcRect l="98707" t="82739" r="808" b="5161"/>
          <a:stretch/>
        </p:blipFill>
        <p:spPr>
          <a:xfrm>
            <a:off x="1372955" y="3345154"/>
            <a:ext cx="45719" cy="647701"/>
          </a:xfrm>
          <a:prstGeom prst="rect">
            <a:avLst/>
          </a:prstGeom>
        </p:spPr>
      </p:pic>
      <p:pic>
        <p:nvPicPr>
          <p:cNvPr id="52" name="図 9"/>
          <p:cNvPicPr>
            <a:picLocks noChangeAspect="1"/>
          </p:cNvPicPr>
          <p:nvPr/>
        </p:nvPicPr>
        <p:blipFill rotWithShape="1">
          <a:blip r:embed="rId2"/>
          <a:srcRect l="98707" t="82739" r="808" b="5161"/>
          <a:stretch/>
        </p:blipFill>
        <p:spPr>
          <a:xfrm>
            <a:off x="1372955" y="2712388"/>
            <a:ext cx="45719" cy="647701"/>
          </a:xfrm>
          <a:prstGeom prst="rect">
            <a:avLst/>
          </a:prstGeom>
        </p:spPr>
      </p:pic>
      <p:pic>
        <p:nvPicPr>
          <p:cNvPr id="53" name="図 9"/>
          <p:cNvPicPr>
            <a:picLocks noChangeAspect="1"/>
          </p:cNvPicPr>
          <p:nvPr/>
        </p:nvPicPr>
        <p:blipFill rotWithShape="1">
          <a:blip r:embed="rId2"/>
          <a:srcRect l="98707" t="82739" r="808" b="5161"/>
          <a:stretch/>
        </p:blipFill>
        <p:spPr>
          <a:xfrm>
            <a:off x="1372955" y="2181185"/>
            <a:ext cx="45719" cy="647701"/>
          </a:xfrm>
          <a:prstGeom prst="rect">
            <a:avLst/>
          </a:prstGeom>
        </p:spPr>
      </p:pic>
      <p:pic>
        <p:nvPicPr>
          <p:cNvPr id="54" name="図 9"/>
          <p:cNvPicPr>
            <a:picLocks noChangeAspect="1"/>
          </p:cNvPicPr>
          <p:nvPr/>
        </p:nvPicPr>
        <p:blipFill rotWithShape="1">
          <a:blip r:embed="rId2"/>
          <a:srcRect l="98707" t="82739" r="808" b="5161"/>
          <a:stretch/>
        </p:blipFill>
        <p:spPr>
          <a:xfrm>
            <a:off x="1381660" y="4845008"/>
            <a:ext cx="45719" cy="647701"/>
          </a:xfrm>
          <a:prstGeom prst="rect">
            <a:avLst/>
          </a:prstGeom>
        </p:spPr>
      </p:pic>
      <p:pic>
        <p:nvPicPr>
          <p:cNvPr id="65" name="図 9"/>
          <p:cNvPicPr>
            <a:picLocks noChangeAspect="1"/>
          </p:cNvPicPr>
          <p:nvPr/>
        </p:nvPicPr>
        <p:blipFill rotWithShape="1">
          <a:blip r:embed="rId2"/>
          <a:srcRect l="33071" t="32418" r="34323" b="42384"/>
          <a:stretch/>
        </p:blipFill>
        <p:spPr>
          <a:xfrm>
            <a:off x="1948266" y="3098800"/>
            <a:ext cx="2392596" cy="1049540"/>
          </a:xfrm>
          <a:prstGeom prst="rect">
            <a:avLst/>
          </a:prstGeom>
        </p:spPr>
      </p:pic>
      <p:sp>
        <p:nvSpPr>
          <p:cNvPr id="66" name="Rectangle 65"/>
          <p:cNvSpPr/>
          <p:nvPr/>
        </p:nvSpPr>
        <p:spPr>
          <a:xfrm>
            <a:off x="2246984" y="3374911"/>
            <a:ext cx="1554480" cy="2410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システムソリューション</a:t>
            </a:r>
            <a:endParaRPr lang="en-US" sz="800" dirty="0"/>
          </a:p>
        </p:txBody>
      </p:sp>
      <p:pic>
        <p:nvPicPr>
          <p:cNvPr id="71" name="図 9"/>
          <p:cNvPicPr>
            <a:picLocks noChangeAspect="1"/>
          </p:cNvPicPr>
          <p:nvPr/>
        </p:nvPicPr>
        <p:blipFill rotWithShape="1">
          <a:blip r:embed="rId2"/>
          <a:srcRect l="98707" t="82739" r="808" b="5161"/>
          <a:stretch/>
        </p:blipFill>
        <p:spPr>
          <a:xfrm>
            <a:off x="1381660" y="5416508"/>
            <a:ext cx="45719" cy="647701"/>
          </a:xfrm>
          <a:prstGeom prst="rect">
            <a:avLst/>
          </a:prstGeom>
        </p:spPr>
      </p:pic>
      <p:pic>
        <p:nvPicPr>
          <p:cNvPr id="72" name="図 9"/>
          <p:cNvPicPr>
            <a:picLocks noChangeAspect="1"/>
          </p:cNvPicPr>
          <p:nvPr/>
        </p:nvPicPr>
        <p:blipFill rotWithShape="1">
          <a:blip r:embed="rId2"/>
          <a:srcRect l="98707" t="82739" r="808" b="5161"/>
          <a:stretch/>
        </p:blipFill>
        <p:spPr>
          <a:xfrm>
            <a:off x="10689306" y="5410199"/>
            <a:ext cx="45719" cy="647701"/>
          </a:xfrm>
          <a:prstGeom prst="rect">
            <a:avLst/>
          </a:prstGeom>
        </p:spPr>
      </p:pic>
      <p:pic>
        <p:nvPicPr>
          <p:cNvPr id="30" name="図 9"/>
          <p:cNvPicPr>
            <a:picLocks noChangeAspect="1"/>
          </p:cNvPicPr>
          <p:nvPr/>
        </p:nvPicPr>
        <p:blipFill rotWithShape="1">
          <a:blip r:embed="rId2"/>
          <a:srcRect l="33071" t="32418" r="34323" b="42384"/>
          <a:stretch/>
        </p:blipFill>
        <p:spPr>
          <a:xfrm>
            <a:off x="4836162" y="3098800"/>
            <a:ext cx="2392596" cy="1049540"/>
          </a:xfrm>
          <a:prstGeom prst="rect">
            <a:avLst/>
          </a:prstGeom>
        </p:spPr>
      </p:pic>
      <p:sp>
        <p:nvSpPr>
          <p:cNvPr id="31" name="Rectangle 30"/>
          <p:cNvSpPr/>
          <p:nvPr/>
        </p:nvSpPr>
        <p:spPr>
          <a:xfrm>
            <a:off x="5134880" y="3374911"/>
            <a:ext cx="1554480" cy="2410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システムソリューション</a:t>
            </a:r>
            <a:endParaRPr lang="en-US" sz="800" dirty="0"/>
          </a:p>
        </p:txBody>
      </p:sp>
      <p:pic>
        <p:nvPicPr>
          <p:cNvPr id="32" name="図 9"/>
          <p:cNvPicPr>
            <a:picLocks noChangeAspect="1"/>
          </p:cNvPicPr>
          <p:nvPr/>
        </p:nvPicPr>
        <p:blipFill rotWithShape="1">
          <a:blip r:embed="rId2"/>
          <a:srcRect l="66303" t="32418" r="1071" b="42384"/>
          <a:stretch/>
        </p:blipFill>
        <p:spPr>
          <a:xfrm>
            <a:off x="7736758" y="3098800"/>
            <a:ext cx="2394078" cy="1049540"/>
          </a:xfrm>
          <a:prstGeom prst="rect">
            <a:avLst/>
          </a:prstGeom>
        </p:spPr>
      </p:pic>
      <p:sp>
        <p:nvSpPr>
          <p:cNvPr id="33" name="Rectangle 32"/>
          <p:cNvSpPr/>
          <p:nvPr/>
        </p:nvSpPr>
        <p:spPr>
          <a:xfrm>
            <a:off x="8158172" y="3444110"/>
            <a:ext cx="1554480" cy="2410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アウトソーシングソリ</a:t>
            </a:r>
            <a:r>
              <a:rPr lang="ja-JP" altLang="en-US" sz="800" dirty="0"/>
              <a:t>ューション</a:t>
            </a:r>
            <a:endParaRPr lang="en-US" sz="800" dirty="0"/>
          </a:p>
        </p:txBody>
      </p:sp>
      <p:sp>
        <p:nvSpPr>
          <p:cNvPr id="3" name="Rectangle 2"/>
          <p:cNvSpPr/>
          <p:nvPr/>
        </p:nvSpPr>
        <p:spPr>
          <a:xfrm>
            <a:off x="2246984" y="3685150"/>
            <a:ext cx="1144865" cy="21544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ja-JP" altLang="en-US" sz="800" dirty="0" smtClean="0">
                <a:latin typeface="ＭＳ Ｐゴシック (Body)"/>
              </a:rPr>
              <a:t>事</a:t>
            </a:r>
            <a:r>
              <a:rPr lang="ja-JP" altLang="en-US" sz="800" dirty="0">
                <a:latin typeface="ＭＳ Ｐゴシック (Body)"/>
              </a:rPr>
              <a:t>例</a:t>
            </a:r>
            <a:r>
              <a:rPr lang="ja-JP" altLang="en-US" sz="800" dirty="0" smtClean="0">
                <a:latin typeface="ＭＳ Ｐゴシック (Body)"/>
              </a:rPr>
              <a:t>１　大</a:t>
            </a:r>
            <a:r>
              <a:rPr lang="ja-JP" altLang="en-US" sz="800" dirty="0">
                <a:latin typeface="ＭＳ Ｐゴシック (Body)"/>
              </a:rPr>
              <a:t>手流通業様</a:t>
            </a:r>
            <a:endParaRPr lang="en-US" altLang="ja-JP" sz="800" dirty="0">
              <a:latin typeface="ＭＳ Ｐゴシック (Body)"/>
            </a:endParaRPr>
          </a:p>
        </p:txBody>
      </p:sp>
      <p:sp>
        <p:nvSpPr>
          <p:cNvPr id="36" name="Rectangle 35"/>
          <p:cNvSpPr/>
          <p:nvPr/>
        </p:nvSpPr>
        <p:spPr>
          <a:xfrm>
            <a:off x="5007126" y="3714439"/>
            <a:ext cx="2143536" cy="21544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ja-JP" altLang="en-US" sz="800" dirty="0" smtClean="0">
                <a:latin typeface="ＭＳ Ｐゴシック (Body)"/>
              </a:rPr>
              <a:t>事</a:t>
            </a:r>
            <a:r>
              <a:rPr lang="ja-JP" altLang="en-US" sz="800" dirty="0">
                <a:latin typeface="ＭＳ Ｐゴシック (Body)"/>
              </a:rPr>
              <a:t>例</a:t>
            </a:r>
            <a:r>
              <a:rPr lang="ja-JP" altLang="en-US" sz="800" dirty="0" smtClean="0">
                <a:latin typeface="ＭＳ Ｐゴシック (Body)"/>
              </a:rPr>
              <a:t>２　</a:t>
            </a:r>
            <a:r>
              <a:rPr lang="ja-JP" altLang="en-US" sz="800" dirty="0" smtClean="0"/>
              <a:t>株</a:t>
            </a:r>
            <a:r>
              <a:rPr lang="ja-JP" altLang="en-US" sz="800" dirty="0"/>
              <a:t>式会社ワイヤ・アンド・ワイヤレス</a:t>
            </a:r>
            <a:r>
              <a:rPr lang="ja-JP" altLang="en-US" sz="800" dirty="0">
                <a:latin typeface="ＭＳ Ｐゴシック (Body)"/>
              </a:rPr>
              <a:t>様</a:t>
            </a:r>
            <a:endParaRPr lang="en-US" altLang="ja-JP" sz="800" dirty="0">
              <a:latin typeface="ＭＳ Ｐゴシック (Body)"/>
            </a:endParaRPr>
          </a:p>
        </p:txBody>
      </p:sp>
      <p:sp>
        <p:nvSpPr>
          <p:cNvPr id="40" name="Rectangle 39"/>
          <p:cNvSpPr/>
          <p:nvPr/>
        </p:nvSpPr>
        <p:spPr>
          <a:xfrm>
            <a:off x="7952544" y="3770832"/>
            <a:ext cx="1967205" cy="21544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ja-JP" altLang="en-US" sz="800" dirty="0" smtClean="0">
                <a:latin typeface="ＭＳ Ｐゴシック (Body)"/>
              </a:rPr>
              <a:t>事</a:t>
            </a:r>
            <a:r>
              <a:rPr lang="ja-JP" altLang="en-US" sz="800" dirty="0">
                <a:latin typeface="ＭＳ Ｐゴシック (Body)"/>
              </a:rPr>
              <a:t>例</a:t>
            </a:r>
            <a:r>
              <a:rPr lang="ja-JP" altLang="en-US" sz="800" dirty="0" smtClean="0">
                <a:latin typeface="ＭＳ Ｐゴシック (Body)"/>
              </a:rPr>
              <a:t>３　</a:t>
            </a:r>
            <a:r>
              <a:rPr lang="en-US" altLang="ja-JP" sz="800" dirty="0" smtClean="0">
                <a:latin typeface="ＭＳ Ｐゴシック (Body)"/>
              </a:rPr>
              <a:t>KDDI</a:t>
            </a:r>
            <a:r>
              <a:rPr lang="ja-JP" altLang="en-US" sz="800" dirty="0">
                <a:latin typeface="ＭＳ Ｐゴシック (Body)"/>
              </a:rPr>
              <a:t>まとめてオフィス株式会社様</a:t>
            </a:r>
          </a:p>
        </p:txBody>
      </p:sp>
      <p:pic>
        <p:nvPicPr>
          <p:cNvPr id="48" name="図 9"/>
          <p:cNvPicPr>
            <a:picLocks noChangeAspect="1"/>
          </p:cNvPicPr>
          <p:nvPr/>
        </p:nvPicPr>
        <p:blipFill rotWithShape="1">
          <a:blip r:embed="rId2"/>
          <a:srcRect t="83883"/>
          <a:stretch/>
        </p:blipFill>
        <p:spPr>
          <a:xfrm>
            <a:off x="1381125" y="5433273"/>
            <a:ext cx="9429750" cy="862752"/>
          </a:xfrm>
          <a:prstGeom prst="rect">
            <a:avLst/>
          </a:prstGeom>
        </p:spPr>
      </p:pic>
      <p:sp>
        <p:nvSpPr>
          <p:cNvPr id="5" name="Rectangular Callout 4"/>
          <p:cNvSpPr/>
          <p:nvPr/>
        </p:nvSpPr>
        <p:spPr>
          <a:xfrm>
            <a:off x="1923815" y="4332986"/>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クリックしたら事例１の内容が表示される</a:t>
            </a:r>
            <a:endParaRPr lang="en-US" sz="1200" dirty="0"/>
          </a:p>
        </p:txBody>
      </p:sp>
      <p:sp>
        <p:nvSpPr>
          <p:cNvPr id="55" name="Rectangular Callout 54"/>
          <p:cNvSpPr/>
          <p:nvPr/>
        </p:nvSpPr>
        <p:spPr>
          <a:xfrm>
            <a:off x="4836162" y="4332986"/>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クリックしたら事例</a:t>
            </a:r>
            <a:r>
              <a:rPr lang="en-US" altLang="ja-JP" sz="1200" dirty="0"/>
              <a:t>2</a:t>
            </a:r>
            <a:r>
              <a:rPr lang="ja-JP" altLang="en-US" sz="1200" dirty="0" smtClean="0"/>
              <a:t>の内容が表示される</a:t>
            </a:r>
            <a:endParaRPr lang="en-US" sz="1200" dirty="0"/>
          </a:p>
        </p:txBody>
      </p:sp>
      <p:sp>
        <p:nvSpPr>
          <p:cNvPr id="56" name="Rectangular Callout 55"/>
          <p:cNvSpPr/>
          <p:nvPr/>
        </p:nvSpPr>
        <p:spPr>
          <a:xfrm>
            <a:off x="7736758" y="4336884"/>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クリックしたら事例</a:t>
            </a:r>
            <a:r>
              <a:rPr lang="ja-JP" altLang="en-US" sz="1200" dirty="0"/>
              <a:t>３</a:t>
            </a:r>
            <a:r>
              <a:rPr lang="ja-JP" altLang="en-US" sz="1200" dirty="0" smtClean="0"/>
              <a:t>の内容が表示される</a:t>
            </a:r>
            <a:endParaRPr lang="en-US" sz="1200" dirty="0"/>
          </a:p>
        </p:txBody>
      </p:sp>
      <p:sp>
        <p:nvSpPr>
          <p:cNvPr id="58" name="円/楕円 57"/>
          <p:cNvSpPr/>
          <p:nvPr/>
        </p:nvSpPr>
        <p:spPr>
          <a:xfrm>
            <a:off x="7284297" y="1603549"/>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里吉</a:t>
            </a:r>
            <a:endParaRPr kumimoji="1" lang="ja-JP" altLang="en-US" sz="1100" dirty="0"/>
          </a:p>
        </p:txBody>
      </p:sp>
    </p:spTree>
    <p:extLst>
      <p:ext uri="{BB962C8B-B14F-4D97-AF65-F5344CB8AC3E}">
        <p14:creationId xmlns:p14="http://schemas.microsoft.com/office/powerpoint/2010/main" val="76021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OUR WORK</a:t>
            </a:r>
            <a:endParaRPr kumimoji="1" lang="ja-JP" altLang="en-US" dirty="0"/>
          </a:p>
        </p:txBody>
      </p:sp>
      <p:sp>
        <p:nvSpPr>
          <p:cNvPr id="28" name="Rectangle 67"/>
          <p:cNvSpPr/>
          <p:nvPr/>
        </p:nvSpPr>
        <p:spPr>
          <a:xfrm>
            <a:off x="2090272" y="785063"/>
            <a:ext cx="7739736" cy="1692771"/>
          </a:xfrm>
          <a:prstGeom prst="rect">
            <a:avLst/>
          </a:prstGeom>
        </p:spPr>
        <p:txBody>
          <a:bodyPr wrap="square">
            <a:spAutoFit/>
          </a:bodyPr>
          <a:lstStyle/>
          <a:p>
            <a:r>
              <a:rPr lang="ja-JP" altLang="en-US" sz="800" b="1" dirty="0">
                <a:latin typeface="ＭＳ Ｐゴシック (Body)"/>
              </a:rPr>
              <a:t>＜事例１＞大手流通業様</a:t>
            </a:r>
            <a:endParaRPr lang="en-US" altLang="ja-JP" sz="800" b="1" dirty="0">
              <a:latin typeface="ＭＳ Ｐゴシック (Body)"/>
            </a:endParaRPr>
          </a:p>
          <a:p>
            <a:r>
              <a:rPr lang="ja-JP" altLang="en-US" sz="800" b="1" dirty="0">
                <a:latin typeface="ＭＳ Ｐゴシック (Body)"/>
              </a:rPr>
              <a:t>会計システムの保守・運用をアウトソーシング、サービス品質の向上と年間保守コストを</a:t>
            </a:r>
            <a:r>
              <a:rPr lang="en-US" altLang="ja-JP" sz="800" b="1" dirty="0">
                <a:latin typeface="ＭＳ Ｐゴシック (Body)"/>
              </a:rPr>
              <a:t>20</a:t>
            </a:r>
            <a:r>
              <a:rPr lang="ja-JP" altLang="en-US" sz="800" b="1" dirty="0">
                <a:latin typeface="ＭＳ Ｐゴシック (Body)"/>
              </a:rPr>
              <a:t>％削</a:t>
            </a:r>
            <a:r>
              <a:rPr lang="ja-JP" altLang="en-US" sz="800" b="1" dirty="0" smtClean="0">
                <a:latin typeface="ＭＳ Ｐゴシック (Body)"/>
              </a:rPr>
              <a:t>減</a:t>
            </a:r>
            <a:endParaRPr lang="en-US" altLang="ja-JP" sz="800" b="1" dirty="0" smtClean="0">
              <a:latin typeface="ＭＳ Ｐゴシック (Body)"/>
            </a:endParaRPr>
          </a:p>
          <a:p>
            <a:endParaRPr lang="en-US" altLang="ja-JP" sz="800" dirty="0" smtClean="0"/>
          </a:p>
          <a:p>
            <a:r>
              <a:rPr lang="ja-JP" altLang="en-US" sz="800" dirty="0"/>
              <a:t>大手流通業者様では</a:t>
            </a:r>
            <a:r>
              <a:rPr lang="en-US" altLang="ja-JP" sz="800" dirty="0"/>
              <a:t>IT</a:t>
            </a:r>
            <a:r>
              <a:rPr lang="ja-JP" altLang="en-US" sz="800" dirty="0"/>
              <a:t>部門の社員は事業側の立場で企画、マネジメントを担い、</a:t>
            </a:r>
            <a:r>
              <a:rPr lang="en-US" altLang="ja-JP" sz="800" dirty="0"/>
              <a:t>IT</a:t>
            </a:r>
            <a:r>
              <a:rPr lang="ja-JP" altLang="en-US" sz="800" dirty="0"/>
              <a:t>領域は専門家に任せる方針を掲げ、会計システムの保守・運用を当社にアウトソーシング。継続的改善により、サービス品質の向上とコスト削減を実現しました</a:t>
            </a:r>
            <a:r>
              <a:rPr lang="ja-JP" altLang="en-US" sz="800" dirty="0" smtClean="0"/>
              <a:t>。</a:t>
            </a:r>
            <a:endParaRPr lang="en-US" altLang="ja-JP" sz="800" dirty="0" smtClean="0"/>
          </a:p>
          <a:p>
            <a:r>
              <a:rPr lang="en-US" altLang="ja-JP" sz="800" dirty="0" smtClean="0"/>
              <a:t>【</a:t>
            </a:r>
            <a:r>
              <a:rPr lang="ja-JP" altLang="en-US" sz="800" dirty="0" smtClean="0"/>
              <a:t>ベトナムオフショアの活用</a:t>
            </a:r>
            <a:r>
              <a:rPr lang="en-US" altLang="ja-JP" sz="800" dirty="0" smtClean="0"/>
              <a:t>】 </a:t>
            </a:r>
            <a:br>
              <a:rPr lang="en-US" altLang="ja-JP" sz="800" dirty="0" smtClean="0"/>
            </a:br>
            <a:r>
              <a:rPr lang="ja-JP" altLang="en-US" sz="800" dirty="0" smtClean="0"/>
              <a:t>お客様、他のベンダーの業務を承継する際に定型化を行い、オフショアを活用。加えて、業務知識を教育することで、非定型業務についてもオフショアのカバレッジを向上。</a:t>
            </a:r>
            <a:br>
              <a:rPr lang="ja-JP" altLang="en-US" sz="800" dirty="0" smtClean="0"/>
            </a:br>
            <a:r>
              <a:rPr lang="en-US" altLang="ja-JP" sz="800" dirty="0" smtClean="0"/>
              <a:t>【</a:t>
            </a:r>
            <a:r>
              <a:rPr lang="ja-JP" altLang="en-US" sz="800" dirty="0" smtClean="0"/>
              <a:t>アプリケーション可視化サービスの活用</a:t>
            </a:r>
            <a:r>
              <a:rPr lang="en-US" altLang="ja-JP" sz="800" dirty="0" smtClean="0"/>
              <a:t>】</a:t>
            </a:r>
            <a:br>
              <a:rPr lang="en-US" altLang="ja-JP" sz="800" dirty="0" smtClean="0"/>
            </a:br>
            <a:r>
              <a:rPr lang="ja-JP" altLang="en-US" sz="800" dirty="0" smtClean="0"/>
              <a:t>ブラックボックス化したレガシーシステムは、リバースプラネットを活用して、不要資産の削減と自動生成による生産性向上で効率的に設計書の再作成を実現。後に、ホスト撤廃のツールとしても活用した。オープン系領域については</a:t>
            </a:r>
            <a:r>
              <a:rPr lang="en-US" altLang="ja-JP" sz="800" dirty="0" smtClean="0"/>
              <a:t>Change Miner</a:t>
            </a:r>
            <a:r>
              <a:rPr lang="ja-JP" altLang="en-US" sz="800" dirty="0" smtClean="0"/>
              <a:t>を活用し、アプリケーション構造の可視化をすることで、システム改修時の生産性、テスト品質を向上させた。</a:t>
            </a:r>
            <a:endParaRPr lang="en-US" altLang="ja-JP" sz="800" dirty="0" smtClean="0"/>
          </a:p>
          <a:p>
            <a:r>
              <a:rPr lang="en-US" altLang="ja-JP" sz="800" dirty="0" smtClean="0">
                <a:latin typeface="ＭＳ Ｐゴシック (Body)"/>
              </a:rPr>
              <a:t>【</a:t>
            </a:r>
            <a:r>
              <a:rPr lang="ja-JP" altLang="en-US" sz="800" dirty="0" smtClean="0">
                <a:latin typeface="ＭＳ Ｐゴシック (Body)"/>
              </a:rPr>
              <a:t>将来に向けた準備</a:t>
            </a:r>
            <a:r>
              <a:rPr lang="en-US" altLang="ja-JP" sz="800" dirty="0" smtClean="0">
                <a:latin typeface="ＭＳ Ｐゴシック (Body)"/>
              </a:rPr>
              <a:t>】</a:t>
            </a:r>
            <a:br>
              <a:rPr lang="en-US" altLang="ja-JP" sz="800" dirty="0" smtClean="0">
                <a:latin typeface="ＭＳ Ｐゴシック (Body)"/>
              </a:rPr>
            </a:br>
            <a:r>
              <a:rPr lang="en-US" altLang="ja-JP" sz="800" dirty="0" smtClean="0">
                <a:latin typeface="ＭＳ Ｐゴシック (Body)"/>
              </a:rPr>
              <a:t>■</a:t>
            </a:r>
            <a:r>
              <a:rPr lang="ja-JP" altLang="en-US" sz="800" dirty="0" smtClean="0">
                <a:latin typeface="ＭＳ Ｐゴシック (Body)"/>
              </a:rPr>
              <a:t>システムロードマップとダウンサイジングの検討と実施</a:t>
            </a:r>
            <a:br>
              <a:rPr lang="ja-JP" altLang="en-US" sz="800" dirty="0" smtClean="0">
                <a:latin typeface="ＭＳ Ｐゴシック (Body)"/>
              </a:rPr>
            </a:br>
            <a:r>
              <a:rPr lang="ja-JP" altLang="en-US" sz="800" dirty="0" smtClean="0">
                <a:latin typeface="ＭＳ Ｐゴシック (Body)"/>
              </a:rPr>
              <a:t>ＩＦＲＳ（国際会計基準）の影響分析や、今後のシステム変革のロードマップ策定の支援を実施。また、ダウンサイジングによる更なる経費削減を実現した。</a:t>
            </a:r>
            <a:endParaRPr lang="ja-JP" altLang="en-US" sz="800" dirty="0">
              <a:latin typeface="ＭＳ Ｐゴシック (Body)"/>
            </a:endParaRPr>
          </a:p>
        </p:txBody>
      </p:sp>
      <p:sp>
        <p:nvSpPr>
          <p:cNvPr id="29" name="Rectangle 72"/>
          <p:cNvSpPr/>
          <p:nvPr/>
        </p:nvSpPr>
        <p:spPr>
          <a:xfrm>
            <a:off x="2090272" y="2977971"/>
            <a:ext cx="7336465" cy="954107"/>
          </a:xfrm>
          <a:prstGeom prst="rect">
            <a:avLst/>
          </a:prstGeom>
        </p:spPr>
        <p:txBody>
          <a:bodyPr wrap="square">
            <a:spAutoFit/>
          </a:bodyPr>
          <a:lstStyle/>
          <a:p>
            <a:r>
              <a:rPr lang="ja-JP" altLang="en-US" sz="800" b="1" dirty="0">
                <a:latin typeface="ＭＳ Ｐゴシック (Body)"/>
              </a:rPr>
              <a:t>＜事</a:t>
            </a:r>
            <a:r>
              <a:rPr lang="ja-JP" altLang="en-US" sz="800" b="1" dirty="0" smtClean="0">
                <a:latin typeface="ＭＳ Ｐゴシック (Body)"/>
              </a:rPr>
              <a:t>例</a:t>
            </a:r>
            <a:r>
              <a:rPr lang="ja-JP" altLang="en-US" sz="800" b="1" dirty="0">
                <a:latin typeface="ＭＳ Ｐゴシック (Body)"/>
              </a:rPr>
              <a:t>２</a:t>
            </a:r>
            <a:r>
              <a:rPr lang="ja-JP" altLang="en-US" sz="800" b="1" dirty="0" smtClean="0">
                <a:latin typeface="ＭＳ Ｐゴシック (Body)"/>
              </a:rPr>
              <a:t>＞</a:t>
            </a:r>
            <a:r>
              <a:rPr lang="ja-JP" altLang="en-US" sz="800" b="1" dirty="0"/>
              <a:t>株式会社ワイヤ・アンド・ワイヤレス</a:t>
            </a:r>
            <a:r>
              <a:rPr lang="ja-JP" altLang="en-US" sz="800" b="1" dirty="0" smtClean="0">
                <a:latin typeface="ＭＳ Ｐゴシック (Body)"/>
              </a:rPr>
              <a:t>様</a:t>
            </a:r>
            <a:endParaRPr lang="en-US" altLang="ja-JP" sz="800" b="1" dirty="0">
              <a:latin typeface="ＭＳ Ｐゴシック (Body)"/>
            </a:endParaRPr>
          </a:p>
          <a:p>
            <a:r>
              <a:rPr lang="en-US" altLang="ja-JP" sz="800" b="1" dirty="0">
                <a:latin typeface="ＭＳ Ｐゴシック (Body)"/>
              </a:rPr>
              <a:t>TRAVEL JAPAN Wi-Fi </a:t>
            </a:r>
            <a:r>
              <a:rPr lang="ja-JP" altLang="en-US" sz="800" b="1" dirty="0">
                <a:latin typeface="ＭＳ Ｐゴシック (Body)"/>
              </a:rPr>
              <a:t>を実現する上で重要な要素であ</a:t>
            </a:r>
            <a:r>
              <a:rPr lang="ja-JP" altLang="en-US" sz="800" b="1" dirty="0" smtClean="0">
                <a:latin typeface="ＭＳ Ｐゴシック (Body)"/>
              </a:rPr>
              <a:t>る位</a:t>
            </a:r>
            <a:r>
              <a:rPr lang="ja-JP" altLang="en-US" sz="800" b="1" dirty="0">
                <a:latin typeface="ＭＳ Ｐゴシック (Body)"/>
              </a:rPr>
              <a:t>置情報管理サービスを</a:t>
            </a:r>
            <a:r>
              <a:rPr lang="en-US" altLang="ja-JP" sz="800" b="1" dirty="0">
                <a:latin typeface="ＭＳ Ｐゴシック (Body)"/>
              </a:rPr>
              <a:t>AWS</a:t>
            </a:r>
            <a:r>
              <a:rPr lang="ja-JP" altLang="en-US" sz="800" b="1" dirty="0">
                <a:latin typeface="ＭＳ Ｐゴシック (Body)"/>
              </a:rPr>
              <a:t>上に構</a:t>
            </a:r>
            <a:r>
              <a:rPr lang="ja-JP" altLang="en-US" sz="800" b="1" dirty="0" smtClean="0">
                <a:latin typeface="ＭＳ Ｐゴシック (Body)"/>
              </a:rPr>
              <a:t>築</a:t>
            </a:r>
            <a:endParaRPr lang="en-US" altLang="ja-JP" sz="800" b="1" dirty="0" smtClean="0">
              <a:latin typeface="ＭＳ Ｐゴシック (Body)"/>
            </a:endParaRPr>
          </a:p>
          <a:p>
            <a:endParaRPr lang="en-US" altLang="ja-JP" sz="800" b="1" dirty="0" smtClean="0">
              <a:latin typeface="ＭＳ Ｐゴシック (Body)"/>
            </a:endParaRPr>
          </a:p>
          <a:p>
            <a:r>
              <a:rPr lang="ja-JP" altLang="en-US" sz="800" dirty="0"/>
              <a:t>訪日外国人向けに日本の観光をより充実したものにする 「</a:t>
            </a:r>
            <a:r>
              <a:rPr lang="en-US" altLang="ja-JP" sz="800" dirty="0"/>
              <a:t>TRAVEL JAPAN Wi-Fi</a:t>
            </a:r>
            <a:r>
              <a:rPr lang="ja-JP" altLang="en-US" sz="800" dirty="0"/>
              <a:t>」 サービスの中で、</a:t>
            </a:r>
            <a:r>
              <a:rPr lang="en-US" altLang="ja-JP" sz="800" dirty="0"/>
              <a:t>IBS</a:t>
            </a:r>
            <a:r>
              <a:rPr lang="ja-JP" altLang="en-US" sz="800" dirty="0"/>
              <a:t>が構築したサービスが活用されています。</a:t>
            </a:r>
            <a:br>
              <a:rPr lang="ja-JP" altLang="en-US" sz="800" dirty="0"/>
            </a:br>
            <a:r>
              <a:rPr lang="en-US" altLang="ja-JP" sz="800" dirty="0"/>
              <a:t>20</a:t>
            </a:r>
            <a:r>
              <a:rPr lang="ja-JP" altLang="en-US" sz="800" dirty="0"/>
              <a:t>万を超える</a:t>
            </a:r>
            <a:r>
              <a:rPr lang="en-US" altLang="ja-JP" sz="800" dirty="0"/>
              <a:t>Wi-Fi</a:t>
            </a:r>
            <a:r>
              <a:rPr lang="ja-JP" altLang="en-US" sz="800" dirty="0"/>
              <a:t>アクセスポイントから送信される、</a:t>
            </a:r>
            <a:r>
              <a:rPr lang="en-US" altLang="ja-JP" sz="800" dirty="0"/>
              <a:t>1</a:t>
            </a:r>
            <a:r>
              <a:rPr lang="ja-JP" altLang="en-US" sz="800" dirty="0"/>
              <a:t>秒間に数千件を超える情報</a:t>
            </a:r>
            <a:r>
              <a:rPr lang="en-US" altLang="ja-JP" sz="800" dirty="0"/>
              <a:t>(</a:t>
            </a:r>
            <a:r>
              <a:rPr lang="ja-JP" altLang="en-US" sz="800" dirty="0"/>
              <a:t>いわゆるセンサー情報</a:t>
            </a:r>
            <a:r>
              <a:rPr lang="en-US" altLang="ja-JP" sz="800" dirty="0"/>
              <a:t>)</a:t>
            </a:r>
            <a:r>
              <a:rPr lang="ja-JP" altLang="en-US" sz="800" dirty="0"/>
              <a:t>を、１件も漏らすことなく高速処理するシステム基盤とアプリケーションを、クラウド</a:t>
            </a:r>
            <a:r>
              <a:rPr lang="en-US" altLang="ja-JP" sz="800" dirty="0"/>
              <a:t>(AWS)</a:t>
            </a:r>
            <a:r>
              <a:rPr lang="ja-JP" altLang="en-US" sz="800" dirty="0"/>
              <a:t>上にわずか</a:t>
            </a:r>
            <a:r>
              <a:rPr lang="en-US" altLang="ja-JP" sz="800" dirty="0"/>
              <a:t>3</a:t>
            </a:r>
            <a:r>
              <a:rPr lang="ja-JP" altLang="en-US" sz="800" dirty="0"/>
              <a:t>ヵ月という短期間で構築。最新のクラウド技術</a:t>
            </a:r>
            <a:r>
              <a:rPr lang="en-US" altLang="ja-JP" sz="800" dirty="0"/>
              <a:t>(Amazon EC2</a:t>
            </a:r>
            <a:r>
              <a:rPr lang="ja-JP" altLang="en-US" sz="800" dirty="0"/>
              <a:t>、</a:t>
            </a:r>
            <a:r>
              <a:rPr lang="en-US" altLang="ja-JP" sz="800" dirty="0"/>
              <a:t>RDS</a:t>
            </a:r>
            <a:r>
              <a:rPr lang="ja-JP" altLang="en-US" sz="800" dirty="0"/>
              <a:t>、</a:t>
            </a:r>
            <a:r>
              <a:rPr lang="en-US" altLang="ja-JP" sz="800" dirty="0" err="1"/>
              <a:t>DynamoDB</a:t>
            </a:r>
            <a:r>
              <a:rPr lang="ja-JP" altLang="en-US" sz="800" dirty="0"/>
              <a:t>、</a:t>
            </a:r>
            <a:r>
              <a:rPr lang="en-US" altLang="ja-JP" sz="800" dirty="0" err="1"/>
              <a:t>CloudWatch</a:t>
            </a:r>
            <a:r>
              <a:rPr lang="ja-JP" altLang="en-US" sz="800" dirty="0"/>
              <a:t>、</a:t>
            </a:r>
            <a:r>
              <a:rPr lang="en-US" altLang="ja-JP" sz="800" dirty="0"/>
              <a:t>ELB</a:t>
            </a:r>
            <a:r>
              <a:rPr lang="ja-JP" altLang="en-US" sz="800" dirty="0"/>
              <a:t>等</a:t>
            </a:r>
            <a:r>
              <a:rPr lang="en-US" altLang="ja-JP" sz="800" dirty="0"/>
              <a:t>)</a:t>
            </a:r>
            <a:r>
              <a:rPr lang="ja-JP" altLang="en-US" sz="800" dirty="0"/>
              <a:t>を活用した最適なアーキテクチャを設計・実装し、クラウドならではの難しさに対応しながら、クラウドの利点を生かした、スケールしやすい基盤の構築を実現しました。</a:t>
            </a:r>
            <a:endParaRPr lang="ja-JP" altLang="en-US" sz="800" dirty="0">
              <a:latin typeface="ＭＳ Ｐゴシック (Body)"/>
            </a:endParaRPr>
          </a:p>
        </p:txBody>
      </p:sp>
      <p:sp>
        <p:nvSpPr>
          <p:cNvPr id="30" name="Rectangle 67"/>
          <p:cNvSpPr/>
          <p:nvPr/>
        </p:nvSpPr>
        <p:spPr>
          <a:xfrm>
            <a:off x="2090272" y="4432214"/>
            <a:ext cx="7841336" cy="1323439"/>
          </a:xfrm>
          <a:prstGeom prst="rect">
            <a:avLst/>
          </a:prstGeom>
        </p:spPr>
        <p:txBody>
          <a:bodyPr wrap="square">
            <a:spAutoFit/>
          </a:bodyPr>
          <a:lstStyle/>
          <a:p>
            <a:r>
              <a:rPr lang="ja-JP" altLang="en-US" sz="800" b="1" dirty="0">
                <a:latin typeface="ＭＳ Ｐゴシック (Body)"/>
              </a:rPr>
              <a:t>＜事</a:t>
            </a:r>
            <a:r>
              <a:rPr lang="ja-JP" altLang="en-US" sz="800" b="1" dirty="0" smtClean="0">
                <a:latin typeface="ＭＳ Ｐゴシック (Body)"/>
              </a:rPr>
              <a:t>例３＞</a:t>
            </a:r>
            <a:r>
              <a:rPr lang="en-US" altLang="ja-JP" sz="800" b="1" dirty="0">
                <a:latin typeface="ＭＳ Ｐゴシック (Body)"/>
              </a:rPr>
              <a:t>KDDI</a:t>
            </a:r>
            <a:r>
              <a:rPr lang="ja-JP" altLang="en-US" sz="800" b="1" dirty="0">
                <a:latin typeface="ＭＳ Ｐゴシック (Body)"/>
              </a:rPr>
              <a:t>まとめてオフィ</a:t>
            </a:r>
            <a:r>
              <a:rPr lang="ja-JP" altLang="en-US" sz="800" b="1" dirty="0" smtClean="0">
                <a:latin typeface="ＭＳ Ｐゴシック (Body)"/>
              </a:rPr>
              <a:t>ス株式会社様</a:t>
            </a:r>
            <a:endParaRPr lang="en-US" altLang="ja-JP" sz="800" b="1" dirty="0">
              <a:latin typeface="ＭＳ Ｐゴシック (Body)"/>
            </a:endParaRPr>
          </a:p>
          <a:p>
            <a:r>
              <a:rPr lang="ja-JP" altLang="en-US" sz="800" b="1" dirty="0">
                <a:latin typeface="ＭＳ Ｐゴシック (Body)"/>
              </a:rPr>
              <a:t>営業力と</a:t>
            </a:r>
            <a:r>
              <a:rPr lang="en-US" altLang="ja-JP" sz="800" b="1" dirty="0">
                <a:latin typeface="ＭＳ Ｐゴシック (Body)"/>
              </a:rPr>
              <a:t>IT</a:t>
            </a:r>
            <a:r>
              <a:rPr lang="ja-JP" altLang="en-US" sz="800" b="1" dirty="0">
                <a:latin typeface="ＭＳ Ｐゴシック (Body)"/>
              </a:rPr>
              <a:t>知識を併せ持った体制を短期間で構築。ターゲット企業の多様なニーズに応えて、既存顧客の売上向上に成功</a:t>
            </a:r>
            <a:r>
              <a:rPr lang="ja-JP" altLang="en-US" sz="800" b="1" dirty="0" smtClean="0">
                <a:latin typeface="ＭＳ Ｐゴシック (Body)"/>
              </a:rPr>
              <a:t>。</a:t>
            </a:r>
            <a:endParaRPr lang="en-US" altLang="ja-JP" sz="800" b="1" dirty="0" smtClean="0">
              <a:latin typeface="ＭＳ Ｐゴシック (Body)"/>
            </a:endParaRPr>
          </a:p>
          <a:p>
            <a:endParaRPr lang="en-US" altLang="ja-JP" sz="800" b="1" dirty="0" smtClean="0">
              <a:latin typeface="ＭＳ Ｐゴシック (Body)"/>
            </a:endParaRPr>
          </a:p>
          <a:p>
            <a:r>
              <a:rPr lang="en-US" altLang="ja-JP" sz="800" dirty="0"/>
              <a:t>KDDI </a:t>
            </a:r>
            <a:r>
              <a:rPr lang="ja-JP" altLang="en-US" sz="800" dirty="0"/>
              <a:t>まとめてオフィス様は、中小企業のお客さまを対象に、通信サービスや</a:t>
            </a:r>
            <a:r>
              <a:rPr lang="en-US" altLang="ja-JP" sz="800" dirty="0"/>
              <a:t>SaaS</a:t>
            </a:r>
            <a:r>
              <a:rPr lang="ja-JP" altLang="en-US" sz="800" dirty="0"/>
              <a:t>などのクラウドサービスから通信・</a:t>
            </a:r>
            <a:r>
              <a:rPr lang="en-US" altLang="ja-JP" sz="800" dirty="0"/>
              <a:t>OA</a:t>
            </a:r>
            <a:r>
              <a:rPr lang="ja-JP" altLang="en-US" sz="800" dirty="0"/>
              <a:t>機器の手配まで</a:t>
            </a:r>
            <a:r>
              <a:rPr lang="en-US" altLang="ja-JP" sz="800" dirty="0"/>
              <a:t>IT</a:t>
            </a:r>
            <a:r>
              <a:rPr lang="ja-JP" altLang="en-US" sz="800" dirty="0"/>
              <a:t>環境全般をサポートする会員制プログラム「</a:t>
            </a:r>
            <a:r>
              <a:rPr lang="en-US" altLang="ja-JP" sz="800" dirty="0"/>
              <a:t>KDDI </a:t>
            </a:r>
            <a:r>
              <a:rPr lang="ja-JP" altLang="en-US" sz="800" dirty="0"/>
              <a:t>まとめてオフィス」の販売およびサポートをされております。</a:t>
            </a:r>
            <a:br>
              <a:rPr lang="ja-JP" altLang="en-US" sz="800" dirty="0"/>
            </a:br>
            <a:r>
              <a:rPr lang="ja-JP" altLang="en-US" sz="800" dirty="0"/>
              <a:t>既存顧客の売上分析から売上維持をしなければならない既存顧客層の選定と売上向上が見込める既存顧客層のセグメンテーション、ターゲットを実施し、営業戦略の立案とその戦略を実行する為の最適なチームを組成。既存顧客とのリレーション構築は現在の契約状況やネットワーク図を記したカルテを基に顧客に密着し、顧客の課題共有、最適なネットワークや</a:t>
            </a:r>
            <a:r>
              <a:rPr lang="en-US" altLang="ja-JP" sz="800" dirty="0"/>
              <a:t>ICT</a:t>
            </a:r>
            <a:r>
              <a:rPr lang="ja-JP" altLang="en-US" sz="800" dirty="0"/>
              <a:t>環境をご提案し、リレーションを深めていきました</a:t>
            </a:r>
            <a:r>
              <a:rPr lang="ja-JP" altLang="en-US" sz="800" dirty="0" smtClean="0"/>
              <a:t>。</a:t>
            </a:r>
            <a:endParaRPr lang="en-US" altLang="ja-JP" sz="800" dirty="0" smtClean="0"/>
          </a:p>
          <a:p>
            <a:r>
              <a:rPr lang="ja-JP" altLang="en-US" sz="800" dirty="0"/>
              <a:t>プロジェクト開始当初の</a:t>
            </a:r>
            <a:r>
              <a:rPr lang="en-US" altLang="ja-JP" sz="800" dirty="0"/>
              <a:t>4</a:t>
            </a:r>
            <a:r>
              <a:rPr lang="ja-JP" altLang="en-US" sz="800" dirty="0"/>
              <a:t>倍以上の受注目標に対して達成できる体制を実現し開通時のトラブルや申請モレやミスがない運用をしています。</a:t>
            </a:r>
            <a:r>
              <a:rPr lang="en-US" altLang="ja-JP" sz="800" dirty="0"/>
              <a:t>KDDI </a:t>
            </a:r>
            <a:r>
              <a:rPr lang="ja-JP" altLang="en-US" sz="800" dirty="0"/>
              <a:t>まとめてオフィス様の社員様は本来の業務に集中して頂いた結果</a:t>
            </a:r>
            <a:r>
              <a:rPr lang="en-US" altLang="ja-JP" sz="800" dirty="0"/>
              <a:t>KDDI </a:t>
            </a:r>
            <a:r>
              <a:rPr lang="ja-JP" altLang="en-US" sz="800" dirty="0"/>
              <a:t>まとめてオフィス様とインテリジェンスビジネスソリューションズの双方の力が結びついた組織運営をしています。</a:t>
            </a:r>
            <a:endParaRPr lang="ja-JP" altLang="en-US" sz="800" dirty="0">
              <a:latin typeface="ＭＳ Ｐゴシック (Body)"/>
            </a:endParaRPr>
          </a:p>
        </p:txBody>
      </p:sp>
      <p:sp>
        <p:nvSpPr>
          <p:cNvPr id="31" name="円/楕円 30"/>
          <p:cNvSpPr/>
          <p:nvPr/>
        </p:nvSpPr>
        <p:spPr>
          <a:xfrm>
            <a:off x="8158172" y="1723781"/>
            <a:ext cx="2835893" cy="194445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日本語サイトからの転記</a:t>
            </a:r>
            <a:endParaRPr kumimoji="1" lang="en-US" altLang="ja-JP" sz="1100" dirty="0" smtClean="0"/>
          </a:p>
          <a:p>
            <a:pPr algn="ctr"/>
            <a:r>
              <a:rPr lang="ja-JP" altLang="en-US" sz="1100" dirty="0"/>
              <a:t>イオン</a:t>
            </a:r>
            <a:r>
              <a:rPr lang="ja-JP" altLang="en-US" sz="1100" dirty="0" smtClean="0"/>
              <a:t>と</a:t>
            </a:r>
            <a:r>
              <a:rPr lang="en-US" altLang="ja-JP" sz="1100" dirty="0" smtClean="0"/>
              <a:t>KDDI</a:t>
            </a:r>
            <a:r>
              <a:rPr lang="ja-JP" altLang="en-US" sz="1100" dirty="0" smtClean="0"/>
              <a:t>と</a:t>
            </a:r>
            <a:r>
              <a:rPr lang="en-US" altLang="ja-JP" sz="1100" dirty="0" smtClean="0"/>
              <a:t>R&amp;D</a:t>
            </a:r>
            <a:r>
              <a:rPr lang="ja-JP" altLang="en-US" sz="1100" dirty="0" smtClean="0"/>
              <a:t>の３つでどうか</a:t>
            </a:r>
            <a:endParaRPr kumimoji="1" lang="ja-JP" altLang="en-US" sz="1100" dirty="0"/>
          </a:p>
        </p:txBody>
      </p:sp>
    </p:spTree>
    <p:extLst>
      <p:ext uri="{BB962C8B-B14F-4D97-AF65-F5344CB8AC3E}">
        <p14:creationId xmlns:p14="http://schemas.microsoft.com/office/powerpoint/2010/main" val="311841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48" t="25474" r="19570" b="13821"/>
          <a:stretch/>
        </p:blipFill>
        <p:spPr bwMode="auto">
          <a:xfrm>
            <a:off x="1125573" y="716910"/>
            <a:ext cx="10255529" cy="5810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17"/>
          <p:cNvSpPr/>
          <p:nvPr/>
        </p:nvSpPr>
        <p:spPr>
          <a:xfrm>
            <a:off x="244547" y="153384"/>
            <a:ext cx="1762051"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GLOBAL TEAM</a:t>
            </a:r>
            <a:endParaRPr kumimoji="1" lang="ja-JP" altLang="en-US" dirty="0"/>
          </a:p>
        </p:txBody>
      </p:sp>
      <p:sp>
        <p:nvSpPr>
          <p:cNvPr id="4" name="円/楕円 3"/>
          <p:cNvSpPr/>
          <p:nvPr/>
        </p:nvSpPr>
        <p:spPr>
          <a:xfrm>
            <a:off x="8071106" y="1773670"/>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坪井</a:t>
            </a:r>
            <a:r>
              <a:rPr lang="ja-JP" altLang="en-US" sz="1100" dirty="0" smtClean="0"/>
              <a:t>さん</a:t>
            </a:r>
            <a:endParaRPr kumimoji="1" lang="ja-JP" altLang="en-US" sz="1100" dirty="0"/>
          </a:p>
        </p:txBody>
      </p:sp>
      <p:pic>
        <p:nvPicPr>
          <p:cNvPr id="2" name="図 1"/>
          <p:cNvPicPr>
            <a:picLocks noChangeAspect="1"/>
          </p:cNvPicPr>
          <p:nvPr/>
        </p:nvPicPr>
        <p:blipFill>
          <a:blip r:embed="rId3"/>
          <a:stretch>
            <a:fillRect/>
          </a:stretch>
        </p:blipFill>
        <p:spPr>
          <a:xfrm>
            <a:off x="8254090" y="3881727"/>
            <a:ext cx="3654375" cy="2740782"/>
          </a:xfrm>
          <a:prstGeom prst="rect">
            <a:avLst/>
          </a:prstGeom>
        </p:spPr>
      </p:pic>
      <p:sp>
        <p:nvSpPr>
          <p:cNvPr id="6" name="正方形/長方形 27"/>
          <p:cNvSpPr/>
          <p:nvPr/>
        </p:nvSpPr>
        <p:spPr>
          <a:xfrm>
            <a:off x="3858074" y="2895036"/>
            <a:ext cx="1307804" cy="647010"/>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dirty="0" err="1" smtClean="0">
                <a:solidFill>
                  <a:schemeClr val="tx1"/>
                </a:solidFill>
              </a:rPr>
              <a:t>Toshihito</a:t>
            </a:r>
            <a:r>
              <a:rPr lang="en-US" altLang="ja-JP" sz="1400" dirty="0" smtClean="0">
                <a:solidFill>
                  <a:schemeClr val="tx1"/>
                </a:solidFill>
              </a:rPr>
              <a:t> Nagai</a:t>
            </a:r>
          </a:p>
          <a:p>
            <a:r>
              <a:rPr lang="en-US" altLang="ja-JP" sz="800" dirty="0" smtClean="0">
                <a:solidFill>
                  <a:schemeClr val="tx1"/>
                </a:solidFill>
              </a:rPr>
              <a:t>Intelligence Business Solutions, Ltd.</a:t>
            </a:r>
          </a:p>
          <a:p>
            <a:r>
              <a:rPr lang="en-US" altLang="ja-JP" sz="800" dirty="0" smtClean="0">
                <a:solidFill>
                  <a:schemeClr val="tx1"/>
                </a:solidFill>
              </a:rPr>
              <a:t>Managing Director, IBS group CEO</a:t>
            </a:r>
            <a:endParaRPr kumimoji="1" lang="ja-JP" altLang="en-US" sz="800" dirty="0">
              <a:solidFill>
                <a:schemeClr val="tx1"/>
              </a:solidFill>
            </a:endParaRPr>
          </a:p>
        </p:txBody>
      </p:sp>
      <p:sp>
        <p:nvSpPr>
          <p:cNvPr id="7" name="正方形/長方形 6"/>
          <p:cNvSpPr/>
          <p:nvPr/>
        </p:nvSpPr>
        <p:spPr>
          <a:xfrm>
            <a:off x="5796744" y="2895036"/>
            <a:ext cx="1307804" cy="647010"/>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dirty="0" smtClean="0">
                <a:solidFill>
                  <a:schemeClr val="tx1"/>
                </a:solidFill>
              </a:rPr>
              <a:t>Shingo </a:t>
            </a:r>
            <a:r>
              <a:rPr lang="en-US" altLang="ja-JP" sz="1400" dirty="0" err="1" smtClean="0">
                <a:solidFill>
                  <a:schemeClr val="tx1"/>
                </a:solidFill>
              </a:rPr>
              <a:t>Tsuboi</a:t>
            </a:r>
            <a:endParaRPr lang="en-US" altLang="ja-JP" sz="1400" dirty="0" smtClean="0">
              <a:solidFill>
                <a:schemeClr val="tx1"/>
              </a:solidFill>
            </a:endParaRPr>
          </a:p>
          <a:p>
            <a:r>
              <a:rPr lang="en-US" altLang="ja-JP" sz="800" dirty="0" smtClean="0">
                <a:solidFill>
                  <a:schemeClr val="tx1"/>
                </a:solidFill>
              </a:rPr>
              <a:t>IBS Global Bridge, Ltd.</a:t>
            </a:r>
          </a:p>
          <a:p>
            <a:r>
              <a:rPr lang="en-US" altLang="ja-JP" sz="800" dirty="0" smtClean="0">
                <a:solidFill>
                  <a:schemeClr val="tx1"/>
                </a:solidFill>
              </a:rPr>
              <a:t>Managing Director</a:t>
            </a:r>
            <a:endParaRPr kumimoji="1" lang="ja-JP" altLang="en-US" sz="800" dirty="0">
              <a:solidFill>
                <a:schemeClr val="tx1"/>
              </a:solidFill>
            </a:endParaRPr>
          </a:p>
        </p:txBody>
      </p:sp>
      <p:sp>
        <p:nvSpPr>
          <p:cNvPr id="8" name="正方形/長方形 7"/>
          <p:cNvSpPr/>
          <p:nvPr/>
        </p:nvSpPr>
        <p:spPr>
          <a:xfrm>
            <a:off x="7735414" y="2895036"/>
            <a:ext cx="1307804" cy="647010"/>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100" dirty="0" smtClean="0">
                <a:solidFill>
                  <a:schemeClr val="tx1"/>
                </a:solidFill>
              </a:rPr>
              <a:t>Yoshihito Satoyoshi</a:t>
            </a:r>
          </a:p>
          <a:p>
            <a:r>
              <a:rPr lang="en-US" altLang="ja-JP" sz="800" dirty="0" smtClean="0">
                <a:solidFill>
                  <a:schemeClr val="tx1"/>
                </a:solidFill>
              </a:rPr>
              <a:t>Intelligence Business Solutions Vietnam Co., Ltd.</a:t>
            </a:r>
          </a:p>
          <a:p>
            <a:r>
              <a:rPr lang="en-US" altLang="ja-JP" sz="800" dirty="0" smtClean="0">
                <a:solidFill>
                  <a:schemeClr val="tx1"/>
                </a:solidFill>
              </a:rPr>
              <a:t>General Director</a:t>
            </a:r>
            <a:endParaRPr kumimoji="1" lang="ja-JP" altLang="en-US" sz="800" dirty="0">
              <a:solidFill>
                <a:schemeClr val="tx1"/>
              </a:solidFill>
            </a:endParaRPr>
          </a:p>
        </p:txBody>
      </p:sp>
      <p:pic>
        <p:nvPicPr>
          <p:cNvPr id="9" name="図 4"/>
          <p:cNvPicPr>
            <a:picLocks noChangeAspect="1"/>
          </p:cNvPicPr>
          <p:nvPr/>
        </p:nvPicPr>
        <p:blipFill>
          <a:blip r:embed="rId4"/>
          <a:stretch>
            <a:fillRect/>
          </a:stretch>
        </p:blipFill>
        <p:spPr>
          <a:xfrm>
            <a:off x="5173573" y="2848564"/>
            <a:ext cx="615476" cy="739954"/>
          </a:xfrm>
          <a:prstGeom prst="rect">
            <a:avLst/>
          </a:prstGeom>
        </p:spPr>
      </p:pic>
      <p:pic>
        <p:nvPicPr>
          <p:cNvPr id="10" name="図 5"/>
          <p:cNvPicPr>
            <a:picLocks noChangeAspect="1"/>
          </p:cNvPicPr>
          <p:nvPr/>
        </p:nvPicPr>
        <p:blipFill>
          <a:blip r:embed="rId5"/>
          <a:stretch>
            <a:fillRect/>
          </a:stretch>
        </p:blipFill>
        <p:spPr>
          <a:xfrm>
            <a:off x="3207006" y="2899776"/>
            <a:ext cx="651068" cy="642270"/>
          </a:xfrm>
          <a:prstGeom prst="rect">
            <a:avLst/>
          </a:prstGeom>
        </p:spPr>
      </p:pic>
      <p:pic>
        <p:nvPicPr>
          <p:cNvPr id="11" name="図 8"/>
          <p:cNvPicPr>
            <a:picLocks noChangeAspect="1"/>
          </p:cNvPicPr>
          <p:nvPr/>
        </p:nvPicPr>
        <p:blipFill>
          <a:blip r:embed="rId6"/>
          <a:stretch>
            <a:fillRect/>
          </a:stretch>
        </p:blipFill>
        <p:spPr>
          <a:xfrm>
            <a:off x="7166119" y="2895036"/>
            <a:ext cx="580091" cy="662961"/>
          </a:xfrm>
          <a:prstGeom prst="rect">
            <a:avLst/>
          </a:prstGeom>
        </p:spPr>
      </p:pic>
      <p:sp>
        <p:nvSpPr>
          <p:cNvPr id="12" name="正方形/長方形 11"/>
          <p:cNvSpPr/>
          <p:nvPr/>
        </p:nvSpPr>
        <p:spPr>
          <a:xfrm>
            <a:off x="3244201" y="3575818"/>
            <a:ext cx="1883281" cy="102158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800" dirty="0">
                <a:solidFill>
                  <a:schemeClr val="tx1"/>
                </a:solidFill>
              </a:rPr>
              <a:t>日本の</a:t>
            </a:r>
            <a:r>
              <a:rPr lang="en-US" altLang="ja-JP" sz="800" dirty="0">
                <a:solidFill>
                  <a:schemeClr val="tx1"/>
                </a:solidFill>
              </a:rPr>
              <a:t>IT</a:t>
            </a:r>
            <a:r>
              <a:rPr lang="ja-JP" altLang="en-US" sz="800" dirty="0">
                <a:solidFill>
                  <a:schemeClr val="tx1"/>
                </a:solidFill>
              </a:rPr>
              <a:t>業界もグローバル化が進んできましたがまだま</a:t>
            </a:r>
            <a:r>
              <a:rPr lang="ja-JP" altLang="en-US" sz="800" dirty="0" smtClean="0">
                <a:solidFill>
                  <a:schemeClr val="tx1"/>
                </a:solidFill>
              </a:rPr>
              <a:t>だ言</a:t>
            </a:r>
            <a:r>
              <a:rPr lang="ja-JP" altLang="en-US" sz="800" dirty="0">
                <a:solidFill>
                  <a:schemeClr val="tx1"/>
                </a:solidFill>
              </a:rPr>
              <a:t>語の壁が大きく参入が難しいと言われています。</a:t>
            </a:r>
          </a:p>
          <a:p>
            <a:r>
              <a:rPr lang="ja-JP" altLang="en-US" sz="800" dirty="0" smtClean="0">
                <a:solidFill>
                  <a:schemeClr val="tx1"/>
                </a:solidFill>
              </a:rPr>
              <a:t>私</a:t>
            </a:r>
            <a:r>
              <a:rPr lang="ja-JP" altLang="en-US" sz="800" dirty="0">
                <a:solidFill>
                  <a:schemeClr val="tx1"/>
                </a:solidFill>
              </a:rPr>
              <a:t>たちは、その問題を解決し世界で戦う為にも英語を共通言語とし</a:t>
            </a:r>
            <a:r>
              <a:rPr lang="ja-JP" altLang="en-US" sz="800" dirty="0" smtClean="0">
                <a:solidFill>
                  <a:schemeClr val="tx1"/>
                </a:solidFill>
              </a:rPr>
              <a:t>てシ</a:t>
            </a:r>
            <a:r>
              <a:rPr lang="ja-JP" altLang="en-US" sz="800" dirty="0">
                <a:solidFill>
                  <a:schemeClr val="tx1"/>
                </a:solidFill>
              </a:rPr>
              <a:t>ステム開発やサービス開発に取り組んでいます。</a:t>
            </a:r>
          </a:p>
          <a:p>
            <a:r>
              <a:rPr lang="en-US" altLang="ja-JP" sz="800" dirty="0" smtClean="0">
                <a:solidFill>
                  <a:schemeClr val="tx1"/>
                </a:solidFill>
              </a:rPr>
              <a:t>(</a:t>
            </a:r>
            <a:r>
              <a:rPr lang="en-US" altLang="ja-JP" sz="800" dirty="0" err="1" smtClean="0">
                <a:solidFill>
                  <a:schemeClr val="tx1"/>
                </a:solidFill>
              </a:rPr>
              <a:t>Toshi</a:t>
            </a:r>
            <a:r>
              <a:rPr lang="en-US" altLang="ja-JP" sz="800" dirty="0" smtClean="0">
                <a:solidFill>
                  <a:schemeClr val="tx1"/>
                </a:solidFill>
              </a:rPr>
              <a:t>)</a:t>
            </a:r>
            <a:endParaRPr kumimoji="1" lang="ja-JP" altLang="en-US" sz="800" dirty="0">
              <a:solidFill>
                <a:schemeClr val="tx1"/>
              </a:solidFill>
            </a:endParaRPr>
          </a:p>
        </p:txBody>
      </p:sp>
      <p:sp>
        <p:nvSpPr>
          <p:cNvPr id="13" name="正方形/長方形 12"/>
          <p:cNvSpPr/>
          <p:nvPr/>
        </p:nvSpPr>
        <p:spPr>
          <a:xfrm>
            <a:off x="5164105" y="3581605"/>
            <a:ext cx="1883281" cy="420918"/>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800" dirty="0" smtClean="0">
                <a:solidFill>
                  <a:schemeClr val="tx1"/>
                </a:solidFill>
              </a:rPr>
              <a:t>XXXXX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(Shingo)</a:t>
            </a:r>
            <a:endParaRPr kumimoji="1" lang="ja-JP" altLang="en-US" sz="800" dirty="0">
              <a:solidFill>
                <a:schemeClr val="tx1"/>
              </a:solidFill>
            </a:endParaRPr>
          </a:p>
        </p:txBody>
      </p:sp>
      <p:sp>
        <p:nvSpPr>
          <p:cNvPr id="14" name="正方形/長方形 13"/>
          <p:cNvSpPr/>
          <p:nvPr/>
        </p:nvSpPr>
        <p:spPr>
          <a:xfrm>
            <a:off x="7166119" y="3581605"/>
            <a:ext cx="1883281" cy="420918"/>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800" dirty="0" smtClean="0">
                <a:solidFill>
                  <a:schemeClr val="tx1"/>
                </a:solidFill>
              </a:rPr>
              <a:t>XXXXX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a:t>
            </a:r>
            <a:r>
              <a:rPr lang="en-US" altLang="ja-JP" sz="800" dirty="0">
                <a:solidFill>
                  <a:schemeClr val="tx1"/>
                </a:solidFill>
              </a:rPr>
              <a:t>Y</a:t>
            </a:r>
            <a:r>
              <a:rPr lang="en-US" altLang="ja-JP" sz="800" dirty="0" smtClean="0">
                <a:solidFill>
                  <a:schemeClr val="tx1"/>
                </a:solidFill>
              </a:rPr>
              <a:t>oshi)</a:t>
            </a:r>
            <a:endParaRPr kumimoji="1" lang="ja-JP" altLang="en-US" sz="800" dirty="0">
              <a:solidFill>
                <a:schemeClr val="tx1"/>
              </a:solidFill>
            </a:endParaRPr>
          </a:p>
        </p:txBody>
      </p:sp>
      <p:sp>
        <p:nvSpPr>
          <p:cNvPr id="3" name="Rectangular Callout 2"/>
          <p:cNvSpPr/>
          <p:nvPr/>
        </p:nvSpPr>
        <p:spPr>
          <a:xfrm>
            <a:off x="2894631" y="5078684"/>
            <a:ext cx="3234690" cy="1097280"/>
          </a:xfrm>
          <a:prstGeom prst="wedgeRectCallout">
            <a:avLst>
              <a:gd name="adj1" fmla="val 37038"/>
              <a:gd name="adj2" fmla="val -9618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マウスオーバーしたら、表示される。</a:t>
            </a:r>
            <a:endParaRPr lang="en-US" altLang="ja-JP" sz="1200" dirty="0" smtClean="0"/>
          </a:p>
          <a:p>
            <a:pPr algn="ctr"/>
            <a:r>
              <a:rPr lang="ja-JP" altLang="en-US" sz="1200" dirty="0"/>
              <a:t>東</a:t>
            </a:r>
            <a:r>
              <a:rPr lang="ja-JP" altLang="en-US" sz="1200" dirty="0" smtClean="0"/>
              <a:t>京：永井さん</a:t>
            </a:r>
            <a:endParaRPr lang="en-US" altLang="ja-JP" sz="1200" dirty="0" smtClean="0"/>
          </a:p>
          <a:p>
            <a:pPr algn="ctr"/>
            <a:r>
              <a:rPr lang="ja-JP" altLang="en-US" sz="1200" dirty="0"/>
              <a:t>沖</a:t>
            </a:r>
            <a:r>
              <a:rPr lang="ja-JP" altLang="en-US" sz="1200" dirty="0" smtClean="0"/>
              <a:t>縄：坪井さん</a:t>
            </a:r>
            <a:endParaRPr lang="en-US" altLang="ja-JP" sz="1200" dirty="0" smtClean="0"/>
          </a:p>
          <a:p>
            <a:pPr algn="ctr"/>
            <a:r>
              <a:rPr lang="ja-JP" altLang="en-US" sz="1200" dirty="0"/>
              <a:t>ベトナ</a:t>
            </a:r>
            <a:r>
              <a:rPr lang="ja-JP" altLang="en-US" sz="1200" dirty="0" smtClean="0"/>
              <a:t>ム：里吉さん</a:t>
            </a:r>
            <a:endParaRPr lang="en-US" altLang="ja-JP" sz="1200" dirty="0" smtClean="0"/>
          </a:p>
        </p:txBody>
      </p:sp>
    </p:spTree>
    <p:extLst>
      <p:ext uri="{BB962C8B-B14F-4D97-AF65-F5344CB8AC3E}">
        <p14:creationId xmlns:p14="http://schemas.microsoft.com/office/powerpoint/2010/main" val="247128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ABOUT US</a:t>
            </a:r>
            <a:endParaRPr kumimoji="1" lang="ja-JP" altLang="en-US" dirty="0"/>
          </a:p>
        </p:txBody>
      </p:sp>
      <p:pic>
        <p:nvPicPr>
          <p:cNvPr id="10" name="図 9"/>
          <p:cNvPicPr>
            <a:picLocks noChangeAspect="1"/>
          </p:cNvPicPr>
          <p:nvPr/>
        </p:nvPicPr>
        <p:blipFill rotWithShape="1">
          <a:blip r:embed="rId2"/>
          <a:srcRect b="90996"/>
          <a:stretch/>
        </p:blipFill>
        <p:spPr>
          <a:xfrm>
            <a:off x="1381125" y="752475"/>
            <a:ext cx="9429750" cy="481965"/>
          </a:xfrm>
          <a:prstGeom prst="rect">
            <a:avLst/>
          </a:prstGeom>
        </p:spPr>
      </p:pic>
      <p:sp>
        <p:nvSpPr>
          <p:cNvPr id="13" name="正方形/長方形 12"/>
          <p:cNvSpPr/>
          <p:nvPr/>
        </p:nvSpPr>
        <p:spPr>
          <a:xfrm>
            <a:off x="5249826" y="1433428"/>
            <a:ext cx="1692348"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ABOUT US</a:t>
            </a:r>
            <a:endParaRPr lang="en-US" altLang="ja-JP" sz="1600" dirty="0">
              <a:solidFill>
                <a:schemeClr val="tx1"/>
              </a:solidFill>
            </a:endParaRPr>
          </a:p>
        </p:txBody>
      </p:sp>
      <p:pic>
        <p:nvPicPr>
          <p:cNvPr id="7" name="図 9"/>
          <p:cNvPicPr>
            <a:picLocks noChangeAspect="1"/>
          </p:cNvPicPr>
          <p:nvPr/>
        </p:nvPicPr>
        <p:blipFill rotWithShape="1">
          <a:blip r:embed="rId2"/>
          <a:srcRect l="44262" t="9137" r="47496" b="89368"/>
          <a:stretch/>
        </p:blipFill>
        <p:spPr>
          <a:xfrm>
            <a:off x="7461249" y="1194435"/>
            <a:ext cx="777241" cy="80010"/>
          </a:xfrm>
          <a:prstGeom prst="rect">
            <a:avLst/>
          </a:prstGeom>
        </p:spPr>
      </p:pic>
      <p:pic>
        <p:nvPicPr>
          <p:cNvPr id="9" name="図 9"/>
          <p:cNvPicPr>
            <a:picLocks noChangeAspect="1"/>
          </p:cNvPicPr>
          <p:nvPr/>
        </p:nvPicPr>
        <p:blipFill rotWithShape="1">
          <a:blip r:embed="rId2"/>
          <a:srcRect t="19772" b="71046"/>
          <a:stretch/>
        </p:blipFill>
        <p:spPr>
          <a:xfrm>
            <a:off x="1381125" y="1773670"/>
            <a:ext cx="9429750" cy="491490"/>
          </a:xfrm>
          <a:prstGeom prst="rect">
            <a:avLst/>
          </a:prstGeom>
        </p:spPr>
      </p:pic>
      <p:pic>
        <p:nvPicPr>
          <p:cNvPr id="39" name="図 9"/>
          <p:cNvPicPr>
            <a:picLocks noChangeAspect="1"/>
          </p:cNvPicPr>
          <p:nvPr/>
        </p:nvPicPr>
        <p:blipFill rotWithShape="1">
          <a:blip r:embed="rId2"/>
          <a:srcRect l="98707" t="82739" r="808" b="5161"/>
          <a:stretch/>
        </p:blipFill>
        <p:spPr>
          <a:xfrm>
            <a:off x="10691946" y="4595072"/>
            <a:ext cx="45719" cy="647701"/>
          </a:xfrm>
          <a:prstGeom prst="rect">
            <a:avLst/>
          </a:prstGeom>
        </p:spPr>
      </p:pic>
      <p:pic>
        <p:nvPicPr>
          <p:cNvPr id="41" name="図 9"/>
          <p:cNvPicPr>
            <a:picLocks noChangeAspect="1"/>
          </p:cNvPicPr>
          <p:nvPr/>
        </p:nvPicPr>
        <p:blipFill rotWithShape="1">
          <a:blip r:embed="rId2"/>
          <a:srcRect l="98707" t="82739" r="808" b="5161"/>
          <a:stretch/>
        </p:blipFill>
        <p:spPr>
          <a:xfrm>
            <a:off x="10691946" y="4009136"/>
            <a:ext cx="45719" cy="647701"/>
          </a:xfrm>
          <a:prstGeom prst="rect">
            <a:avLst/>
          </a:prstGeom>
        </p:spPr>
      </p:pic>
      <p:pic>
        <p:nvPicPr>
          <p:cNvPr id="42" name="図 9"/>
          <p:cNvPicPr>
            <a:picLocks noChangeAspect="1"/>
          </p:cNvPicPr>
          <p:nvPr/>
        </p:nvPicPr>
        <p:blipFill rotWithShape="1">
          <a:blip r:embed="rId2"/>
          <a:srcRect l="98707" t="82739" r="808" b="5161"/>
          <a:stretch/>
        </p:blipFill>
        <p:spPr>
          <a:xfrm>
            <a:off x="10691946" y="3367778"/>
            <a:ext cx="45719" cy="647701"/>
          </a:xfrm>
          <a:prstGeom prst="rect">
            <a:avLst/>
          </a:prstGeom>
        </p:spPr>
      </p:pic>
      <p:pic>
        <p:nvPicPr>
          <p:cNvPr id="43" name="図 9"/>
          <p:cNvPicPr>
            <a:picLocks noChangeAspect="1"/>
          </p:cNvPicPr>
          <p:nvPr/>
        </p:nvPicPr>
        <p:blipFill rotWithShape="1">
          <a:blip r:embed="rId2"/>
          <a:srcRect l="98707" t="82739" r="808" b="5161"/>
          <a:stretch/>
        </p:blipFill>
        <p:spPr>
          <a:xfrm>
            <a:off x="10691946" y="2735012"/>
            <a:ext cx="45719" cy="647701"/>
          </a:xfrm>
          <a:prstGeom prst="rect">
            <a:avLst/>
          </a:prstGeom>
        </p:spPr>
      </p:pic>
      <p:pic>
        <p:nvPicPr>
          <p:cNvPr id="44" name="図 9"/>
          <p:cNvPicPr>
            <a:picLocks noChangeAspect="1"/>
          </p:cNvPicPr>
          <p:nvPr/>
        </p:nvPicPr>
        <p:blipFill rotWithShape="1">
          <a:blip r:embed="rId2"/>
          <a:srcRect l="98707" t="82739" r="808" b="5161"/>
          <a:stretch/>
        </p:blipFill>
        <p:spPr>
          <a:xfrm>
            <a:off x="10691946" y="2203809"/>
            <a:ext cx="45719" cy="647701"/>
          </a:xfrm>
          <a:prstGeom prst="rect">
            <a:avLst/>
          </a:prstGeom>
        </p:spPr>
      </p:pic>
      <p:pic>
        <p:nvPicPr>
          <p:cNvPr id="45" name="図 9"/>
          <p:cNvPicPr>
            <a:picLocks noChangeAspect="1"/>
          </p:cNvPicPr>
          <p:nvPr/>
        </p:nvPicPr>
        <p:blipFill rotWithShape="1">
          <a:blip r:embed="rId2"/>
          <a:srcRect l="98707" t="82739" r="808" b="5161"/>
          <a:stretch/>
        </p:blipFill>
        <p:spPr>
          <a:xfrm>
            <a:off x="10691946" y="1235855"/>
            <a:ext cx="45719" cy="647701"/>
          </a:xfrm>
          <a:prstGeom prst="rect">
            <a:avLst/>
          </a:prstGeom>
        </p:spPr>
      </p:pic>
      <p:pic>
        <p:nvPicPr>
          <p:cNvPr id="46" name="図 9"/>
          <p:cNvPicPr>
            <a:picLocks noChangeAspect="1"/>
          </p:cNvPicPr>
          <p:nvPr/>
        </p:nvPicPr>
        <p:blipFill rotWithShape="1">
          <a:blip r:embed="rId2"/>
          <a:srcRect l="98707" t="82739" r="808" b="5161"/>
          <a:stretch/>
        </p:blipFill>
        <p:spPr>
          <a:xfrm>
            <a:off x="1372956" y="1125969"/>
            <a:ext cx="45719" cy="647701"/>
          </a:xfrm>
          <a:prstGeom prst="rect">
            <a:avLst/>
          </a:prstGeom>
        </p:spPr>
      </p:pic>
      <p:pic>
        <p:nvPicPr>
          <p:cNvPr id="47" name="図 9"/>
          <p:cNvPicPr>
            <a:picLocks noChangeAspect="1"/>
          </p:cNvPicPr>
          <p:nvPr/>
        </p:nvPicPr>
        <p:blipFill rotWithShape="1">
          <a:blip r:embed="rId2"/>
          <a:srcRect l="98707" t="82739" r="808" b="5161"/>
          <a:stretch/>
        </p:blipFill>
        <p:spPr>
          <a:xfrm>
            <a:off x="10687951" y="4867632"/>
            <a:ext cx="45719" cy="647701"/>
          </a:xfrm>
          <a:prstGeom prst="rect">
            <a:avLst/>
          </a:prstGeom>
        </p:spPr>
      </p:pic>
      <p:pic>
        <p:nvPicPr>
          <p:cNvPr id="49" name="図 9"/>
          <p:cNvPicPr>
            <a:picLocks noChangeAspect="1"/>
          </p:cNvPicPr>
          <p:nvPr/>
        </p:nvPicPr>
        <p:blipFill rotWithShape="1">
          <a:blip r:embed="rId2"/>
          <a:srcRect l="98707" t="82739" r="808" b="5161"/>
          <a:stretch/>
        </p:blipFill>
        <p:spPr>
          <a:xfrm>
            <a:off x="1372955" y="4572448"/>
            <a:ext cx="45719" cy="647701"/>
          </a:xfrm>
          <a:prstGeom prst="rect">
            <a:avLst/>
          </a:prstGeom>
        </p:spPr>
      </p:pic>
      <p:pic>
        <p:nvPicPr>
          <p:cNvPr id="50" name="図 9"/>
          <p:cNvPicPr>
            <a:picLocks noChangeAspect="1"/>
          </p:cNvPicPr>
          <p:nvPr/>
        </p:nvPicPr>
        <p:blipFill rotWithShape="1">
          <a:blip r:embed="rId2"/>
          <a:srcRect l="98707" t="82739" r="808" b="5161"/>
          <a:stretch/>
        </p:blipFill>
        <p:spPr>
          <a:xfrm>
            <a:off x="1372955" y="3986512"/>
            <a:ext cx="45719" cy="647701"/>
          </a:xfrm>
          <a:prstGeom prst="rect">
            <a:avLst/>
          </a:prstGeom>
        </p:spPr>
      </p:pic>
      <p:pic>
        <p:nvPicPr>
          <p:cNvPr id="51" name="図 9"/>
          <p:cNvPicPr>
            <a:picLocks noChangeAspect="1"/>
          </p:cNvPicPr>
          <p:nvPr/>
        </p:nvPicPr>
        <p:blipFill rotWithShape="1">
          <a:blip r:embed="rId2"/>
          <a:srcRect l="98707" t="82739" r="808" b="5161"/>
          <a:stretch/>
        </p:blipFill>
        <p:spPr>
          <a:xfrm>
            <a:off x="1372955" y="3345154"/>
            <a:ext cx="45719" cy="647701"/>
          </a:xfrm>
          <a:prstGeom prst="rect">
            <a:avLst/>
          </a:prstGeom>
        </p:spPr>
      </p:pic>
      <p:pic>
        <p:nvPicPr>
          <p:cNvPr id="52" name="図 9"/>
          <p:cNvPicPr>
            <a:picLocks noChangeAspect="1"/>
          </p:cNvPicPr>
          <p:nvPr/>
        </p:nvPicPr>
        <p:blipFill rotWithShape="1">
          <a:blip r:embed="rId2"/>
          <a:srcRect l="98707" t="82739" r="808" b="5161"/>
          <a:stretch/>
        </p:blipFill>
        <p:spPr>
          <a:xfrm>
            <a:off x="1372955" y="2712388"/>
            <a:ext cx="45719" cy="647701"/>
          </a:xfrm>
          <a:prstGeom prst="rect">
            <a:avLst/>
          </a:prstGeom>
        </p:spPr>
      </p:pic>
      <p:pic>
        <p:nvPicPr>
          <p:cNvPr id="53" name="図 9"/>
          <p:cNvPicPr>
            <a:picLocks noChangeAspect="1"/>
          </p:cNvPicPr>
          <p:nvPr/>
        </p:nvPicPr>
        <p:blipFill rotWithShape="1">
          <a:blip r:embed="rId2"/>
          <a:srcRect l="98707" t="82739" r="808" b="5161"/>
          <a:stretch/>
        </p:blipFill>
        <p:spPr>
          <a:xfrm>
            <a:off x="1372955" y="2181185"/>
            <a:ext cx="45719" cy="647701"/>
          </a:xfrm>
          <a:prstGeom prst="rect">
            <a:avLst/>
          </a:prstGeom>
        </p:spPr>
      </p:pic>
      <p:pic>
        <p:nvPicPr>
          <p:cNvPr id="54" name="図 9"/>
          <p:cNvPicPr>
            <a:picLocks noChangeAspect="1"/>
          </p:cNvPicPr>
          <p:nvPr/>
        </p:nvPicPr>
        <p:blipFill rotWithShape="1">
          <a:blip r:embed="rId2"/>
          <a:srcRect l="98707" t="82739" r="808" b="5161"/>
          <a:stretch/>
        </p:blipFill>
        <p:spPr>
          <a:xfrm>
            <a:off x="1381660" y="4845008"/>
            <a:ext cx="45719" cy="647701"/>
          </a:xfrm>
          <a:prstGeom prst="rect">
            <a:avLst/>
          </a:prstGeom>
        </p:spPr>
      </p:pic>
      <p:sp>
        <p:nvSpPr>
          <p:cNvPr id="68" name="Rectangle 67"/>
          <p:cNvSpPr/>
          <p:nvPr/>
        </p:nvSpPr>
        <p:spPr>
          <a:xfrm>
            <a:off x="2108200" y="2403835"/>
            <a:ext cx="8006436" cy="2677656"/>
          </a:xfrm>
          <a:prstGeom prst="rect">
            <a:avLst/>
          </a:prstGeom>
        </p:spPr>
        <p:txBody>
          <a:bodyPr wrap="square">
            <a:spAutoFit/>
          </a:bodyPr>
          <a:lstStyle/>
          <a:p>
            <a:r>
              <a:rPr lang="ja-JP" altLang="en-US" sz="800" dirty="0">
                <a:latin typeface="ＭＳ Ｐゴシック (Body)"/>
              </a:rPr>
              <a:t>社</a:t>
            </a:r>
            <a:r>
              <a:rPr lang="ja-JP" altLang="en-US" sz="800" dirty="0" smtClean="0">
                <a:latin typeface="ＭＳ Ｐゴシック (Body)"/>
              </a:rPr>
              <a:t>名</a:t>
            </a:r>
            <a:r>
              <a:rPr lang="en-US" altLang="ja-JP" sz="800" dirty="0" smtClean="0">
                <a:latin typeface="ＭＳ Ｐゴシック (Body)"/>
              </a:rPr>
              <a:t>	</a:t>
            </a:r>
            <a:r>
              <a:rPr lang="ja-JP" altLang="en-US" sz="800" dirty="0" smtClean="0">
                <a:latin typeface="ＭＳ Ｐゴシック (Body)"/>
              </a:rPr>
              <a:t>株式</a:t>
            </a:r>
            <a:r>
              <a:rPr lang="ja-JP" altLang="en-US" sz="800" dirty="0">
                <a:latin typeface="ＭＳ Ｐゴシック (Body)"/>
              </a:rPr>
              <a:t>会社インテリジェンス ビジネスソリューションズ</a:t>
            </a:r>
          </a:p>
          <a:p>
            <a:r>
              <a:rPr lang="en-US" altLang="ja-JP" sz="800" dirty="0" smtClean="0">
                <a:latin typeface="ＭＳ Ｐゴシック (Body)"/>
              </a:rPr>
              <a:t>	(</a:t>
            </a:r>
            <a:r>
              <a:rPr lang="ja-JP" altLang="en-US" sz="800" dirty="0">
                <a:latin typeface="ＭＳ Ｐゴシック (Body)"/>
              </a:rPr>
              <a:t>英文：</a:t>
            </a:r>
            <a:r>
              <a:rPr lang="en-US" altLang="ja-JP" sz="800" dirty="0">
                <a:latin typeface="ＭＳ Ｐゴシック (Body)"/>
              </a:rPr>
              <a:t>Intelligence Business Solutions, Ltd.) </a:t>
            </a:r>
          </a:p>
          <a:p>
            <a:endParaRPr lang="en-US" altLang="ja-JP" sz="800" dirty="0">
              <a:latin typeface="ＭＳ Ｐゴシック (Body)"/>
            </a:endParaRPr>
          </a:p>
          <a:p>
            <a:r>
              <a:rPr lang="ja-JP" altLang="en-US" sz="800" dirty="0">
                <a:latin typeface="ＭＳ Ｐゴシック (Body)"/>
              </a:rPr>
              <a:t>資本</a:t>
            </a:r>
            <a:r>
              <a:rPr lang="ja-JP" altLang="en-US" sz="800" dirty="0" smtClean="0">
                <a:latin typeface="ＭＳ Ｐゴシック (Body)"/>
              </a:rPr>
              <a:t>金</a:t>
            </a:r>
            <a:r>
              <a:rPr lang="en-US" altLang="ja-JP" sz="800" dirty="0" smtClean="0">
                <a:latin typeface="ＭＳ Ｐゴシック (Body)"/>
              </a:rPr>
              <a:t>	3</a:t>
            </a:r>
            <a:r>
              <a:rPr lang="ja-JP" altLang="en-US" sz="800" dirty="0">
                <a:latin typeface="ＭＳ Ｐゴシック (Body)"/>
              </a:rPr>
              <a:t>億</a:t>
            </a:r>
            <a:r>
              <a:rPr lang="en-US" altLang="ja-JP" sz="800" dirty="0">
                <a:latin typeface="ＭＳ Ｐゴシック (Body)"/>
              </a:rPr>
              <a:t>1,000</a:t>
            </a:r>
            <a:r>
              <a:rPr lang="ja-JP" altLang="en-US" sz="800" dirty="0">
                <a:latin typeface="ＭＳ Ｐゴシック (Body)"/>
              </a:rPr>
              <a:t>万円 </a:t>
            </a:r>
          </a:p>
          <a:p>
            <a:endParaRPr lang="ja-JP" altLang="en-US" sz="800" dirty="0">
              <a:latin typeface="ＭＳ Ｐゴシック (Body)"/>
            </a:endParaRPr>
          </a:p>
          <a:p>
            <a:r>
              <a:rPr lang="ja-JP" altLang="en-US" sz="800" dirty="0">
                <a:latin typeface="ＭＳ Ｐゴシック (Body)"/>
              </a:rPr>
              <a:t>従業員</a:t>
            </a:r>
            <a:r>
              <a:rPr lang="ja-JP" altLang="en-US" sz="800" dirty="0" smtClean="0">
                <a:latin typeface="ＭＳ Ｐゴシック (Body)"/>
              </a:rPr>
              <a:t>数</a:t>
            </a:r>
            <a:r>
              <a:rPr lang="en-US" altLang="ja-JP" sz="800" dirty="0" smtClean="0">
                <a:latin typeface="ＭＳ Ｐゴシック (Body)"/>
              </a:rPr>
              <a:t>	2980</a:t>
            </a:r>
            <a:r>
              <a:rPr lang="ja-JP" altLang="en-US" sz="800" dirty="0">
                <a:latin typeface="ＭＳ Ｐゴシック (Body)"/>
              </a:rPr>
              <a:t>名（</a:t>
            </a:r>
            <a:r>
              <a:rPr lang="en-US" altLang="ja-JP" sz="800" dirty="0">
                <a:latin typeface="ＭＳ Ｐゴシック (Body)"/>
              </a:rPr>
              <a:t>2015</a:t>
            </a:r>
            <a:r>
              <a:rPr lang="ja-JP" altLang="en-US" sz="800" dirty="0">
                <a:latin typeface="ＭＳ Ｐゴシック (Body)"/>
              </a:rPr>
              <a:t>年</a:t>
            </a:r>
            <a:r>
              <a:rPr lang="en-US" altLang="ja-JP" sz="800" dirty="0">
                <a:latin typeface="ＭＳ Ｐゴシック (Body)"/>
              </a:rPr>
              <a:t>4</a:t>
            </a:r>
            <a:r>
              <a:rPr lang="ja-JP" altLang="en-US" sz="800" dirty="0">
                <a:latin typeface="ＭＳ Ｐゴシック (Body)"/>
              </a:rPr>
              <a:t>月</a:t>
            </a:r>
            <a:r>
              <a:rPr lang="en-US" altLang="ja-JP" sz="800" dirty="0">
                <a:latin typeface="ＭＳ Ｐゴシック (Body)"/>
              </a:rPr>
              <a:t>1</a:t>
            </a:r>
            <a:r>
              <a:rPr lang="ja-JP" altLang="en-US" sz="800" dirty="0">
                <a:latin typeface="ＭＳ Ｐゴシック (Body)"/>
              </a:rPr>
              <a:t>日時点） </a:t>
            </a:r>
          </a:p>
          <a:p>
            <a:endParaRPr lang="ja-JP" altLang="en-US" sz="800" dirty="0">
              <a:latin typeface="ＭＳ Ｐゴシック (Body)"/>
            </a:endParaRPr>
          </a:p>
          <a:p>
            <a:r>
              <a:rPr lang="ja-JP" altLang="en-US" sz="800" dirty="0">
                <a:latin typeface="ＭＳ Ｐゴシック (Body)"/>
              </a:rPr>
              <a:t>設</a:t>
            </a:r>
            <a:r>
              <a:rPr lang="ja-JP" altLang="en-US" sz="800" dirty="0" smtClean="0">
                <a:latin typeface="ＭＳ Ｐゴシック (Body)"/>
              </a:rPr>
              <a:t>立</a:t>
            </a:r>
            <a:r>
              <a:rPr lang="en-US" altLang="ja-JP" sz="800" dirty="0" smtClean="0">
                <a:latin typeface="ＭＳ Ｐゴシック (Body)"/>
              </a:rPr>
              <a:t>	1977</a:t>
            </a:r>
            <a:r>
              <a:rPr lang="ja-JP" altLang="en-US" sz="800" dirty="0">
                <a:latin typeface="ＭＳ Ｐゴシック (Body)"/>
              </a:rPr>
              <a:t>年</a:t>
            </a:r>
            <a:r>
              <a:rPr lang="en-US" altLang="ja-JP" sz="800" dirty="0">
                <a:latin typeface="ＭＳ Ｐゴシック (Body)"/>
              </a:rPr>
              <a:t>9</a:t>
            </a:r>
            <a:r>
              <a:rPr lang="ja-JP" altLang="en-US" sz="800" dirty="0">
                <a:latin typeface="ＭＳ Ｐゴシック (Body)"/>
              </a:rPr>
              <a:t>月（昭和</a:t>
            </a:r>
            <a:r>
              <a:rPr lang="en-US" altLang="ja-JP" sz="800" dirty="0">
                <a:latin typeface="ＭＳ Ｐゴシック (Body)"/>
              </a:rPr>
              <a:t>52</a:t>
            </a:r>
            <a:r>
              <a:rPr lang="ja-JP" altLang="en-US" sz="800" dirty="0">
                <a:latin typeface="ＭＳ Ｐゴシック (Body)"/>
              </a:rPr>
              <a:t>年</a:t>
            </a:r>
            <a:r>
              <a:rPr lang="en-US" altLang="ja-JP" sz="800" dirty="0">
                <a:latin typeface="ＭＳ Ｐゴシック (Body)"/>
              </a:rPr>
              <a:t>9</a:t>
            </a:r>
            <a:r>
              <a:rPr lang="ja-JP" altLang="en-US" sz="800" dirty="0">
                <a:latin typeface="ＭＳ Ｐゴシック (Body)"/>
              </a:rPr>
              <a:t>月</a:t>
            </a:r>
            <a:r>
              <a:rPr lang="en-US" altLang="ja-JP" sz="800" dirty="0">
                <a:latin typeface="ＭＳ Ｐゴシック (Body)"/>
              </a:rPr>
              <a:t>24</a:t>
            </a:r>
            <a:r>
              <a:rPr lang="ja-JP" altLang="en-US" sz="800" dirty="0">
                <a:latin typeface="ＭＳ Ｐゴシック (Body)"/>
              </a:rPr>
              <a:t>日） </a:t>
            </a:r>
          </a:p>
          <a:p>
            <a:endParaRPr lang="ja-JP" altLang="en-US" sz="800" dirty="0">
              <a:latin typeface="ＭＳ Ｐゴシック (Body)"/>
            </a:endParaRPr>
          </a:p>
          <a:p>
            <a:r>
              <a:rPr lang="ja-JP" altLang="en-US" sz="800" dirty="0">
                <a:latin typeface="ＭＳ Ｐゴシック (Body)"/>
              </a:rPr>
              <a:t>事業拠</a:t>
            </a:r>
            <a:r>
              <a:rPr lang="ja-JP" altLang="en-US" sz="800" dirty="0" smtClean="0">
                <a:latin typeface="ＭＳ Ｐゴシック (Body)"/>
              </a:rPr>
              <a:t>点</a:t>
            </a:r>
            <a:r>
              <a:rPr lang="en-US" altLang="ja-JP" sz="800" dirty="0" smtClean="0">
                <a:latin typeface="ＭＳ Ｐゴシック (Body)"/>
              </a:rPr>
              <a:t>	</a:t>
            </a:r>
            <a:r>
              <a:rPr lang="ja-JP" altLang="en-US" sz="800" dirty="0" smtClean="0">
                <a:latin typeface="ＭＳ Ｐゴシック (Body)"/>
              </a:rPr>
              <a:t>豊</a:t>
            </a:r>
            <a:r>
              <a:rPr lang="ja-JP" altLang="en-US" sz="800" dirty="0">
                <a:latin typeface="ＭＳ Ｐゴシック (Body)"/>
              </a:rPr>
              <a:t>洲本社、海浜幕張、大阪、名古屋、札幌、仙台、福岡 </a:t>
            </a:r>
          </a:p>
          <a:p>
            <a:endParaRPr lang="ja-JP" altLang="en-US" sz="800" dirty="0">
              <a:latin typeface="ＭＳ Ｐゴシック (Body)"/>
            </a:endParaRPr>
          </a:p>
          <a:p>
            <a:r>
              <a:rPr lang="ja-JP" altLang="en-US" sz="800" dirty="0">
                <a:latin typeface="ＭＳ Ｐゴシック (Body)"/>
              </a:rPr>
              <a:t>本社所在</a:t>
            </a:r>
            <a:r>
              <a:rPr lang="ja-JP" altLang="en-US" sz="800" dirty="0" smtClean="0">
                <a:latin typeface="ＭＳ Ｐゴシック (Body)"/>
              </a:rPr>
              <a:t>地</a:t>
            </a:r>
            <a:r>
              <a:rPr lang="en-US" altLang="ja-JP" sz="800" dirty="0" smtClean="0">
                <a:latin typeface="ＭＳ Ｐゴシック (Body)"/>
              </a:rPr>
              <a:t>	</a:t>
            </a:r>
            <a:r>
              <a:rPr lang="ja-JP" altLang="en-US" sz="800" dirty="0" smtClean="0">
                <a:latin typeface="ＭＳ Ｐゴシック (Body)"/>
              </a:rPr>
              <a:t>〒</a:t>
            </a:r>
            <a:r>
              <a:rPr lang="en-US" altLang="ja-JP" sz="800" dirty="0">
                <a:latin typeface="ＭＳ Ｐゴシック (Body)"/>
              </a:rPr>
              <a:t>135-0061 </a:t>
            </a:r>
            <a:r>
              <a:rPr lang="ja-JP" altLang="en-US" sz="800" dirty="0">
                <a:latin typeface="ＭＳ Ｐゴシック (Body)"/>
              </a:rPr>
              <a:t>東京都江東区豊洲</a:t>
            </a:r>
            <a:r>
              <a:rPr lang="en-US" altLang="ja-JP" sz="800" dirty="0">
                <a:latin typeface="ＭＳ Ｐゴシック (Body)"/>
              </a:rPr>
              <a:t>3-2-20 </a:t>
            </a:r>
            <a:r>
              <a:rPr lang="ja-JP" altLang="en-US" sz="800" dirty="0">
                <a:latin typeface="ＭＳ Ｐゴシック (Body)"/>
              </a:rPr>
              <a:t>豊洲フロント</a:t>
            </a:r>
            <a:r>
              <a:rPr lang="en-US" altLang="ja-JP" sz="800" dirty="0" smtClean="0">
                <a:latin typeface="ＭＳ Ｐゴシック (Body)"/>
              </a:rPr>
              <a:t>7F</a:t>
            </a:r>
            <a:endParaRPr lang="en-US" altLang="ja-JP" sz="800" dirty="0">
              <a:latin typeface="ＭＳ Ｐゴシック (Body)"/>
            </a:endParaRPr>
          </a:p>
          <a:p>
            <a:r>
              <a:rPr lang="en-US" altLang="ja-JP" sz="800" dirty="0" smtClean="0">
                <a:latin typeface="ＭＳ Ｐゴシック (Body)"/>
              </a:rPr>
              <a:t>	TEL</a:t>
            </a:r>
            <a:r>
              <a:rPr lang="ja-JP" altLang="en-US" sz="800" dirty="0">
                <a:latin typeface="ＭＳ Ｐゴシック (Body)"/>
              </a:rPr>
              <a:t>：</a:t>
            </a:r>
            <a:r>
              <a:rPr lang="en-US" altLang="ja-JP" sz="800" dirty="0">
                <a:latin typeface="ＭＳ Ｐゴシック (Body)"/>
              </a:rPr>
              <a:t>03-6385-0900 </a:t>
            </a:r>
          </a:p>
          <a:p>
            <a:endParaRPr lang="en-US" altLang="ja-JP" sz="800" dirty="0">
              <a:latin typeface="ＭＳ Ｐゴシック (Body)"/>
            </a:endParaRPr>
          </a:p>
          <a:p>
            <a:r>
              <a:rPr lang="ja-JP" altLang="en-US" sz="800" dirty="0" smtClean="0">
                <a:latin typeface="ＭＳ Ｐゴシック (Body)"/>
              </a:rPr>
              <a:t>株主</a:t>
            </a:r>
            <a:r>
              <a:rPr lang="en-US" altLang="ja-JP" sz="800" dirty="0" smtClean="0">
                <a:latin typeface="ＭＳ Ｐゴシック (Body)"/>
              </a:rPr>
              <a:t>	</a:t>
            </a:r>
            <a:r>
              <a:rPr lang="ja-JP" altLang="en-US" sz="800" dirty="0">
                <a:latin typeface="ＭＳ Ｐゴシック (Body)"/>
              </a:rPr>
              <a:t>テンプホールディング</a:t>
            </a:r>
            <a:r>
              <a:rPr lang="ja-JP" altLang="en-US" sz="800" dirty="0" smtClean="0">
                <a:latin typeface="ＭＳ Ｐゴシック (Body)"/>
              </a:rPr>
              <a:t>ス株式会社（</a:t>
            </a:r>
            <a:r>
              <a:rPr lang="en-US" altLang="ja-JP" sz="800" dirty="0">
                <a:latin typeface="ＭＳ Ｐゴシック (Body)"/>
              </a:rPr>
              <a:t>http://www.temp-holdings.co.jp/</a:t>
            </a:r>
            <a:r>
              <a:rPr lang="ja-JP" altLang="en-US" sz="800" dirty="0" smtClean="0">
                <a:latin typeface="ＭＳ Ｐゴシック (Body)"/>
              </a:rPr>
              <a:t>）</a:t>
            </a:r>
            <a:endParaRPr lang="en-US" altLang="ja-JP" sz="800" dirty="0" smtClean="0">
              <a:latin typeface="ＭＳ Ｐゴシック (Body)"/>
            </a:endParaRPr>
          </a:p>
          <a:p>
            <a:endParaRPr lang="en-US" altLang="ja-JP" sz="800" dirty="0" smtClean="0">
              <a:latin typeface="ＭＳ Ｐゴシック (Body)"/>
            </a:endParaRPr>
          </a:p>
          <a:p>
            <a:r>
              <a:rPr lang="ja-JP" altLang="en-US" sz="800" dirty="0" smtClean="0">
                <a:latin typeface="ＭＳ Ｐゴシック (Body)"/>
              </a:rPr>
              <a:t>グ</a:t>
            </a:r>
            <a:r>
              <a:rPr lang="ja-JP" altLang="en-US" sz="800" dirty="0">
                <a:latin typeface="ＭＳ Ｐゴシック (Body)"/>
              </a:rPr>
              <a:t>ループ会</a:t>
            </a:r>
            <a:r>
              <a:rPr lang="ja-JP" altLang="en-US" sz="800" dirty="0" smtClean="0">
                <a:latin typeface="ＭＳ Ｐゴシック (Body)"/>
              </a:rPr>
              <a:t>社</a:t>
            </a:r>
            <a:r>
              <a:rPr lang="en-US" altLang="ja-JP" sz="800" dirty="0" smtClean="0">
                <a:latin typeface="ＭＳ Ｐゴシック (Body)"/>
              </a:rPr>
              <a:t>	</a:t>
            </a:r>
            <a:r>
              <a:rPr lang="ja-JP" altLang="en-US" sz="800" dirty="0" smtClean="0">
                <a:latin typeface="ＭＳ Ｐゴシック (Body)"/>
              </a:rPr>
              <a:t>株</a:t>
            </a:r>
            <a:r>
              <a:rPr lang="ja-JP" altLang="en-US" sz="800" dirty="0">
                <a:latin typeface="ＭＳ Ｐゴシック (Body)"/>
              </a:rPr>
              <a:t>式会社</a:t>
            </a:r>
            <a:r>
              <a:rPr lang="en-US" altLang="ja-JP" sz="800" dirty="0">
                <a:latin typeface="ＭＳ Ｐゴシック (Body)"/>
              </a:rPr>
              <a:t>IBS Global </a:t>
            </a:r>
            <a:r>
              <a:rPr lang="en-US" altLang="ja-JP" sz="800" dirty="0" smtClean="0">
                <a:latin typeface="ＭＳ Ｐゴシック (Body)"/>
              </a:rPr>
              <a:t>Bridge</a:t>
            </a:r>
          </a:p>
          <a:p>
            <a:r>
              <a:rPr lang="en-US" altLang="ja-JP" sz="800" dirty="0">
                <a:latin typeface="ＭＳ Ｐゴシック (Body)"/>
              </a:rPr>
              <a:t>	</a:t>
            </a:r>
            <a:r>
              <a:rPr lang="ja-JP" altLang="en-US" sz="800" dirty="0" smtClean="0">
                <a:latin typeface="ＭＳ Ｐゴシック (Body)"/>
              </a:rPr>
              <a:t>〒</a:t>
            </a:r>
            <a:r>
              <a:rPr lang="en-US" sz="800" dirty="0"/>
              <a:t> </a:t>
            </a:r>
            <a:r>
              <a:rPr lang="en-US" sz="800" dirty="0" smtClean="0"/>
              <a:t>900-0029</a:t>
            </a:r>
            <a:r>
              <a:rPr lang="ja-JP" altLang="en-US" sz="800" dirty="0" smtClean="0"/>
              <a:t>　沖</a:t>
            </a:r>
            <a:r>
              <a:rPr lang="ja-JP" altLang="en-US" sz="800" dirty="0"/>
              <a:t>縄県那覇市旭町</a:t>
            </a:r>
            <a:r>
              <a:rPr lang="en-US" altLang="ja-JP" sz="800" dirty="0"/>
              <a:t>1-9</a:t>
            </a:r>
            <a:r>
              <a:rPr lang="ja-JP" altLang="en-US" sz="800" dirty="0"/>
              <a:t>　カフーナ旭橋　</a:t>
            </a:r>
            <a:r>
              <a:rPr lang="en-US" altLang="ja-JP" sz="800" dirty="0"/>
              <a:t>B-1</a:t>
            </a:r>
            <a:r>
              <a:rPr lang="ja-JP" altLang="en-US" sz="800" dirty="0"/>
              <a:t>街区　</a:t>
            </a:r>
            <a:r>
              <a:rPr lang="en-US" altLang="ja-JP" sz="800" dirty="0"/>
              <a:t>3</a:t>
            </a:r>
            <a:r>
              <a:rPr lang="ja-JP" altLang="en-US" sz="800" dirty="0" smtClean="0"/>
              <a:t>階</a:t>
            </a:r>
            <a:endParaRPr lang="en-US" altLang="ja-JP" sz="800" dirty="0" smtClean="0"/>
          </a:p>
          <a:p>
            <a:endParaRPr lang="en-US" altLang="ja-JP" sz="800" dirty="0">
              <a:latin typeface="ＭＳ Ｐゴシック (Body)"/>
            </a:endParaRPr>
          </a:p>
          <a:p>
            <a:r>
              <a:rPr lang="en-US" altLang="ja-JP" sz="800" dirty="0" smtClean="0">
                <a:latin typeface="ＭＳ Ｐゴシック (Body)"/>
              </a:rPr>
              <a:t>	</a:t>
            </a:r>
            <a:r>
              <a:rPr lang="ja-JP" altLang="en-US" sz="800" dirty="0" smtClean="0">
                <a:latin typeface="ＭＳ Ｐゴシック (Body)"/>
              </a:rPr>
              <a:t>イ</a:t>
            </a:r>
            <a:r>
              <a:rPr lang="ja-JP" altLang="en-US" sz="800" dirty="0">
                <a:latin typeface="ＭＳ Ｐゴシック (Body)"/>
              </a:rPr>
              <a:t>ンテリジェンス ビジネスソリューションズベトナム </a:t>
            </a:r>
            <a:endParaRPr lang="en-US" altLang="ja-JP" sz="800" dirty="0" smtClean="0">
              <a:latin typeface="ＭＳ Ｐゴシック (Body)"/>
            </a:endParaRPr>
          </a:p>
          <a:p>
            <a:r>
              <a:rPr lang="en-US" altLang="ja-JP" sz="800" dirty="0">
                <a:latin typeface="ＭＳ Ｐゴシック (Body)"/>
              </a:rPr>
              <a:t>	</a:t>
            </a:r>
            <a:r>
              <a:rPr lang="vi-VN" sz="800" dirty="0"/>
              <a:t>An Phu Plaza, 117-119 Lý Chính Thắng, phường 7, Quận 3, Hồ Chí Minh, Vietnam</a:t>
            </a:r>
            <a:endParaRPr lang="ja-JP" altLang="en-US" sz="800" dirty="0">
              <a:latin typeface="ＭＳ Ｐゴシック (Body)"/>
            </a:endParaRPr>
          </a:p>
        </p:txBody>
      </p:sp>
      <p:pic>
        <p:nvPicPr>
          <p:cNvPr id="71" name="図 9"/>
          <p:cNvPicPr>
            <a:picLocks noChangeAspect="1"/>
          </p:cNvPicPr>
          <p:nvPr/>
        </p:nvPicPr>
        <p:blipFill rotWithShape="1">
          <a:blip r:embed="rId2"/>
          <a:srcRect l="98707" t="82739" r="808" b="5161"/>
          <a:stretch/>
        </p:blipFill>
        <p:spPr>
          <a:xfrm>
            <a:off x="1381660" y="5416508"/>
            <a:ext cx="45719" cy="647701"/>
          </a:xfrm>
          <a:prstGeom prst="rect">
            <a:avLst/>
          </a:prstGeom>
        </p:spPr>
      </p:pic>
      <p:pic>
        <p:nvPicPr>
          <p:cNvPr id="72" name="図 9"/>
          <p:cNvPicPr>
            <a:picLocks noChangeAspect="1"/>
          </p:cNvPicPr>
          <p:nvPr/>
        </p:nvPicPr>
        <p:blipFill rotWithShape="1">
          <a:blip r:embed="rId2"/>
          <a:srcRect l="98707" t="82739" r="808" b="5161"/>
          <a:stretch/>
        </p:blipFill>
        <p:spPr>
          <a:xfrm>
            <a:off x="10689306" y="5410199"/>
            <a:ext cx="45719" cy="647701"/>
          </a:xfrm>
          <a:prstGeom prst="rect">
            <a:avLst/>
          </a:prstGeom>
        </p:spPr>
      </p:pic>
      <p:pic>
        <p:nvPicPr>
          <p:cNvPr id="31" name="図 9"/>
          <p:cNvPicPr>
            <a:picLocks noChangeAspect="1"/>
          </p:cNvPicPr>
          <p:nvPr/>
        </p:nvPicPr>
        <p:blipFill rotWithShape="1">
          <a:blip r:embed="rId2"/>
          <a:srcRect t="83883"/>
          <a:stretch/>
        </p:blipFill>
        <p:spPr>
          <a:xfrm>
            <a:off x="1381125" y="5433273"/>
            <a:ext cx="9429750" cy="862752"/>
          </a:xfrm>
          <a:prstGeom prst="rect">
            <a:avLst/>
          </a:prstGeom>
        </p:spPr>
      </p:pic>
      <p:sp>
        <p:nvSpPr>
          <p:cNvPr id="27" name="円/楕円 26"/>
          <p:cNvSpPr/>
          <p:nvPr/>
        </p:nvSpPr>
        <p:spPr>
          <a:xfrm>
            <a:off x="5692415" y="3362163"/>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t>田頭さん</a:t>
            </a:r>
            <a:endParaRPr kumimoji="1" lang="ja-JP" altLang="en-US" sz="1100" dirty="0"/>
          </a:p>
        </p:txBody>
      </p:sp>
      <p:sp>
        <p:nvSpPr>
          <p:cNvPr id="2" name="Rectangle 1"/>
          <p:cNvSpPr/>
          <p:nvPr/>
        </p:nvSpPr>
        <p:spPr>
          <a:xfrm>
            <a:off x="3867504" y="1803339"/>
            <a:ext cx="4514850" cy="57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68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915" t="48530" r="36681" b="15534"/>
          <a:stretch/>
        </p:blipFill>
        <p:spPr bwMode="auto">
          <a:xfrm>
            <a:off x="1462173" y="2747010"/>
            <a:ext cx="4292442" cy="210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Oval 35"/>
          <p:cNvSpPr/>
          <p:nvPr/>
        </p:nvSpPr>
        <p:spPr>
          <a:xfrm>
            <a:off x="3298824" y="2930054"/>
            <a:ext cx="1845953" cy="12990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1803399" y="2930054"/>
            <a:ext cx="1845953" cy="12990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正方形/長方形 17"/>
          <p:cNvSpPr/>
          <p:nvPr/>
        </p:nvSpPr>
        <p:spPr>
          <a:xfrm>
            <a:off x="244548" y="95693"/>
            <a:ext cx="1762051"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PARTNERS SHIP</a:t>
            </a:r>
            <a:endParaRPr kumimoji="1" lang="ja-JP" altLang="en-US" dirty="0"/>
          </a:p>
        </p:txBody>
      </p:sp>
      <p:pic>
        <p:nvPicPr>
          <p:cNvPr id="10" name="図 9"/>
          <p:cNvPicPr>
            <a:picLocks noChangeAspect="1"/>
          </p:cNvPicPr>
          <p:nvPr/>
        </p:nvPicPr>
        <p:blipFill rotWithShape="1">
          <a:blip r:embed="rId3"/>
          <a:srcRect b="90996"/>
          <a:stretch/>
        </p:blipFill>
        <p:spPr>
          <a:xfrm>
            <a:off x="1381125" y="752475"/>
            <a:ext cx="9429750" cy="481965"/>
          </a:xfrm>
          <a:prstGeom prst="rect">
            <a:avLst/>
          </a:prstGeom>
        </p:spPr>
      </p:pic>
      <p:sp>
        <p:nvSpPr>
          <p:cNvPr id="13" name="正方形/長方形 12"/>
          <p:cNvSpPr/>
          <p:nvPr/>
        </p:nvSpPr>
        <p:spPr>
          <a:xfrm>
            <a:off x="5249826" y="1433428"/>
            <a:ext cx="1692348"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PARTNERS SHIP</a:t>
            </a:r>
          </a:p>
        </p:txBody>
      </p:sp>
      <p:pic>
        <p:nvPicPr>
          <p:cNvPr id="7" name="図 9"/>
          <p:cNvPicPr>
            <a:picLocks noChangeAspect="1"/>
          </p:cNvPicPr>
          <p:nvPr/>
        </p:nvPicPr>
        <p:blipFill rotWithShape="1">
          <a:blip r:embed="rId3"/>
          <a:srcRect l="44262" t="9137" r="47496" b="89368"/>
          <a:stretch/>
        </p:blipFill>
        <p:spPr>
          <a:xfrm>
            <a:off x="8156574" y="1194435"/>
            <a:ext cx="777241" cy="80010"/>
          </a:xfrm>
          <a:prstGeom prst="rect">
            <a:avLst/>
          </a:prstGeom>
        </p:spPr>
      </p:pic>
      <p:pic>
        <p:nvPicPr>
          <p:cNvPr id="9" name="図 9"/>
          <p:cNvPicPr>
            <a:picLocks noChangeAspect="1"/>
          </p:cNvPicPr>
          <p:nvPr/>
        </p:nvPicPr>
        <p:blipFill rotWithShape="1">
          <a:blip r:embed="rId3"/>
          <a:srcRect t="19772" b="71046"/>
          <a:stretch/>
        </p:blipFill>
        <p:spPr>
          <a:xfrm>
            <a:off x="1381125" y="1773670"/>
            <a:ext cx="9429750" cy="491490"/>
          </a:xfrm>
          <a:prstGeom prst="rect">
            <a:avLst/>
          </a:prstGeom>
        </p:spPr>
      </p:pic>
      <p:sp>
        <p:nvSpPr>
          <p:cNvPr id="37" name="Rectangle 36"/>
          <p:cNvSpPr/>
          <p:nvPr/>
        </p:nvSpPr>
        <p:spPr>
          <a:xfrm>
            <a:off x="2937510" y="1786370"/>
            <a:ext cx="6412230" cy="49149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世界を相手に仕事をとおして、大きく成長する。</a:t>
            </a:r>
            <a:endParaRPr lang="en-US" altLang="ja-JP" sz="800" dirty="0"/>
          </a:p>
          <a:p>
            <a:pPr algn="ctr"/>
            <a:r>
              <a:rPr lang="ja-JP" altLang="en-US" sz="800" dirty="0" smtClean="0"/>
              <a:t>その想いに共感し、グローバルチームとして、顧客の満足度に貢献し、一緒に活躍する会社を探しています。</a:t>
            </a:r>
            <a:endParaRPr lang="en-US" altLang="ja-JP" sz="800" dirty="0" smtClean="0"/>
          </a:p>
        </p:txBody>
      </p:sp>
      <p:pic>
        <p:nvPicPr>
          <p:cNvPr id="39" name="図 9"/>
          <p:cNvPicPr>
            <a:picLocks noChangeAspect="1"/>
          </p:cNvPicPr>
          <p:nvPr/>
        </p:nvPicPr>
        <p:blipFill rotWithShape="1">
          <a:blip r:embed="rId3"/>
          <a:srcRect l="98707" t="82739" r="808" b="5161"/>
          <a:stretch/>
        </p:blipFill>
        <p:spPr>
          <a:xfrm>
            <a:off x="10691946" y="4595072"/>
            <a:ext cx="45719" cy="647701"/>
          </a:xfrm>
          <a:prstGeom prst="rect">
            <a:avLst/>
          </a:prstGeom>
        </p:spPr>
      </p:pic>
      <p:pic>
        <p:nvPicPr>
          <p:cNvPr id="41" name="図 9"/>
          <p:cNvPicPr>
            <a:picLocks noChangeAspect="1"/>
          </p:cNvPicPr>
          <p:nvPr/>
        </p:nvPicPr>
        <p:blipFill rotWithShape="1">
          <a:blip r:embed="rId3"/>
          <a:srcRect l="98707" t="82739" r="808" b="5161"/>
          <a:stretch/>
        </p:blipFill>
        <p:spPr>
          <a:xfrm>
            <a:off x="10691946" y="4009136"/>
            <a:ext cx="45719" cy="647701"/>
          </a:xfrm>
          <a:prstGeom prst="rect">
            <a:avLst/>
          </a:prstGeom>
        </p:spPr>
      </p:pic>
      <p:pic>
        <p:nvPicPr>
          <p:cNvPr id="42" name="図 9"/>
          <p:cNvPicPr>
            <a:picLocks noChangeAspect="1"/>
          </p:cNvPicPr>
          <p:nvPr/>
        </p:nvPicPr>
        <p:blipFill rotWithShape="1">
          <a:blip r:embed="rId3"/>
          <a:srcRect l="98707" t="82739" r="808" b="5161"/>
          <a:stretch/>
        </p:blipFill>
        <p:spPr>
          <a:xfrm>
            <a:off x="10691946" y="3367778"/>
            <a:ext cx="45719" cy="647701"/>
          </a:xfrm>
          <a:prstGeom prst="rect">
            <a:avLst/>
          </a:prstGeom>
        </p:spPr>
      </p:pic>
      <p:pic>
        <p:nvPicPr>
          <p:cNvPr id="43" name="図 9"/>
          <p:cNvPicPr>
            <a:picLocks noChangeAspect="1"/>
          </p:cNvPicPr>
          <p:nvPr/>
        </p:nvPicPr>
        <p:blipFill rotWithShape="1">
          <a:blip r:embed="rId3"/>
          <a:srcRect l="98707" t="82739" r="808" b="5161"/>
          <a:stretch/>
        </p:blipFill>
        <p:spPr>
          <a:xfrm>
            <a:off x="10691946" y="2735012"/>
            <a:ext cx="45719" cy="647701"/>
          </a:xfrm>
          <a:prstGeom prst="rect">
            <a:avLst/>
          </a:prstGeom>
        </p:spPr>
      </p:pic>
      <p:pic>
        <p:nvPicPr>
          <p:cNvPr id="44" name="図 9"/>
          <p:cNvPicPr>
            <a:picLocks noChangeAspect="1"/>
          </p:cNvPicPr>
          <p:nvPr/>
        </p:nvPicPr>
        <p:blipFill rotWithShape="1">
          <a:blip r:embed="rId3"/>
          <a:srcRect l="98707" t="82739" r="808" b="5161"/>
          <a:stretch/>
        </p:blipFill>
        <p:spPr>
          <a:xfrm>
            <a:off x="10691946" y="2203809"/>
            <a:ext cx="45719" cy="647701"/>
          </a:xfrm>
          <a:prstGeom prst="rect">
            <a:avLst/>
          </a:prstGeom>
        </p:spPr>
      </p:pic>
      <p:pic>
        <p:nvPicPr>
          <p:cNvPr id="45" name="図 9"/>
          <p:cNvPicPr>
            <a:picLocks noChangeAspect="1"/>
          </p:cNvPicPr>
          <p:nvPr/>
        </p:nvPicPr>
        <p:blipFill rotWithShape="1">
          <a:blip r:embed="rId3"/>
          <a:srcRect l="98707" t="82739" r="808" b="5161"/>
          <a:stretch/>
        </p:blipFill>
        <p:spPr>
          <a:xfrm>
            <a:off x="10691946" y="1235855"/>
            <a:ext cx="45719" cy="647701"/>
          </a:xfrm>
          <a:prstGeom prst="rect">
            <a:avLst/>
          </a:prstGeom>
        </p:spPr>
      </p:pic>
      <p:pic>
        <p:nvPicPr>
          <p:cNvPr id="46" name="図 9"/>
          <p:cNvPicPr>
            <a:picLocks noChangeAspect="1"/>
          </p:cNvPicPr>
          <p:nvPr/>
        </p:nvPicPr>
        <p:blipFill rotWithShape="1">
          <a:blip r:embed="rId3"/>
          <a:srcRect l="98707" t="82739" r="808" b="5161"/>
          <a:stretch/>
        </p:blipFill>
        <p:spPr>
          <a:xfrm>
            <a:off x="1372956" y="1125969"/>
            <a:ext cx="45719" cy="647701"/>
          </a:xfrm>
          <a:prstGeom prst="rect">
            <a:avLst/>
          </a:prstGeom>
        </p:spPr>
      </p:pic>
      <p:pic>
        <p:nvPicPr>
          <p:cNvPr id="47" name="図 9"/>
          <p:cNvPicPr>
            <a:picLocks noChangeAspect="1"/>
          </p:cNvPicPr>
          <p:nvPr/>
        </p:nvPicPr>
        <p:blipFill rotWithShape="1">
          <a:blip r:embed="rId3"/>
          <a:srcRect l="98707" t="82739" r="808" b="5161"/>
          <a:stretch/>
        </p:blipFill>
        <p:spPr>
          <a:xfrm>
            <a:off x="10687951" y="4867632"/>
            <a:ext cx="45719" cy="647701"/>
          </a:xfrm>
          <a:prstGeom prst="rect">
            <a:avLst/>
          </a:prstGeom>
        </p:spPr>
      </p:pic>
      <p:pic>
        <p:nvPicPr>
          <p:cNvPr id="49" name="図 9"/>
          <p:cNvPicPr>
            <a:picLocks noChangeAspect="1"/>
          </p:cNvPicPr>
          <p:nvPr/>
        </p:nvPicPr>
        <p:blipFill rotWithShape="1">
          <a:blip r:embed="rId3"/>
          <a:srcRect l="98707" t="82739" r="808" b="5161"/>
          <a:stretch/>
        </p:blipFill>
        <p:spPr>
          <a:xfrm>
            <a:off x="1372955" y="4572448"/>
            <a:ext cx="45719" cy="647701"/>
          </a:xfrm>
          <a:prstGeom prst="rect">
            <a:avLst/>
          </a:prstGeom>
        </p:spPr>
      </p:pic>
      <p:pic>
        <p:nvPicPr>
          <p:cNvPr id="50" name="図 9"/>
          <p:cNvPicPr>
            <a:picLocks noChangeAspect="1"/>
          </p:cNvPicPr>
          <p:nvPr/>
        </p:nvPicPr>
        <p:blipFill rotWithShape="1">
          <a:blip r:embed="rId3"/>
          <a:srcRect l="98707" t="82739" r="808" b="5161"/>
          <a:stretch/>
        </p:blipFill>
        <p:spPr>
          <a:xfrm>
            <a:off x="1372955" y="3986512"/>
            <a:ext cx="45719" cy="647701"/>
          </a:xfrm>
          <a:prstGeom prst="rect">
            <a:avLst/>
          </a:prstGeom>
        </p:spPr>
      </p:pic>
      <p:pic>
        <p:nvPicPr>
          <p:cNvPr id="51" name="図 9"/>
          <p:cNvPicPr>
            <a:picLocks noChangeAspect="1"/>
          </p:cNvPicPr>
          <p:nvPr/>
        </p:nvPicPr>
        <p:blipFill rotWithShape="1">
          <a:blip r:embed="rId3"/>
          <a:srcRect l="98707" t="82739" r="808" b="5161"/>
          <a:stretch/>
        </p:blipFill>
        <p:spPr>
          <a:xfrm>
            <a:off x="1372955" y="3345154"/>
            <a:ext cx="45719" cy="647701"/>
          </a:xfrm>
          <a:prstGeom prst="rect">
            <a:avLst/>
          </a:prstGeom>
        </p:spPr>
      </p:pic>
      <p:pic>
        <p:nvPicPr>
          <p:cNvPr id="52" name="図 9"/>
          <p:cNvPicPr>
            <a:picLocks noChangeAspect="1"/>
          </p:cNvPicPr>
          <p:nvPr/>
        </p:nvPicPr>
        <p:blipFill rotWithShape="1">
          <a:blip r:embed="rId3"/>
          <a:srcRect l="98707" t="82739" r="808" b="5161"/>
          <a:stretch/>
        </p:blipFill>
        <p:spPr>
          <a:xfrm>
            <a:off x="1372955" y="2712388"/>
            <a:ext cx="45719" cy="647701"/>
          </a:xfrm>
          <a:prstGeom prst="rect">
            <a:avLst/>
          </a:prstGeom>
        </p:spPr>
      </p:pic>
      <p:pic>
        <p:nvPicPr>
          <p:cNvPr id="53" name="図 9"/>
          <p:cNvPicPr>
            <a:picLocks noChangeAspect="1"/>
          </p:cNvPicPr>
          <p:nvPr/>
        </p:nvPicPr>
        <p:blipFill rotWithShape="1">
          <a:blip r:embed="rId3"/>
          <a:srcRect l="98707" t="82739" r="808" b="5161"/>
          <a:stretch/>
        </p:blipFill>
        <p:spPr>
          <a:xfrm>
            <a:off x="1372955" y="2181185"/>
            <a:ext cx="45719" cy="647701"/>
          </a:xfrm>
          <a:prstGeom prst="rect">
            <a:avLst/>
          </a:prstGeom>
        </p:spPr>
      </p:pic>
      <p:pic>
        <p:nvPicPr>
          <p:cNvPr id="54" name="図 9"/>
          <p:cNvPicPr>
            <a:picLocks noChangeAspect="1"/>
          </p:cNvPicPr>
          <p:nvPr/>
        </p:nvPicPr>
        <p:blipFill rotWithShape="1">
          <a:blip r:embed="rId3"/>
          <a:srcRect l="98707" t="82739" r="808" b="5161"/>
          <a:stretch/>
        </p:blipFill>
        <p:spPr>
          <a:xfrm>
            <a:off x="1372135" y="4845008"/>
            <a:ext cx="45719" cy="647701"/>
          </a:xfrm>
          <a:prstGeom prst="rect">
            <a:avLst/>
          </a:prstGeom>
        </p:spPr>
      </p:pic>
      <p:sp>
        <p:nvSpPr>
          <p:cNvPr id="68" name="Rectangle 67"/>
          <p:cNvSpPr/>
          <p:nvPr/>
        </p:nvSpPr>
        <p:spPr>
          <a:xfrm>
            <a:off x="3090869" y="2413282"/>
            <a:ext cx="1149350" cy="246221"/>
          </a:xfrm>
          <a:prstGeom prst="rect">
            <a:avLst/>
          </a:prstGeom>
        </p:spPr>
        <p:txBody>
          <a:bodyPr wrap="square">
            <a:spAutoFit/>
          </a:bodyPr>
          <a:lstStyle/>
          <a:p>
            <a:r>
              <a:rPr lang="ja-JP" altLang="en-US" sz="1000" b="1" dirty="0" smtClean="0">
                <a:latin typeface="ＭＳ Ｐゴシック (Body)"/>
              </a:rPr>
              <a:t>営業活動の共有</a:t>
            </a:r>
            <a:endParaRPr lang="ja-JP" altLang="en-US" sz="1000" b="1" dirty="0">
              <a:latin typeface="ＭＳ Ｐゴシック (Body)"/>
            </a:endParaRPr>
          </a:p>
        </p:txBody>
      </p:sp>
      <p:pic>
        <p:nvPicPr>
          <p:cNvPr id="71" name="図 9"/>
          <p:cNvPicPr>
            <a:picLocks noChangeAspect="1"/>
          </p:cNvPicPr>
          <p:nvPr/>
        </p:nvPicPr>
        <p:blipFill rotWithShape="1">
          <a:blip r:embed="rId3"/>
          <a:srcRect l="98707" t="82739" r="808" b="5161"/>
          <a:stretch/>
        </p:blipFill>
        <p:spPr>
          <a:xfrm>
            <a:off x="1381660" y="5416508"/>
            <a:ext cx="45719" cy="647701"/>
          </a:xfrm>
          <a:prstGeom prst="rect">
            <a:avLst/>
          </a:prstGeom>
        </p:spPr>
      </p:pic>
      <p:pic>
        <p:nvPicPr>
          <p:cNvPr id="72" name="図 9"/>
          <p:cNvPicPr>
            <a:picLocks noChangeAspect="1"/>
          </p:cNvPicPr>
          <p:nvPr/>
        </p:nvPicPr>
        <p:blipFill rotWithShape="1">
          <a:blip r:embed="rId3"/>
          <a:srcRect l="98707" t="82739" r="808" b="5161"/>
          <a:stretch/>
        </p:blipFill>
        <p:spPr>
          <a:xfrm>
            <a:off x="10689306" y="5410199"/>
            <a:ext cx="45719" cy="647701"/>
          </a:xfrm>
          <a:prstGeom prst="rect">
            <a:avLst/>
          </a:prstGeom>
        </p:spPr>
      </p:pic>
      <p:pic>
        <p:nvPicPr>
          <p:cNvPr id="31" name="図 9"/>
          <p:cNvPicPr>
            <a:picLocks noChangeAspect="1"/>
          </p:cNvPicPr>
          <p:nvPr/>
        </p:nvPicPr>
        <p:blipFill rotWithShape="1">
          <a:blip r:embed="rId3"/>
          <a:srcRect t="83883"/>
          <a:stretch/>
        </p:blipFill>
        <p:spPr>
          <a:xfrm>
            <a:off x="1381125" y="5433273"/>
            <a:ext cx="9429750" cy="862752"/>
          </a:xfrm>
          <a:prstGeom prst="rect">
            <a:avLst/>
          </a:prstGeom>
        </p:spPr>
      </p:pic>
      <p:pic>
        <p:nvPicPr>
          <p:cNvPr id="26" name="図 9"/>
          <p:cNvPicPr>
            <a:picLocks noChangeAspect="1"/>
          </p:cNvPicPr>
          <p:nvPr/>
        </p:nvPicPr>
        <p:blipFill rotWithShape="1">
          <a:blip r:embed="rId3"/>
          <a:srcRect l="19798" t="1566" r="70303" b="90996"/>
          <a:stretch/>
        </p:blipFill>
        <p:spPr>
          <a:xfrm>
            <a:off x="2216150" y="2825722"/>
            <a:ext cx="933450" cy="398119"/>
          </a:xfrm>
          <a:prstGeom prst="rect">
            <a:avLst/>
          </a:prstGeom>
        </p:spPr>
      </p:pic>
      <p:sp>
        <p:nvSpPr>
          <p:cNvPr id="30" name="Rectangle 29"/>
          <p:cNvSpPr/>
          <p:nvPr/>
        </p:nvSpPr>
        <p:spPr>
          <a:xfrm>
            <a:off x="3702050" y="3392080"/>
            <a:ext cx="1149350" cy="584775"/>
          </a:xfrm>
          <a:prstGeom prst="rect">
            <a:avLst/>
          </a:prstGeom>
        </p:spPr>
        <p:txBody>
          <a:bodyPr wrap="square">
            <a:spAutoFit/>
          </a:bodyPr>
          <a:lstStyle/>
          <a:p>
            <a:r>
              <a:rPr lang="ja-JP" altLang="en-US" sz="800" dirty="0" smtClean="0">
                <a:latin typeface="ＭＳ Ｐゴシック (Body)"/>
              </a:rPr>
              <a:t>・アメリカ</a:t>
            </a:r>
            <a:endParaRPr lang="en-US" altLang="ja-JP" sz="800" dirty="0" smtClean="0">
              <a:latin typeface="ＭＳ Ｐゴシック (Body)"/>
            </a:endParaRPr>
          </a:p>
          <a:p>
            <a:r>
              <a:rPr lang="ja-JP" altLang="en-US" sz="800" dirty="0">
                <a:latin typeface="ＭＳ Ｐゴシック (Body)"/>
              </a:rPr>
              <a:t>・</a:t>
            </a:r>
            <a:r>
              <a:rPr lang="ja-JP" altLang="en-US" sz="800" dirty="0" smtClean="0">
                <a:latin typeface="ＭＳ Ｐゴシック (Body)"/>
              </a:rPr>
              <a:t>オーストラリア</a:t>
            </a:r>
            <a:endParaRPr lang="en-US" altLang="ja-JP" sz="800" dirty="0" smtClean="0">
              <a:latin typeface="ＭＳ Ｐゴシック (Body)"/>
            </a:endParaRPr>
          </a:p>
          <a:p>
            <a:r>
              <a:rPr lang="ja-JP" altLang="en-US" sz="800" dirty="0" smtClean="0">
                <a:latin typeface="ＭＳ Ｐゴシック (Body)"/>
              </a:rPr>
              <a:t>・イギリス</a:t>
            </a:r>
            <a:endParaRPr lang="en-US" altLang="ja-JP" sz="800" dirty="0" smtClean="0">
              <a:latin typeface="ＭＳ Ｐゴシック (Body)"/>
            </a:endParaRPr>
          </a:p>
          <a:p>
            <a:r>
              <a:rPr lang="ja-JP" altLang="en-US" sz="800" dirty="0" smtClean="0">
                <a:latin typeface="ＭＳ Ｐゴシック (Body)"/>
              </a:rPr>
              <a:t>・ヨーロッパ諸国　など</a:t>
            </a:r>
            <a:endParaRPr lang="en-US" altLang="ja-JP" sz="800" dirty="0">
              <a:latin typeface="ＭＳ Ｐゴシック (Body)"/>
            </a:endParaRPr>
          </a:p>
        </p:txBody>
      </p:sp>
      <p:sp>
        <p:nvSpPr>
          <p:cNvPr id="33" name="Rectangle 32"/>
          <p:cNvSpPr/>
          <p:nvPr/>
        </p:nvSpPr>
        <p:spPr>
          <a:xfrm>
            <a:off x="2206625" y="3395291"/>
            <a:ext cx="1149350" cy="584775"/>
          </a:xfrm>
          <a:prstGeom prst="rect">
            <a:avLst/>
          </a:prstGeom>
        </p:spPr>
        <p:txBody>
          <a:bodyPr wrap="square">
            <a:spAutoFit/>
          </a:bodyPr>
          <a:lstStyle/>
          <a:p>
            <a:r>
              <a:rPr lang="ja-JP" altLang="en-US" sz="800" dirty="0" smtClean="0">
                <a:latin typeface="ＭＳ Ｐゴシック (Body)"/>
              </a:rPr>
              <a:t>・日本</a:t>
            </a:r>
            <a:endParaRPr lang="en-US" altLang="ja-JP" sz="800" dirty="0" smtClean="0">
              <a:latin typeface="ＭＳ Ｐゴシック (Body)"/>
            </a:endParaRPr>
          </a:p>
          <a:p>
            <a:r>
              <a:rPr lang="ja-JP" altLang="en-US" sz="800" dirty="0" smtClean="0">
                <a:latin typeface="ＭＳ Ｐゴシック (Body)"/>
              </a:rPr>
              <a:t>・中国</a:t>
            </a:r>
            <a:endParaRPr lang="en-US" altLang="ja-JP" sz="800" dirty="0" smtClean="0">
              <a:latin typeface="ＭＳ Ｐゴシック (Body)"/>
            </a:endParaRPr>
          </a:p>
          <a:p>
            <a:r>
              <a:rPr lang="ja-JP" altLang="en-US" sz="800" dirty="0">
                <a:latin typeface="ＭＳ Ｐゴシック (Body)"/>
              </a:rPr>
              <a:t>・</a:t>
            </a:r>
            <a:r>
              <a:rPr lang="ja-JP" altLang="en-US" sz="800" dirty="0" smtClean="0">
                <a:latin typeface="ＭＳ Ｐゴシック (Body)"/>
              </a:rPr>
              <a:t>韓国</a:t>
            </a:r>
            <a:endParaRPr lang="en-US" altLang="ja-JP" sz="800" dirty="0">
              <a:latin typeface="ＭＳ Ｐゴシック (Body)"/>
            </a:endParaRPr>
          </a:p>
          <a:p>
            <a:r>
              <a:rPr lang="ja-JP" altLang="en-US" sz="800" dirty="0" smtClean="0">
                <a:latin typeface="ＭＳ Ｐゴシック (Body)"/>
              </a:rPr>
              <a:t>・シンガポール</a:t>
            </a:r>
            <a:r>
              <a:rPr lang="ja-JP" altLang="en-US" sz="800" dirty="0">
                <a:latin typeface="ＭＳ Ｐゴシック (Body)"/>
              </a:rPr>
              <a:t>　</a:t>
            </a:r>
            <a:r>
              <a:rPr lang="ja-JP" altLang="en-US" sz="800" dirty="0" smtClean="0">
                <a:latin typeface="ＭＳ Ｐゴシック (Body)"/>
              </a:rPr>
              <a:t>など</a:t>
            </a:r>
            <a:endParaRPr lang="en-US" altLang="ja-JP" sz="800" dirty="0">
              <a:latin typeface="ＭＳ Ｐゴシック (Body)"/>
            </a:endParaRPr>
          </a:p>
        </p:txBody>
      </p:sp>
      <p:sp>
        <p:nvSpPr>
          <p:cNvPr id="3" name="Rounded Rectangle 2"/>
          <p:cNvSpPr/>
          <p:nvPr/>
        </p:nvSpPr>
        <p:spPr>
          <a:xfrm>
            <a:off x="3651250" y="2877367"/>
            <a:ext cx="1143000" cy="346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smtClean="0"/>
              <a:t>パートナー</a:t>
            </a:r>
            <a:endParaRPr lang="en-US" altLang="ja-JP" sz="800" dirty="0" smtClean="0"/>
          </a:p>
        </p:txBody>
      </p:sp>
      <p:sp>
        <p:nvSpPr>
          <p:cNvPr id="40" name="Rectangle 39"/>
          <p:cNvSpPr/>
          <p:nvPr/>
        </p:nvSpPr>
        <p:spPr>
          <a:xfrm>
            <a:off x="1510232" y="4597449"/>
            <a:ext cx="4278239" cy="619034"/>
          </a:xfrm>
          <a:prstGeom prst="rect">
            <a:avLst/>
          </a:prstGeom>
          <a:solidFill>
            <a:schemeClr val="lt1"/>
          </a:solidFill>
          <a:ln>
            <a:noFill/>
          </a:ln>
        </p:spPr>
        <p:style>
          <a:lnRef idx="2">
            <a:schemeClr val="accent4"/>
          </a:lnRef>
          <a:fillRef idx="1">
            <a:schemeClr val="lt1"/>
          </a:fillRef>
          <a:effectRef idx="0">
            <a:schemeClr val="accent4"/>
          </a:effectRef>
          <a:fontRef idx="minor">
            <a:schemeClr val="dk1"/>
          </a:fontRef>
        </p:style>
        <p:txBody>
          <a:bodyPr rtlCol="0" anchor="ctr"/>
          <a:lstStyle/>
          <a:p>
            <a:r>
              <a:rPr lang="en-US" altLang="ja-JP" sz="800" dirty="0" smtClean="0"/>
              <a:t>IBS</a:t>
            </a:r>
            <a:r>
              <a:rPr lang="ja-JP" altLang="en-US" sz="800" dirty="0" smtClean="0"/>
              <a:t>は、日本及び、アジア諸国を対象に、パートナーには、アメリカ、オーストラリア、イギリスなどを対象に営業活動を行います。</a:t>
            </a:r>
            <a:endParaRPr lang="en-US" altLang="ja-JP" sz="800" dirty="0" smtClean="0"/>
          </a:p>
          <a:p>
            <a:r>
              <a:rPr lang="ja-JP" altLang="en-US" sz="800" dirty="0"/>
              <a:t>獲得案</a:t>
            </a:r>
            <a:r>
              <a:rPr lang="ja-JP" altLang="en-US" sz="800" dirty="0" smtClean="0"/>
              <a:t>件をトレードすることで、互いに今までとは異なるフィールドを経験し、成長を図ります。</a:t>
            </a:r>
            <a:endParaRPr lang="en-US" altLang="ja-JP" sz="800" dirty="0" smtClean="0"/>
          </a:p>
        </p:txBody>
      </p:sp>
      <p:sp>
        <p:nvSpPr>
          <p:cNvPr id="48" name="Rectangle 47"/>
          <p:cNvSpPr/>
          <p:nvPr/>
        </p:nvSpPr>
        <p:spPr>
          <a:xfrm>
            <a:off x="7588473" y="2386214"/>
            <a:ext cx="1247775" cy="246221"/>
          </a:xfrm>
          <a:prstGeom prst="rect">
            <a:avLst/>
          </a:prstGeom>
        </p:spPr>
        <p:txBody>
          <a:bodyPr wrap="square">
            <a:spAutoFit/>
          </a:bodyPr>
          <a:lstStyle/>
          <a:p>
            <a:r>
              <a:rPr lang="ja-JP" altLang="en-US" sz="1000" b="1" dirty="0" smtClean="0">
                <a:latin typeface="ＭＳ Ｐゴシック (Body)"/>
              </a:rPr>
              <a:t>仮想チームの形成</a:t>
            </a:r>
            <a:endParaRPr lang="ja-JP" altLang="en-US" sz="1000" b="1" dirty="0">
              <a:latin typeface="ＭＳ Ｐゴシック (Body)"/>
            </a:endParaRPr>
          </a:p>
        </p:txBody>
      </p:sp>
      <p:grpSp>
        <p:nvGrpSpPr>
          <p:cNvPr id="5" name="Group 4"/>
          <p:cNvGrpSpPr/>
          <p:nvPr/>
        </p:nvGrpSpPr>
        <p:grpSpPr>
          <a:xfrm>
            <a:off x="6473301" y="3710287"/>
            <a:ext cx="1173906" cy="775936"/>
            <a:chOff x="7437753" y="3831345"/>
            <a:chExt cx="1173906" cy="775936"/>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2753" t="40565" r="44290" b="36856"/>
            <a:stretch/>
          </p:blipFill>
          <p:spPr bwMode="auto">
            <a:xfrm>
              <a:off x="7437753" y="3831345"/>
              <a:ext cx="824231" cy="775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9270" t="30459" r="76491" b="52286"/>
            <a:stretch/>
          </p:blipFill>
          <p:spPr bwMode="auto">
            <a:xfrm>
              <a:off x="8065038" y="4208080"/>
              <a:ext cx="546621" cy="35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7771032" y="2711650"/>
            <a:ext cx="1121508" cy="744428"/>
            <a:chOff x="8237757" y="3086917"/>
            <a:chExt cx="1121508" cy="744428"/>
          </a:xfrm>
        </p:grpSpPr>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55687" t="28569" r="18802" b="25349"/>
            <a:stretch/>
          </p:blipFill>
          <p:spPr bwMode="auto">
            <a:xfrm>
              <a:off x="8237757" y="3086917"/>
              <a:ext cx="771776" cy="744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26723" t="29926" r="59431" b="52287"/>
            <a:stretch/>
          </p:blipFill>
          <p:spPr bwMode="auto">
            <a:xfrm>
              <a:off x="8873079" y="3431457"/>
              <a:ext cx="486186" cy="333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7"/>
          <p:cNvGrpSpPr/>
          <p:nvPr/>
        </p:nvGrpSpPr>
        <p:grpSpPr>
          <a:xfrm>
            <a:off x="9006840" y="3732911"/>
            <a:ext cx="1257557" cy="876179"/>
            <a:chOff x="9058275" y="3780658"/>
            <a:chExt cx="1257557" cy="876179"/>
          </a:xfrm>
        </p:grpSpPr>
        <p:pic>
          <p:nvPicPr>
            <p:cNvPr id="1028"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l="56241" t="31373" r="17406" b="25349"/>
            <a:stretch/>
          </p:blipFill>
          <p:spPr bwMode="auto">
            <a:xfrm>
              <a:off x="9058275" y="3780658"/>
              <a:ext cx="999131" cy="876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24063" t="22727" r="60957" b="58757"/>
            <a:stretch/>
          </p:blipFill>
          <p:spPr bwMode="auto">
            <a:xfrm>
              <a:off x="9798980" y="4266148"/>
              <a:ext cx="516852" cy="341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2982" t="22727" r="82039" b="59328"/>
          <a:stretch/>
        </p:blipFill>
        <p:spPr bwMode="auto">
          <a:xfrm>
            <a:off x="8000276" y="3556505"/>
            <a:ext cx="754954" cy="48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Left-Right Arrow 10"/>
          <p:cNvSpPr/>
          <p:nvPr/>
        </p:nvSpPr>
        <p:spPr>
          <a:xfrm rot="18959162">
            <a:off x="7144973" y="3469093"/>
            <a:ext cx="598471" cy="3081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Right Arrow 57"/>
          <p:cNvSpPr/>
          <p:nvPr/>
        </p:nvSpPr>
        <p:spPr>
          <a:xfrm rot="13559433">
            <a:off x="8921417" y="3482644"/>
            <a:ext cx="598471" cy="3081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Left-Right Arrow 58"/>
          <p:cNvSpPr/>
          <p:nvPr/>
        </p:nvSpPr>
        <p:spPr>
          <a:xfrm>
            <a:off x="7848600" y="4113565"/>
            <a:ext cx="1066800" cy="3081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327970" y="4615163"/>
            <a:ext cx="4278239" cy="619034"/>
          </a:xfrm>
          <a:prstGeom prst="rect">
            <a:avLst/>
          </a:prstGeom>
          <a:solidFill>
            <a:schemeClr val="lt1"/>
          </a:solidFill>
          <a:ln>
            <a:noFill/>
          </a:ln>
        </p:spPr>
        <p:style>
          <a:lnRef idx="2">
            <a:schemeClr val="accent4"/>
          </a:lnRef>
          <a:fillRef idx="1">
            <a:schemeClr val="lt1"/>
          </a:fillRef>
          <a:effectRef idx="0">
            <a:schemeClr val="accent4"/>
          </a:effectRef>
          <a:fontRef idx="minor">
            <a:schemeClr val="dk1"/>
          </a:fontRef>
        </p:style>
        <p:txBody>
          <a:bodyPr rtlCol="0" anchor="ctr"/>
          <a:lstStyle/>
          <a:p>
            <a:r>
              <a:rPr lang="ja-JP" altLang="en-US" sz="800" dirty="0" smtClean="0"/>
              <a:t>働く場所や国籍に関係なく、プロジェクトの遂行に必要なメンバーを集めチームを形成します。</a:t>
            </a:r>
            <a:endParaRPr lang="en-US" altLang="ja-JP" sz="800" dirty="0" smtClean="0"/>
          </a:p>
          <a:p>
            <a:r>
              <a:rPr lang="ja-JP" altLang="en-US" sz="800" dirty="0"/>
              <a:t>少なくと</a:t>
            </a:r>
            <a:r>
              <a:rPr lang="ja-JP" altLang="en-US" sz="800" dirty="0" smtClean="0"/>
              <a:t>も２つ以上の場所が一緒になり、開発を進めます。</a:t>
            </a:r>
            <a:endParaRPr lang="en-US" altLang="ja-JP" sz="800" dirty="0" smtClean="0"/>
          </a:p>
        </p:txBody>
      </p:sp>
      <p:sp>
        <p:nvSpPr>
          <p:cNvPr id="56" name="円/楕円 55"/>
          <p:cNvSpPr/>
          <p:nvPr/>
        </p:nvSpPr>
        <p:spPr>
          <a:xfrm>
            <a:off x="7284297" y="1603549"/>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里吉</a:t>
            </a:r>
            <a:endParaRPr kumimoji="1" lang="ja-JP" altLang="en-US" sz="1100" dirty="0"/>
          </a:p>
        </p:txBody>
      </p:sp>
      <p:pic>
        <p:nvPicPr>
          <p:cNvPr id="2" name="図 1"/>
          <p:cNvPicPr>
            <a:picLocks noChangeAspect="1"/>
          </p:cNvPicPr>
          <p:nvPr/>
        </p:nvPicPr>
        <p:blipFill>
          <a:blip r:embed="rId10"/>
          <a:stretch>
            <a:fillRect/>
          </a:stretch>
        </p:blipFill>
        <p:spPr>
          <a:xfrm>
            <a:off x="8295851" y="3669004"/>
            <a:ext cx="4572638" cy="3429479"/>
          </a:xfrm>
          <a:prstGeom prst="rect">
            <a:avLst/>
          </a:prstGeom>
        </p:spPr>
      </p:pic>
      <p:sp>
        <p:nvSpPr>
          <p:cNvPr id="57" name="円/楕円 56"/>
          <p:cNvSpPr/>
          <p:nvPr/>
        </p:nvSpPr>
        <p:spPr>
          <a:xfrm>
            <a:off x="5562389" y="3424245"/>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里吉</a:t>
            </a:r>
            <a:endParaRPr kumimoji="1" lang="ja-JP" altLang="en-US" sz="1100" dirty="0"/>
          </a:p>
        </p:txBody>
      </p:sp>
    </p:spTree>
    <p:extLst>
      <p:ext uri="{BB962C8B-B14F-4D97-AF65-F5344CB8AC3E}">
        <p14:creationId xmlns:p14="http://schemas.microsoft.com/office/powerpoint/2010/main" val="1932890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1942</TotalTime>
  <Words>2245</Words>
  <Application>Microsoft Office PowerPoint</Application>
  <PresentationFormat>Custom</PresentationFormat>
  <Paragraphs>184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テーマ</vt:lpstr>
      <vt:lpstr>IBS English Web site作成スケジュール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里吉 美仁</dc:creator>
  <cp:lastModifiedBy>admin-mente</cp:lastModifiedBy>
  <cp:revision>83</cp:revision>
  <dcterms:created xsi:type="dcterms:W3CDTF">2015-12-29T04:05:35Z</dcterms:created>
  <dcterms:modified xsi:type="dcterms:W3CDTF">2016-02-17T07:52:12Z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2007228823</vt:i4>
  </property>
  <property fmtid="{D5CDD505-2E9C-101B-9397-08002B2CF9AE}" pid="3" name="_NewReviewCycle">
    <vt:lpwstr/>
  </property>
  <property fmtid="{D5CDD505-2E9C-101B-9397-08002B2CF9AE}" pid="4" name="_EmailSubject">
    <vt:lpwstr>IBS英語版Webサイト作成</vt:lpwstr>
  </property>
  <property fmtid="{D5CDD505-2E9C-101B-9397-08002B2CF9AE}" pid="5" name="_AuthorEmail">
    <vt:lpwstr>yoshihito.satoyoshi@inte.co.jp</vt:lpwstr>
  </property>
  <property fmtid="{D5CDD505-2E9C-101B-9397-08002B2CF9AE}" pid="6" name="_AuthorEmailDisplayName">
    <vt:lpwstr>Yoshihito Satoyoshi</vt:lpwstr>
  </property>
  <property fmtid="{D5CDD505-2E9C-101B-9397-08002B2CF9AE}" pid="7" name="_PreviousAdHocReviewCycleID">
    <vt:i4>568038750</vt:i4>
  </property>
</Properties>
</file>