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8"/>
  </p:notesMasterIdLst>
  <p:handoutMasterIdLst>
    <p:handoutMasterId r:id="rId29"/>
  </p:handoutMasterIdLst>
  <p:sldIdLst>
    <p:sldId id="257" r:id="rId3"/>
    <p:sldId id="261" r:id="rId4"/>
    <p:sldId id="293" r:id="rId5"/>
    <p:sldId id="275" r:id="rId6"/>
    <p:sldId id="312" r:id="rId7"/>
    <p:sldId id="301" r:id="rId8"/>
    <p:sldId id="294" r:id="rId9"/>
    <p:sldId id="308" r:id="rId10"/>
    <p:sldId id="314" r:id="rId11"/>
    <p:sldId id="315" r:id="rId12"/>
    <p:sldId id="322" r:id="rId13"/>
    <p:sldId id="309" r:id="rId14"/>
    <p:sldId id="323" r:id="rId15"/>
    <p:sldId id="324" r:id="rId16"/>
    <p:sldId id="296" r:id="rId17"/>
    <p:sldId id="326" r:id="rId18"/>
    <p:sldId id="327" r:id="rId19"/>
    <p:sldId id="328" r:id="rId20"/>
    <p:sldId id="329" r:id="rId21"/>
    <p:sldId id="320" r:id="rId22"/>
    <p:sldId id="325" r:id="rId23"/>
    <p:sldId id="289" r:id="rId24"/>
    <p:sldId id="287" r:id="rId25"/>
    <p:sldId id="32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8214" autoAdjust="0"/>
  </p:normalViewPr>
  <p:slideViewPr>
    <p:cSldViewPr snapToGrid="0">
      <p:cViewPr varScale="1">
        <p:scale>
          <a:sx n="100" d="100"/>
          <a:sy n="100" d="100"/>
        </p:scale>
        <p:origin x="99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8E3C3332-1D64-4BDC-986F-95787DA8AD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E1EEBCF1-7DE3-4D41-995B-CC2A01015D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1EE47-0BC8-43C1-AE65-6DD24B83007C}" type="datetime1">
              <a:rPr lang="en-US" smtClean="0"/>
              <a:t>1/9/2021</a:t>
            </a:fld>
            <a:endParaRPr lang="en-US"/>
          </a:p>
        </p:txBody>
      </p:sp>
      <p:sp>
        <p:nvSpPr>
          <p:cNvPr id="4" name="Chỗ dành sẵn cho Chân trang 3">
            <a:extLst>
              <a:ext uri="{FF2B5EF4-FFF2-40B4-BE49-F238E27FC236}">
                <a16:creationId xmlns:a16="http://schemas.microsoft.com/office/drawing/2014/main" id="{DC0B897D-5C8E-4A08-9C31-D3657271B8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Chỗ dành sẵn cho Số hiệu Bản chiếu 4">
            <a:extLst>
              <a:ext uri="{FF2B5EF4-FFF2-40B4-BE49-F238E27FC236}">
                <a16:creationId xmlns:a16="http://schemas.microsoft.com/office/drawing/2014/main" id="{174ABAA1-EAFA-4ABE-A090-4E1A79E18D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B1B8E-389C-4CBE-B1F8-7539CF195871}" type="slidenum">
              <a:rPr lang="en-US" smtClean="0"/>
              <a:t>‹#›</a:t>
            </a:fld>
            <a:endParaRPr lang="en-US"/>
          </a:p>
        </p:txBody>
      </p:sp>
    </p:spTree>
    <p:extLst>
      <p:ext uri="{BB962C8B-B14F-4D97-AF65-F5344CB8AC3E}">
        <p14:creationId xmlns:p14="http://schemas.microsoft.com/office/powerpoint/2010/main" val="12903997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702E9-1167-45CB-A49E-D5D319B080D5}" type="datetime1">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D61B5-97F0-41AD-BD9B-26729EAE8219}" type="slidenum">
              <a:rPr lang="en-US" smtClean="0"/>
              <a:t>‹#›</a:t>
            </a:fld>
            <a:endParaRPr lang="en-US"/>
          </a:p>
        </p:txBody>
      </p:sp>
    </p:spTree>
    <p:extLst>
      <p:ext uri="{BB962C8B-B14F-4D97-AF65-F5344CB8AC3E}">
        <p14:creationId xmlns:p14="http://schemas.microsoft.com/office/powerpoint/2010/main" val="4042564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3" name="Chỗ dành sẵn cho Số hiệu Bản chiếu 2">
            <a:extLst>
              <a:ext uri="{FF2B5EF4-FFF2-40B4-BE49-F238E27FC236}">
                <a16:creationId xmlns:a16="http://schemas.microsoft.com/office/drawing/2014/main" id="{B6CFC74F-112C-496A-86BE-1461809CBA30}"/>
              </a:ext>
            </a:extLst>
          </p:cNvPr>
          <p:cNvSpPr>
            <a:spLocks noGrp="1"/>
          </p:cNvSpPr>
          <p:nvPr>
            <p:ph type="sldNum" sz="quarter" idx="5"/>
          </p:nvPr>
        </p:nvSpPr>
        <p:spPr/>
        <p:txBody>
          <a:bodyPr/>
          <a:lstStyle/>
          <a:p>
            <a:fld id="{8E3D61B5-97F0-41AD-BD9B-26729EAE8219}" type="slidenum">
              <a:rPr lang="en-US" smtClean="0"/>
              <a:t>1</a:t>
            </a:fld>
            <a:endParaRPr lang="en-US"/>
          </a:p>
        </p:txBody>
      </p:sp>
    </p:spTree>
    <p:extLst>
      <p:ext uri="{BB962C8B-B14F-4D97-AF65-F5344CB8AC3E}">
        <p14:creationId xmlns:p14="http://schemas.microsoft.com/office/powerpoint/2010/main" val="424748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Trên</a:t>
            </a:r>
            <a:r>
              <a:rPr lang="vi-VN" baseline="0" dirty="0"/>
              <a:t> đây là sơ đồ use-case tổng quan của hệ thống</a:t>
            </a:r>
          </a:p>
          <a:p>
            <a:r>
              <a:rPr lang="vi-VN" baseline="0" dirty="0"/>
              <a:t>Hệ thống gồm 3 đối tượng: User, Owner và Creator, trong đó owner và creator kế thừa từ user.</a:t>
            </a:r>
          </a:p>
          <a:p>
            <a:r>
              <a:rPr lang="vi-VN" baseline="0" dirty="0"/>
              <a:t>Trong quá trình người A đăng tải tài sản do người B sáng tác lên hệ thống, A sẽ trở thành owner và B sẽ trở thành Creator đối với tài sản đó.</a:t>
            </a:r>
          </a:p>
          <a:p>
            <a:r>
              <a:rPr lang="vi-VN" baseline="0" dirty="0"/>
              <a:t>Owner là người có quyền cao nhất đối với tài sản.</a:t>
            </a:r>
          </a:p>
          <a:p>
            <a:r>
              <a:rPr lang="vi-VN" baseline="0" dirty="0"/>
              <a:t>Hệ thống không phân quyền admin – user do đã sử dụng hợp đồng thông minh trong blockchain. Hợp đồng thông minh cho phép thực hiện tự động và chính xác các nhiệm vụ mà admin của 1 hệ thống thông thường làm được.</a:t>
            </a:r>
          </a:p>
          <a:p>
            <a:endParaRPr lang="vi-VN" baseline="0" dirty="0"/>
          </a:p>
          <a:p>
            <a:endParaRPr lang="vi-VN" baseline="0" dirty="0"/>
          </a:p>
          <a:p>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11</a:t>
            </a:fld>
            <a:endParaRPr lang="en-US"/>
          </a:p>
        </p:txBody>
      </p:sp>
    </p:spTree>
    <p:extLst>
      <p:ext uri="{BB962C8B-B14F-4D97-AF65-F5344CB8AC3E}">
        <p14:creationId xmlns:p14="http://schemas.microsoft.com/office/powerpoint/2010/main" val="354634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Tiếp</a:t>
            </a:r>
            <a:r>
              <a:rPr lang="vi-VN" baseline="0" dirty="0"/>
              <a:t> theo là biểu đồ phân cấp chức năng của hệ thống, hệ thống chia làm 2 chức năng chính là quản lý tài khoản và quản lý tài sản.</a:t>
            </a:r>
          </a:p>
          <a:p>
            <a:r>
              <a:rPr lang="vi-VN" baseline="0" dirty="0"/>
              <a:t>Các chức năng được khoanh đỏ là các chức năng được áp dụng công nghệ Blockchain.</a:t>
            </a:r>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12</a:t>
            </a:fld>
            <a:endParaRPr lang="en-US"/>
          </a:p>
        </p:txBody>
      </p:sp>
    </p:spTree>
    <p:extLst>
      <p:ext uri="{BB962C8B-B14F-4D97-AF65-F5344CB8AC3E}">
        <p14:creationId xmlns:p14="http://schemas.microsoft.com/office/powerpoint/2010/main" val="319333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13</a:t>
            </a:fld>
            <a:endParaRPr lang="en-US"/>
          </a:p>
        </p:txBody>
      </p:sp>
    </p:spTree>
    <p:extLst>
      <p:ext uri="{BB962C8B-B14F-4D97-AF65-F5344CB8AC3E}">
        <p14:creationId xmlns:p14="http://schemas.microsoft.com/office/powerpoint/2010/main" val="167692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 name="Chỗ dành sẵn cho Số hiệu Bản chiếu 2">
            <a:extLst>
              <a:ext uri="{FF2B5EF4-FFF2-40B4-BE49-F238E27FC236}">
                <a16:creationId xmlns:a16="http://schemas.microsoft.com/office/drawing/2014/main" id="{5AC03DAE-2457-4546-8462-BE7BD99FC609}"/>
              </a:ext>
            </a:extLst>
          </p:cNvPr>
          <p:cNvSpPr>
            <a:spLocks noGrp="1"/>
          </p:cNvSpPr>
          <p:nvPr>
            <p:ph type="sldNum" sz="quarter" idx="5"/>
          </p:nvPr>
        </p:nvSpPr>
        <p:spPr/>
        <p:txBody>
          <a:bodyPr/>
          <a:lstStyle/>
          <a:p>
            <a:fld id="{8E3D61B5-97F0-41AD-BD9B-26729EAE8219}" type="slidenum">
              <a:rPr lang="en-US" smtClean="0"/>
              <a:t>15</a:t>
            </a:fld>
            <a:endParaRPr lang="en-US"/>
          </a:p>
        </p:txBody>
      </p:sp>
    </p:spTree>
    <p:extLst>
      <p:ext uri="{BB962C8B-B14F-4D97-AF65-F5344CB8AC3E}">
        <p14:creationId xmlns:p14="http://schemas.microsoft.com/office/powerpoint/2010/main" val="53538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20</a:t>
            </a:fld>
            <a:endParaRPr lang="en-US"/>
          </a:p>
        </p:txBody>
      </p:sp>
    </p:spTree>
    <p:extLst>
      <p:ext uri="{BB962C8B-B14F-4D97-AF65-F5344CB8AC3E}">
        <p14:creationId xmlns:p14="http://schemas.microsoft.com/office/powerpoint/2010/main" val="31924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 name="Chỗ dành sẵn cho Số hiệu Bản chiếu 2">
            <a:extLst>
              <a:ext uri="{FF2B5EF4-FFF2-40B4-BE49-F238E27FC236}">
                <a16:creationId xmlns:a16="http://schemas.microsoft.com/office/drawing/2014/main" id="{33F42681-7E26-424D-8046-4ABA4E6651F0}"/>
              </a:ext>
            </a:extLst>
          </p:cNvPr>
          <p:cNvSpPr>
            <a:spLocks noGrp="1"/>
          </p:cNvSpPr>
          <p:nvPr>
            <p:ph type="sldNum" sz="quarter" idx="5"/>
          </p:nvPr>
        </p:nvSpPr>
        <p:spPr/>
        <p:txBody>
          <a:bodyPr/>
          <a:lstStyle/>
          <a:p>
            <a:fld id="{8E3D61B5-97F0-41AD-BD9B-26729EAE8219}" type="slidenum">
              <a:rPr lang="en-US" smtClean="0"/>
              <a:t>22</a:t>
            </a:fld>
            <a:endParaRPr lang="en-US"/>
          </a:p>
        </p:txBody>
      </p:sp>
    </p:spTree>
    <p:extLst>
      <p:ext uri="{BB962C8B-B14F-4D97-AF65-F5344CB8AC3E}">
        <p14:creationId xmlns:p14="http://schemas.microsoft.com/office/powerpoint/2010/main" val="1831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 name="Chỗ dành sẵn cho Số hiệu Bản chiếu 2">
            <a:extLst>
              <a:ext uri="{FF2B5EF4-FFF2-40B4-BE49-F238E27FC236}">
                <a16:creationId xmlns:a16="http://schemas.microsoft.com/office/drawing/2014/main" id="{34BCB5F0-6ADB-427D-A67D-AA70726CDF3F}"/>
              </a:ext>
            </a:extLst>
          </p:cNvPr>
          <p:cNvSpPr>
            <a:spLocks noGrp="1"/>
          </p:cNvSpPr>
          <p:nvPr>
            <p:ph type="sldNum" sz="quarter" idx="5"/>
          </p:nvPr>
        </p:nvSpPr>
        <p:spPr/>
        <p:txBody>
          <a:bodyPr/>
          <a:lstStyle/>
          <a:p>
            <a:fld id="{8E3D61B5-97F0-41AD-BD9B-26729EAE8219}" type="slidenum">
              <a:rPr lang="en-US" smtClean="0"/>
              <a:t>23</a:t>
            </a:fld>
            <a:endParaRPr lang="en-US"/>
          </a:p>
        </p:txBody>
      </p:sp>
    </p:spTree>
    <p:extLst>
      <p:ext uri="{BB962C8B-B14F-4D97-AF65-F5344CB8AC3E}">
        <p14:creationId xmlns:p14="http://schemas.microsoft.com/office/powerpoint/2010/main" val="337264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 name="Chỗ dành sẵn cho Số hiệu Bản chiếu 2">
            <a:extLst>
              <a:ext uri="{FF2B5EF4-FFF2-40B4-BE49-F238E27FC236}">
                <a16:creationId xmlns:a16="http://schemas.microsoft.com/office/drawing/2014/main" id="{62535A41-2EC8-4C2E-BF3C-7499632EC36A}"/>
              </a:ext>
            </a:extLst>
          </p:cNvPr>
          <p:cNvSpPr>
            <a:spLocks noGrp="1"/>
          </p:cNvSpPr>
          <p:nvPr>
            <p:ph type="sldNum" sz="quarter" idx="5"/>
          </p:nvPr>
        </p:nvSpPr>
        <p:spPr/>
        <p:txBody>
          <a:bodyPr/>
          <a:lstStyle/>
          <a:p>
            <a:fld id="{8E3D61B5-97F0-41AD-BD9B-26729EAE8219}" type="slidenum">
              <a:rPr lang="en-US" smtClean="0"/>
              <a:t>25</a:t>
            </a:fld>
            <a:endParaRPr lang="en-US"/>
          </a:p>
        </p:txBody>
      </p:sp>
    </p:spTree>
    <p:extLst>
      <p:ext uri="{BB962C8B-B14F-4D97-AF65-F5344CB8AC3E}">
        <p14:creationId xmlns:p14="http://schemas.microsoft.com/office/powerpoint/2010/main" val="228706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3" name="Chỗ dành sẵn cho Số hiệu Bản chiếu 2">
            <a:extLst>
              <a:ext uri="{FF2B5EF4-FFF2-40B4-BE49-F238E27FC236}">
                <a16:creationId xmlns:a16="http://schemas.microsoft.com/office/drawing/2014/main" id="{97470F00-8644-4983-9B7A-D3FFBFF468F6}"/>
              </a:ext>
            </a:extLst>
          </p:cNvPr>
          <p:cNvSpPr>
            <a:spLocks noGrp="1"/>
          </p:cNvSpPr>
          <p:nvPr>
            <p:ph type="sldNum" sz="quarter" idx="5"/>
          </p:nvPr>
        </p:nvSpPr>
        <p:spPr/>
        <p:txBody>
          <a:bodyPr/>
          <a:lstStyle/>
          <a:p>
            <a:fld id="{8E3D61B5-97F0-41AD-BD9B-26729EAE8219}" type="slidenum">
              <a:rPr lang="en-US" smtClean="0"/>
              <a:t>2</a:t>
            </a:fld>
            <a:endParaRPr lang="en-US"/>
          </a:p>
        </p:txBody>
      </p:sp>
    </p:spTree>
    <p:extLst>
      <p:ext uri="{BB962C8B-B14F-4D97-AF65-F5344CB8AC3E}">
        <p14:creationId xmlns:p14="http://schemas.microsoft.com/office/powerpoint/2010/main" val="270256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 name="Chỗ dành sẵn cho Số hiệu Bản chiếu 2">
            <a:extLst>
              <a:ext uri="{FF2B5EF4-FFF2-40B4-BE49-F238E27FC236}">
                <a16:creationId xmlns:a16="http://schemas.microsoft.com/office/drawing/2014/main" id="{AA02C70F-DA61-4DFD-B312-02035550C55A}"/>
              </a:ext>
            </a:extLst>
          </p:cNvPr>
          <p:cNvSpPr>
            <a:spLocks noGrp="1"/>
          </p:cNvSpPr>
          <p:nvPr>
            <p:ph type="sldNum" sz="quarter" idx="5"/>
          </p:nvPr>
        </p:nvSpPr>
        <p:spPr/>
        <p:txBody>
          <a:bodyPr/>
          <a:lstStyle/>
          <a:p>
            <a:fld id="{8E3D61B5-97F0-41AD-BD9B-26729EAE8219}" type="slidenum">
              <a:rPr lang="en-US" smtClean="0"/>
              <a:t>3</a:t>
            </a:fld>
            <a:endParaRPr lang="en-US"/>
          </a:p>
        </p:txBody>
      </p:sp>
    </p:spTree>
    <p:extLst>
      <p:ext uri="{BB962C8B-B14F-4D97-AF65-F5344CB8AC3E}">
        <p14:creationId xmlns:p14="http://schemas.microsoft.com/office/powerpoint/2010/main" val="371178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VN" dirty="0"/>
              <a:t>Trên</a:t>
            </a:r>
            <a:r>
              <a:rPr lang="vi-VN" baseline="0" dirty="0"/>
              <a:t> slide là mô hình của 1 hệ thống quản lý tài sản số</a:t>
            </a:r>
          </a:p>
          <a:p>
            <a:pPr marL="171450" lvl="0" indent="-171450">
              <a:spcBef>
                <a:spcPts val="0"/>
              </a:spcBef>
              <a:spcAft>
                <a:spcPts val="0"/>
              </a:spcAft>
              <a:buFontTx/>
              <a:buChar char="-"/>
            </a:pPr>
            <a:r>
              <a:rPr lang="vi-VN" baseline="0" dirty="0"/>
              <a:t>Tài sản số là những nội dung có giá trị được lưu trữ dưới dạng kỹ thuật số và bao gồm quyền sử dụng.</a:t>
            </a:r>
          </a:p>
          <a:p>
            <a:pPr marL="171450" lvl="0" indent="-171450">
              <a:spcBef>
                <a:spcPts val="0"/>
              </a:spcBef>
              <a:spcAft>
                <a:spcPts val="0"/>
              </a:spcAft>
              <a:buFontTx/>
              <a:buChar char="-"/>
            </a:pPr>
            <a:r>
              <a:rPr lang="vi-VN" baseline="0" dirty="0"/>
              <a:t>Quản lý tài sản số là quá trình tổ chức, lưu trữ, chỉnh sửa, phân phối các tài sản số.</a:t>
            </a:r>
            <a:endParaRPr dirty="0"/>
          </a:p>
        </p:txBody>
      </p:sp>
      <p:sp>
        <p:nvSpPr>
          <p:cNvPr id="3" name="Chỗ dành sẵn cho Số hiệu Bản chiếu 2">
            <a:extLst>
              <a:ext uri="{FF2B5EF4-FFF2-40B4-BE49-F238E27FC236}">
                <a16:creationId xmlns:a16="http://schemas.microsoft.com/office/drawing/2014/main" id="{61F13E7E-64C7-4805-BFC3-A57CD3D177B8}"/>
              </a:ext>
            </a:extLst>
          </p:cNvPr>
          <p:cNvSpPr>
            <a:spLocks noGrp="1"/>
          </p:cNvSpPr>
          <p:nvPr>
            <p:ph type="sldNum" sz="quarter" idx="5"/>
          </p:nvPr>
        </p:nvSpPr>
        <p:spPr/>
        <p:txBody>
          <a:bodyPr/>
          <a:lstStyle/>
          <a:p>
            <a:fld id="{8E3D61B5-97F0-41AD-BD9B-26729EAE8219}" type="slidenum">
              <a:rPr lang="en-US" smtClean="0"/>
              <a:t>4</a:t>
            </a:fld>
            <a:endParaRPr lang="en-US"/>
          </a:p>
        </p:txBody>
      </p:sp>
    </p:spTree>
    <p:extLst>
      <p:ext uri="{BB962C8B-B14F-4D97-AF65-F5344CB8AC3E}">
        <p14:creationId xmlns:p14="http://schemas.microsoft.com/office/powerpoint/2010/main" val="184295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Theo</a:t>
            </a:r>
            <a:r>
              <a:rPr lang="vi-VN" baseline="0" dirty="0"/>
              <a:t> khảo sát của em đối với các hệ thống quản lý tài sản số trên thế giới hiện nay như: bynder, mediavalet, </a:t>
            </a:r>
            <a:r>
              <a:rPr lang="en-US" baseline="0" dirty="0"/>
              <a:t>Ca</a:t>
            </a:r>
            <a:r>
              <a:rPr lang="vi-VN" baseline="0" dirty="0" err="1"/>
              <a:t>libre</a:t>
            </a:r>
            <a:r>
              <a:rPr lang="vi-VN" baseline="0" dirty="0"/>
              <a:t>, các hệ thống này có điểm chung là đều lưu trữ tài sản và thông tin người dùng trên đám mây tập trung của 1 bên thứ 3 như google, microsoft,..</a:t>
            </a:r>
          </a:p>
          <a:p>
            <a:r>
              <a:rPr lang="vi-VN" baseline="0" dirty="0"/>
              <a:t>Việc lưu trữ tập trung ở bên thứ 3 giúp hệ thống tiết kiệm chi phí nhưng độ an toàn không cao.</a:t>
            </a:r>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5</a:t>
            </a:fld>
            <a:endParaRPr lang="en-US"/>
          </a:p>
        </p:txBody>
      </p:sp>
    </p:spTree>
    <p:extLst>
      <p:ext uri="{BB962C8B-B14F-4D97-AF65-F5344CB8AC3E}">
        <p14:creationId xmlns:p14="http://schemas.microsoft.com/office/powerpoint/2010/main" val="26076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VN" dirty="0"/>
              <a:t>Vì</a:t>
            </a:r>
            <a:r>
              <a:rPr lang="vi-VN" baseline="0" dirty="0"/>
              <a:t> vậy, để tăng tính bảo mật cho thông tin trong hệ thống mà vẫn đảm bảo chi phí xây dựng hệ thống ko quá đắt đỏ, em đã lựa chọn công nghệ Blockchain.</a:t>
            </a:r>
          </a:p>
          <a:p>
            <a:pPr marL="0" lvl="0" indent="0">
              <a:spcBef>
                <a:spcPts val="0"/>
              </a:spcBef>
              <a:spcAft>
                <a:spcPts val="0"/>
              </a:spcAft>
              <a:buNone/>
            </a:pPr>
            <a:r>
              <a:rPr lang="vi-VN" baseline="0" dirty="0"/>
              <a:t>Công nghệ Blockchain là công nghệ giúp quản lý, lưu trữ, xác nhận các giao dịch.</a:t>
            </a:r>
          </a:p>
          <a:p>
            <a:pPr marL="0" lvl="0" indent="0">
              <a:spcBef>
                <a:spcPts val="0"/>
              </a:spcBef>
              <a:spcAft>
                <a:spcPts val="0"/>
              </a:spcAft>
              <a:buNone/>
            </a:pPr>
            <a:r>
              <a:rPr lang="vi-VN" baseline="0" dirty="0"/>
              <a:t>Mỗi khi 1 khối được tạo ra, nó sẽ ko thể bị chỉnh sửa, xoá bỏ và toàn bộ bản sao của chuỗi khối sẽ được sao chép tại tất cả các nút trong mạng lưới Blockchain. Điều này khiến cho thông tin chứa trong Blockchain là chính xác và an toàn tuyệt đối.</a:t>
            </a:r>
          </a:p>
        </p:txBody>
      </p:sp>
      <p:sp>
        <p:nvSpPr>
          <p:cNvPr id="3" name="Chỗ dành sẵn cho Số hiệu Bản chiếu 2">
            <a:extLst>
              <a:ext uri="{FF2B5EF4-FFF2-40B4-BE49-F238E27FC236}">
                <a16:creationId xmlns:a16="http://schemas.microsoft.com/office/drawing/2014/main" id="{615DA063-E07D-439A-B7F7-A81C64AAFE39}"/>
              </a:ext>
            </a:extLst>
          </p:cNvPr>
          <p:cNvSpPr>
            <a:spLocks noGrp="1"/>
          </p:cNvSpPr>
          <p:nvPr>
            <p:ph type="sldNum" sz="quarter" idx="5"/>
          </p:nvPr>
        </p:nvSpPr>
        <p:spPr/>
        <p:txBody>
          <a:bodyPr/>
          <a:lstStyle/>
          <a:p>
            <a:fld id="{8E3D61B5-97F0-41AD-BD9B-26729EAE8219}" type="slidenum">
              <a:rPr lang="en-US" smtClean="0"/>
              <a:t>6</a:t>
            </a:fld>
            <a:endParaRPr lang="en-US"/>
          </a:p>
        </p:txBody>
      </p:sp>
    </p:spTree>
    <p:extLst>
      <p:ext uri="{BB962C8B-B14F-4D97-AF65-F5344CB8AC3E}">
        <p14:creationId xmlns:p14="http://schemas.microsoft.com/office/powerpoint/2010/main" val="162042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3" name="Chỗ dành sẵn cho Số hiệu Bản chiếu 2">
            <a:extLst>
              <a:ext uri="{FF2B5EF4-FFF2-40B4-BE49-F238E27FC236}">
                <a16:creationId xmlns:a16="http://schemas.microsoft.com/office/drawing/2014/main" id="{833F400A-97F4-4CCE-A12F-086DF6FAF677}"/>
              </a:ext>
            </a:extLst>
          </p:cNvPr>
          <p:cNvSpPr>
            <a:spLocks noGrp="1"/>
          </p:cNvSpPr>
          <p:nvPr>
            <p:ph type="sldNum" sz="quarter" idx="5"/>
          </p:nvPr>
        </p:nvSpPr>
        <p:spPr/>
        <p:txBody>
          <a:bodyPr/>
          <a:lstStyle/>
          <a:p>
            <a:fld id="{8E3D61B5-97F0-41AD-BD9B-26729EAE8219}" type="slidenum">
              <a:rPr lang="en-US" smtClean="0"/>
              <a:t>7</a:t>
            </a:fld>
            <a:endParaRPr lang="en-US"/>
          </a:p>
        </p:txBody>
      </p:sp>
    </p:spTree>
    <p:extLst>
      <p:ext uri="{BB962C8B-B14F-4D97-AF65-F5344CB8AC3E}">
        <p14:creationId xmlns:p14="http://schemas.microsoft.com/office/powerpoint/2010/main" val="5465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a:t>
            </a:r>
            <a:r>
              <a:rPr lang="vi-VN" baseline="0" dirty="0"/>
              <a:t> đề tài này, mục tiêu em đặt ra là áp dụng công nghệ Blockchain để giúp bảo mật thông tin trong quá trình lưu trữ và xác thực khi quản lý tài sản số, cụ thể là sách điện tử dạng PDF.</a:t>
            </a:r>
          </a:p>
          <a:p>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8</a:t>
            </a:fld>
            <a:endParaRPr lang="en-US"/>
          </a:p>
        </p:txBody>
      </p:sp>
    </p:spTree>
    <p:extLst>
      <p:ext uri="{BB962C8B-B14F-4D97-AF65-F5344CB8AC3E}">
        <p14:creationId xmlns:p14="http://schemas.microsoft.com/office/powerpoint/2010/main" val="421359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Em lựa</a:t>
            </a:r>
            <a:r>
              <a:rPr lang="vi-VN" baseline="0" dirty="0"/>
              <a:t> chọn xây dựng hệ thống quản lý sách điện tử trên nền tảng website theo mô hình Client-Server.</a:t>
            </a:r>
          </a:p>
          <a:p>
            <a:r>
              <a:rPr lang="vi-VN" baseline="0" dirty="0"/>
              <a:t>Người dùng sẽ thông qua trình duyệt web để tương tác với server.</a:t>
            </a:r>
          </a:p>
          <a:p>
            <a:r>
              <a:rPr lang="vi-VN" baseline="0" dirty="0"/>
              <a:t>Phía server em xây dựng các API để xử lý nhưng yêu cầu từ phía người dùng.</a:t>
            </a:r>
          </a:p>
          <a:p>
            <a:r>
              <a:rPr lang="vi-VN" baseline="0" dirty="0"/>
              <a:t>Dữ liệu của hệ thống được lưu trữ tại 2 nơi là CSDL và Blockchain.</a:t>
            </a:r>
          </a:p>
          <a:p>
            <a:endParaRPr lang="en-US" dirty="0"/>
          </a:p>
        </p:txBody>
      </p:sp>
      <p:sp>
        <p:nvSpPr>
          <p:cNvPr id="4" name="Slide Number Placeholder 3"/>
          <p:cNvSpPr>
            <a:spLocks noGrp="1"/>
          </p:cNvSpPr>
          <p:nvPr>
            <p:ph type="sldNum" sz="quarter" idx="10"/>
          </p:nvPr>
        </p:nvSpPr>
        <p:spPr/>
        <p:txBody>
          <a:bodyPr/>
          <a:lstStyle/>
          <a:p>
            <a:fld id="{8E3D61B5-97F0-41AD-BD9B-26729EAE8219}" type="slidenum">
              <a:rPr lang="en-US" smtClean="0"/>
              <a:t>10</a:t>
            </a:fld>
            <a:endParaRPr lang="en-US"/>
          </a:p>
        </p:txBody>
      </p:sp>
    </p:spTree>
    <p:extLst>
      <p:ext uri="{BB962C8B-B14F-4D97-AF65-F5344CB8AC3E}">
        <p14:creationId xmlns:p14="http://schemas.microsoft.com/office/powerpoint/2010/main" val="370263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FE62-D779-40B6-86A4-BF06B1C7F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11042-FBB6-4CF1-8CCB-BA1A3E5A9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22085-1B54-4928-8B49-52DF8A49B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038D23D-03C5-4B02-A223-8F9691616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C597-00F3-48E8-899F-07459D507D6D}"/>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9673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5BBB-AD59-4E68-A911-011D78C41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CB1A15-ED8D-4B95-B608-B8FEEEE281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C29F0-9412-401A-B668-48D1E4364A6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426727F-1A4B-4070-8179-98280A208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CA3C7-F625-4AAC-9B6F-6F2947404141}"/>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115524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6971A-4DF9-4D84-A142-97361932E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72D886-EC57-4504-8E82-89409219AE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D2CB-C80E-4741-85E3-8BEE919D903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24D9B7-F18C-4427-A5B0-C1378918F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BA95C-18EA-4345-8D31-2C66718089AE}"/>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51626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266913" y="1360350"/>
            <a:ext cx="77432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9196833" y="619995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2" name="Shape 12"/>
          <p:cNvSpPr/>
          <p:nvPr/>
        </p:nvSpPr>
        <p:spPr>
          <a:xfrm>
            <a:off x="9939167" y="56388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3" name="Shape 13"/>
          <p:cNvSpPr/>
          <p:nvPr/>
        </p:nvSpPr>
        <p:spPr>
          <a:xfrm>
            <a:off x="11770303" y="4597554"/>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4" name="Shape 14"/>
          <p:cNvSpPr/>
          <p:nvPr/>
        </p:nvSpPr>
        <p:spPr>
          <a:xfrm>
            <a:off x="11569400" y="6577875"/>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5" name="Shape 15"/>
          <p:cNvSpPr/>
          <p:nvPr/>
        </p:nvSpPr>
        <p:spPr>
          <a:xfrm>
            <a:off x="3962967" y="6334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6" name="Shape 16"/>
          <p:cNvSpPr/>
          <p:nvPr/>
        </p:nvSpPr>
        <p:spPr>
          <a:xfrm>
            <a:off x="772847" y="3373479"/>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7" name="Shape 17"/>
          <p:cNvSpPr/>
          <p:nvPr/>
        </p:nvSpPr>
        <p:spPr>
          <a:xfrm>
            <a:off x="415791" y="791518"/>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8" name="Shape 18"/>
          <p:cNvSpPr/>
          <p:nvPr/>
        </p:nvSpPr>
        <p:spPr>
          <a:xfrm>
            <a:off x="835096" y="133987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9" name="Shape 19"/>
          <p:cNvSpPr/>
          <p:nvPr/>
        </p:nvSpPr>
        <p:spPr>
          <a:xfrm>
            <a:off x="10806000" y="4963100"/>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0" name="Shape 20"/>
          <p:cNvSpPr/>
          <p:nvPr/>
        </p:nvSpPr>
        <p:spPr>
          <a:xfrm>
            <a:off x="11738600" y="5654657"/>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1" name="Shape 21"/>
          <p:cNvSpPr/>
          <p:nvPr/>
        </p:nvSpPr>
        <p:spPr>
          <a:xfrm>
            <a:off x="261747" y="1990890"/>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2" name="Shape 22"/>
          <p:cNvSpPr/>
          <p:nvPr/>
        </p:nvSpPr>
        <p:spPr>
          <a:xfrm>
            <a:off x="2317400" y="27132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3" name="Shape 23"/>
          <p:cNvSpPr/>
          <p:nvPr/>
        </p:nvSpPr>
        <p:spPr>
          <a:xfrm>
            <a:off x="1028879" y="250448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4" name="Shape 24"/>
          <p:cNvSpPr/>
          <p:nvPr/>
        </p:nvSpPr>
        <p:spPr>
          <a:xfrm>
            <a:off x="5695445" y="47482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5" name="Shape 25"/>
          <p:cNvSpPr/>
          <p:nvPr/>
        </p:nvSpPr>
        <p:spPr>
          <a:xfrm>
            <a:off x="10305617" y="6127438"/>
            <a:ext cx="3384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Tree>
    <p:extLst>
      <p:ext uri="{BB962C8B-B14F-4D97-AF65-F5344CB8AC3E}">
        <p14:creationId xmlns:p14="http://schemas.microsoft.com/office/powerpoint/2010/main" val="272916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266913" y="1360350"/>
            <a:ext cx="77432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9196833" y="619995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2" name="Shape 12"/>
          <p:cNvSpPr/>
          <p:nvPr/>
        </p:nvSpPr>
        <p:spPr>
          <a:xfrm>
            <a:off x="9939167" y="56388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3" name="Shape 13"/>
          <p:cNvSpPr/>
          <p:nvPr/>
        </p:nvSpPr>
        <p:spPr>
          <a:xfrm>
            <a:off x="11770303" y="4597554"/>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4" name="Shape 14"/>
          <p:cNvSpPr/>
          <p:nvPr/>
        </p:nvSpPr>
        <p:spPr>
          <a:xfrm>
            <a:off x="11569400" y="6577875"/>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5" name="Shape 15"/>
          <p:cNvSpPr/>
          <p:nvPr/>
        </p:nvSpPr>
        <p:spPr>
          <a:xfrm>
            <a:off x="3962967" y="6334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6" name="Shape 16"/>
          <p:cNvSpPr/>
          <p:nvPr/>
        </p:nvSpPr>
        <p:spPr>
          <a:xfrm>
            <a:off x="772847" y="3373479"/>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7" name="Shape 17"/>
          <p:cNvSpPr/>
          <p:nvPr/>
        </p:nvSpPr>
        <p:spPr>
          <a:xfrm>
            <a:off x="415791" y="791518"/>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8" name="Shape 18"/>
          <p:cNvSpPr/>
          <p:nvPr/>
        </p:nvSpPr>
        <p:spPr>
          <a:xfrm>
            <a:off x="835096" y="133987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9" name="Shape 19"/>
          <p:cNvSpPr/>
          <p:nvPr/>
        </p:nvSpPr>
        <p:spPr>
          <a:xfrm>
            <a:off x="10806000" y="4963100"/>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0" name="Shape 20"/>
          <p:cNvSpPr/>
          <p:nvPr/>
        </p:nvSpPr>
        <p:spPr>
          <a:xfrm>
            <a:off x="11738600" y="5654657"/>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1" name="Shape 21"/>
          <p:cNvSpPr/>
          <p:nvPr/>
        </p:nvSpPr>
        <p:spPr>
          <a:xfrm>
            <a:off x="261747" y="1990890"/>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2" name="Shape 22"/>
          <p:cNvSpPr/>
          <p:nvPr/>
        </p:nvSpPr>
        <p:spPr>
          <a:xfrm>
            <a:off x="2317400" y="27132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3" name="Shape 23"/>
          <p:cNvSpPr/>
          <p:nvPr/>
        </p:nvSpPr>
        <p:spPr>
          <a:xfrm>
            <a:off x="1028879" y="250448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4" name="Shape 24"/>
          <p:cNvSpPr/>
          <p:nvPr/>
        </p:nvSpPr>
        <p:spPr>
          <a:xfrm>
            <a:off x="5695445" y="47482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5" name="Shape 25"/>
          <p:cNvSpPr/>
          <p:nvPr/>
        </p:nvSpPr>
        <p:spPr>
          <a:xfrm>
            <a:off x="10305617" y="6127438"/>
            <a:ext cx="3384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Tree>
    <p:extLst>
      <p:ext uri="{BB962C8B-B14F-4D97-AF65-F5344CB8AC3E}">
        <p14:creationId xmlns:p14="http://schemas.microsoft.com/office/powerpoint/2010/main" val="2346057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061367" y="2034925"/>
            <a:ext cx="77768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2061367" y="3710548"/>
            <a:ext cx="77768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extLst>
      <p:ext uri="{BB962C8B-B14F-4D97-AF65-F5344CB8AC3E}">
        <p14:creationId xmlns:p14="http://schemas.microsoft.com/office/powerpoint/2010/main" val="46315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Shape 30" descr="connections-05.png"/>
          <p:cNvPicPr preferRelativeResize="0"/>
          <p:nvPr/>
        </p:nvPicPr>
        <p:blipFill>
          <a:blip r:embed="rId2">
            <a:alphaModFix/>
          </a:blip>
          <a:stretch>
            <a:fillRect/>
          </a:stretch>
        </p:blipFill>
        <p:spPr>
          <a:xfrm rot="10800000" flipH="1">
            <a:off x="7928" y="0"/>
            <a:ext cx="12176145" cy="6858000"/>
          </a:xfrm>
          <a:prstGeom prst="rect">
            <a:avLst/>
          </a:prstGeom>
          <a:noFill/>
          <a:ln>
            <a:noFill/>
          </a:ln>
        </p:spPr>
      </p:pic>
      <p:sp>
        <p:nvSpPr>
          <p:cNvPr id="31" name="Shape 31"/>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4791200" y="1074285"/>
            <a:ext cx="26096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grpSp>
      <p:cxnSp>
        <p:nvCxnSpPr>
          <p:cNvPr id="36" name="Shape 36"/>
          <p:cNvCxnSpPr>
            <a:endCxn id="34" idx="1"/>
          </p:cNvCxnSpPr>
          <p:nvPr/>
        </p:nvCxnSpPr>
        <p:spPr>
          <a:xfrm>
            <a:off x="4989460" y="871980"/>
            <a:ext cx="5912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5486400" y="269685"/>
            <a:ext cx="6096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6332100" y="753125"/>
            <a:ext cx="126800" cy="348900"/>
          </a:xfrm>
          <a:prstGeom prst="straightConnector1">
            <a:avLst/>
          </a:prstGeom>
          <a:noFill/>
          <a:ln w="9525" cap="flat" cmpd="sng">
            <a:solidFill>
              <a:srgbClr val="CFD8DC"/>
            </a:solidFill>
            <a:prstDash val="solid"/>
            <a:round/>
            <a:headEnd type="none" w="med" len="med"/>
            <a:tailEnd type="none" w="med" len="med"/>
          </a:ln>
        </p:spPr>
      </p:cxnSp>
      <p:sp>
        <p:nvSpPr>
          <p:cNvPr id="39" name="Shape 39"/>
          <p:cNvSpPr txBox="1">
            <a:spLocks noGrp="1"/>
          </p:cNvSpPr>
          <p:nvPr>
            <p:ph type="sldNum" idx="12"/>
          </p:nvPr>
        </p:nvSpPr>
        <p:spPr>
          <a:xfrm>
            <a:off x="-116" y="6333125"/>
            <a:ext cx="12192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66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0572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1048183" y="1600200"/>
            <a:ext cx="49004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6243545" y="1600200"/>
            <a:ext cx="49004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87440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Shape 51"/>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Shape 52"/>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Shape 53"/>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Shape 54"/>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0413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405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FD0E-19D6-4FEE-9103-13002494A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63A76-FD8D-40FA-9E13-AAF03E81F1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48920-E261-431E-B47A-2F01225A2A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F8D8596-AFAA-4567-AEA8-067C9ED4C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2411E-708B-418B-9B3F-0E6DC24C7139}"/>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422943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09600" y="5407123"/>
            <a:ext cx="109728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Shape 60"/>
          <p:cNvSpPr txBox="1">
            <a:spLocks noGrp="1"/>
          </p:cNvSpPr>
          <p:nvPr>
            <p:ph type="sldNum" idx="12"/>
          </p:nvPr>
        </p:nvSpPr>
        <p:spPr>
          <a:xfrm>
            <a:off x="-123" y="6333125"/>
            <a:ext cx="12192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1711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16751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35400" y="-19800"/>
            <a:ext cx="122628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65" name="Shape 65"/>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057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B92D-3125-408B-9356-4BBCFDD06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212DD7-5A5A-4D3B-884B-735636F76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C9A22B-4B6A-4D53-B034-172A35908CD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A7B1009-249F-4DB1-B8F1-D8B13B6C6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EA712-CEFF-4EA7-BCAA-4D3ACC1BA706}"/>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267524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37C9-5BF6-4EE6-85C3-824711AA8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0F23F-A1A7-47E1-B697-A03AE4C44F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332917-77D9-468C-A05B-EC2F7B0A68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A8D9BD-53AC-4D2C-B395-19492875CBC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5A5EC7A-758C-4D9B-B1D1-341A202F5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468B1-CEBB-4712-ABC3-4A1684168FDB}"/>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195339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05FA-EFFD-4EAF-975F-DB4E850A8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B492D2-8722-4239-9E6F-F92BA7263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AA4FB2-7833-4023-B6A1-5EB2A630FB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E7E38-052B-4EDD-BD0F-0535A2005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768783-7F73-4428-9904-29C39488CD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E0F6A2-16FB-4903-A9BF-EC121AB6E10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D221FF9-A4DB-40C2-B1C6-37057173FA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DE72A-B3E4-4ABA-A67E-E18F919B1C7E}"/>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351064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EDF4-0BBD-4236-8B39-640932EE66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E8654-79FA-4DDD-920A-9463AAECFAA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FEFB898-4FEF-4A20-9AC5-44103C9D1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A6789-5CB9-42F3-9330-5E877B803F03}"/>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24036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CD5DE-EB90-4C31-A536-3BEF58BF910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E62FC5A-C2A3-46A4-A218-CEDF8B950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4AA62-6575-41DC-9744-2A105335F93C}"/>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231152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D3A-838E-4DC6-93E8-6CED09EB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0C21B-F951-438A-907C-17DE2ABB4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94277-7F99-471A-8937-8FF5A3DF2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EA9BD6-0732-4D67-8E54-D765858EABA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5D6F44C-E2AA-4559-A710-99E20B7B7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2C485-232F-4F95-B6BB-1EDA692BEBA1}"/>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372567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1777-C637-47E6-9C6E-4B583CBB9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DAE08-1C47-475E-9BD1-48FDCDCD5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B91CE9-7791-4653-B7DB-DCE635585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7E9939-279D-4D8A-8FD2-CE2058630E1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D586046-53F2-48A2-92BC-262180A01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31D21-1F4F-432C-AF93-6CD4F18A7C72}"/>
              </a:ext>
            </a:extLst>
          </p:cNvPr>
          <p:cNvSpPr>
            <a:spLocks noGrp="1"/>
          </p:cNvSpPr>
          <p:nvPr>
            <p:ph type="sldNum" sz="quarter" idx="12"/>
          </p:nvPr>
        </p:nvSpPr>
        <p:spPr/>
        <p:txBody>
          <a:bodyPr/>
          <a:lstStyle/>
          <a:p>
            <a:fld id="{468DB28F-DBED-4339-A0CE-F157FC9C9FE0}" type="slidenum">
              <a:rPr lang="en-US" smtClean="0"/>
              <a:t>‹#›</a:t>
            </a:fld>
            <a:endParaRPr lang="en-US"/>
          </a:p>
        </p:txBody>
      </p:sp>
    </p:spTree>
    <p:extLst>
      <p:ext uri="{BB962C8B-B14F-4D97-AF65-F5344CB8AC3E}">
        <p14:creationId xmlns:p14="http://schemas.microsoft.com/office/powerpoint/2010/main" val="403112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8D66C-2E58-4895-B5AD-49158E50B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D26B1C-3414-42AA-A81D-33D284D0F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D674B-3955-4488-BF19-ADA79FCB9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0E37B34-2EB6-4A48-B8EA-A9CF1E3A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F1469B-BE72-4C67-8AEC-336500F42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B28F-DBED-4339-A0CE-F157FC9C9FE0}" type="slidenum">
              <a:rPr lang="en-US" smtClean="0"/>
              <a:t>‹#›</a:t>
            </a:fld>
            <a:endParaRPr lang="en-US"/>
          </a:p>
        </p:txBody>
      </p:sp>
    </p:spTree>
    <p:extLst>
      <p:ext uri="{BB962C8B-B14F-4D97-AF65-F5344CB8AC3E}">
        <p14:creationId xmlns:p14="http://schemas.microsoft.com/office/powerpoint/2010/main" val="3957806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48200" y="410826"/>
            <a:ext cx="100956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048200" y="1682267"/>
            <a:ext cx="100956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62151249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15E2406D-67DF-4414-B144-167A51A62E66}"/>
              </a:ext>
            </a:extLst>
          </p:cNvPr>
          <p:cNvSpPr txBox="1"/>
          <p:nvPr/>
        </p:nvSpPr>
        <p:spPr>
          <a:xfrm>
            <a:off x="3549516" y="1363250"/>
            <a:ext cx="7599406" cy="820674"/>
          </a:xfrm>
          <a:prstGeom prst="rect">
            <a:avLst/>
          </a:prstGeom>
          <a:noFill/>
        </p:spPr>
        <p:txBody>
          <a:bodyPr wrap="square" rtlCol="0">
            <a:spAutoFit/>
          </a:bodyPr>
          <a:lstStyle/>
          <a:p>
            <a:pPr>
              <a:lnSpc>
                <a:spcPct val="150000"/>
              </a:lnSpc>
            </a:pPr>
            <a:r>
              <a:rPr lang="en-US" sz="3600" b="1" dirty="0">
                <a:latin typeface="Arial" panose="020B0604020202020204" pitchFamily="34" charset="0"/>
                <a:cs typeface="Arial" panose="020B0604020202020204" pitchFamily="34" charset="0"/>
              </a:rPr>
              <a:t>ĐỒ ÁN TỐT NGHIỆP ĐẠI HỌC</a:t>
            </a:r>
          </a:p>
        </p:txBody>
      </p:sp>
      <p:sp>
        <p:nvSpPr>
          <p:cNvPr id="3" name="TextBox 2">
            <a:extLst>
              <a:ext uri="{FF2B5EF4-FFF2-40B4-BE49-F238E27FC236}">
                <a16:creationId xmlns:a16="http://schemas.microsoft.com/office/drawing/2014/main" id="{38BB467D-3183-4FCA-96BE-41D67643514B}"/>
              </a:ext>
            </a:extLst>
          </p:cNvPr>
          <p:cNvSpPr txBox="1"/>
          <p:nvPr/>
        </p:nvSpPr>
        <p:spPr>
          <a:xfrm>
            <a:off x="4510543" y="2493555"/>
            <a:ext cx="6738482" cy="954107"/>
          </a:xfrm>
          <a:prstGeom prst="rect">
            <a:avLst/>
          </a:prstGeom>
          <a:noFill/>
        </p:spPr>
        <p:txBody>
          <a:bodyPr wrap="square" rtlCol="0">
            <a:spAutoFit/>
          </a:bodyPr>
          <a:lstStyle/>
          <a:p>
            <a:r>
              <a:rPr lang="vi-VN" sz="2800" b="1">
                <a:cs typeface="Arial" panose="020B0604020202020204" pitchFamily="34" charset="0"/>
              </a:rPr>
              <a:t>THIẾT KẾ VÀ PHÁT TRIỂN PHẦN MỀM</a:t>
            </a:r>
            <a:r>
              <a:rPr lang="en-US" sz="2800" b="1">
                <a:cs typeface="Arial" panose="020B0604020202020204" pitchFamily="34" charset="0"/>
              </a:rPr>
              <a:t> </a:t>
            </a:r>
            <a:r>
              <a:rPr lang="vi-VN" sz="2800" b="1">
                <a:cs typeface="Arial" panose="020B0604020202020204" pitchFamily="34" charset="0"/>
              </a:rPr>
              <a:t>ỨNG DỤNG ĐA PHƯƠNG TIỆN</a:t>
            </a:r>
            <a:endParaRPr lang="en-US"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2125B3C-E52E-42EF-B810-3ECAC5B7B474}"/>
              </a:ext>
            </a:extLst>
          </p:cNvPr>
          <p:cNvSpPr txBox="1"/>
          <p:nvPr/>
        </p:nvSpPr>
        <p:spPr>
          <a:xfrm>
            <a:off x="3253877" y="4817710"/>
            <a:ext cx="4469688"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Đỗ Trung Hiếu</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1F2BD97-70A5-41F9-8962-164D9CE25817}"/>
              </a:ext>
            </a:extLst>
          </p:cNvPr>
          <p:cNvSpPr txBox="1"/>
          <p:nvPr/>
        </p:nvSpPr>
        <p:spPr>
          <a:xfrm>
            <a:off x="3253877" y="4140701"/>
            <a:ext cx="4910319" cy="400110"/>
          </a:xfrm>
          <a:prstGeom prst="rect">
            <a:avLst/>
          </a:prstGeom>
          <a:noFill/>
        </p:spPr>
        <p:txBody>
          <a:bodyPr wrap="none" rtlCol="0">
            <a:spAutoFit/>
          </a:bodyPr>
          <a:lstStyle/>
          <a:p>
            <a:r>
              <a:rPr lang="en-US" sz="2000" dirty="0" err="1">
                <a:latin typeface="Arial" panose="020B0604020202020204" pitchFamily="34" charset="0"/>
                <a:cs typeface="Arial" panose="020B0604020202020204" pitchFamily="34" charset="0"/>
              </a:rPr>
              <a:t>Giảng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TS</a:t>
            </a:r>
            <a:r>
              <a:rPr lang="en-US" sz="2000">
                <a:latin typeface="Arial" panose="020B0604020202020204" pitchFamily="34" charset="0"/>
                <a:cs typeface="Arial" panose="020B0604020202020204" pitchFamily="34" charset="0"/>
              </a:rPr>
              <a:t>. Võ Lê C</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ờng</a:t>
            </a: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9DE25D-AFDF-42AD-A1B6-5ED15F957FEA}"/>
              </a:ext>
            </a:extLst>
          </p:cNvPr>
          <p:cNvSpPr txBox="1"/>
          <p:nvPr/>
        </p:nvSpPr>
        <p:spPr>
          <a:xfrm>
            <a:off x="5233412" y="6195039"/>
            <a:ext cx="2096777"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01/2021 </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0EBF99B-C7BD-45EE-BB88-808EAF10F544}"/>
              </a:ext>
            </a:extLst>
          </p:cNvPr>
          <p:cNvSpPr txBox="1"/>
          <p:nvPr/>
        </p:nvSpPr>
        <p:spPr>
          <a:xfrm>
            <a:off x="3147180" y="2491212"/>
            <a:ext cx="1363363"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Đề tài:</a:t>
            </a:r>
            <a:endParaRPr lang="en-US" sz="2800" b="1"/>
          </a:p>
        </p:txBody>
      </p:sp>
      <p:pic>
        <p:nvPicPr>
          <p:cNvPr id="12" name="Hình ảnh 11">
            <a:extLst>
              <a:ext uri="{FF2B5EF4-FFF2-40B4-BE49-F238E27FC236}">
                <a16:creationId xmlns:a16="http://schemas.microsoft.com/office/drawing/2014/main" id="{D2F93BEA-71BC-4C05-AE4E-02BDC9568359}"/>
              </a:ext>
            </a:extLst>
          </p:cNvPr>
          <p:cNvPicPr>
            <a:picLocks noChangeAspect="1"/>
          </p:cNvPicPr>
          <p:nvPr/>
        </p:nvPicPr>
        <p:blipFill>
          <a:blip r:embed="rId3"/>
          <a:stretch>
            <a:fillRect/>
          </a:stretch>
        </p:blipFill>
        <p:spPr>
          <a:xfrm>
            <a:off x="527256" y="3755710"/>
            <a:ext cx="1916630" cy="1840372"/>
          </a:xfrm>
          <a:prstGeom prst="rect">
            <a:avLst/>
          </a:prstGeom>
        </p:spPr>
      </p:pic>
      <p:sp>
        <p:nvSpPr>
          <p:cNvPr id="10" name="TextBox 3">
            <a:extLst>
              <a:ext uri="{FF2B5EF4-FFF2-40B4-BE49-F238E27FC236}">
                <a16:creationId xmlns:a16="http://schemas.microsoft.com/office/drawing/2014/main" id="{CA882609-9628-4246-866D-1CD7A6121363}"/>
              </a:ext>
            </a:extLst>
          </p:cNvPr>
          <p:cNvSpPr txBox="1"/>
          <p:nvPr/>
        </p:nvSpPr>
        <p:spPr>
          <a:xfrm>
            <a:off x="3253877" y="5467025"/>
            <a:ext cx="4469688"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Điện</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tử</a:t>
            </a:r>
            <a:r>
              <a:rPr lang="en-US" sz="2000">
                <a:latin typeface="Arial" panose="020B0604020202020204" pitchFamily="34" charset="0"/>
                <a:cs typeface="Arial" panose="020B0604020202020204" pitchFamily="34" charset="0"/>
              </a:rPr>
              <a:t> 6 </a:t>
            </a:r>
            <a:r>
              <a:rPr lang="en-US" sz="2000" dirty="0">
                <a:latin typeface="Arial" panose="020B0604020202020204" pitchFamily="34" charset="0"/>
                <a:cs typeface="Arial" panose="020B0604020202020204" pitchFamily="34" charset="0"/>
              </a:rPr>
              <a:t>– K59</a:t>
            </a:r>
          </a:p>
        </p:txBody>
      </p:sp>
      <p:pic>
        <p:nvPicPr>
          <p:cNvPr id="11" name="Picture 6">
            <a:extLst>
              <a:ext uri="{FF2B5EF4-FFF2-40B4-BE49-F238E27FC236}">
                <a16:creationId xmlns:a16="http://schemas.microsoft.com/office/drawing/2014/main" id="{F709CAFD-7FC0-4E9B-B076-875869514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30" y="573776"/>
            <a:ext cx="1683683" cy="2533011"/>
          </a:xfrm>
          <a:prstGeom prst="rect">
            <a:avLst/>
          </a:prstGeom>
        </p:spPr>
      </p:pic>
    </p:spTree>
    <p:extLst>
      <p:ext uri="{BB962C8B-B14F-4D97-AF65-F5344CB8AC3E}">
        <p14:creationId xmlns:p14="http://schemas.microsoft.com/office/powerpoint/2010/main" val="3775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30DF56F1-0AEE-4ACE-9691-BF5F46947BEE}"/>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3" name="Hình ảnh 2">
            <a:extLst>
              <a:ext uri="{FF2B5EF4-FFF2-40B4-BE49-F238E27FC236}">
                <a16:creationId xmlns:a16="http://schemas.microsoft.com/office/drawing/2014/main" id="{72543894-D497-49F2-AA98-E11E3E92EBE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63909" y="2257341"/>
            <a:ext cx="9353862" cy="2839314"/>
          </a:xfrm>
          <a:prstGeom prst="rect">
            <a:avLst/>
          </a:prstGeom>
        </p:spPr>
      </p:pic>
      <p:sp>
        <p:nvSpPr>
          <p:cNvPr id="4" name="TextBox 7">
            <a:extLst>
              <a:ext uri="{FF2B5EF4-FFF2-40B4-BE49-F238E27FC236}">
                <a16:creationId xmlns:a16="http://schemas.microsoft.com/office/drawing/2014/main" id="{74E9A8D1-B191-4777-8F68-C0029EFC807B}"/>
              </a:ext>
            </a:extLst>
          </p:cNvPr>
          <p:cNvSpPr txBox="1"/>
          <p:nvPr/>
        </p:nvSpPr>
        <p:spPr>
          <a:xfrm>
            <a:off x="1299319" y="330854"/>
            <a:ext cx="7380224" cy="646331"/>
          </a:xfrm>
          <a:prstGeom prst="rect">
            <a:avLst/>
          </a:prstGeom>
          <a:noFill/>
        </p:spPr>
        <p:txBody>
          <a:bodyPr wrap="square" rtlCol="0">
            <a:spAutoFit/>
          </a:bodyPr>
          <a:lstStyle/>
          <a:p>
            <a:r>
              <a:rPr lang="en-US" sz="3600" b="1" dirty="0" err="1"/>
              <a:t>Phần</a:t>
            </a:r>
            <a:r>
              <a:rPr lang="en-US" sz="3600" b="1" dirty="0"/>
              <a:t> II</a:t>
            </a:r>
            <a:r>
              <a:rPr lang="vi-VN" sz="3600" b="1" dirty="0"/>
              <a:t>I</a:t>
            </a:r>
            <a:r>
              <a:rPr lang="en-US" sz="3600" b="1" dirty="0"/>
              <a:t>. </a:t>
            </a:r>
            <a:r>
              <a:rPr lang="vi-VN" sz="3600" b="1" dirty="0" err="1"/>
              <a:t>Giải</a:t>
            </a:r>
            <a:r>
              <a:rPr lang="vi-VN" sz="3600" b="1" dirty="0"/>
              <a:t> </a:t>
            </a:r>
            <a:r>
              <a:rPr lang="vi-VN" sz="3600" b="1" dirty="0" err="1"/>
              <a:t>pháp</a:t>
            </a:r>
            <a:r>
              <a:rPr lang="vi-VN" sz="3600" b="1" dirty="0"/>
              <a:t> </a:t>
            </a:r>
            <a:r>
              <a:rPr lang="vi-VN" sz="3600" b="1" dirty="0" err="1"/>
              <a:t>thực</a:t>
            </a:r>
            <a:r>
              <a:rPr lang="vi-VN" sz="3600" b="1" dirty="0"/>
              <a:t> </a:t>
            </a:r>
            <a:r>
              <a:rPr lang="vi-VN" sz="3600" b="1" dirty="0" err="1"/>
              <a:t>hiện</a:t>
            </a:r>
            <a:endParaRPr lang="en-US" sz="3600" b="1" dirty="0"/>
          </a:p>
        </p:txBody>
      </p:sp>
      <p:sp>
        <p:nvSpPr>
          <p:cNvPr id="5" name="Hộp Văn bản 4">
            <a:extLst>
              <a:ext uri="{FF2B5EF4-FFF2-40B4-BE49-F238E27FC236}">
                <a16:creationId xmlns:a16="http://schemas.microsoft.com/office/drawing/2014/main" id="{2539F34E-A02C-4BD7-AB65-BAE9DFD5C1DE}"/>
              </a:ext>
            </a:extLst>
          </p:cNvPr>
          <p:cNvSpPr txBox="1"/>
          <p:nvPr/>
        </p:nvSpPr>
        <p:spPr>
          <a:xfrm>
            <a:off x="3492708" y="5096655"/>
            <a:ext cx="4932002" cy="369332"/>
          </a:xfrm>
          <a:prstGeom prst="rect">
            <a:avLst/>
          </a:prstGeom>
          <a:noFill/>
        </p:spPr>
        <p:txBody>
          <a:bodyPr wrap="square" rtlCol="0">
            <a:spAutoFit/>
          </a:bodyPr>
          <a:lstStyle/>
          <a:p>
            <a:pPr algn="ctr"/>
            <a:r>
              <a:rPr lang="en-US" dirty="0" err="1"/>
              <a:t>Mô</a:t>
            </a:r>
            <a:r>
              <a:rPr lang="en-US" dirty="0"/>
              <a:t> </a:t>
            </a:r>
            <a:r>
              <a:rPr lang="en-US" dirty="0" err="1"/>
              <a:t>hình</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9813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DAFA348-CE18-447D-9A6C-EB4439A01B7D}"/>
              </a:ext>
            </a:extLst>
          </p:cNvPr>
          <p:cNvSpPr>
            <a:spLocks noGrp="1"/>
          </p:cNvSpPr>
          <p:nvPr>
            <p:ph type="sldNum" idx="12"/>
          </p:nvPr>
        </p:nvSpPr>
        <p:spPr/>
        <p:txBody>
          <a:bodyPr/>
          <a:lstStyle/>
          <a:p>
            <a:fld id="{00000000-1234-1234-1234-123412341234}" type="slidenum">
              <a:rPr lang="en" smtClean="0"/>
              <a:pPr/>
              <a:t>11</a:t>
            </a:fld>
            <a:endParaRPr lang="en"/>
          </a:p>
        </p:txBody>
      </p:sp>
      <p:pic>
        <p:nvPicPr>
          <p:cNvPr id="3" name="Hình ảnh 2">
            <a:extLst>
              <a:ext uri="{FF2B5EF4-FFF2-40B4-BE49-F238E27FC236}">
                <a16:creationId xmlns:a16="http://schemas.microsoft.com/office/drawing/2014/main" id="{C251E699-D109-4F40-BCB9-FD94C3F9D8D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4916" y="1021079"/>
            <a:ext cx="7262168" cy="5312055"/>
          </a:xfrm>
          <a:prstGeom prst="rect">
            <a:avLst/>
          </a:prstGeom>
        </p:spPr>
      </p:pic>
      <p:sp>
        <p:nvSpPr>
          <p:cNvPr id="4" name="TextBox 7">
            <a:extLst>
              <a:ext uri="{FF2B5EF4-FFF2-40B4-BE49-F238E27FC236}">
                <a16:creationId xmlns:a16="http://schemas.microsoft.com/office/drawing/2014/main" id="{B976E8A8-60F5-421D-AC7D-165F4E4F97A8}"/>
              </a:ext>
            </a:extLst>
          </p:cNvPr>
          <p:cNvSpPr txBox="1"/>
          <p:nvPr/>
        </p:nvSpPr>
        <p:spPr>
          <a:xfrm>
            <a:off x="849614" y="201700"/>
            <a:ext cx="7380224" cy="646331"/>
          </a:xfrm>
          <a:prstGeom prst="rect">
            <a:avLst/>
          </a:prstGeom>
          <a:noFill/>
        </p:spPr>
        <p:txBody>
          <a:bodyPr wrap="square" rtlCol="0">
            <a:spAutoFit/>
          </a:bodyPr>
          <a:lstStyle/>
          <a:p>
            <a:r>
              <a:rPr lang="en-US" sz="3600" b="1" dirty="0" err="1"/>
              <a:t>Phần</a:t>
            </a:r>
            <a:r>
              <a:rPr lang="en-US" sz="3600" b="1" dirty="0"/>
              <a:t> II</a:t>
            </a:r>
            <a:r>
              <a:rPr lang="vi-VN" sz="3600" b="1" dirty="0"/>
              <a:t>I</a:t>
            </a:r>
            <a:r>
              <a:rPr lang="en-US" sz="3600" b="1" dirty="0"/>
              <a:t>. </a:t>
            </a:r>
            <a:r>
              <a:rPr lang="vi-VN" sz="3600" b="1" dirty="0" err="1"/>
              <a:t>Giải</a:t>
            </a:r>
            <a:r>
              <a:rPr lang="vi-VN" sz="3600" b="1" dirty="0"/>
              <a:t> </a:t>
            </a:r>
            <a:r>
              <a:rPr lang="vi-VN" sz="3600" b="1" dirty="0" err="1"/>
              <a:t>pháp</a:t>
            </a:r>
            <a:r>
              <a:rPr lang="vi-VN" sz="3600" b="1" dirty="0"/>
              <a:t> </a:t>
            </a:r>
            <a:r>
              <a:rPr lang="vi-VN" sz="3600" b="1" dirty="0" err="1"/>
              <a:t>thực</a:t>
            </a:r>
            <a:r>
              <a:rPr lang="vi-VN" sz="3600" b="1" dirty="0"/>
              <a:t> </a:t>
            </a:r>
            <a:r>
              <a:rPr lang="vi-VN" sz="3600" b="1" dirty="0" err="1"/>
              <a:t>hiện</a:t>
            </a:r>
            <a:endParaRPr lang="en-US" sz="3600" b="1" dirty="0"/>
          </a:p>
        </p:txBody>
      </p:sp>
      <p:sp>
        <p:nvSpPr>
          <p:cNvPr id="5" name="Hộp Văn bản 4">
            <a:extLst>
              <a:ext uri="{FF2B5EF4-FFF2-40B4-BE49-F238E27FC236}">
                <a16:creationId xmlns:a16="http://schemas.microsoft.com/office/drawing/2014/main" id="{77641D05-B080-4D45-944C-BF8920D02156}"/>
              </a:ext>
            </a:extLst>
          </p:cNvPr>
          <p:cNvSpPr txBox="1"/>
          <p:nvPr/>
        </p:nvSpPr>
        <p:spPr>
          <a:xfrm>
            <a:off x="3525187" y="6321516"/>
            <a:ext cx="5141626" cy="369332"/>
          </a:xfrm>
          <a:prstGeom prst="rect">
            <a:avLst/>
          </a:prstGeom>
          <a:noFill/>
        </p:spPr>
        <p:txBody>
          <a:bodyPr wrap="square" rtlCol="0">
            <a:spAutoFit/>
          </a:bodyPr>
          <a:lstStyle/>
          <a:p>
            <a:pPr algn="ctr"/>
            <a:r>
              <a:rPr lang="en-US" dirty="0"/>
              <a:t>S</a:t>
            </a:r>
            <a:r>
              <a:rPr lang="vi-VN" dirty="0"/>
              <a:t>ơ</a:t>
            </a:r>
            <a:r>
              <a:rPr lang="en-US" dirty="0"/>
              <a:t> </a:t>
            </a:r>
            <a:r>
              <a:rPr lang="en-US" dirty="0" err="1"/>
              <a:t>đồ</a:t>
            </a:r>
            <a:r>
              <a:rPr lang="en-US" dirty="0"/>
              <a:t> use-case </a:t>
            </a:r>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141040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2C1FE94-3B41-4636-8C1D-00DDAE037D6E}"/>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6" name="Hình ảnh 5">
            <a:extLst>
              <a:ext uri="{FF2B5EF4-FFF2-40B4-BE49-F238E27FC236}">
                <a16:creationId xmlns:a16="http://schemas.microsoft.com/office/drawing/2014/main" id="{528E9EE1-2D47-407D-A7CF-C858CD9515E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67463" y="1009294"/>
            <a:ext cx="4228923" cy="5323840"/>
          </a:xfrm>
          <a:prstGeom prst="rect">
            <a:avLst/>
          </a:prstGeom>
        </p:spPr>
      </p:pic>
      <p:sp>
        <p:nvSpPr>
          <p:cNvPr id="7" name="Hình chữ nhật 6">
            <a:extLst>
              <a:ext uri="{FF2B5EF4-FFF2-40B4-BE49-F238E27FC236}">
                <a16:creationId xmlns:a16="http://schemas.microsoft.com/office/drawing/2014/main" id="{63EC8691-CC88-4CE0-B646-08969BA0F6D5}"/>
              </a:ext>
            </a:extLst>
          </p:cNvPr>
          <p:cNvSpPr/>
          <p:nvPr/>
        </p:nvSpPr>
        <p:spPr>
          <a:xfrm>
            <a:off x="3867463" y="2585631"/>
            <a:ext cx="1588957" cy="58086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ình chữ nhật 7">
            <a:extLst>
              <a:ext uri="{FF2B5EF4-FFF2-40B4-BE49-F238E27FC236}">
                <a16:creationId xmlns:a16="http://schemas.microsoft.com/office/drawing/2014/main" id="{395070FB-322F-4FAF-9CEE-2222AF97BEAE}"/>
              </a:ext>
            </a:extLst>
          </p:cNvPr>
          <p:cNvSpPr/>
          <p:nvPr/>
        </p:nvSpPr>
        <p:spPr>
          <a:xfrm>
            <a:off x="6507429" y="3862293"/>
            <a:ext cx="1452349" cy="247084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ình chữ nhật 8">
            <a:extLst>
              <a:ext uri="{FF2B5EF4-FFF2-40B4-BE49-F238E27FC236}">
                <a16:creationId xmlns:a16="http://schemas.microsoft.com/office/drawing/2014/main" id="{ADF65F97-F307-4203-8DC9-3CC8E447B7CA}"/>
              </a:ext>
            </a:extLst>
          </p:cNvPr>
          <p:cNvSpPr/>
          <p:nvPr/>
        </p:nvSpPr>
        <p:spPr>
          <a:xfrm>
            <a:off x="6507429" y="2585631"/>
            <a:ext cx="1452350" cy="58086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7">
            <a:extLst>
              <a:ext uri="{FF2B5EF4-FFF2-40B4-BE49-F238E27FC236}">
                <a16:creationId xmlns:a16="http://schemas.microsoft.com/office/drawing/2014/main" id="{85DC15C8-36E9-486F-B986-F45D44F2AE6F}"/>
              </a:ext>
            </a:extLst>
          </p:cNvPr>
          <p:cNvSpPr txBox="1"/>
          <p:nvPr/>
        </p:nvSpPr>
        <p:spPr>
          <a:xfrm>
            <a:off x="971829" y="313501"/>
            <a:ext cx="7380224" cy="646331"/>
          </a:xfrm>
          <a:prstGeom prst="rect">
            <a:avLst/>
          </a:prstGeom>
          <a:noFill/>
        </p:spPr>
        <p:txBody>
          <a:bodyPr wrap="square" rtlCol="0">
            <a:spAutoFit/>
          </a:bodyPr>
          <a:lstStyle/>
          <a:p>
            <a:r>
              <a:rPr lang="en-US" sz="3600" b="1" dirty="0" err="1"/>
              <a:t>Phần</a:t>
            </a:r>
            <a:r>
              <a:rPr lang="en-US" sz="3600" b="1" dirty="0"/>
              <a:t> II</a:t>
            </a:r>
            <a:r>
              <a:rPr lang="vi-VN" sz="3600" b="1" dirty="0"/>
              <a:t>I</a:t>
            </a:r>
            <a:r>
              <a:rPr lang="en-US" sz="3600" b="1" dirty="0"/>
              <a:t>. </a:t>
            </a:r>
            <a:r>
              <a:rPr lang="vi-VN" sz="3600" b="1" dirty="0"/>
              <a:t>Giải pháp thực hiện</a:t>
            </a:r>
            <a:endParaRPr lang="en-US" sz="3600" b="1" dirty="0"/>
          </a:p>
        </p:txBody>
      </p:sp>
      <p:sp>
        <p:nvSpPr>
          <p:cNvPr id="3" name="Hộp Văn bản 2">
            <a:extLst>
              <a:ext uri="{FF2B5EF4-FFF2-40B4-BE49-F238E27FC236}">
                <a16:creationId xmlns:a16="http://schemas.microsoft.com/office/drawing/2014/main" id="{B63C36BE-C98E-40F7-8B7D-20E72F6EC07B}"/>
              </a:ext>
            </a:extLst>
          </p:cNvPr>
          <p:cNvSpPr txBox="1"/>
          <p:nvPr/>
        </p:nvSpPr>
        <p:spPr>
          <a:xfrm>
            <a:off x="3217888" y="6359833"/>
            <a:ext cx="5756223" cy="369332"/>
          </a:xfrm>
          <a:prstGeom prst="rect">
            <a:avLst/>
          </a:prstGeom>
          <a:noFill/>
        </p:spPr>
        <p:txBody>
          <a:bodyPr wrap="square" rtlCol="0">
            <a:spAutoFit/>
          </a:bodyPr>
          <a:lstStyle/>
          <a:p>
            <a:pPr algn="ctr"/>
            <a:r>
              <a:rPr lang="en-US" dirty="0"/>
              <a:t>S</a:t>
            </a:r>
            <a:r>
              <a:rPr lang="vi-VN" dirty="0"/>
              <a:t>ơ</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endParaRPr lang="en-US" dirty="0"/>
          </a:p>
        </p:txBody>
      </p:sp>
    </p:spTree>
    <p:extLst>
      <p:ext uri="{BB962C8B-B14F-4D97-AF65-F5344CB8AC3E}">
        <p14:creationId xmlns:p14="http://schemas.microsoft.com/office/powerpoint/2010/main" val="221858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FC4EFE99-CE64-4243-A626-E6C14C680E17}"/>
              </a:ext>
            </a:extLst>
          </p:cNvPr>
          <p:cNvSpPr>
            <a:spLocks noGrp="1"/>
          </p:cNvSpPr>
          <p:nvPr>
            <p:ph type="sldNum" idx="12"/>
          </p:nvPr>
        </p:nvSpPr>
        <p:spPr/>
        <p:txBody>
          <a:bodyPr/>
          <a:lstStyle/>
          <a:p>
            <a:fld id="{00000000-1234-1234-1234-123412341234}" type="slidenum">
              <a:rPr lang="en" smtClean="0"/>
              <a:pPr/>
              <a:t>13</a:t>
            </a:fld>
            <a:endParaRPr lang="en"/>
          </a:p>
        </p:txBody>
      </p:sp>
      <p:sp>
        <p:nvSpPr>
          <p:cNvPr id="3" name="Hộp Văn bản 2">
            <a:extLst>
              <a:ext uri="{FF2B5EF4-FFF2-40B4-BE49-F238E27FC236}">
                <a16:creationId xmlns:a16="http://schemas.microsoft.com/office/drawing/2014/main" id="{16FA18A5-7CD3-46A4-889B-BCAA31F79CA8}"/>
              </a:ext>
            </a:extLst>
          </p:cNvPr>
          <p:cNvSpPr txBox="1"/>
          <p:nvPr/>
        </p:nvSpPr>
        <p:spPr>
          <a:xfrm>
            <a:off x="1723869" y="1541457"/>
            <a:ext cx="3642610"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t>Lưu </a:t>
            </a:r>
            <a:r>
              <a:rPr lang="vi-VN" sz="2400" b="1" dirty="0" err="1"/>
              <a:t>trữ</a:t>
            </a:r>
            <a:r>
              <a:rPr lang="vi-VN" sz="2400" b="1" dirty="0"/>
              <a:t> </a:t>
            </a:r>
            <a:r>
              <a:rPr lang="vi-VN" sz="2400" b="1" dirty="0" err="1"/>
              <a:t>dữ</a:t>
            </a:r>
            <a:r>
              <a:rPr lang="vi-VN" sz="2400" b="1" dirty="0"/>
              <a:t> </a:t>
            </a:r>
            <a:r>
              <a:rPr lang="vi-VN" sz="2400" b="1" dirty="0" err="1"/>
              <a:t>liệu</a:t>
            </a:r>
            <a:r>
              <a:rPr lang="vi-VN" sz="2400" b="1" dirty="0"/>
              <a:t>:</a:t>
            </a:r>
            <a:endParaRPr lang="en-US" sz="2400" b="1" dirty="0"/>
          </a:p>
        </p:txBody>
      </p:sp>
      <p:sp>
        <p:nvSpPr>
          <p:cNvPr id="4" name="Hộp Văn bản 3">
            <a:extLst>
              <a:ext uri="{FF2B5EF4-FFF2-40B4-BE49-F238E27FC236}">
                <a16:creationId xmlns:a16="http://schemas.microsoft.com/office/drawing/2014/main" id="{6F4D07E5-D034-4947-A4F0-4F0C6C84EFD0}"/>
              </a:ext>
            </a:extLst>
          </p:cNvPr>
          <p:cNvSpPr txBox="1"/>
          <p:nvPr/>
        </p:nvSpPr>
        <p:spPr>
          <a:xfrm>
            <a:off x="2338466" y="2052378"/>
            <a:ext cx="5366478" cy="430887"/>
          </a:xfrm>
          <a:prstGeom prst="rect">
            <a:avLst/>
          </a:prstGeom>
          <a:noFill/>
        </p:spPr>
        <p:txBody>
          <a:bodyPr wrap="square" rtlCol="0">
            <a:spAutoFit/>
          </a:bodyPr>
          <a:lstStyle/>
          <a:p>
            <a:pPr marL="285750" indent="-285750">
              <a:buFont typeface="Arial" panose="020B0604020202020204" pitchFamily="34" charset="0"/>
              <a:buChar char="•"/>
            </a:pPr>
            <a:r>
              <a:rPr lang="vi-VN" sz="2200" dirty="0" err="1"/>
              <a:t>Hệ</a:t>
            </a:r>
            <a:r>
              <a:rPr lang="vi-VN" sz="2200" dirty="0"/>
              <a:t> </a:t>
            </a:r>
            <a:r>
              <a:rPr lang="vi-VN" sz="2200" dirty="0" err="1"/>
              <a:t>quản</a:t>
            </a:r>
            <a:r>
              <a:rPr lang="vi-VN" sz="2200" dirty="0"/>
              <a:t> </a:t>
            </a:r>
            <a:r>
              <a:rPr lang="vi-VN" sz="2200" dirty="0" err="1"/>
              <a:t>trị</a:t>
            </a:r>
            <a:r>
              <a:rPr lang="vi-VN" sz="2200" dirty="0"/>
              <a:t> CSDL </a:t>
            </a:r>
            <a:r>
              <a:rPr lang="vi-VN" sz="2200" dirty="0" err="1"/>
              <a:t>MySQL</a:t>
            </a:r>
            <a:r>
              <a:rPr lang="vi-VN" sz="2200" dirty="0"/>
              <a:t>.</a:t>
            </a:r>
            <a:endParaRPr lang="en-US" sz="2200" dirty="0"/>
          </a:p>
        </p:txBody>
      </p:sp>
      <p:sp>
        <p:nvSpPr>
          <p:cNvPr id="5" name="Hộp Văn bản 4">
            <a:extLst>
              <a:ext uri="{FF2B5EF4-FFF2-40B4-BE49-F238E27FC236}">
                <a16:creationId xmlns:a16="http://schemas.microsoft.com/office/drawing/2014/main" id="{7A3A8359-74BA-4306-A0D1-95A4A3FBDE43}"/>
              </a:ext>
            </a:extLst>
          </p:cNvPr>
          <p:cNvSpPr txBox="1"/>
          <p:nvPr/>
        </p:nvSpPr>
        <p:spPr>
          <a:xfrm>
            <a:off x="2338466" y="2532591"/>
            <a:ext cx="8124668" cy="430887"/>
          </a:xfrm>
          <a:prstGeom prst="rect">
            <a:avLst/>
          </a:prstGeom>
          <a:noFill/>
        </p:spPr>
        <p:txBody>
          <a:bodyPr wrap="square" rtlCol="0">
            <a:spAutoFit/>
          </a:bodyPr>
          <a:lstStyle/>
          <a:p>
            <a:pPr marL="285750" indent="-285750">
              <a:buFont typeface="Arial" panose="020B0604020202020204" pitchFamily="34" charset="0"/>
              <a:buChar char="•"/>
            </a:pPr>
            <a:r>
              <a:rPr lang="vi-VN" sz="2200" dirty="0"/>
              <a:t>Lưu </a:t>
            </a:r>
            <a:r>
              <a:rPr lang="vi-VN" sz="2200" dirty="0" err="1"/>
              <a:t>trữ</a:t>
            </a:r>
            <a:r>
              <a:rPr lang="vi-VN" sz="2200" dirty="0"/>
              <a:t> thông tin </a:t>
            </a:r>
            <a:r>
              <a:rPr lang="vi-VN" sz="2200" dirty="0" err="1"/>
              <a:t>của</a:t>
            </a:r>
            <a:r>
              <a:rPr lang="vi-VN" sz="2200" dirty="0"/>
              <a:t> </a:t>
            </a:r>
            <a:r>
              <a:rPr lang="vi-VN" sz="2200" dirty="0" err="1"/>
              <a:t>người</a:t>
            </a:r>
            <a:r>
              <a:rPr lang="vi-VN" sz="2200" dirty="0"/>
              <a:t> </a:t>
            </a:r>
            <a:r>
              <a:rPr lang="vi-VN" sz="2200" dirty="0" err="1"/>
              <a:t>dùng</a:t>
            </a:r>
            <a:r>
              <a:rPr lang="vi-VN" sz="2200" dirty="0"/>
              <a:t> </a:t>
            </a:r>
            <a:r>
              <a:rPr lang="vi-VN" sz="2200" dirty="0" err="1"/>
              <a:t>và</a:t>
            </a:r>
            <a:r>
              <a:rPr lang="vi-VN" sz="2200" dirty="0"/>
              <a:t> </a:t>
            </a:r>
            <a:r>
              <a:rPr lang="vi-VN" sz="2200" dirty="0" err="1"/>
              <a:t>tài</a:t>
            </a:r>
            <a:r>
              <a:rPr lang="vi-VN" sz="2200" dirty="0"/>
              <a:t> </a:t>
            </a:r>
            <a:r>
              <a:rPr lang="vi-VN" sz="2200" dirty="0" err="1"/>
              <a:t>sản</a:t>
            </a:r>
            <a:r>
              <a:rPr lang="vi-VN" sz="2200" dirty="0"/>
              <a:t> trong </a:t>
            </a:r>
            <a:r>
              <a:rPr lang="vi-VN" sz="2200" dirty="0" err="1"/>
              <a:t>Blockchain</a:t>
            </a:r>
            <a:r>
              <a:rPr lang="vi-VN" sz="2200" dirty="0"/>
              <a:t>.</a:t>
            </a:r>
            <a:endParaRPr lang="en-US" sz="2200" dirty="0"/>
          </a:p>
        </p:txBody>
      </p:sp>
      <p:sp>
        <p:nvSpPr>
          <p:cNvPr id="6" name="Hộp Văn bản 5">
            <a:extLst>
              <a:ext uri="{FF2B5EF4-FFF2-40B4-BE49-F238E27FC236}">
                <a16:creationId xmlns:a16="http://schemas.microsoft.com/office/drawing/2014/main" id="{27183BB0-091F-425B-97D4-D9B91D68AA26}"/>
              </a:ext>
            </a:extLst>
          </p:cNvPr>
          <p:cNvSpPr txBox="1"/>
          <p:nvPr/>
        </p:nvSpPr>
        <p:spPr>
          <a:xfrm>
            <a:off x="1723869" y="3281572"/>
            <a:ext cx="2968053"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err="1"/>
              <a:t>Xử</a:t>
            </a:r>
            <a:r>
              <a:rPr lang="vi-VN" sz="2400" b="1" dirty="0"/>
              <a:t> </a:t>
            </a:r>
            <a:r>
              <a:rPr lang="vi-VN" sz="2400" b="1" dirty="0" err="1"/>
              <a:t>lý</a:t>
            </a:r>
            <a:r>
              <a:rPr lang="vi-VN" sz="2400" b="1" dirty="0"/>
              <a:t> </a:t>
            </a:r>
            <a:r>
              <a:rPr lang="vi-VN" sz="2400" b="1" dirty="0" err="1"/>
              <a:t>dữ</a:t>
            </a:r>
            <a:r>
              <a:rPr lang="vi-VN" sz="2400" b="1" dirty="0"/>
              <a:t> </a:t>
            </a:r>
            <a:r>
              <a:rPr lang="vi-VN" sz="2400" b="1" dirty="0" err="1"/>
              <a:t>liệu</a:t>
            </a:r>
            <a:r>
              <a:rPr lang="vi-VN" sz="2400" b="1" dirty="0"/>
              <a:t>:</a:t>
            </a:r>
            <a:endParaRPr lang="en-US" sz="2400" b="1" dirty="0"/>
          </a:p>
        </p:txBody>
      </p:sp>
      <p:sp>
        <p:nvSpPr>
          <p:cNvPr id="7" name="Hộp Văn bản 6">
            <a:extLst>
              <a:ext uri="{FF2B5EF4-FFF2-40B4-BE49-F238E27FC236}">
                <a16:creationId xmlns:a16="http://schemas.microsoft.com/office/drawing/2014/main" id="{23A077CE-971F-4AB8-BCDE-4CCFCF2D6A42}"/>
              </a:ext>
            </a:extLst>
          </p:cNvPr>
          <p:cNvSpPr txBox="1"/>
          <p:nvPr/>
        </p:nvSpPr>
        <p:spPr>
          <a:xfrm>
            <a:off x="2398426" y="3925352"/>
            <a:ext cx="8004748"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Xây</a:t>
            </a:r>
            <a:r>
              <a:rPr lang="en-US" sz="2200" dirty="0"/>
              <a:t> </a:t>
            </a:r>
            <a:r>
              <a:rPr lang="en-US" sz="2200" dirty="0" err="1"/>
              <a:t>dựng</a:t>
            </a:r>
            <a:r>
              <a:rPr lang="en-US" sz="2200" dirty="0"/>
              <a:t> 13 API Server </a:t>
            </a:r>
            <a:r>
              <a:rPr lang="vi-VN" sz="2200" dirty="0"/>
              <a:t>trên </a:t>
            </a:r>
            <a:r>
              <a:rPr lang="vi-VN" sz="2200" dirty="0" err="1"/>
              <a:t>nền</a:t>
            </a:r>
            <a:r>
              <a:rPr lang="vi-VN" sz="2200" dirty="0"/>
              <a:t> </a:t>
            </a:r>
            <a:r>
              <a:rPr lang="vi-VN" sz="2200" dirty="0" err="1"/>
              <a:t>tảng</a:t>
            </a:r>
            <a:r>
              <a:rPr lang="vi-VN" sz="2200" dirty="0"/>
              <a:t> </a:t>
            </a:r>
            <a:r>
              <a:rPr lang="vi-VN" sz="2200" dirty="0" err="1"/>
              <a:t>NodeJS</a:t>
            </a:r>
            <a:r>
              <a:rPr lang="vi-VN" sz="2200" dirty="0"/>
              <a:t>.</a:t>
            </a:r>
            <a:endParaRPr lang="en-US" sz="2200" dirty="0"/>
          </a:p>
        </p:txBody>
      </p:sp>
      <p:sp>
        <p:nvSpPr>
          <p:cNvPr id="8" name="Hộp Văn bản 7">
            <a:extLst>
              <a:ext uri="{FF2B5EF4-FFF2-40B4-BE49-F238E27FC236}">
                <a16:creationId xmlns:a16="http://schemas.microsoft.com/office/drawing/2014/main" id="{D058ABD8-AF32-40A5-B3F4-86F570781871}"/>
              </a:ext>
            </a:extLst>
          </p:cNvPr>
          <p:cNvSpPr txBox="1"/>
          <p:nvPr/>
        </p:nvSpPr>
        <p:spPr>
          <a:xfrm>
            <a:off x="2398426" y="5316543"/>
            <a:ext cx="7275228"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t>Client </a:t>
            </a:r>
            <a:r>
              <a:rPr lang="en-US" sz="2200" dirty="0" err="1"/>
              <a:t>trao</a:t>
            </a:r>
            <a:r>
              <a:rPr lang="en-US" sz="2200" dirty="0"/>
              <a:t> </a:t>
            </a:r>
            <a:r>
              <a:rPr lang="en-US" sz="2200" dirty="0" err="1"/>
              <a:t>đổi</a:t>
            </a:r>
            <a:r>
              <a:rPr lang="en-US" sz="2200" dirty="0"/>
              <a:t> </a:t>
            </a:r>
            <a:r>
              <a:rPr lang="en-US" sz="2200" dirty="0" err="1"/>
              <a:t>dữ</a:t>
            </a:r>
            <a:r>
              <a:rPr lang="en-US" sz="2200" dirty="0"/>
              <a:t> </a:t>
            </a:r>
            <a:r>
              <a:rPr lang="en-US" sz="2200" dirty="0" err="1"/>
              <a:t>liệu</a:t>
            </a:r>
            <a:r>
              <a:rPr lang="en-US" sz="2200" dirty="0"/>
              <a:t> </a:t>
            </a:r>
            <a:r>
              <a:rPr lang="en-US" sz="2200" dirty="0" err="1"/>
              <a:t>với</a:t>
            </a:r>
            <a:r>
              <a:rPr lang="en-US" sz="2200" dirty="0"/>
              <a:t> Server qua </a:t>
            </a:r>
            <a:r>
              <a:rPr lang="en-US" sz="2200" dirty="0" err="1"/>
              <a:t>giao</a:t>
            </a:r>
            <a:r>
              <a:rPr lang="en-US" sz="2200" dirty="0"/>
              <a:t> </a:t>
            </a:r>
            <a:r>
              <a:rPr lang="en-US" sz="2200" dirty="0" err="1"/>
              <a:t>thức</a:t>
            </a:r>
            <a:r>
              <a:rPr lang="en-US" sz="2200" dirty="0"/>
              <a:t> HTTP.</a:t>
            </a:r>
          </a:p>
        </p:txBody>
      </p:sp>
      <p:sp>
        <p:nvSpPr>
          <p:cNvPr id="9" name="Hộp Văn bản 8">
            <a:extLst>
              <a:ext uri="{FF2B5EF4-FFF2-40B4-BE49-F238E27FC236}">
                <a16:creationId xmlns:a16="http://schemas.microsoft.com/office/drawing/2014/main" id="{E2F476A8-CE20-424E-9269-C3799F194FDF}"/>
              </a:ext>
            </a:extLst>
          </p:cNvPr>
          <p:cNvSpPr txBox="1"/>
          <p:nvPr/>
        </p:nvSpPr>
        <p:spPr>
          <a:xfrm>
            <a:off x="2398426" y="4538354"/>
            <a:ext cx="7039488" cy="769441"/>
          </a:xfrm>
          <a:prstGeom prst="rect">
            <a:avLst/>
          </a:prstGeom>
          <a:noFill/>
        </p:spPr>
        <p:txBody>
          <a:bodyPr wrap="square" rtlCol="0">
            <a:spAutoFit/>
          </a:bodyPr>
          <a:lstStyle/>
          <a:p>
            <a:pPr marL="285750" indent="-285750">
              <a:buFont typeface="Arial" panose="020B0604020202020204" pitchFamily="34" charset="0"/>
              <a:buChar char="•"/>
            </a:pPr>
            <a:r>
              <a:rPr lang="vi-VN" sz="2200" dirty="0"/>
              <a:t>Xây dựng hợp đồng thông minh riêng của hệ thống bằng ngôn ngữ Solidity.</a:t>
            </a:r>
            <a:endParaRPr lang="en-US" sz="2200" dirty="0"/>
          </a:p>
        </p:txBody>
      </p:sp>
      <p:sp>
        <p:nvSpPr>
          <p:cNvPr id="10" name="TextBox 7">
            <a:extLst>
              <a:ext uri="{FF2B5EF4-FFF2-40B4-BE49-F238E27FC236}">
                <a16:creationId xmlns:a16="http://schemas.microsoft.com/office/drawing/2014/main" id="{E36312AC-5F55-4563-9633-675CA601E1F3}"/>
              </a:ext>
            </a:extLst>
          </p:cNvPr>
          <p:cNvSpPr txBox="1"/>
          <p:nvPr/>
        </p:nvSpPr>
        <p:spPr>
          <a:xfrm>
            <a:off x="1001810" y="448850"/>
            <a:ext cx="7380224" cy="646331"/>
          </a:xfrm>
          <a:prstGeom prst="rect">
            <a:avLst/>
          </a:prstGeom>
          <a:noFill/>
        </p:spPr>
        <p:txBody>
          <a:bodyPr wrap="square" rtlCol="0">
            <a:spAutoFit/>
          </a:bodyPr>
          <a:lstStyle/>
          <a:p>
            <a:r>
              <a:rPr lang="en-US" sz="3600" b="1" dirty="0" err="1"/>
              <a:t>Phần</a:t>
            </a:r>
            <a:r>
              <a:rPr lang="en-US" sz="3600" b="1" dirty="0"/>
              <a:t> II</a:t>
            </a:r>
            <a:r>
              <a:rPr lang="vi-VN" sz="3600" b="1" dirty="0"/>
              <a:t>I</a:t>
            </a:r>
            <a:r>
              <a:rPr lang="en-US" sz="3600" b="1" dirty="0"/>
              <a:t>. </a:t>
            </a:r>
            <a:r>
              <a:rPr lang="vi-VN" sz="3600" b="1" dirty="0" err="1"/>
              <a:t>Giải</a:t>
            </a:r>
            <a:r>
              <a:rPr lang="vi-VN" sz="3600" b="1" dirty="0"/>
              <a:t> </a:t>
            </a:r>
            <a:r>
              <a:rPr lang="vi-VN" sz="3600" b="1" dirty="0" err="1"/>
              <a:t>pháp</a:t>
            </a:r>
            <a:r>
              <a:rPr lang="vi-VN" sz="3600" b="1" dirty="0"/>
              <a:t> </a:t>
            </a:r>
            <a:r>
              <a:rPr lang="vi-VN" sz="3600" b="1" dirty="0" err="1"/>
              <a:t>thực</a:t>
            </a:r>
            <a:r>
              <a:rPr lang="vi-VN" sz="3600" b="1" dirty="0"/>
              <a:t> </a:t>
            </a:r>
            <a:r>
              <a:rPr lang="vi-VN" sz="3600" b="1" dirty="0" err="1"/>
              <a:t>hiện</a:t>
            </a:r>
            <a:endParaRPr lang="en-US" sz="3600" b="1" dirty="0"/>
          </a:p>
        </p:txBody>
      </p:sp>
    </p:spTree>
    <p:extLst>
      <p:ext uri="{BB962C8B-B14F-4D97-AF65-F5344CB8AC3E}">
        <p14:creationId xmlns:p14="http://schemas.microsoft.com/office/powerpoint/2010/main" val="6402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7FB6A65-E073-4E3C-8B31-857CDA269DD5}"/>
              </a:ext>
            </a:extLst>
          </p:cNvPr>
          <p:cNvSpPr>
            <a:spLocks noGrp="1"/>
          </p:cNvSpPr>
          <p:nvPr>
            <p:ph type="sldNum" idx="12"/>
          </p:nvPr>
        </p:nvSpPr>
        <p:spPr/>
        <p:txBody>
          <a:bodyPr/>
          <a:lstStyle/>
          <a:p>
            <a:fld id="{00000000-1234-1234-1234-123412341234}" type="slidenum">
              <a:rPr lang="en" smtClean="0"/>
              <a:pPr/>
              <a:t>14</a:t>
            </a:fld>
            <a:endParaRPr lang="en"/>
          </a:p>
        </p:txBody>
      </p:sp>
      <p:graphicFrame>
        <p:nvGraphicFramePr>
          <p:cNvPr id="3" name="Bảng 2">
            <a:extLst>
              <a:ext uri="{FF2B5EF4-FFF2-40B4-BE49-F238E27FC236}">
                <a16:creationId xmlns:a16="http://schemas.microsoft.com/office/drawing/2014/main" id="{1B21647C-ACDF-464B-97C1-33B965A9E39D}"/>
              </a:ext>
            </a:extLst>
          </p:cNvPr>
          <p:cNvGraphicFramePr>
            <a:graphicFrameLocks noGrp="1"/>
          </p:cNvGraphicFramePr>
          <p:nvPr>
            <p:extLst>
              <p:ext uri="{D42A27DB-BD31-4B8C-83A1-F6EECF244321}">
                <p14:modId xmlns:p14="http://schemas.microsoft.com/office/powerpoint/2010/main" val="3746046167"/>
              </p:ext>
            </p:extLst>
          </p:nvPr>
        </p:nvGraphicFramePr>
        <p:xfrm>
          <a:off x="2000353" y="745705"/>
          <a:ext cx="8191293" cy="5587429"/>
        </p:xfrm>
        <a:graphic>
          <a:graphicData uri="http://schemas.openxmlformats.org/drawingml/2006/table">
            <a:tbl>
              <a:tblPr firstRow="1" bandRow="1">
                <a:tableStyleId>{5C22544A-7EE6-4342-B048-85BDC9FD1C3A}</a:tableStyleId>
              </a:tblPr>
              <a:tblGrid>
                <a:gridCol w="2730431">
                  <a:extLst>
                    <a:ext uri="{9D8B030D-6E8A-4147-A177-3AD203B41FA5}">
                      <a16:colId xmlns:a16="http://schemas.microsoft.com/office/drawing/2014/main" val="923652013"/>
                    </a:ext>
                  </a:extLst>
                </a:gridCol>
                <a:gridCol w="2730431">
                  <a:extLst>
                    <a:ext uri="{9D8B030D-6E8A-4147-A177-3AD203B41FA5}">
                      <a16:colId xmlns:a16="http://schemas.microsoft.com/office/drawing/2014/main" val="1461684893"/>
                    </a:ext>
                  </a:extLst>
                </a:gridCol>
                <a:gridCol w="2730431">
                  <a:extLst>
                    <a:ext uri="{9D8B030D-6E8A-4147-A177-3AD203B41FA5}">
                      <a16:colId xmlns:a16="http://schemas.microsoft.com/office/drawing/2014/main" val="1221001015"/>
                    </a:ext>
                  </a:extLst>
                </a:gridCol>
              </a:tblGrid>
              <a:tr h="498459">
                <a:tc>
                  <a:txBody>
                    <a:bodyPr/>
                    <a:lstStyle/>
                    <a:p>
                      <a:pPr algn="ctr">
                        <a:lnSpc>
                          <a:spcPct val="130000"/>
                        </a:lnSpc>
                      </a:pPr>
                      <a:r>
                        <a:rPr lang="vi-VN" sz="2000" dirty="0" err="1"/>
                        <a:t>Đối</a:t>
                      </a:r>
                      <a:r>
                        <a:rPr lang="vi-VN" sz="2000" dirty="0"/>
                        <a:t> </a:t>
                      </a:r>
                      <a:r>
                        <a:rPr lang="vi-VN" sz="2000" dirty="0" err="1"/>
                        <a:t>tượng</a:t>
                      </a:r>
                      <a:endParaRPr lang="en-US" sz="2000" dirty="0"/>
                    </a:p>
                  </a:txBody>
                  <a:tcPr/>
                </a:tc>
                <a:tc>
                  <a:txBody>
                    <a:bodyPr/>
                    <a:lstStyle/>
                    <a:p>
                      <a:pPr algn="ctr">
                        <a:lnSpc>
                          <a:spcPct val="130000"/>
                        </a:lnSpc>
                      </a:pPr>
                      <a:r>
                        <a:rPr lang="vi-VN" sz="2000" dirty="0" err="1"/>
                        <a:t>Dữ</a:t>
                      </a:r>
                      <a:r>
                        <a:rPr lang="vi-VN" sz="2000" dirty="0"/>
                        <a:t> </a:t>
                      </a:r>
                      <a:r>
                        <a:rPr lang="vi-VN" sz="2000" dirty="0" err="1"/>
                        <a:t>liệu</a:t>
                      </a:r>
                      <a:r>
                        <a:rPr lang="vi-VN" sz="2000" dirty="0"/>
                        <a:t> trong </a:t>
                      </a:r>
                      <a:r>
                        <a:rPr lang="vi-VN" sz="2000" dirty="0" err="1"/>
                        <a:t>MySQL</a:t>
                      </a:r>
                      <a:endParaRPr lang="en-US" sz="2000" dirty="0"/>
                    </a:p>
                  </a:txBody>
                  <a:tcPr/>
                </a:tc>
                <a:tc>
                  <a:txBody>
                    <a:bodyPr/>
                    <a:lstStyle/>
                    <a:p>
                      <a:pPr algn="ctr">
                        <a:lnSpc>
                          <a:spcPct val="130000"/>
                        </a:lnSpc>
                      </a:pPr>
                      <a:r>
                        <a:rPr lang="vi-VN" sz="2000" dirty="0" err="1"/>
                        <a:t>Dữ</a:t>
                      </a:r>
                      <a:r>
                        <a:rPr lang="vi-VN" sz="2000" dirty="0"/>
                        <a:t> </a:t>
                      </a:r>
                      <a:r>
                        <a:rPr lang="vi-VN" sz="2000" dirty="0" err="1"/>
                        <a:t>liệu</a:t>
                      </a:r>
                      <a:r>
                        <a:rPr lang="vi-VN" sz="2000" dirty="0"/>
                        <a:t> trong </a:t>
                      </a:r>
                      <a:r>
                        <a:rPr lang="vi-VN" sz="2000" dirty="0" err="1"/>
                        <a:t>Blockchain</a:t>
                      </a:r>
                      <a:endParaRPr lang="en-US" sz="2000" dirty="0"/>
                    </a:p>
                  </a:txBody>
                  <a:tcPr/>
                </a:tc>
                <a:extLst>
                  <a:ext uri="{0D108BD9-81ED-4DB2-BD59-A6C34878D82A}">
                    <a16:rowId xmlns:a16="http://schemas.microsoft.com/office/drawing/2014/main" val="3239760117"/>
                  </a:ext>
                </a:extLst>
              </a:tr>
              <a:tr h="1712773">
                <a:tc>
                  <a:txBody>
                    <a:bodyPr/>
                    <a:lstStyle/>
                    <a:p>
                      <a:pPr algn="ctr">
                        <a:lnSpc>
                          <a:spcPct val="130000"/>
                        </a:lnSpc>
                      </a:pPr>
                      <a:r>
                        <a:rPr lang="vi-VN" sz="1800" b="1" dirty="0"/>
                        <a:t>Tài</a:t>
                      </a:r>
                      <a:r>
                        <a:rPr lang="vi-VN" sz="1800" b="1" baseline="0" dirty="0"/>
                        <a:t> khoản</a:t>
                      </a:r>
                      <a:endParaRPr lang="en-US" sz="1800" b="1" dirty="0"/>
                    </a:p>
                  </a:txBody>
                  <a:tcPr>
                    <a:solidFill>
                      <a:schemeClr val="accent4">
                        <a:lumMod val="60000"/>
                        <a:lumOff val="40000"/>
                      </a:schemeClr>
                    </a:solidFill>
                  </a:tcPr>
                </a:tc>
                <a:tc>
                  <a:txBody>
                    <a:bodyPr/>
                    <a:lstStyle/>
                    <a:p>
                      <a:pPr marL="285750" indent="-285750">
                        <a:lnSpc>
                          <a:spcPct val="130000"/>
                        </a:lnSpc>
                        <a:buFont typeface="Arial" panose="020B0604020202020204" pitchFamily="34" charset="0"/>
                        <a:buChar char="•"/>
                      </a:pPr>
                      <a:r>
                        <a:rPr lang="vi-VN" sz="1800" dirty="0"/>
                        <a:t>Thông tin </a:t>
                      </a:r>
                      <a:r>
                        <a:rPr lang="vi-VN" sz="1800" dirty="0" err="1"/>
                        <a:t>cá</a:t>
                      </a:r>
                      <a:r>
                        <a:rPr lang="vi-VN" sz="1800" dirty="0"/>
                        <a:t> nhân.</a:t>
                      </a:r>
                    </a:p>
                    <a:p>
                      <a:pPr marL="285750" indent="-285750">
                        <a:lnSpc>
                          <a:spcPct val="130000"/>
                        </a:lnSpc>
                        <a:buFont typeface="Arial" panose="020B0604020202020204" pitchFamily="34" charset="0"/>
                        <a:buChar char="•"/>
                      </a:pPr>
                      <a:r>
                        <a:rPr lang="vi-VN" sz="1800" dirty="0" err="1"/>
                        <a:t>Mã</a:t>
                      </a:r>
                      <a:r>
                        <a:rPr lang="vi-VN" sz="1800" dirty="0"/>
                        <a:t> băm SHA-256 </a:t>
                      </a:r>
                      <a:r>
                        <a:rPr lang="vi-VN" sz="1800" dirty="0" err="1"/>
                        <a:t>email</a:t>
                      </a:r>
                      <a:r>
                        <a:rPr lang="vi-VN" sz="1800" dirty="0"/>
                        <a:t> </a:t>
                      </a:r>
                      <a:r>
                        <a:rPr lang="vi-VN" sz="1800" dirty="0" err="1"/>
                        <a:t>và</a:t>
                      </a:r>
                      <a:r>
                        <a:rPr lang="vi-VN" sz="1800" dirty="0"/>
                        <a:t> </a:t>
                      </a:r>
                      <a:r>
                        <a:rPr lang="vi-VN" sz="1800" dirty="0" err="1"/>
                        <a:t>password</a:t>
                      </a:r>
                      <a:r>
                        <a:rPr lang="vi-VN" sz="1800" dirty="0"/>
                        <a:t>.</a:t>
                      </a:r>
                    </a:p>
                    <a:p>
                      <a:pPr marL="285750" indent="-285750">
                        <a:lnSpc>
                          <a:spcPct val="130000"/>
                        </a:lnSpc>
                        <a:buFont typeface="Arial" panose="020B0604020202020204" pitchFamily="34" charset="0"/>
                        <a:buChar char="•"/>
                      </a:pPr>
                      <a:r>
                        <a:rPr lang="vi-VN" sz="1800" dirty="0"/>
                        <a:t>Thông tin </a:t>
                      </a:r>
                      <a:r>
                        <a:rPr lang="vi-VN" sz="1800" dirty="0" err="1"/>
                        <a:t>ví</a:t>
                      </a:r>
                      <a:r>
                        <a:rPr lang="vi-VN" sz="1800" dirty="0"/>
                        <a:t> </a:t>
                      </a:r>
                      <a:r>
                        <a:rPr lang="vi-VN" sz="1800" dirty="0" err="1"/>
                        <a:t>Blockchain</a:t>
                      </a:r>
                      <a:endParaRPr lang="en-US" sz="1800" dirty="0"/>
                    </a:p>
                  </a:txBody>
                  <a:tcPr>
                    <a:solidFill>
                      <a:schemeClr val="tx2">
                        <a:lumMod val="90000"/>
                      </a:schemeClr>
                    </a:solidFill>
                  </a:tcPr>
                </a:tc>
                <a:tc>
                  <a:txBody>
                    <a:bodyPr/>
                    <a:lstStyle/>
                    <a:p>
                      <a:pPr marL="285750" indent="-285750">
                        <a:lnSpc>
                          <a:spcPct val="130000"/>
                        </a:lnSpc>
                        <a:buFont typeface="Arial" panose="020B0604020202020204" pitchFamily="34" charset="0"/>
                        <a:buChar char="•"/>
                      </a:pPr>
                      <a:r>
                        <a:rPr lang="vi-VN" sz="1800" dirty="0"/>
                        <a:t>Thông tin </a:t>
                      </a:r>
                      <a:r>
                        <a:rPr lang="vi-VN" sz="1800" dirty="0" err="1"/>
                        <a:t>ví</a:t>
                      </a:r>
                      <a:r>
                        <a:rPr lang="vi-VN" sz="1800" dirty="0"/>
                        <a:t> </a:t>
                      </a:r>
                      <a:r>
                        <a:rPr lang="vi-VN" sz="1800" dirty="0" err="1"/>
                        <a:t>Blockchain</a:t>
                      </a:r>
                      <a:endParaRPr lang="en-US" sz="1800" dirty="0"/>
                    </a:p>
                  </a:txBody>
                  <a:tcPr>
                    <a:solidFill>
                      <a:schemeClr val="tx2">
                        <a:lumMod val="90000"/>
                      </a:schemeClr>
                    </a:solidFill>
                  </a:tcPr>
                </a:tc>
                <a:extLst>
                  <a:ext uri="{0D108BD9-81ED-4DB2-BD59-A6C34878D82A}">
                    <a16:rowId xmlns:a16="http://schemas.microsoft.com/office/drawing/2014/main" val="3607021886"/>
                  </a:ext>
                </a:extLst>
              </a:tr>
              <a:tr h="2720531">
                <a:tc>
                  <a:txBody>
                    <a:bodyPr/>
                    <a:lstStyle/>
                    <a:p>
                      <a:pPr algn="ctr">
                        <a:lnSpc>
                          <a:spcPct val="130000"/>
                        </a:lnSpc>
                      </a:pPr>
                      <a:r>
                        <a:rPr lang="vi-VN" sz="1800" b="1" dirty="0" err="1"/>
                        <a:t>Tài</a:t>
                      </a:r>
                      <a:r>
                        <a:rPr lang="vi-VN" sz="1800" b="1" dirty="0"/>
                        <a:t> </a:t>
                      </a:r>
                      <a:r>
                        <a:rPr lang="vi-VN" sz="1800" b="1" dirty="0" err="1"/>
                        <a:t>sản</a:t>
                      </a:r>
                      <a:endParaRPr lang="en-US" sz="1800" b="1" dirty="0"/>
                    </a:p>
                  </a:txBody>
                  <a:tcPr>
                    <a:solidFill>
                      <a:schemeClr val="accent4">
                        <a:lumMod val="60000"/>
                        <a:lumOff val="40000"/>
                      </a:schemeClr>
                    </a:solidFill>
                  </a:tcPr>
                </a:tc>
                <a:tc>
                  <a:txBody>
                    <a:bodyPr/>
                    <a:lstStyle/>
                    <a:p>
                      <a:pPr marL="285750" indent="-285750">
                        <a:lnSpc>
                          <a:spcPct val="130000"/>
                        </a:lnSpc>
                        <a:buFont typeface="Arial" panose="020B0604020202020204" pitchFamily="34" charset="0"/>
                        <a:buChar char="•"/>
                      </a:pPr>
                      <a:r>
                        <a:rPr lang="vi-VN" sz="1800" dirty="0" err="1"/>
                        <a:t>Đường</a:t>
                      </a:r>
                      <a:r>
                        <a:rPr lang="vi-VN" sz="1800" dirty="0"/>
                        <a:t> </a:t>
                      </a:r>
                      <a:r>
                        <a:rPr lang="vi-VN" sz="1800" dirty="0" err="1"/>
                        <a:t>dẫn</a:t>
                      </a:r>
                      <a:r>
                        <a:rPr lang="vi-VN" sz="1800" dirty="0"/>
                        <a:t> </a:t>
                      </a:r>
                      <a:r>
                        <a:rPr lang="vi-VN" sz="1800" dirty="0" err="1"/>
                        <a:t>đến</a:t>
                      </a:r>
                      <a:r>
                        <a:rPr lang="vi-VN" sz="1800" dirty="0"/>
                        <a:t> nơi lưu </a:t>
                      </a:r>
                      <a:r>
                        <a:rPr lang="vi-VN" sz="1800" dirty="0" err="1"/>
                        <a:t>trữ</a:t>
                      </a:r>
                      <a:r>
                        <a:rPr lang="vi-VN" sz="1800" dirty="0"/>
                        <a:t>.</a:t>
                      </a:r>
                    </a:p>
                    <a:p>
                      <a:pPr marL="285750" indent="-285750">
                        <a:lnSpc>
                          <a:spcPct val="130000"/>
                        </a:lnSpc>
                        <a:buFont typeface="Arial" panose="020B0604020202020204" pitchFamily="34" charset="0"/>
                        <a:buChar char="•"/>
                      </a:pPr>
                      <a:r>
                        <a:rPr lang="vi-VN" sz="1800" dirty="0" err="1"/>
                        <a:t>Các</a:t>
                      </a:r>
                      <a:r>
                        <a:rPr lang="vi-VN" sz="1800" dirty="0"/>
                        <a:t> thông tin </a:t>
                      </a:r>
                      <a:r>
                        <a:rPr lang="vi-VN" sz="1800" dirty="0" err="1"/>
                        <a:t>được</a:t>
                      </a:r>
                      <a:r>
                        <a:rPr lang="vi-VN" sz="1800" dirty="0"/>
                        <a:t> </a:t>
                      </a:r>
                      <a:r>
                        <a:rPr lang="vi-VN" sz="1800" dirty="0" err="1"/>
                        <a:t>khởi</a:t>
                      </a:r>
                      <a:r>
                        <a:rPr lang="vi-VN" sz="1800" dirty="0"/>
                        <a:t> </a:t>
                      </a:r>
                      <a:r>
                        <a:rPr lang="vi-VN" sz="1800" dirty="0" err="1"/>
                        <a:t>tạo</a:t>
                      </a:r>
                      <a:r>
                        <a:rPr lang="vi-VN" sz="1800" dirty="0"/>
                        <a:t> khi đăng </a:t>
                      </a:r>
                      <a:r>
                        <a:rPr lang="vi-VN" sz="1800" dirty="0" err="1"/>
                        <a:t>tải</a:t>
                      </a:r>
                      <a:r>
                        <a:rPr lang="vi-VN" sz="1800" dirty="0"/>
                        <a:t> </a:t>
                      </a:r>
                      <a:r>
                        <a:rPr lang="vi-VN" sz="1800" dirty="0" err="1"/>
                        <a:t>tài</a:t>
                      </a:r>
                      <a:r>
                        <a:rPr lang="vi-VN" sz="1800" dirty="0"/>
                        <a:t> </a:t>
                      </a:r>
                      <a:r>
                        <a:rPr lang="vi-VN" sz="1800" dirty="0" err="1"/>
                        <a:t>sản</a:t>
                      </a:r>
                      <a:r>
                        <a:rPr lang="vi-VN" sz="1800" dirty="0"/>
                        <a:t>: </a:t>
                      </a:r>
                      <a:r>
                        <a:rPr lang="vi-VN" sz="1800" dirty="0" err="1"/>
                        <a:t>Chủ</a:t>
                      </a:r>
                      <a:r>
                        <a:rPr lang="vi-VN" sz="1800" dirty="0"/>
                        <a:t> </a:t>
                      </a:r>
                      <a:r>
                        <a:rPr lang="vi-VN" sz="1800" dirty="0" err="1"/>
                        <a:t>sở</a:t>
                      </a:r>
                      <a:r>
                        <a:rPr lang="vi-VN" sz="1800" dirty="0"/>
                        <a:t> </a:t>
                      </a:r>
                      <a:r>
                        <a:rPr lang="vi-VN" sz="1800" dirty="0" err="1"/>
                        <a:t>hữu</a:t>
                      </a:r>
                      <a:r>
                        <a:rPr lang="vi-VN" sz="1800" dirty="0"/>
                        <a:t>, </a:t>
                      </a:r>
                      <a:r>
                        <a:rPr lang="vi-VN" sz="1800" dirty="0" err="1"/>
                        <a:t>tác</a:t>
                      </a:r>
                      <a:r>
                        <a:rPr lang="vi-VN" sz="1800" dirty="0"/>
                        <a:t> </a:t>
                      </a:r>
                      <a:r>
                        <a:rPr lang="vi-VN" sz="1800" dirty="0" err="1"/>
                        <a:t>giả</a:t>
                      </a:r>
                      <a:r>
                        <a:rPr lang="vi-VN" sz="1800" dirty="0"/>
                        <a:t>, </a:t>
                      </a:r>
                      <a:r>
                        <a:rPr lang="vi-VN" sz="1800" dirty="0" err="1"/>
                        <a:t>quyền</a:t>
                      </a:r>
                      <a:r>
                        <a:rPr lang="vi-VN" sz="1800" dirty="0"/>
                        <a:t> công khai.</a:t>
                      </a:r>
                    </a:p>
                  </a:txBody>
                  <a:tcPr>
                    <a:solidFill>
                      <a:schemeClr val="tx2">
                        <a:lumMod val="90000"/>
                      </a:schemeClr>
                    </a:solidFill>
                  </a:tcPr>
                </a:tc>
                <a:tc>
                  <a:txBody>
                    <a:bodyPr/>
                    <a:lstStyle/>
                    <a:p>
                      <a:pPr marL="285750" indent="-285750">
                        <a:lnSpc>
                          <a:spcPct val="130000"/>
                        </a:lnSpc>
                        <a:buFont typeface="Arial" panose="020B0604020202020204" pitchFamily="34" charset="0"/>
                        <a:buChar char="•"/>
                      </a:pPr>
                      <a:r>
                        <a:rPr lang="vi-VN" sz="1800" dirty="0"/>
                        <a:t>Mã băm SHA-256 nội dung tài sản.</a:t>
                      </a:r>
                    </a:p>
                    <a:p>
                      <a:pPr marL="285750" indent="-285750">
                        <a:lnSpc>
                          <a:spcPct val="130000"/>
                        </a:lnSpc>
                        <a:buFont typeface="Arial" panose="020B0604020202020204" pitchFamily="34" charset="0"/>
                        <a:buChar char="•"/>
                      </a:pPr>
                      <a:r>
                        <a:rPr lang="vi-VN" sz="1800" dirty="0" err="1"/>
                        <a:t>Địa</a:t>
                      </a:r>
                      <a:r>
                        <a:rPr lang="vi-VN" sz="1800" dirty="0"/>
                        <a:t> </a:t>
                      </a:r>
                      <a:r>
                        <a:rPr lang="vi-VN" sz="1800" dirty="0" err="1"/>
                        <a:t>chỉ</a:t>
                      </a:r>
                      <a:r>
                        <a:rPr lang="vi-VN" sz="1800" dirty="0"/>
                        <a:t> </a:t>
                      </a:r>
                      <a:r>
                        <a:rPr lang="vi-VN" sz="1800" dirty="0" err="1"/>
                        <a:t>ví</a:t>
                      </a:r>
                      <a:r>
                        <a:rPr lang="vi-VN" sz="1800" dirty="0"/>
                        <a:t> </a:t>
                      </a:r>
                      <a:r>
                        <a:rPr lang="vi-VN" sz="1800" dirty="0" err="1"/>
                        <a:t>của</a:t>
                      </a:r>
                      <a:r>
                        <a:rPr lang="vi-VN" sz="1800" dirty="0"/>
                        <a:t> </a:t>
                      </a:r>
                      <a:r>
                        <a:rPr lang="vi-VN" sz="1800" dirty="0" err="1"/>
                        <a:t>chủ</a:t>
                      </a:r>
                      <a:r>
                        <a:rPr lang="vi-VN" sz="1800" dirty="0"/>
                        <a:t> </a:t>
                      </a:r>
                      <a:r>
                        <a:rPr lang="vi-VN" sz="1800" dirty="0" err="1"/>
                        <a:t>tài</a:t>
                      </a:r>
                      <a:r>
                        <a:rPr lang="vi-VN" sz="1800" dirty="0"/>
                        <a:t> </a:t>
                      </a:r>
                      <a:r>
                        <a:rPr lang="vi-VN" sz="1800" dirty="0" err="1"/>
                        <a:t>sản</a:t>
                      </a:r>
                      <a:r>
                        <a:rPr lang="vi-VN" sz="1800" dirty="0"/>
                        <a:t>, </a:t>
                      </a:r>
                      <a:r>
                        <a:rPr lang="vi-VN" sz="1800" dirty="0" err="1"/>
                        <a:t>tác</a:t>
                      </a:r>
                      <a:r>
                        <a:rPr lang="vi-VN" sz="1800" dirty="0"/>
                        <a:t> </a:t>
                      </a:r>
                      <a:r>
                        <a:rPr lang="vi-VN" sz="1800" dirty="0" err="1"/>
                        <a:t>giả</a:t>
                      </a:r>
                      <a:r>
                        <a:rPr lang="vi-VN" sz="1800" dirty="0"/>
                        <a:t>.</a:t>
                      </a:r>
                    </a:p>
                    <a:p>
                      <a:pPr marL="285750" indent="-285750">
                        <a:lnSpc>
                          <a:spcPct val="130000"/>
                        </a:lnSpc>
                        <a:buFont typeface="Arial" panose="020B0604020202020204" pitchFamily="34" charset="0"/>
                        <a:buChar char="•"/>
                      </a:pPr>
                      <a:r>
                        <a:rPr lang="vi-VN" sz="1800" dirty="0"/>
                        <a:t>Danh </a:t>
                      </a:r>
                      <a:r>
                        <a:rPr lang="vi-VN" sz="1800" dirty="0" err="1"/>
                        <a:t>sách</a:t>
                      </a:r>
                      <a:r>
                        <a:rPr lang="vi-VN" sz="1800" dirty="0"/>
                        <a:t> </a:t>
                      </a:r>
                      <a:r>
                        <a:rPr lang="vi-VN" sz="1800" dirty="0" err="1"/>
                        <a:t>những</a:t>
                      </a:r>
                      <a:r>
                        <a:rPr lang="vi-VN" sz="1800" dirty="0"/>
                        <a:t> </a:t>
                      </a:r>
                      <a:r>
                        <a:rPr lang="vi-VN" sz="1800" dirty="0" err="1"/>
                        <a:t>địa</a:t>
                      </a:r>
                      <a:r>
                        <a:rPr lang="vi-VN" sz="1800" dirty="0"/>
                        <a:t> </a:t>
                      </a:r>
                      <a:r>
                        <a:rPr lang="vi-VN" sz="1800" dirty="0" err="1"/>
                        <a:t>chỉ</a:t>
                      </a:r>
                      <a:r>
                        <a:rPr lang="vi-VN" sz="1800" dirty="0"/>
                        <a:t> </a:t>
                      </a:r>
                      <a:r>
                        <a:rPr lang="vi-VN" sz="1800" dirty="0" err="1"/>
                        <a:t>được</a:t>
                      </a:r>
                      <a:r>
                        <a:rPr lang="vi-VN" sz="1800" dirty="0"/>
                        <a:t> </a:t>
                      </a:r>
                      <a:r>
                        <a:rPr lang="vi-VN" sz="1800" dirty="0" err="1"/>
                        <a:t>quyền</a:t>
                      </a:r>
                      <a:r>
                        <a:rPr lang="vi-VN" sz="1800" dirty="0"/>
                        <a:t> truy </a:t>
                      </a:r>
                      <a:r>
                        <a:rPr lang="vi-VN" sz="1800" dirty="0" err="1"/>
                        <a:t>cập</a:t>
                      </a:r>
                      <a:r>
                        <a:rPr lang="vi-VN" sz="1800" dirty="0"/>
                        <a:t> </a:t>
                      </a:r>
                      <a:r>
                        <a:rPr lang="vi-VN" sz="1800" dirty="0" err="1"/>
                        <a:t>tài</a:t>
                      </a:r>
                      <a:r>
                        <a:rPr lang="vi-VN" sz="1800" dirty="0"/>
                        <a:t> </a:t>
                      </a:r>
                      <a:r>
                        <a:rPr lang="vi-VN" sz="1800" dirty="0" err="1"/>
                        <a:t>sản</a:t>
                      </a:r>
                      <a:endParaRPr lang="vi-VN" sz="1800" dirty="0"/>
                    </a:p>
                    <a:p>
                      <a:pPr marL="285750" indent="-285750">
                        <a:lnSpc>
                          <a:spcPct val="130000"/>
                        </a:lnSpc>
                        <a:buFont typeface="Arial" panose="020B0604020202020204" pitchFamily="34" charset="0"/>
                        <a:buChar char="•"/>
                      </a:pPr>
                      <a:endParaRPr lang="en-US" sz="1800" dirty="0"/>
                    </a:p>
                  </a:txBody>
                  <a:tcPr>
                    <a:solidFill>
                      <a:schemeClr val="tx2">
                        <a:lumMod val="90000"/>
                      </a:schemeClr>
                    </a:solidFill>
                  </a:tcPr>
                </a:tc>
                <a:extLst>
                  <a:ext uri="{0D108BD9-81ED-4DB2-BD59-A6C34878D82A}">
                    <a16:rowId xmlns:a16="http://schemas.microsoft.com/office/drawing/2014/main" val="2497243422"/>
                  </a:ext>
                </a:extLst>
              </a:tr>
            </a:tbl>
          </a:graphicData>
        </a:graphic>
      </p:graphicFrame>
      <p:sp>
        <p:nvSpPr>
          <p:cNvPr id="4" name="TextBox 7">
            <a:extLst>
              <a:ext uri="{FF2B5EF4-FFF2-40B4-BE49-F238E27FC236}">
                <a16:creationId xmlns:a16="http://schemas.microsoft.com/office/drawing/2014/main" id="{F2F50646-4AD2-435A-8614-EAD012EEB8B6}"/>
              </a:ext>
            </a:extLst>
          </p:cNvPr>
          <p:cNvSpPr txBox="1"/>
          <p:nvPr/>
        </p:nvSpPr>
        <p:spPr>
          <a:xfrm>
            <a:off x="474860" y="0"/>
            <a:ext cx="7380224" cy="646331"/>
          </a:xfrm>
          <a:prstGeom prst="rect">
            <a:avLst/>
          </a:prstGeom>
          <a:noFill/>
        </p:spPr>
        <p:txBody>
          <a:bodyPr wrap="square" rtlCol="0">
            <a:spAutoFit/>
          </a:bodyPr>
          <a:lstStyle/>
          <a:p>
            <a:r>
              <a:rPr lang="en-US" sz="3600" b="1" dirty="0" err="1"/>
              <a:t>Phần</a:t>
            </a:r>
            <a:r>
              <a:rPr lang="en-US" sz="3600" b="1" dirty="0"/>
              <a:t> II</a:t>
            </a:r>
            <a:r>
              <a:rPr lang="vi-VN" sz="3600" b="1" dirty="0"/>
              <a:t>I</a:t>
            </a:r>
            <a:r>
              <a:rPr lang="en-US" sz="3600" b="1" dirty="0"/>
              <a:t>. </a:t>
            </a:r>
            <a:r>
              <a:rPr lang="vi-VN" sz="3600" b="1" dirty="0" err="1"/>
              <a:t>Giải</a:t>
            </a:r>
            <a:r>
              <a:rPr lang="vi-VN" sz="3600" b="1" dirty="0"/>
              <a:t> </a:t>
            </a:r>
            <a:r>
              <a:rPr lang="vi-VN" sz="3600" b="1" dirty="0" err="1"/>
              <a:t>pháp</a:t>
            </a:r>
            <a:r>
              <a:rPr lang="vi-VN" sz="3600" b="1" dirty="0"/>
              <a:t> </a:t>
            </a:r>
            <a:r>
              <a:rPr lang="vi-VN" sz="3600" b="1" dirty="0" err="1"/>
              <a:t>thực</a:t>
            </a:r>
            <a:r>
              <a:rPr lang="vi-VN" sz="3600" b="1" dirty="0"/>
              <a:t> </a:t>
            </a:r>
            <a:r>
              <a:rPr lang="vi-VN" sz="3600" b="1" dirty="0" err="1"/>
              <a:t>hiện</a:t>
            </a:r>
            <a:endParaRPr lang="en-US" sz="3600" b="1" dirty="0"/>
          </a:p>
        </p:txBody>
      </p:sp>
    </p:spTree>
    <p:extLst>
      <p:ext uri="{BB962C8B-B14F-4D97-AF65-F5344CB8AC3E}">
        <p14:creationId xmlns:p14="http://schemas.microsoft.com/office/powerpoint/2010/main" val="176925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05388B64-45EF-4430-BF89-4F1945410DF5}"/>
              </a:ext>
            </a:extLst>
          </p:cNvPr>
          <p:cNvSpPr txBox="1"/>
          <p:nvPr/>
        </p:nvSpPr>
        <p:spPr>
          <a:xfrm>
            <a:off x="927557" y="2674257"/>
            <a:ext cx="9880351" cy="1015663"/>
          </a:xfrm>
          <a:prstGeom prst="rect">
            <a:avLst/>
          </a:prstGeom>
          <a:noFill/>
        </p:spPr>
        <p:txBody>
          <a:bodyPr wrap="square" rtlCol="0">
            <a:spAutoFit/>
          </a:bodyPr>
          <a:lstStyle/>
          <a:p>
            <a:r>
              <a:rPr lang="en-US" sz="6000" dirty="0"/>
              <a:t>PHẦN IV. </a:t>
            </a:r>
            <a:r>
              <a:rPr lang="en-US" sz="6000" dirty="0" err="1"/>
              <a:t>Kết</a:t>
            </a:r>
            <a:r>
              <a:rPr lang="en-US" sz="6000" dirty="0"/>
              <a:t> </a:t>
            </a:r>
            <a:r>
              <a:rPr lang="en-US" sz="6000" dirty="0" err="1"/>
              <a:t>quả</a:t>
            </a:r>
            <a:r>
              <a:rPr lang="en-US" sz="6000" dirty="0"/>
              <a:t> </a:t>
            </a:r>
            <a:r>
              <a:rPr lang="en-US" sz="6000" dirty="0" err="1"/>
              <a:t>đạt</a:t>
            </a:r>
            <a:r>
              <a:rPr lang="en-US" sz="6000" dirty="0"/>
              <a:t> đ</a:t>
            </a:r>
            <a:r>
              <a:rPr lang="vi-VN" sz="6000" dirty="0"/>
              <a:t>ư</a:t>
            </a:r>
            <a:r>
              <a:rPr lang="en-US" sz="6000" dirty="0" err="1"/>
              <a:t>ợc</a:t>
            </a:r>
            <a:endParaRPr lang="en-US" sz="6000" dirty="0"/>
          </a:p>
        </p:txBody>
      </p:sp>
      <p:sp>
        <p:nvSpPr>
          <p:cNvPr id="3" name="Chỗ dành sẵn cho Số hiệu Bản chiếu 2">
            <a:extLst>
              <a:ext uri="{FF2B5EF4-FFF2-40B4-BE49-F238E27FC236}">
                <a16:creationId xmlns:a16="http://schemas.microsoft.com/office/drawing/2014/main" id="{73F2C7AB-B73F-4254-A7A8-D8C94608F616}"/>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417198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85C08D6-2556-4067-8A6D-7E5A37C5BA64}"/>
              </a:ext>
            </a:extLst>
          </p:cNvPr>
          <p:cNvSpPr>
            <a:spLocks noGrp="1"/>
          </p:cNvSpPr>
          <p:nvPr>
            <p:ph type="sldNum" idx="12"/>
          </p:nvPr>
        </p:nvSpPr>
        <p:spPr/>
        <p:txBody>
          <a:bodyPr/>
          <a:lstStyle/>
          <a:p>
            <a:fld id="{00000000-1234-1234-1234-123412341234}" type="slidenum">
              <a:rPr lang="en" smtClean="0"/>
              <a:pPr/>
              <a:t>16</a:t>
            </a:fld>
            <a:endParaRPr lang="en"/>
          </a:p>
        </p:txBody>
      </p:sp>
      <p:pic>
        <p:nvPicPr>
          <p:cNvPr id="4" name="Hình ảnh 3">
            <a:extLst>
              <a:ext uri="{FF2B5EF4-FFF2-40B4-BE49-F238E27FC236}">
                <a16:creationId xmlns:a16="http://schemas.microsoft.com/office/drawing/2014/main" id="{AA50CAE0-EA87-434F-9AF3-CF4D0A8F374B}"/>
              </a:ext>
            </a:extLst>
          </p:cNvPr>
          <p:cNvPicPr/>
          <p:nvPr/>
        </p:nvPicPr>
        <p:blipFill>
          <a:blip r:embed="rId2"/>
          <a:stretch>
            <a:fillRect/>
          </a:stretch>
        </p:blipFill>
        <p:spPr>
          <a:xfrm>
            <a:off x="1945911" y="1703850"/>
            <a:ext cx="8682116" cy="4891784"/>
          </a:xfrm>
          <a:prstGeom prst="rect">
            <a:avLst/>
          </a:prstGeom>
        </p:spPr>
      </p:pic>
      <p:sp>
        <p:nvSpPr>
          <p:cNvPr id="5" name="Hình chữ nhật 4">
            <a:extLst>
              <a:ext uri="{FF2B5EF4-FFF2-40B4-BE49-F238E27FC236}">
                <a16:creationId xmlns:a16="http://schemas.microsoft.com/office/drawing/2014/main" id="{AC93D82E-E911-4B60-AE84-B137B2B8AC7A}"/>
              </a:ext>
            </a:extLst>
          </p:cNvPr>
          <p:cNvSpPr/>
          <p:nvPr/>
        </p:nvSpPr>
        <p:spPr>
          <a:xfrm>
            <a:off x="820102" y="404943"/>
            <a:ext cx="6809891" cy="646331"/>
          </a:xfrm>
          <a:prstGeom prst="rect">
            <a:avLst/>
          </a:prstGeom>
        </p:spPr>
        <p:txBody>
          <a:bodyPr wrap="square">
            <a:spAutoFit/>
          </a:bodyPr>
          <a:lstStyle/>
          <a:p>
            <a:r>
              <a:rPr lang="en-US" sz="3600" b="1" dirty="0" err="1"/>
              <a:t>Phần</a:t>
            </a:r>
            <a:r>
              <a:rPr lang="en-US" sz="3600" b="1" dirty="0"/>
              <a:t> </a:t>
            </a:r>
            <a:r>
              <a:rPr lang="vi-VN" sz="3600" b="1" dirty="0"/>
              <a:t>IV</a:t>
            </a:r>
            <a:r>
              <a:rPr lang="en-US" sz="3600" b="1" dirty="0"/>
              <a:t>. </a:t>
            </a:r>
            <a:r>
              <a:rPr lang="vi-VN" sz="3600" b="1" dirty="0" err="1"/>
              <a:t>Kết</a:t>
            </a:r>
            <a:r>
              <a:rPr lang="vi-VN" sz="3600" b="1" dirty="0"/>
              <a:t> </a:t>
            </a:r>
            <a:r>
              <a:rPr lang="vi-VN" sz="3600" b="1" dirty="0" err="1"/>
              <a:t>quả</a:t>
            </a:r>
            <a:r>
              <a:rPr lang="vi-VN" sz="3600" b="1" dirty="0"/>
              <a:t> </a:t>
            </a:r>
            <a:r>
              <a:rPr lang="en-US" sz="3600" b="1" dirty="0" err="1"/>
              <a:t>đạt</a:t>
            </a:r>
            <a:r>
              <a:rPr lang="en-US" sz="3600" b="1" dirty="0"/>
              <a:t> đ</a:t>
            </a:r>
            <a:r>
              <a:rPr lang="vi-VN" sz="3600" b="1" dirty="0"/>
              <a:t>ư</a:t>
            </a:r>
            <a:r>
              <a:rPr lang="en-US" sz="3600" b="1" dirty="0" err="1"/>
              <a:t>ợc</a:t>
            </a:r>
            <a:endParaRPr lang="en-US" sz="3600" b="1" dirty="0"/>
          </a:p>
        </p:txBody>
      </p:sp>
      <p:sp>
        <p:nvSpPr>
          <p:cNvPr id="7" name="Hộp Văn bản 6">
            <a:extLst>
              <a:ext uri="{FF2B5EF4-FFF2-40B4-BE49-F238E27FC236}">
                <a16:creationId xmlns:a16="http://schemas.microsoft.com/office/drawing/2014/main" id="{D04469EA-1152-4A97-A3A1-7CBC4DF24563}"/>
              </a:ext>
            </a:extLst>
          </p:cNvPr>
          <p:cNvSpPr txBox="1"/>
          <p:nvPr/>
        </p:nvSpPr>
        <p:spPr>
          <a:xfrm>
            <a:off x="1059660" y="1085520"/>
            <a:ext cx="6300509"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err="1"/>
              <a:t>Một</a:t>
            </a:r>
            <a:r>
              <a:rPr lang="en-US" sz="2400" b="1" dirty="0"/>
              <a:t> </a:t>
            </a:r>
            <a:r>
              <a:rPr lang="en-US" sz="2400" b="1" dirty="0" err="1"/>
              <a:t>số</a:t>
            </a:r>
            <a:r>
              <a:rPr lang="en-US" sz="2400" b="1" dirty="0"/>
              <a:t> </a:t>
            </a:r>
            <a:r>
              <a:rPr lang="en-US" sz="2400" b="1" dirty="0" err="1"/>
              <a:t>hình</a:t>
            </a:r>
            <a:r>
              <a:rPr lang="en-US" sz="2400" b="1" dirty="0"/>
              <a:t> </a:t>
            </a:r>
            <a:r>
              <a:rPr lang="en-US" sz="2400" b="1" dirty="0" err="1"/>
              <a:t>ảnh</a:t>
            </a:r>
            <a:r>
              <a:rPr lang="en-US" sz="2400" b="1" dirty="0"/>
              <a:t> </a:t>
            </a:r>
            <a:r>
              <a:rPr lang="en-US" sz="2400" b="1" dirty="0" err="1"/>
              <a:t>giao</a:t>
            </a:r>
            <a:r>
              <a:rPr lang="en-US" sz="2400" b="1" dirty="0"/>
              <a:t> </a:t>
            </a:r>
            <a:r>
              <a:rPr lang="en-US" sz="2400" b="1" dirty="0" err="1"/>
              <a:t>diện</a:t>
            </a:r>
            <a:r>
              <a:rPr lang="en-US" sz="2400" b="1" dirty="0"/>
              <a:t> Website:</a:t>
            </a:r>
          </a:p>
        </p:txBody>
      </p:sp>
    </p:spTree>
    <p:extLst>
      <p:ext uri="{BB962C8B-B14F-4D97-AF65-F5344CB8AC3E}">
        <p14:creationId xmlns:p14="http://schemas.microsoft.com/office/powerpoint/2010/main" val="68042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584D512-4A1F-497F-AAA1-41BA4C1E3AFB}"/>
              </a:ext>
            </a:extLst>
          </p:cNvPr>
          <p:cNvSpPr>
            <a:spLocks noGrp="1"/>
          </p:cNvSpPr>
          <p:nvPr>
            <p:ph type="sldNum" idx="12"/>
          </p:nvPr>
        </p:nvSpPr>
        <p:spPr/>
        <p:txBody>
          <a:bodyPr/>
          <a:lstStyle/>
          <a:p>
            <a:fld id="{00000000-1234-1234-1234-123412341234}" type="slidenum">
              <a:rPr lang="en" smtClean="0"/>
              <a:pPr/>
              <a:t>17</a:t>
            </a:fld>
            <a:endParaRPr lang="en"/>
          </a:p>
        </p:txBody>
      </p:sp>
      <p:sp>
        <p:nvSpPr>
          <p:cNvPr id="3" name="Hình chữ nhật 2">
            <a:extLst>
              <a:ext uri="{FF2B5EF4-FFF2-40B4-BE49-F238E27FC236}">
                <a16:creationId xmlns:a16="http://schemas.microsoft.com/office/drawing/2014/main" id="{CD513CA0-6A35-4AF1-BAD5-B7470D69A157}"/>
              </a:ext>
            </a:extLst>
          </p:cNvPr>
          <p:cNvSpPr/>
          <p:nvPr/>
        </p:nvSpPr>
        <p:spPr>
          <a:xfrm>
            <a:off x="820102" y="404943"/>
            <a:ext cx="6809891" cy="646331"/>
          </a:xfrm>
          <a:prstGeom prst="rect">
            <a:avLst/>
          </a:prstGeom>
        </p:spPr>
        <p:txBody>
          <a:bodyPr wrap="square">
            <a:spAutoFit/>
          </a:bodyPr>
          <a:lstStyle/>
          <a:p>
            <a:r>
              <a:rPr lang="en-US" sz="3600" b="1" dirty="0" err="1"/>
              <a:t>Phần</a:t>
            </a:r>
            <a:r>
              <a:rPr lang="en-US" sz="3600" b="1" dirty="0"/>
              <a:t> </a:t>
            </a:r>
            <a:r>
              <a:rPr lang="vi-VN" sz="3600" b="1" dirty="0"/>
              <a:t>IV</a:t>
            </a:r>
            <a:r>
              <a:rPr lang="en-US" sz="3600" b="1" dirty="0"/>
              <a:t>. </a:t>
            </a:r>
            <a:r>
              <a:rPr lang="vi-VN" sz="3600" b="1" dirty="0" err="1"/>
              <a:t>Kết</a:t>
            </a:r>
            <a:r>
              <a:rPr lang="vi-VN" sz="3600" b="1" dirty="0"/>
              <a:t> </a:t>
            </a:r>
            <a:r>
              <a:rPr lang="vi-VN" sz="3600" b="1" dirty="0" err="1"/>
              <a:t>quả</a:t>
            </a:r>
            <a:r>
              <a:rPr lang="vi-VN" sz="3600" b="1" dirty="0"/>
              <a:t> </a:t>
            </a:r>
            <a:r>
              <a:rPr lang="en-US" sz="3600" b="1" dirty="0" err="1"/>
              <a:t>đạt</a:t>
            </a:r>
            <a:r>
              <a:rPr lang="en-US" sz="3600" b="1" dirty="0"/>
              <a:t> đ</a:t>
            </a:r>
            <a:r>
              <a:rPr lang="vi-VN" sz="3600" b="1" dirty="0"/>
              <a:t>ư</a:t>
            </a:r>
            <a:r>
              <a:rPr lang="en-US" sz="3600" b="1" dirty="0" err="1"/>
              <a:t>ợc</a:t>
            </a:r>
            <a:endParaRPr lang="en-US" sz="3600" b="1" dirty="0"/>
          </a:p>
        </p:txBody>
      </p:sp>
      <p:pic>
        <p:nvPicPr>
          <p:cNvPr id="4" name="Hình ảnh 3">
            <a:extLst>
              <a:ext uri="{FF2B5EF4-FFF2-40B4-BE49-F238E27FC236}">
                <a16:creationId xmlns:a16="http://schemas.microsoft.com/office/drawing/2014/main" id="{D0012685-199F-492F-A6C9-3F151BCCA915}"/>
              </a:ext>
            </a:extLst>
          </p:cNvPr>
          <p:cNvPicPr/>
          <p:nvPr/>
        </p:nvPicPr>
        <p:blipFill>
          <a:blip r:embed="rId2"/>
          <a:stretch>
            <a:fillRect/>
          </a:stretch>
        </p:blipFill>
        <p:spPr>
          <a:xfrm>
            <a:off x="1701951" y="1168207"/>
            <a:ext cx="9255859" cy="4932790"/>
          </a:xfrm>
          <a:prstGeom prst="rect">
            <a:avLst/>
          </a:prstGeom>
        </p:spPr>
      </p:pic>
    </p:spTree>
    <p:extLst>
      <p:ext uri="{BB962C8B-B14F-4D97-AF65-F5344CB8AC3E}">
        <p14:creationId xmlns:p14="http://schemas.microsoft.com/office/powerpoint/2010/main" val="314673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F8F97855-820D-4907-99FC-DA6626A505C2}"/>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3" name="Hình ảnh 2">
            <a:extLst>
              <a:ext uri="{FF2B5EF4-FFF2-40B4-BE49-F238E27FC236}">
                <a16:creationId xmlns:a16="http://schemas.microsoft.com/office/drawing/2014/main" id="{27746B40-33E9-4423-82C8-303D42E4B0BC}"/>
              </a:ext>
            </a:extLst>
          </p:cNvPr>
          <p:cNvPicPr/>
          <p:nvPr/>
        </p:nvPicPr>
        <p:blipFill>
          <a:blip r:embed="rId2"/>
          <a:stretch>
            <a:fillRect/>
          </a:stretch>
        </p:blipFill>
        <p:spPr>
          <a:xfrm>
            <a:off x="2146406" y="1118619"/>
            <a:ext cx="8466630" cy="4802495"/>
          </a:xfrm>
          <a:prstGeom prst="rect">
            <a:avLst/>
          </a:prstGeom>
        </p:spPr>
      </p:pic>
      <p:sp>
        <p:nvSpPr>
          <p:cNvPr id="4" name="Hình chữ nhật 3">
            <a:extLst>
              <a:ext uri="{FF2B5EF4-FFF2-40B4-BE49-F238E27FC236}">
                <a16:creationId xmlns:a16="http://schemas.microsoft.com/office/drawing/2014/main" id="{9D43A1E4-50F2-474C-B50B-E83C8DAE75D0}"/>
              </a:ext>
            </a:extLst>
          </p:cNvPr>
          <p:cNvSpPr/>
          <p:nvPr/>
        </p:nvSpPr>
        <p:spPr>
          <a:xfrm>
            <a:off x="820102" y="290555"/>
            <a:ext cx="6809891" cy="646331"/>
          </a:xfrm>
          <a:prstGeom prst="rect">
            <a:avLst/>
          </a:prstGeom>
        </p:spPr>
        <p:txBody>
          <a:bodyPr wrap="square">
            <a:spAutoFit/>
          </a:bodyPr>
          <a:lstStyle/>
          <a:p>
            <a:r>
              <a:rPr lang="en-US" sz="3600" b="1" dirty="0" err="1"/>
              <a:t>Phần</a:t>
            </a:r>
            <a:r>
              <a:rPr lang="en-US" sz="3600" b="1" dirty="0"/>
              <a:t> </a:t>
            </a:r>
            <a:r>
              <a:rPr lang="vi-VN" sz="3600" b="1" dirty="0"/>
              <a:t>IV</a:t>
            </a:r>
            <a:r>
              <a:rPr lang="en-US" sz="3600" b="1" dirty="0"/>
              <a:t>. </a:t>
            </a:r>
            <a:r>
              <a:rPr lang="vi-VN" sz="3600" b="1" dirty="0" err="1"/>
              <a:t>Kết</a:t>
            </a:r>
            <a:r>
              <a:rPr lang="vi-VN" sz="3600" b="1" dirty="0"/>
              <a:t> </a:t>
            </a:r>
            <a:r>
              <a:rPr lang="vi-VN" sz="3600" b="1" dirty="0" err="1"/>
              <a:t>quả</a:t>
            </a:r>
            <a:r>
              <a:rPr lang="vi-VN" sz="3600" b="1" dirty="0"/>
              <a:t> </a:t>
            </a:r>
            <a:r>
              <a:rPr lang="en-US" sz="3600" b="1" dirty="0" err="1"/>
              <a:t>đạt</a:t>
            </a:r>
            <a:r>
              <a:rPr lang="en-US" sz="3600" b="1" dirty="0"/>
              <a:t> đ</a:t>
            </a:r>
            <a:r>
              <a:rPr lang="vi-VN" sz="3600" b="1" dirty="0"/>
              <a:t>ư</a:t>
            </a:r>
            <a:r>
              <a:rPr lang="en-US" sz="3600" b="1" dirty="0" err="1"/>
              <a:t>ợc</a:t>
            </a:r>
            <a:endParaRPr lang="en-US" sz="3600" b="1" dirty="0"/>
          </a:p>
        </p:txBody>
      </p:sp>
    </p:spTree>
    <p:extLst>
      <p:ext uri="{BB962C8B-B14F-4D97-AF65-F5344CB8AC3E}">
        <p14:creationId xmlns:p14="http://schemas.microsoft.com/office/powerpoint/2010/main" val="273812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B13AB3E-7C0A-466E-937C-58101A5EB755}"/>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3" name="Hình ảnh 2">
            <a:extLst>
              <a:ext uri="{FF2B5EF4-FFF2-40B4-BE49-F238E27FC236}">
                <a16:creationId xmlns:a16="http://schemas.microsoft.com/office/drawing/2014/main" id="{6C50A88F-6BED-4E4B-8073-AC6477AD38DC}"/>
              </a:ext>
            </a:extLst>
          </p:cNvPr>
          <p:cNvPicPr/>
          <p:nvPr/>
        </p:nvPicPr>
        <p:blipFill>
          <a:blip r:embed="rId2"/>
          <a:stretch>
            <a:fillRect/>
          </a:stretch>
        </p:blipFill>
        <p:spPr>
          <a:xfrm>
            <a:off x="1789388" y="1068743"/>
            <a:ext cx="8928579" cy="4927323"/>
          </a:xfrm>
          <a:prstGeom prst="rect">
            <a:avLst/>
          </a:prstGeom>
        </p:spPr>
      </p:pic>
      <p:sp>
        <p:nvSpPr>
          <p:cNvPr id="4" name="Hình chữ nhật 3">
            <a:extLst>
              <a:ext uri="{FF2B5EF4-FFF2-40B4-BE49-F238E27FC236}">
                <a16:creationId xmlns:a16="http://schemas.microsoft.com/office/drawing/2014/main" id="{F8AE6460-17DF-42B9-B175-D07052503E86}"/>
              </a:ext>
            </a:extLst>
          </p:cNvPr>
          <p:cNvSpPr/>
          <p:nvPr/>
        </p:nvSpPr>
        <p:spPr>
          <a:xfrm>
            <a:off x="820102" y="290555"/>
            <a:ext cx="6809891" cy="646331"/>
          </a:xfrm>
          <a:prstGeom prst="rect">
            <a:avLst/>
          </a:prstGeom>
        </p:spPr>
        <p:txBody>
          <a:bodyPr wrap="square">
            <a:spAutoFit/>
          </a:bodyPr>
          <a:lstStyle/>
          <a:p>
            <a:r>
              <a:rPr lang="en-US" sz="3600" b="1" dirty="0" err="1"/>
              <a:t>Phần</a:t>
            </a:r>
            <a:r>
              <a:rPr lang="en-US" sz="3600" b="1" dirty="0"/>
              <a:t> </a:t>
            </a:r>
            <a:r>
              <a:rPr lang="vi-VN" sz="3600" b="1" dirty="0"/>
              <a:t>IV</a:t>
            </a:r>
            <a:r>
              <a:rPr lang="en-US" sz="3600" b="1" dirty="0"/>
              <a:t>. </a:t>
            </a:r>
            <a:r>
              <a:rPr lang="vi-VN" sz="3600" b="1" dirty="0" err="1"/>
              <a:t>Kết</a:t>
            </a:r>
            <a:r>
              <a:rPr lang="vi-VN" sz="3600" b="1" dirty="0"/>
              <a:t> </a:t>
            </a:r>
            <a:r>
              <a:rPr lang="vi-VN" sz="3600" b="1" dirty="0" err="1"/>
              <a:t>quả</a:t>
            </a:r>
            <a:r>
              <a:rPr lang="vi-VN" sz="3600" b="1" dirty="0"/>
              <a:t> </a:t>
            </a:r>
            <a:r>
              <a:rPr lang="en-US" sz="3600" b="1" dirty="0" err="1"/>
              <a:t>đạt</a:t>
            </a:r>
            <a:r>
              <a:rPr lang="en-US" sz="3600" b="1" dirty="0"/>
              <a:t> đ</a:t>
            </a:r>
            <a:r>
              <a:rPr lang="vi-VN" sz="3600" b="1" dirty="0"/>
              <a:t>ư</a:t>
            </a:r>
            <a:r>
              <a:rPr lang="en-US" sz="3600" b="1" dirty="0" err="1"/>
              <a:t>ợc</a:t>
            </a:r>
            <a:endParaRPr lang="en-US" sz="3600" b="1" dirty="0"/>
          </a:p>
        </p:txBody>
      </p:sp>
    </p:spTree>
    <p:extLst>
      <p:ext uri="{BB962C8B-B14F-4D97-AF65-F5344CB8AC3E}">
        <p14:creationId xmlns:p14="http://schemas.microsoft.com/office/powerpoint/2010/main" val="26809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TextBox 2">
            <a:extLst>
              <a:ext uri="{FF2B5EF4-FFF2-40B4-BE49-F238E27FC236}">
                <a16:creationId xmlns:a16="http://schemas.microsoft.com/office/drawing/2014/main" id="{2817DEEE-27B4-422A-888C-F01DE2BB04C5}"/>
              </a:ext>
            </a:extLst>
          </p:cNvPr>
          <p:cNvSpPr txBox="1"/>
          <p:nvPr/>
        </p:nvSpPr>
        <p:spPr>
          <a:xfrm>
            <a:off x="1979301" y="2071260"/>
            <a:ext cx="3161443" cy="523220"/>
          </a:xfrm>
          <a:prstGeom prst="rect">
            <a:avLst/>
          </a:prstGeom>
          <a:noFill/>
        </p:spPr>
        <p:txBody>
          <a:bodyPr wrap="none" rtlCol="0">
            <a:spAutoFit/>
          </a:bodyPr>
          <a:lstStyle/>
          <a:p>
            <a:r>
              <a:rPr lang="en-US" sz="2800" dirty="0" err="1"/>
              <a:t>Phần</a:t>
            </a:r>
            <a:r>
              <a:rPr lang="en-US" sz="2800" dirty="0"/>
              <a:t> I. </a:t>
            </a:r>
            <a:r>
              <a:rPr lang="en-US" sz="2800" dirty="0" err="1"/>
              <a:t>Đặt</a:t>
            </a:r>
            <a:r>
              <a:rPr lang="en-US" sz="2800" dirty="0"/>
              <a:t> </a:t>
            </a:r>
            <a:r>
              <a:rPr lang="en-US" sz="2800" dirty="0" err="1"/>
              <a:t>vấn</a:t>
            </a:r>
            <a:r>
              <a:rPr lang="en-US" sz="2800" dirty="0"/>
              <a:t> </a:t>
            </a:r>
            <a:r>
              <a:rPr lang="en-US" sz="2800" dirty="0" err="1"/>
              <a:t>đề</a:t>
            </a:r>
            <a:endParaRPr lang="en-US" sz="2800" dirty="0"/>
          </a:p>
        </p:txBody>
      </p:sp>
      <p:sp>
        <p:nvSpPr>
          <p:cNvPr id="4" name="TextBox 3">
            <a:extLst>
              <a:ext uri="{FF2B5EF4-FFF2-40B4-BE49-F238E27FC236}">
                <a16:creationId xmlns:a16="http://schemas.microsoft.com/office/drawing/2014/main" id="{6828B46F-7214-4D23-BCC2-D17066FB5AAC}"/>
              </a:ext>
            </a:extLst>
          </p:cNvPr>
          <p:cNvSpPr txBox="1"/>
          <p:nvPr/>
        </p:nvSpPr>
        <p:spPr>
          <a:xfrm>
            <a:off x="1979301" y="4406112"/>
            <a:ext cx="6231019" cy="523220"/>
          </a:xfrm>
          <a:prstGeom prst="rect">
            <a:avLst/>
          </a:prstGeom>
          <a:noFill/>
        </p:spPr>
        <p:txBody>
          <a:bodyPr wrap="square" rtlCol="0">
            <a:spAutoFit/>
          </a:bodyPr>
          <a:lstStyle/>
          <a:p>
            <a:r>
              <a:rPr lang="en-US" sz="2800" dirty="0" err="1"/>
              <a:t>Phần</a:t>
            </a:r>
            <a:r>
              <a:rPr lang="en-US" sz="2800" dirty="0"/>
              <a:t> IV. </a:t>
            </a:r>
            <a:r>
              <a:rPr lang="en-US" sz="2800" dirty="0" err="1"/>
              <a:t>Kết</a:t>
            </a:r>
            <a:r>
              <a:rPr lang="en-US" sz="2800" dirty="0"/>
              <a:t> </a:t>
            </a:r>
            <a:r>
              <a:rPr lang="en-US" sz="2800" dirty="0" err="1"/>
              <a:t>quả</a:t>
            </a:r>
            <a:r>
              <a:rPr lang="en-US" sz="2800" dirty="0"/>
              <a:t> </a:t>
            </a:r>
            <a:r>
              <a:rPr lang="en-US" sz="2800" dirty="0" err="1"/>
              <a:t>đạt</a:t>
            </a:r>
            <a:r>
              <a:rPr lang="en-US" sz="2800" dirty="0"/>
              <a:t> đ</a:t>
            </a:r>
            <a:r>
              <a:rPr lang="vi-VN" sz="2800" dirty="0"/>
              <a:t>ư</a:t>
            </a:r>
            <a:r>
              <a:rPr lang="en-US" sz="2800" dirty="0" err="1"/>
              <a:t>ợc</a:t>
            </a:r>
            <a:endParaRPr lang="en-US" sz="2800" dirty="0"/>
          </a:p>
        </p:txBody>
      </p:sp>
      <p:sp>
        <p:nvSpPr>
          <p:cNvPr id="10" name="TextBox 9">
            <a:extLst>
              <a:ext uri="{FF2B5EF4-FFF2-40B4-BE49-F238E27FC236}">
                <a16:creationId xmlns:a16="http://schemas.microsoft.com/office/drawing/2014/main" id="{69DA5381-BF34-459C-A4F7-2529DF8A9EB2}"/>
              </a:ext>
            </a:extLst>
          </p:cNvPr>
          <p:cNvSpPr txBox="1"/>
          <p:nvPr/>
        </p:nvSpPr>
        <p:spPr>
          <a:xfrm>
            <a:off x="1979301" y="2849544"/>
            <a:ext cx="4540025" cy="523220"/>
          </a:xfrm>
          <a:prstGeom prst="rect">
            <a:avLst/>
          </a:prstGeom>
          <a:noFill/>
        </p:spPr>
        <p:txBody>
          <a:bodyPr wrap="none" rtlCol="0">
            <a:spAutoFit/>
          </a:bodyPr>
          <a:lstStyle/>
          <a:p>
            <a:r>
              <a:rPr lang="en-US" sz="2800" dirty="0" err="1"/>
              <a:t>Phần</a:t>
            </a:r>
            <a:r>
              <a:rPr lang="en-US" sz="2800" dirty="0"/>
              <a:t> II. </a:t>
            </a:r>
            <a:r>
              <a:rPr lang="en-US" sz="2800" dirty="0" err="1"/>
              <a:t>Mục</a:t>
            </a:r>
            <a:r>
              <a:rPr lang="en-US" sz="2800" dirty="0"/>
              <a:t> </a:t>
            </a:r>
            <a:r>
              <a:rPr lang="en-US" sz="2800" dirty="0" err="1"/>
              <a:t>tiêu</a:t>
            </a:r>
            <a:r>
              <a:rPr lang="en-US" sz="2800" dirty="0"/>
              <a:t> </a:t>
            </a:r>
            <a:r>
              <a:rPr lang="en-US" sz="2800" dirty="0" err="1"/>
              <a:t>của</a:t>
            </a:r>
            <a:r>
              <a:rPr lang="en-US" sz="2800" dirty="0"/>
              <a:t> </a:t>
            </a:r>
            <a:r>
              <a:rPr lang="en-US" sz="2800" dirty="0" err="1"/>
              <a:t>đề</a:t>
            </a:r>
            <a:r>
              <a:rPr lang="en-US" sz="2800" dirty="0"/>
              <a:t> </a:t>
            </a:r>
            <a:r>
              <a:rPr lang="en-US" sz="2800" dirty="0" err="1"/>
              <a:t>tài</a:t>
            </a:r>
            <a:endParaRPr lang="en-US" sz="2800" dirty="0"/>
          </a:p>
        </p:txBody>
      </p:sp>
      <p:sp>
        <p:nvSpPr>
          <p:cNvPr id="11" name="TextBox 10">
            <a:extLst>
              <a:ext uri="{FF2B5EF4-FFF2-40B4-BE49-F238E27FC236}">
                <a16:creationId xmlns:a16="http://schemas.microsoft.com/office/drawing/2014/main" id="{97D87AC4-290F-4C44-9AA3-FC946F33A465}"/>
              </a:ext>
            </a:extLst>
          </p:cNvPr>
          <p:cNvSpPr txBox="1"/>
          <p:nvPr/>
        </p:nvSpPr>
        <p:spPr>
          <a:xfrm>
            <a:off x="1979301" y="3627828"/>
            <a:ext cx="4761240" cy="523220"/>
          </a:xfrm>
          <a:prstGeom prst="rect">
            <a:avLst/>
          </a:prstGeom>
          <a:noFill/>
        </p:spPr>
        <p:txBody>
          <a:bodyPr wrap="none" rtlCol="0">
            <a:spAutoFit/>
          </a:bodyPr>
          <a:lstStyle/>
          <a:p>
            <a:r>
              <a:rPr lang="en-US" sz="2800" dirty="0" err="1"/>
              <a:t>Phần</a:t>
            </a:r>
            <a:r>
              <a:rPr lang="en-US" sz="2800" dirty="0"/>
              <a:t> III. </a:t>
            </a:r>
            <a:r>
              <a:rPr lang="en-US" sz="2800" dirty="0" err="1"/>
              <a:t>Giải</a:t>
            </a:r>
            <a:r>
              <a:rPr lang="en-US" sz="2800" dirty="0"/>
              <a:t> </a:t>
            </a:r>
            <a:r>
              <a:rPr lang="en-US" sz="2800" dirty="0" err="1"/>
              <a:t>pháp</a:t>
            </a:r>
            <a:r>
              <a:rPr lang="en-US" sz="2800" dirty="0"/>
              <a:t> </a:t>
            </a:r>
            <a:r>
              <a:rPr lang="en-US" sz="2800" dirty="0" err="1"/>
              <a:t>thực</a:t>
            </a:r>
            <a:r>
              <a:rPr lang="en-US" sz="2800" dirty="0"/>
              <a:t> </a:t>
            </a:r>
            <a:r>
              <a:rPr lang="en-US" sz="2800" dirty="0" err="1"/>
              <a:t>hiện</a:t>
            </a:r>
            <a:endParaRPr lang="en-US" sz="2800" dirty="0"/>
          </a:p>
        </p:txBody>
      </p:sp>
      <p:pic>
        <p:nvPicPr>
          <p:cNvPr id="15" name="Picture 14">
            <a:extLst>
              <a:ext uri="{FF2B5EF4-FFF2-40B4-BE49-F238E27FC236}">
                <a16:creationId xmlns:a16="http://schemas.microsoft.com/office/drawing/2014/main" id="{A667B769-7450-4F05-9BE9-B14AFEBF4B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3603" y="3101954"/>
            <a:ext cx="3500559" cy="3756046"/>
          </a:xfrm>
          <a:prstGeom prst="rect">
            <a:avLst/>
          </a:prstGeom>
        </p:spPr>
      </p:pic>
      <p:sp>
        <p:nvSpPr>
          <p:cNvPr id="17" name="TextBox 16">
            <a:extLst>
              <a:ext uri="{FF2B5EF4-FFF2-40B4-BE49-F238E27FC236}">
                <a16:creationId xmlns:a16="http://schemas.microsoft.com/office/drawing/2014/main" id="{B238BF19-4CDF-4646-A66A-7C798A4980F3}"/>
              </a:ext>
            </a:extLst>
          </p:cNvPr>
          <p:cNvSpPr txBox="1"/>
          <p:nvPr/>
        </p:nvSpPr>
        <p:spPr>
          <a:xfrm>
            <a:off x="1523908" y="699215"/>
            <a:ext cx="3544560" cy="646331"/>
          </a:xfrm>
          <a:prstGeom prst="rect">
            <a:avLst/>
          </a:prstGeom>
          <a:noFill/>
        </p:spPr>
        <p:txBody>
          <a:bodyPr wrap="none" rtlCol="0">
            <a:spAutoFit/>
          </a:bodyPr>
          <a:lstStyle/>
          <a:p>
            <a:r>
              <a:rPr lang="en-US" sz="3600" b="1"/>
              <a:t>Nội dung chính</a:t>
            </a:r>
          </a:p>
        </p:txBody>
      </p:sp>
      <p:sp>
        <p:nvSpPr>
          <p:cNvPr id="2" name="Chỗ dành sẵn cho Số hiệu Bản chiếu 1">
            <a:extLst>
              <a:ext uri="{FF2B5EF4-FFF2-40B4-BE49-F238E27FC236}">
                <a16:creationId xmlns:a16="http://schemas.microsoft.com/office/drawing/2014/main" id="{FB14BC4B-8B9B-4314-BB67-8E6DA115DE33}"/>
              </a:ext>
            </a:extLst>
          </p:cNvPr>
          <p:cNvSpPr>
            <a:spLocks noGrp="1"/>
          </p:cNvSpPr>
          <p:nvPr>
            <p:ph type="sldNum" idx="12"/>
          </p:nvPr>
        </p:nvSpPr>
        <p:spPr/>
        <p:txBody>
          <a:bodyPr/>
          <a:lstStyle/>
          <a:p>
            <a:fld id="{00000000-1234-1234-1234-123412341234}" type="slidenum">
              <a:rPr lang="en" smtClean="0"/>
              <a:pPr/>
              <a:t>2</a:t>
            </a:fld>
            <a:endParaRPr lang="en" dirty="0"/>
          </a:p>
        </p:txBody>
      </p:sp>
      <p:sp>
        <p:nvSpPr>
          <p:cNvPr id="9" name="TextBox 3">
            <a:extLst>
              <a:ext uri="{FF2B5EF4-FFF2-40B4-BE49-F238E27FC236}">
                <a16:creationId xmlns:a16="http://schemas.microsoft.com/office/drawing/2014/main" id="{1D1323C2-C7E2-4FFC-BBB5-AEBC47C06C02}"/>
              </a:ext>
            </a:extLst>
          </p:cNvPr>
          <p:cNvSpPr txBox="1"/>
          <p:nvPr/>
        </p:nvSpPr>
        <p:spPr>
          <a:xfrm>
            <a:off x="1952958" y="5184396"/>
            <a:ext cx="6231019" cy="523220"/>
          </a:xfrm>
          <a:prstGeom prst="rect">
            <a:avLst/>
          </a:prstGeom>
          <a:noFill/>
        </p:spPr>
        <p:txBody>
          <a:bodyPr wrap="square" rtlCol="0">
            <a:spAutoFit/>
          </a:bodyPr>
          <a:lstStyle/>
          <a:p>
            <a:r>
              <a:rPr lang="en-US" sz="2800" dirty="0" err="1"/>
              <a:t>Phần</a:t>
            </a:r>
            <a:r>
              <a:rPr lang="en-US" sz="2800" dirty="0"/>
              <a:t> V. </a:t>
            </a:r>
            <a:r>
              <a:rPr lang="en-US" sz="2800" dirty="0" err="1"/>
              <a:t>Kết</a:t>
            </a:r>
            <a:r>
              <a:rPr lang="en-US" sz="2800" dirty="0"/>
              <a:t> </a:t>
            </a:r>
            <a:r>
              <a:rPr lang="en-US" sz="2800" dirty="0" err="1"/>
              <a:t>luận</a:t>
            </a:r>
            <a:r>
              <a:rPr lang="vi-VN" sz="2800" dirty="0"/>
              <a:t> </a:t>
            </a:r>
            <a:r>
              <a:rPr lang="vi-VN" sz="2800" dirty="0" err="1"/>
              <a:t>và</a:t>
            </a:r>
            <a:r>
              <a:rPr lang="vi-VN" sz="2800" dirty="0"/>
              <a:t> </a:t>
            </a:r>
            <a:r>
              <a:rPr lang="vi-VN" sz="2800" dirty="0" err="1"/>
              <a:t>hướng</a:t>
            </a:r>
            <a:r>
              <a:rPr lang="vi-VN" sz="2800" dirty="0"/>
              <a:t> </a:t>
            </a:r>
            <a:r>
              <a:rPr lang="vi-VN" sz="2800" dirty="0" err="1"/>
              <a:t>phát</a:t>
            </a:r>
            <a:r>
              <a:rPr lang="vi-VN" sz="2800" dirty="0"/>
              <a:t> </a:t>
            </a:r>
            <a:r>
              <a:rPr lang="vi-VN" sz="2800" dirty="0" err="1"/>
              <a:t>triển</a:t>
            </a:r>
            <a:endParaRPr lang="en-US" sz="2800" dirty="0"/>
          </a:p>
        </p:txBody>
      </p:sp>
    </p:spTree>
    <p:extLst>
      <p:ext uri="{BB962C8B-B14F-4D97-AF65-F5344CB8AC3E}">
        <p14:creationId xmlns:p14="http://schemas.microsoft.com/office/powerpoint/2010/main" val="189886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AEA52C6-471D-44D0-8DD2-36D38E6E5542}"/>
              </a:ext>
            </a:extLst>
          </p:cNvPr>
          <p:cNvSpPr>
            <a:spLocks noGrp="1"/>
          </p:cNvSpPr>
          <p:nvPr>
            <p:ph type="sldNum" idx="12"/>
          </p:nvPr>
        </p:nvSpPr>
        <p:spPr/>
        <p:txBody>
          <a:bodyPr/>
          <a:lstStyle/>
          <a:p>
            <a:fld id="{00000000-1234-1234-1234-123412341234}" type="slidenum">
              <a:rPr lang="en" smtClean="0"/>
              <a:pPr/>
              <a:t>20</a:t>
            </a:fld>
            <a:endParaRPr lang="en"/>
          </a:p>
        </p:txBody>
      </p:sp>
      <p:sp>
        <p:nvSpPr>
          <p:cNvPr id="3" name="Hộp Văn bản 2">
            <a:extLst>
              <a:ext uri="{FF2B5EF4-FFF2-40B4-BE49-F238E27FC236}">
                <a16:creationId xmlns:a16="http://schemas.microsoft.com/office/drawing/2014/main" id="{19CE903C-4F6D-4C02-92B8-9F57C0BD15D9}"/>
              </a:ext>
            </a:extLst>
          </p:cNvPr>
          <p:cNvSpPr txBox="1"/>
          <p:nvPr/>
        </p:nvSpPr>
        <p:spPr>
          <a:xfrm>
            <a:off x="1059661" y="1085520"/>
            <a:ext cx="2773180"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err="1"/>
              <a:t>Kết</a:t>
            </a:r>
            <a:r>
              <a:rPr lang="en-US" sz="2400" b="1" dirty="0"/>
              <a:t> </a:t>
            </a:r>
            <a:r>
              <a:rPr lang="en-US" sz="2400" b="1" dirty="0" err="1"/>
              <a:t>quả</a:t>
            </a:r>
            <a:r>
              <a:rPr lang="en-US" sz="2400" b="1" dirty="0"/>
              <a:t>:</a:t>
            </a:r>
          </a:p>
        </p:txBody>
      </p:sp>
      <p:sp>
        <p:nvSpPr>
          <p:cNvPr id="4" name="Hộp Văn bản 3">
            <a:extLst>
              <a:ext uri="{FF2B5EF4-FFF2-40B4-BE49-F238E27FC236}">
                <a16:creationId xmlns:a16="http://schemas.microsoft.com/office/drawing/2014/main" id="{04F3FEEA-5FA8-4364-9695-42E1923FEFCE}"/>
              </a:ext>
            </a:extLst>
          </p:cNvPr>
          <p:cNvSpPr txBox="1"/>
          <p:nvPr/>
        </p:nvSpPr>
        <p:spPr>
          <a:xfrm>
            <a:off x="1360130" y="1742964"/>
            <a:ext cx="9623685"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Server </a:t>
            </a:r>
            <a:r>
              <a:rPr lang="en-US" sz="2400" dirty="0" err="1"/>
              <a:t>hoạt</a:t>
            </a:r>
            <a:r>
              <a:rPr lang="en-US" sz="2400" dirty="0"/>
              <a:t> </a:t>
            </a:r>
            <a:r>
              <a:rPr lang="en-US" sz="2400" dirty="0" err="1"/>
              <a:t>động</a:t>
            </a:r>
            <a:r>
              <a:rPr lang="en-US" sz="2400" dirty="0"/>
              <a:t> </a:t>
            </a:r>
            <a:r>
              <a:rPr lang="en-US" sz="2400" dirty="0" err="1"/>
              <a:t>ổn</a:t>
            </a:r>
            <a:r>
              <a:rPr lang="en-US" sz="2400" dirty="0"/>
              <a:t> </a:t>
            </a:r>
            <a:r>
              <a:rPr lang="en-US" sz="2400" dirty="0" err="1"/>
              <a:t>định</a:t>
            </a:r>
            <a:r>
              <a:rPr lang="en-US" sz="2400" dirty="0"/>
              <a:t>, </a:t>
            </a:r>
            <a:r>
              <a:rPr lang="en-US" sz="2400" dirty="0" err="1"/>
              <a:t>các</a:t>
            </a:r>
            <a:r>
              <a:rPr lang="en-US" sz="2400" dirty="0"/>
              <a:t> API </a:t>
            </a:r>
            <a:r>
              <a:rPr lang="en-US" sz="2400" dirty="0" err="1"/>
              <a:t>thực</a:t>
            </a:r>
            <a:r>
              <a:rPr lang="en-US" sz="2400" dirty="0"/>
              <a:t> </a:t>
            </a:r>
            <a:r>
              <a:rPr lang="en-US" sz="2400" dirty="0" err="1"/>
              <a:t>hiện</a:t>
            </a:r>
            <a:r>
              <a:rPr lang="en-US" sz="2400" dirty="0"/>
              <a:t> </a:t>
            </a:r>
            <a:r>
              <a:rPr lang="en-US" sz="2400" dirty="0" err="1"/>
              <a:t>đúng</a:t>
            </a:r>
            <a:r>
              <a:rPr lang="en-US" sz="2400" dirty="0"/>
              <a:t> </a:t>
            </a:r>
            <a:r>
              <a:rPr lang="en-US" sz="2400" dirty="0" err="1"/>
              <a:t>các</a:t>
            </a:r>
            <a:r>
              <a:rPr lang="en-US" sz="2400" dirty="0"/>
              <a:t> </a:t>
            </a:r>
            <a:r>
              <a:rPr lang="en-US" sz="2400" dirty="0" err="1"/>
              <a:t>chức</a:t>
            </a:r>
            <a:r>
              <a:rPr lang="en-US" sz="2400" dirty="0"/>
              <a:t> </a:t>
            </a:r>
            <a:r>
              <a:rPr lang="en-US" sz="2400" dirty="0" err="1"/>
              <a:t>năng</a:t>
            </a:r>
            <a:r>
              <a:rPr lang="en-US" sz="2400" dirty="0"/>
              <a:t> </a:t>
            </a:r>
            <a:r>
              <a:rPr lang="vi-VN" sz="2400" dirty="0"/>
              <a:t>đã thiết kế.</a:t>
            </a:r>
          </a:p>
          <a:p>
            <a:pPr marL="285750" indent="-285750">
              <a:lnSpc>
                <a:spcPct val="150000"/>
              </a:lnSpc>
              <a:buFont typeface="Arial" panose="020B0604020202020204" pitchFamily="34" charset="0"/>
              <a:buChar char="•"/>
            </a:pPr>
            <a:r>
              <a:rPr lang="vi-VN" sz="2400" dirty="0"/>
              <a:t>Giao diện ứng dụng trên Website dễ sử dụng, thân thiện với người dùng.</a:t>
            </a:r>
          </a:p>
          <a:p>
            <a:pPr marL="285750" indent="-285750">
              <a:lnSpc>
                <a:spcPct val="150000"/>
              </a:lnSpc>
              <a:buFont typeface="Arial" panose="020B0604020202020204" pitchFamily="34" charset="0"/>
              <a:buChar char="•"/>
            </a:pPr>
            <a:r>
              <a:rPr lang="vi-VN" sz="2400" dirty="0"/>
              <a:t>Các hàm trong hợp đồng thông minh hoạt động chính xác, tối ưu về chi phí thực thi.</a:t>
            </a:r>
          </a:p>
          <a:p>
            <a:pPr marL="285750" indent="-285750">
              <a:lnSpc>
                <a:spcPct val="150000"/>
              </a:lnSpc>
              <a:buFont typeface="Arial" panose="020B0604020202020204" pitchFamily="34" charset="0"/>
              <a:buChar char="•"/>
            </a:pPr>
            <a:r>
              <a:rPr lang="vi-VN" sz="2400" dirty="0"/>
              <a:t>Thời gian xác thực 1 giao dịch ~ 10s.</a:t>
            </a:r>
            <a:endParaRPr lang="en-US" sz="2400" dirty="0"/>
          </a:p>
          <a:p>
            <a:pPr marL="285750" indent="-285750">
              <a:lnSpc>
                <a:spcPct val="150000"/>
              </a:lnSpc>
              <a:buFont typeface="Arial" panose="020B0604020202020204" pitchFamily="34" charset="0"/>
              <a:buChar char="•"/>
            </a:pPr>
            <a:r>
              <a:rPr lang="en-US" sz="2400" dirty="0"/>
              <a:t>Server </a:t>
            </a:r>
            <a:r>
              <a:rPr lang="en-US" sz="2400" dirty="0" err="1"/>
              <a:t>hiện</a:t>
            </a:r>
            <a:r>
              <a:rPr lang="en-US" sz="2400" dirty="0"/>
              <a:t> </a:t>
            </a:r>
            <a:r>
              <a:rPr lang="en-US" sz="2400" dirty="0" err="1"/>
              <a:t>tại</a:t>
            </a:r>
            <a:r>
              <a:rPr lang="en-US" sz="2400" dirty="0"/>
              <a:t> </a:t>
            </a:r>
            <a:r>
              <a:rPr lang="en-US" sz="2400" dirty="0" err="1"/>
              <a:t>đang</a:t>
            </a:r>
            <a:r>
              <a:rPr lang="en-US" sz="2400" dirty="0"/>
              <a:t> </a:t>
            </a:r>
            <a:r>
              <a:rPr lang="en-US" sz="2400" dirty="0" err="1"/>
              <a:t>chạy</a:t>
            </a:r>
            <a:r>
              <a:rPr lang="en-US" sz="2400" dirty="0"/>
              <a:t> </a:t>
            </a:r>
            <a:r>
              <a:rPr lang="en-US" sz="2400" dirty="0" err="1"/>
              <a:t>tại</a:t>
            </a:r>
            <a:r>
              <a:rPr lang="en-US" sz="2400" dirty="0"/>
              <a:t> Local, </a:t>
            </a:r>
            <a:r>
              <a:rPr lang="en-US" sz="2400" dirty="0" err="1"/>
              <a:t>ch</a:t>
            </a:r>
            <a:r>
              <a:rPr lang="vi-VN" sz="2400" dirty="0"/>
              <a:t>ư</a:t>
            </a:r>
            <a:r>
              <a:rPr lang="en-US" sz="2400" dirty="0"/>
              <a:t>a </a:t>
            </a:r>
            <a:r>
              <a:rPr lang="en-US" sz="2400" dirty="0" err="1"/>
              <a:t>triển</a:t>
            </a:r>
            <a:r>
              <a:rPr lang="en-US" sz="2400" dirty="0"/>
              <a:t> </a:t>
            </a:r>
            <a:r>
              <a:rPr lang="en-US" sz="2400" dirty="0" err="1"/>
              <a:t>khai</a:t>
            </a:r>
            <a:r>
              <a:rPr lang="en-US" sz="2400" dirty="0"/>
              <a:t> </a:t>
            </a:r>
            <a:r>
              <a:rPr lang="en-US" sz="2400" dirty="0" err="1"/>
              <a:t>lên</a:t>
            </a:r>
            <a:r>
              <a:rPr lang="en-US" sz="2400" dirty="0"/>
              <a:t> Server </a:t>
            </a:r>
            <a:r>
              <a:rPr lang="en-US" sz="2400" dirty="0" err="1"/>
              <a:t>thật</a:t>
            </a:r>
            <a:r>
              <a:rPr lang="en-US" sz="2400" dirty="0"/>
              <a:t>.</a:t>
            </a:r>
            <a:endParaRPr lang="vi-VN" sz="2400" dirty="0"/>
          </a:p>
        </p:txBody>
      </p:sp>
      <p:sp>
        <p:nvSpPr>
          <p:cNvPr id="6" name="TextBox 7">
            <a:extLst>
              <a:ext uri="{FF2B5EF4-FFF2-40B4-BE49-F238E27FC236}">
                <a16:creationId xmlns:a16="http://schemas.microsoft.com/office/drawing/2014/main" id="{A2C88127-F647-41A5-B70F-EC6135EC78B1}"/>
              </a:ext>
            </a:extLst>
          </p:cNvPr>
          <p:cNvSpPr txBox="1"/>
          <p:nvPr/>
        </p:nvSpPr>
        <p:spPr>
          <a:xfrm>
            <a:off x="971829" y="313501"/>
            <a:ext cx="7380224" cy="646331"/>
          </a:xfrm>
          <a:prstGeom prst="rect">
            <a:avLst/>
          </a:prstGeom>
          <a:noFill/>
        </p:spPr>
        <p:txBody>
          <a:bodyPr wrap="square" rtlCol="0">
            <a:spAutoFit/>
          </a:bodyPr>
          <a:lstStyle/>
          <a:p>
            <a:r>
              <a:rPr lang="en-US" sz="3600" b="1" dirty="0" err="1"/>
              <a:t>Phần</a:t>
            </a:r>
            <a:r>
              <a:rPr lang="en-US" sz="3600" b="1" dirty="0"/>
              <a:t> </a:t>
            </a:r>
            <a:r>
              <a:rPr lang="vi-VN" sz="3600" b="1" dirty="0"/>
              <a:t>IV</a:t>
            </a:r>
            <a:r>
              <a:rPr lang="en-US" sz="3600" b="1" dirty="0"/>
              <a:t>. </a:t>
            </a:r>
            <a:r>
              <a:rPr lang="vi-VN" sz="3600" b="1" dirty="0" err="1"/>
              <a:t>Kết</a:t>
            </a:r>
            <a:r>
              <a:rPr lang="vi-VN" sz="3600" b="1" dirty="0"/>
              <a:t> </a:t>
            </a:r>
            <a:r>
              <a:rPr lang="vi-VN" sz="3600" b="1" dirty="0" err="1"/>
              <a:t>quả</a:t>
            </a:r>
            <a:r>
              <a:rPr lang="vi-VN" sz="3600" b="1" dirty="0"/>
              <a:t> </a:t>
            </a:r>
            <a:r>
              <a:rPr lang="en-US" sz="3600" b="1" dirty="0" err="1"/>
              <a:t>đạt</a:t>
            </a:r>
            <a:r>
              <a:rPr lang="en-US" sz="3600" b="1" dirty="0"/>
              <a:t> đ</a:t>
            </a:r>
            <a:r>
              <a:rPr lang="vi-VN" sz="3600" b="1" dirty="0"/>
              <a:t>ư</a:t>
            </a:r>
            <a:r>
              <a:rPr lang="en-US" sz="3600" b="1" dirty="0" err="1"/>
              <a:t>ợc</a:t>
            </a:r>
            <a:endParaRPr lang="en-US" sz="3600" b="1" dirty="0"/>
          </a:p>
        </p:txBody>
      </p:sp>
    </p:spTree>
    <p:extLst>
      <p:ext uri="{BB962C8B-B14F-4D97-AF65-F5344CB8AC3E}">
        <p14:creationId xmlns:p14="http://schemas.microsoft.com/office/powerpoint/2010/main" val="2816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13D1706-1C85-4557-AA96-5433BDF2A228}"/>
              </a:ext>
            </a:extLst>
          </p:cNvPr>
          <p:cNvSpPr>
            <a:spLocks noGrp="1"/>
          </p:cNvSpPr>
          <p:nvPr>
            <p:ph type="sldNum" idx="12"/>
          </p:nvPr>
        </p:nvSpPr>
        <p:spPr/>
        <p:txBody>
          <a:bodyPr/>
          <a:lstStyle/>
          <a:p>
            <a:fld id="{00000000-1234-1234-1234-123412341234}" type="slidenum">
              <a:rPr lang="en" smtClean="0"/>
              <a:pPr/>
              <a:t>21</a:t>
            </a:fld>
            <a:endParaRPr lang="en"/>
          </a:p>
        </p:txBody>
      </p:sp>
      <p:sp>
        <p:nvSpPr>
          <p:cNvPr id="3" name="TextBox 1">
            <a:extLst>
              <a:ext uri="{FF2B5EF4-FFF2-40B4-BE49-F238E27FC236}">
                <a16:creationId xmlns:a16="http://schemas.microsoft.com/office/drawing/2014/main" id="{0CB60BEE-ECF2-425F-8CEB-F7C779E15094}"/>
              </a:ext>
            </a:extLst>
          </p:cNvPr>
          <p:cNvSpPr txBox="1"/>
          <p:nvPr/>
        </p:nvSpPr>
        <p:spPr>
          <a:xfrm>
            <a:off x="927557" y="2674257"/>
            <a:ext cx="8953145" cy="1938992"/>
          </a:xfrm>
          <a:prstGeom prst="rect">
            <a:avLst/>
          </a:prstGeom>
          <a:noFill/>
        </p:spPr>
        <p:txBody>
          <a:bodyPr wrap="square" rtlCol="0">
            <a:spAutoFit/>
          </a:bodyPr>
          <a:lstStyle/>
          <a:p>
            <a:r>
              <a:rPr lang="en-US" sz="6000" dirty="0"/>
              <a:t>PHẦN V. </a:t>
            </a:r>
            <a:r>
              <a:rPr lang="en-US" sz="6000" dirty="0" err="1"/>
              <a:t>Kết</a:t>
            </a:r>
            <a:r>
              <a:rPr lang="en-US" sz="6000" dirty="0"/>
              <a:t> </a:t>
            </a:r>
            <a:r>
              <a:rPr lang="vi-VN" sz="6000" dirty="0" err="1"/>
              <a:t>luận</a:t>
            </a:r>
            <a:r>
              <a:rPr lang="vi-VN" sz="6000" dirty="0"/>
              <a:t> </a:t>
            </a:r>
            <a:r>
              <a:rPr lang="vi-VN" sz="6000" dirty="0" err="1"/>
              <a:t>và</a:t>
            </a:r>
            <a:r>
              <a:rPr lang="vi-VN" sz="6000" dirty="0"/>
              <a:t> </a:t>
            </a:r>
            <a:r>
              <a:rPr lang="vi-VN" sz="6000" dirty="0" err="1"/>
              <a:t>hướng</a:t>
            </a:r>
            <a:r>
              <a:rPr lang="vi-VN" sz="6000" dirty="0"/>
              <a:t> </a:t>
            </a:r>
            <a:r>
              <a:rPr lang="vi-VN" sz="6000" dirty="0" err="1"/>
              <a:t>phát</a:t>
            </a:r>
            <a:r>
              <a:rPr lang="vi-VN" sz="6000" dirty="0"/>
              <a:t> </a:t>
            </a:r>
            <a:r>
              <a:rPr lang="vi-VN" sz="6000" dirty="0" err="1"/>
              <a:t>triển</a:t>
            </a:r>
            <a:endParaRPr lang="en-US" sz="6000" dirty="0"/>
          </a:p>
        </p:txBody>
      </p:sp>
    </p:spTree>
    <p:extLst>
      <p:ext uri="{BB962C8B-B14F-4D97-AF65-F5344CB8AC3E}">
        <p14:creationId xmlns:p14="http://schemas.microsoft.com/office/powerpoint/2010/main" val="128883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13" name="Picture 12">
            <a:extLst>
              <a:ext uri="{FF2B5EF4-FFF2-40B4-BE49-F238E27FC236}">
                <a16:creationId xmlns:a16="http://schemas.microsoft.com/office/drawing/2014/main" id="{9EC8FEBF-14E2-4068-90FA-3F8E31D3B40A}"/>
              </a:ext>
            </a:extLst>
          </p:cNvPr>
          <p:cNvPicPr>
            <a:picLocks noChangeAspect="1"/>
          </p:cNvPicPr>
          <p:nvPr/>
        </p:nvPicPr>
        <p:blipFill>
          <a:blip r:embed="rId3"/>
          <a:stretch>
            <a:fillRect/>
          </a:stretch>
        </p:blipFill>
        <p:spPr>
          <a:xfrm rot="5400000" flipH="1">
            <a:off x="9335493" y="455139"/>
            <a:ext cx="3311646" cy="2401368"/>
          </a:xfrm>
          <a:prstGeom prst="rect">
            <a:avLst/>
          </a:prstGeom>
        </p:spPr>
      </p:pic>
      <p:sp>
        <p:nvSpPr>
          <p:cNvPr id="12" name="TextBox 11">
            <a:extLst>
              <a:ext uri="{FF2B5EF4-FFF2-40B4-BE49-F238E27FC236}">
                <a16:creationId xmlns:a16="http://schemas.microsoft.com/office/drawing/2014/main" id="{EBF45FF4-828E-4969-B767-9F7DC862F30B}"/>
              </a:ext>
            </a:extLst>
          </p:cNvPr>
          <p:cNvSpPr txBox="1"/>
          <p:nvPr/>
        </p:nvSpPr>
        <p:spPr>
          <a:xfrm>
            <a:off x="1523908" y="699215"/>
            <a:ext cx="8423396" cy="646331"/>
          </a:xfrm>
          <a:prstGeom prst="rect">
            <a:avLst/>
          </a:prstGeom>
          <a:noFill/>
        </p:spPr>
        <p:txBody>
          <a:bodyPr wrap="none" rtlCol="0">
            <a:spAutoFit/>
          </a:bodyPr>
          <a:lstStyle/>
          <a:p>
            <a:r>
              <a:rPr lang="en-US" sz="3600" b="1" dirty="0" err="1"/>
              <a:t>Phần</a:t>
            </a:r>
            <a:r>
              <a:rPr lang="en-US" sz="3600" b="1" dirty="0"/>
              <a:t> V. </a:t>
            </a:r>
            <a:r>
              <a:rPr lang="en-US" sz="3600" b="1" dirty="0" err="1"/>
              <a:t>Kết</a:t>
            </a:r>
            <a:r>
              <a:rPr lang="en-US" sz="3600" b="1" dirty="0"/>
              <a:t> </a:t>
            </a:r>
            <a:r>
              <a:rPr lang="en-US" sz="3600" b="1" dirty="0" err="1"/>
              <a:t>luận</a:t>
            </a:r>
            <a:r>
              <a:rPr lang="en-US" sz="3600" b="1" dirty="0"/>
              <a:t> </a:t>
            </a:r>
            <a:r>
              <a:rPr lang="en-US" sz="3600" b="1" dirty="0" err="1"/>
              <a:t>và</a:t>
            </a:r>
            <a:r>
              <a:rPr lang="en-US" sz="3600" b="1" dirty="0"/>
              <a:t> h</a:t>
            </a:r>
            <a:r>
              <a:rPr lang="vi-VN" sz="3600" b="1" dirty="0"/>
              <a:t>ư</a:t>
            </a:r>
            <a:r>
              <a:rPr lang="en-US" sz="3600" b="1" dirty="0" err="1"/>
              <a:t>ớng</a:t>
            </a:r>
            <a:r>
              <a:rPr lang="en-US" sz="3600" b="1" dirty="0"/>
              <a:t> </a:t>
            </a:r>
            <a:r>
              <a:rPr lang="en-US" sz="3600" b="1" dirty="0" err="1"/>
              <a:t>phát</a:t>
            </a:r>
            <a:r>
              <a:rPr lang="en-US" sz="3600" b="1" dirty="0"/>
              <a:t> </a:t>
            </a:r>
            <a:r>
              <a:rPr lang="en-US" sz="3600" b="1" dirty="0" err="1"/>
              <a:t>triển</a:t>
            </a:r>
            <a:endParaRPr lang="en-US" sz="3600" b="1" dirty="0"/>
          </a:p>
        </p:txBody>
      </p:sp>
      <p:sp>
        <p:nvSpPr>
          <p:cNvPr id="14" name="Rectangle 13">
            <a:extLst>
              <a:ext uri="{FF2B5EF4-FFF2-40B4-BE49-F238E27FC236}">
                <a16:creationId xmlns:a16="http://schemas.microsoft.com/office/drawing/2014/main" id="{4DA0926E-1358-49FE-A450-39FF3548B810}"/>
              </a:ext>
            </a:extLst>
          </p:cNvPr>
          <p:cNvSpPr/>
          <p:nvPr/>
        </p:nvSpPr>
        <p:spPr>
          <a:xfrm>
            <a:off x="1314045" y="1578031"/>
            <a:ext cx="4033476" cy="461665"/>
          </a:xfrm>
          <a:prstGeom prst="rect">
            <a:avLst/>
          </a:prstGeom>
        </p:spPr>
        <p:txBody>
          <a:bodyPr wrap="none">
            <a:spAutoFit/>
          </a:bodyPr>
          <a:lstStyle/>
          <a:p>
            <a:pPr marL="342900" indent="-342900">
              <a:buFont typeface="Wingdings" panose="05000000000000000000" pitchFamily="2" charset="2"/>
              <a:buChar char="v"/>
            </a:pPr>
            <a:r>
              <a:rPr lang="vi-VN" sz="2400" b="1" dirty="0"/>
              <a:t>Công </a:t>
            </a:r>
            <a:r>
              <a:rPr lang="vi-VN" sz="2400" b="1" dirty="0" err="1"/>
              <a:t>việc</a:t>
            </a:r>
            <a:r>
              <a:rPr lang="vi-VN" sz="2400" b="1" dirty="0"/>
              <a:t> </a:t>
            </a:r>
            <a:r>
              <a:rPr lang="vi-VN" sz="2400" b="1" dirty="0" err="1"/>
              <a:t>đã</a:t>
            </a:r>
            <a:r>
              <a:rPr lang="vi-VN" sz="2400" b="1" dirty="0"/>
              <a:t> </a:t>
            </a:r>
            <a:r>
              <a:rPr lang="vi-VN" sz="2400" b="1" dirty="0" err="1"/>
              <a:t>thực</a:t>
            </a:r>
            <a:r>
              <a:rPr lang="vi-VN" sz="2400" b="1" dirty="0"/>
              <a:t> </a:t>
            </a:r>
            <a:r>
              <a:rPr lang="vi-VN" sz="2400" b="1" dirty="0" err="1"/>
              <a:t>hiện</a:t>
            </a:r>
            <a:r>
              <a:rPr lang="vi-VN" sz="2400" b="1" dirty="0"/>
              <a:t>:</a:t>
            </a:r>
            <a:endParaRPr lang="en-US" sz="2400" b="1" dirty="0"/>
          </a:p>
        </p:txBody>
      </p:sp>
      <p:sp>
        <p:nvSpPr>
          <p:cNvPr id="15" name="TextBox 14">
            <a:extLst>
              <a:ext uri="{FF2B5EF4-FFF2-40B4-BE49-F238E27FC236}">
                <a16:creationId xmlns:a16="http://schemas.microsoft.com/office/drawing/2014/main" id="{6B6D1E0C-3C91-40D3-BA58-5B1464FC70BA}"/>
              </a:ext>
            </a:extLst>
          </p:cNvPr>
          <p:cNvSpPr txBox="1"/>
          <p:nvPr/>
        </p:nvSpPr>
        <p:spPr>
          <a:xfrm>
            <a:off x="2032612" y="2346612"/>
            <a:ext cx="8126530" cy="577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400" dirty="0" err="1"/>
              <a:t>Tìm</a:t>
            </a:r>
            <a:r>
              <a:rPr lang="vi-VN" sz="2400" dirty="0"/>
              <a:t> </a:t>
            </a:r>
            <a:r>
              <a:rPr lang="vi-VN" sz="2400" dirty="0" err="1"/>
              <a:t>hiểu</a:t>
            </a:r>
            <a:r>
              <a:rPr lang="vi-VN" sz="2400" dirty="0"/>
              <a:t> </a:t>
            </a:r>
            <a:r>
              <a:rPr lang="vi-VN" sz="2400" dirty="0" err="1"/>
              <a:t>về</a:t>
            </a:r>
            <a:r>
              <a:rPr lang="vi-VN" sz="2400" dirty="0"/>
              <a:t> công </a:t>
            </a:r>
            <a:r>
              <a:rPr lang="vi-VN" sz="2400" dirty="0" err="1"/>
              <a:t>nghệ</a:t>
            </a:r>
            <a:r>
              <a:rPr lang="vi-VN" sz="2400" dirty="0"/>
              <a:t> </a:t>
            </a:r>
            <a:r>
              <a:rPr lang="vi-VN" sz="2400" dirty="0" err="1"/>
              <a:t>Blockchain</a:t>
            </a:r>
            <a:r>
              <a:rPr lang="vi-VN" sz="2400" dirty="0"/>
              <a:t> </a:t>
            </a:r>
            <a:r>
              <a:rPr lang="vi-VN" sz="2400" dirty="0" err="1"/>
              <a:t>và</a:t>
            </a:r>
            <a:r>
              <a:rPr lang="vi-VN" sz="2400" dirty="0"/>
              <a:t> </a:t>
            </a:r>
            <a:r>
              <a:rPr lang="vi-VN" sz="2400" dirty="0" err="1"/>
              <a:t>quản</a:t>
            </a:r>
            <a:r>
              <a:rPr lang="vi-VN" sz="2400" dirty="0"/>
              <a:t> </a:t>
            </a:r>
            <a:r>
              <a:rPr lang="vi-VN" sz="2400" dirty="0" err="1"/>
              <a:t>lý</a:t>
            </a:r>
            <a:r>
              <a:rPr lang="vi-VN" sz="2400" dirty="0"/>
              <a:t> </a:t>
            </a:r>
            <a:r>
              <a:rPr lang="vi-VN" sz="2400" dirty="0" err="1"/>
              <a:t>tài</a:t>
            </a:r>
            <a:r>
              <a:rPr lang="vi-VN" sz="2400" dirty="0"/>
              <a:t> </a:t>
            </a:r>
            <a:r>
              <a:rPr lang="vi-VN" sz="2400" dirty="0" err="1"/>
              <a:t>sản</a:t>
            </a:r>
            <a:r>
              <a:rPr lang="vi-VN" sz="2400" dirty="0"/>
              <a:t> </a:t>
            </a:r>
            <a:r>
              <a:rPr lang="vi-VN" sz="2400" dirty="0" err="1"/>
              <a:t>số</a:t>
            </a:r>
            <a:r>
              <a:rPr lang="vi-VN" sz="2400" dirty="0"/>
              <a:t>.</a:t>
            </a:r>
            <a:endParaRPr lang="en-US" sz="2400" dirty="0"/>
          </a:p>
        </p:txBody>
      </p:sp>
      <p:sp>
        <p:nvSpPr>
          <p:cNvPr id="16" name="TextBox 15">
            <a:extLst>
              <a:ext uri="{FF2B5EF4-FFF2-40B4-BE49-F238E27FC236}">
                <a16:creationId xmlns:a16="http://schemas.microsoft.com/office/drawing/2014/main" id="{99AF0358-E524-4591-B63C-B2B821BDD26C}"/>
              </a:ext>
            </a:extLst>
          </p:cNvPr>
          <p:cNvSpPr txBox="1"/>
          <p:nvPr/>
        </p:nvSpPr>
        <p:spPr>
          <a:xfrm>
            <a:off x="2032612" y="3197056"/>
            <a:ext cx="8460503" cy="461665"/>
          </a:xfrm>
          <a:prstGeom prst="rect">
            <a:avLst/>
          </a:prstGeom>
          <a:noFill/>
        </p:spPr>
        <p:txBody>
          <a:bodyPr wrap="square" rtlCol="0">
            <a:spAutoFit/>
          </a:bodyPr>
          <a:lstStyle/>
          <a:p>
            <a:pPr marL="285750" indent="-285750">
              <a:buFont typeface="Arial" panose="020B0604020202020204" pitchFamily="34" charset="0"/>
              <a:buChar char="•"/>
            </a:pPr>
            <a:r>
              <a:rPr lang="vi-VN" sz="2400" dirty="0" err="1"/>
              <a:t>Khảo</a:t>
            </a:r>
            <a:r>
              <a:rPr lang="vi-VN" sz="2400" dirty="0"/>
              <a:t> </a:t>
            </a:r>
            <a:r>
              <a:rPr lang="vi-VN" sz="2400" dirty="0" err="1"/>
              <a:t>sát</a:t>
            </a:r>
            <a:r>
              <a:rPr lang="vi-VN" sz="2400" dirty="0"/>
              <a:t> 1 </a:t>
            </a:r>
            <a:r>
              <a:rPr lang="vi-VN" sz="2400" dirty="0" err="1"/>
              <a:t>số</a:t>
            </a:r>
            <a:r>
              <a:rPr lang="vi-VN" sz="2400" dirty="0"/>
              <a:t> </a:t>
            </a:r>
            <a:r>
              <a:rPr lang="vi-VN" sz="2400" dirty="0" err="1"/>
              <a:t>hệ</a:t>
            </a:r>
            <a:r>
              <a:rPr lang="vi-VN" sz="2400" dirty="0"/>
              <a:t> </a:t>
            </a:r>
            <a:r>
              <a:rPr lang="vi-VN" sz="2400" dirty="0" err="1"/>
              <a:t>thống</a:t>
            </a:r>
            <a:r>
              <a:rPr lang="vi-VN" sz="2400" dirty="0"/>
              <a:t> </a:t>
            </a:r>
            <a:r>
              <a:rPr lang="vi-VN" sz="2400" dirty="0" err="1"/>
              <a:t>quản</a:t>
            </a:r>
            <a:r>
              <a:rPr lang="vi-VN" sz="2400" dirty="0"/>
              <a:t> </a:t>
            </a:r>
            <a:r>
              <a:rPr lang="vi-VN" sz="2400" dirty="0" err="1"/>
              <a:t>lý</a:t>
            </a:r>
            <a:r>
              <a:rPr lang="vi-VN" sz="2400" dirty="0"/>
              <a:t> </a:t>
            </a:r>
            <a:r>
              <a:rPr lang="vi-VN" sz="2400" dirty="0" err="1"/>
              <a:t>tài</a:t>
            </a:r>
            <a:r>
              <a:rPr lang="vi-VN" sz="2400" dirty="0"/>
              <a:t> </a:t>
            </a:r>
            <a:r>
              <a:rPr lang="vi-VN" sz="2400" dirty="0" err="1"/>
              <a:t>sản</a:t>
            </a:r>
            <a:r>
              <a:rPr lang="vi-VN" sz="2400" dirty="0"/>
              <a:t> </a:t>
            </a:r>
            <a:r>
              <a:rPr lang="vi-VN" sz="2400" dirty="0" err="1"/>
              <a:t>số</a:t>
            </a:r>
            <a:r>
              <a:rPr lang="vi-VN" sz="2400" dirty="0"/>
              <a:t> trên </a:t>
            </a:r>
            <a:r>
              <a:rPr lang="vi-VN" sz="2400" dirty="0" err="1"/>
              <a:t>thế</a:t>
            </a:r>
            <a:r>
              <a:rPr lang="vi-VN" sz="2400" dirty="0"/>
              <a:t> </a:t>
            </a:r>
            <a:r>
              <a:rPr lang="vi-VN" sz="2400" dirty="0" err="1"/>
              <a:t>giới</a:t>
            </a:r>
            <a:r>
              <a:rPr lang="vi-VN" sz="2400" dirty="0"/>
              <a:t>.</a:t>
            </a:r>
            <a:endParaRPr lang="en-US" sz="2400" dirty="0"/>
          </a:p>
        </p:txBody>
      </p:sp>
      <p:sp>
        <p:nvSpPr>
          <p:cNvPr id="2" name="Chỗ dành sẵn cho Số hiệu Bản chiếu 1">
            <a:extLst>
              <a:ext uri="{FF2B5EF4-FFF2-40B4-BE49-F238E27FC236}">
                <a16:creationId xmlns:a16="http://schemas.microsoft.com/office/drawing/2014/main" id="{39C51C6F-A45C-4EB4-9A74-EBF70C610C39}"/>
              </a:ext>
            </a:extLst>
          </p:cNvPr>
          <p:cNvSpPr>
            <a:spLocks noGrp="1"/>
          </p:cNvSpPr>
          <p:nvPr>
            <p:ph type="sldNum" idx="12"/>
          </p:nvPr>
        </p:nvSpPr>
        <p:spPr>
          <a:xfrm>
            <a:off x="11364687" y="6333000"/>
            <a:ext cx="685676" cy="525000"/>
          </a:xfrm>
        </p:spPr>
        <p:txBody>
          <a:bodyPr/>
          <a:lstStyle/>
          <a:p>
            <a:fld id="{00000000-1234-1234-1234-123412341234}" type="slidenum">
              <a:rPr lang="en" smtClean="0"/>
              <a:pPr/>
              <a:t>22</a:t>
            </a:fld>
            <a:endParaRPr lang="en" dirty="0"/>
          </a:p>
        </p:txBody>
      </p:sp>
      <p:sp>
        <p:nvSpPr>
          <p:cNvPr id="9" name="TextBox 14">
            <a:extLst>
              <a:ext uri="{FF2B5EF4-FFF2-40B4-BE49-F238E27FC236}">
                <a16:creationId xmlns:a16="http://schemas.microsoft.com/office/drawing/2014/main" id="{F1E819A2-2BA1-420B-B5EE-1AB1816ECB28}"/>
              </a:ext>
            </a:extLst>
          </p:cNvPr>
          <p:cNvSpPr txBox="1"/>
          <p:nvPr/>
        </p:nvSpPr>
        <p:spPr>
          <a:xfrm>
            <a:off x="2032612" y="3866781"/>
            <a:ext cx="812653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400" dirty="0"/>
              <a:t>Xây dựng hệ thống quản lý sách điện tử sử dụng công nghệ Blockchain với hợp đồng thông minh riêng.</a:t>
            </a:r>
            <a:endParaRPr lang="en-US" sz="2400" dirty="0"/>
          </a:p>
        </p:txBody>
      </p:sp>
    </p:spTree>
    <p:extLst>
      <p:ext uri="{BB962C8B-B14F-4D97-AF65-F5344CB8AC3E}">
        <p14:creationId xmlns:p14="http://schemas.microsoft.com/office/powerpoint/2010/main" val="317275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9" name="TextBox 8">
            <a:extLst>
              <a:ext uri="{FF2B5EF4-FFF2-40B4-BE49-F238E27FC236}">
                <a16:creationId xmlns:a16="http://schemas.microsoft.com/office/drawing/2014/main" id="{E3838BB7-4425-4621-AF75-D06EF735D62E}"/>
              </a:ext>
            </a:extLst>
          </p:cNvPr>
          <p:cNvSpPr txBox="1"/>
          <p:nvPr/>
        </p:nvSpPr>
        <p:spPr>
          <a:xfrm>
            <a:off x="1523908" y="699215"/>
            <a:ext cx="8465779" cy="646331"/>
          </a:xfrm>
          <a:prstGeom prst="rect">
            <a:avLst/>
          </a:prstGeom>
          <a:noFill/>
        </p:spPr>
        <p:txBody>
          <a:bodyPr wrap="none" rtlCol="0">
            <a:spAutoFit/>
          </a:bodyPr>
          <a:lstStyle/>
          <a:p>
            <a:r>
              <a:rPr lang="en-US" sz="3600" b="1" dirty="0" err="1"/>
              <a:t>Phần</a:t>
            </a:r>
            <a:r>
              <a:rPr lang="en-US" sz="3600" b="1" dirty="0"/>
              <a:t> V. </a:t>
            </a:r>
            <a:r>
              <a:rPr lang="en-US" sz="3600" b="1" dirty="0" err="1"/>
              <a:t>Kết</a:t>
            </a:r>
            <a:r>
              <a:rPr lang="en-US" sz="3600" b="1" dirty="0"/>
              <a:t> </a:t>
            </a:r>
            <a:r>
              <a:rPr lang="en-US" sz="3600" b="1" dirty="0" err="1"/>
              <a:t>luận</a:t>
            </a:r>
            <a:r>
              <a:rPr lang="en-US" sz="3600" b="1" dirty="0"/>
              <a:t> </a:t>
            </a:r>
            <a:r>
              <a:rPr lang="en-US" sz="3600" b="1" dirty="0" err="1"/>
              <a:t>và</a:t>
            </a:r>
            <a:r>
              <a:rPr lang="en-US" sz="3600" b="1" dirty="0"/>
              <a:t> h</a:t>
            </a:r>
            <a:r>
              <a:rPr lang="vi-VN" sz="3600" b="1" dirty="0"/>
              <a:t>ư</a:t>
            </a:r>
            <a:r>
              <a:rPr lang="en-US" sz="3600" b="1" dirty="0" err="1"/>
              <a:t>ớng</a:t>
            </a:r>
            <a:r>
              <a:rPr lang="en-US" sz="3600" b="1" dirty="0"/>
              <a:t> </a:t>
            </a:r>
            <a:r>
              <a:rPr lang="en-US" sz="3600" b="1" dirty="0" err="1"/>
              <a:t>phát</a:t>
            </a:r>
            <a:r>
              <a:rPr lang="en-US" sz="3600" b="1" dirty="0"/>
              <a:t> </a:t>
            </a:r>
            <a:r>
              <a:rPr lang="en-US" sz="3600" b="1" dirty="0" err="1"/>
              <a:t>triển</a:t>
            </a:r>
            <a:endParaRPr lang="en-US" sz="3600" b="1" dirty="0"/>
          </a:p>
        </p:txBody>
      </p:sp>
      <p:sp>
        <p:nvSpPr>
          <p:cNvPr id="3" name="Rectangle 2">
            <a:extLst>
              <a:ext uri="{FF2B5EF4-FFF2-40B4-BE49-F238E27FC236}">
                <a16:creationId xmlns:a16="http://schemas.microsoft.com/office/drawing/2014/main" id="{BCD7266F-37F5-4530-8976-8C278C0E4A42}"/>
              </a:ext>
            </a:extLst>
          </p:cNvPr>
          <p:cNvSpPr/>
          <p:nvPr/>
        </p:nvSpPr>
        <p:spPr>
          <a:xfrm>
            <a:off x="1523908" y="1680854"/>
            <a:ext cx="4047903" cy="461665"/>
          </a:xfrm>
          <a:prstGeom prst="rect">
            <a:avLst/>
          </a:prstGeom>
        </p:spPr>
        <p:txBody>
          <a:bodyPr wrap="none">
            <a:spAutoFit/>
          </a:bodyPr>
          <a:lstStyle/>
          <a:p>
            <a:pPr marL="342900" indent="-342900">
              <a:buFont typeface="Wingdings" panose="05000000000000000000" pitchFamily="2" charset="2"/>
              <a:buChar char="v"/>
            </a:pPr>
            <a:r>
              <a:rPr lang="vi-VN" sz="2400" b="1" dirty="0"/>
              <a:t>Hư</a:t>
            </a:r>
            <a:r>
              <a:rPr lang="en-US" sz="2400" b="1" dirty="0" err="1"/>
              <a:t>ớng</a:t>
            </a:r>
            <a:r>
              <a:rPr lang="en-US" sz="2400" b="1" dirty="0"/>
              <a:t> </a:t>
            </a:r>
            <a:r>
              <a:rPr lang="en-US" sz="2400" b="1" dirty="0" err="1"/>
              <a:t>phát</a:t>
            </a:r>
            <a:r>
              <a:rPr lang="en-US" sz="2400" b="1" dirty="0"/>
              <a:t> </a:t>
            </a:r>
            <a:r>
              <a:rPr lang="en-US" sz="2400" b="1" dirty="0" err="1"/>
              <a:t>triển</a:t>
            </a:r>
            <a:r>
              <a:rPr lang="vi-VN" sz="2400" b="1" dirty="0"/>
              <a:t> đề tài:</a:t>
            </a:r>
            <a:endParaRPr lang="en-US" sz="2400" b="1" dirty="0"/>
          </a:p>
        </p:txBody>
      </p:sp>
      <p:sp>
        <p:nvSpPr>
          <p:cNvPr id="6" name="TextBox 5">
            <a:extLst>
              <a:ext uri="{FF2B5EF4-FFF2-40B4-BE49-F238E27FC236}">
                <a16:creationId xmlns:a16="http://schemas.microsoft.com/office/drawing/2014/main" id="{6EE4A53A-AD60-45AB-888A-3CB58CC4D47C}"/>
              </a:ext>
            </a:extLst>
          </p:cNvPr>
          <p:cNvSpPr txBox="1"/>
          <p:nvPr/>
        </p:nvSpPr>
        <p:spPr>
          <a:xfrm>
            <a:off x="1673108" y="2943250"/>
            <a:ext cx="9562233"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Bổ</a:t>
            </a:r>
            <a:r>
              <a:rPr lang="en-US" sz="2400" dirty="0"/>
              <a:t> sung 1 </a:t>
            </a:r>
            <a:r>
              <a:rPr lang="vi-VN" sz="2400" dirty="0" err="1"/>
              <a:t>các</a:t>
            </a:r>
            <a:r>
              <a:rPr lang="vi-VN" sz="2400" dirty="0"/>
              <a:t> </a:t>
            </a:r>
            <a:r>
              <a:rPr lang="vi-VN" sz="2400" dirty="0" err="1"/>
              <a:t>chức</a:t>
            </a:r>
            <a:r>
              <a:rPr lang="vi-VN" sz="2400" dirty="0"/>
              <a:t> năng </a:t>
            </a:r>
            <a:r>
              <a:rPr lang="vi-VN" sz="2400" dirty="0" err="1"/>
              <a:t>mới</a:t>
            </a:r>
            <a:r>
              <a:rPr lang="vi-VN" sz="2400" dirty="0"/>
              <a:t> </a:t>
            </a:r>
            <a:r>
              <a:rPr lang="vi-VN" sz="2400" dirty="0" err="1"/>
              <a:t>sử</a:t>
            </a:r>
            <a:r>
              <a:rPr lang="vi-VN" sz="2400" dirty="0"/>
              <a:t> </a:t>
            </a:r>
            <a:r>
              <a:rPr lang="vi-VN" sz="2400" dirty="0" err="1"/>
              <a:t>dụng</a:t>
            </a:r>
            <a:r>
              <a:rPr lang="vi-VN" sz="2400" dirty="0"/>
              <a:t> </a:t>
            </a:r>
            <a:r>
              <a:rPr lang="vi-VN" sz="2400" dirty="0" err="1"/>
              <a:t>Blockchain</a:t>
            </a:r>
            <a:r>
              <a:rPr lang="vi-VN" sz="2400" dirty="0"/>
              <a:t> như: Mua </a:t>
            </a:r>
            <a:r>
              <a:rPr lang="vi-VN" sz="2400" dirty="0" err="1"/>
              <a:t>bán</a:t>
            </a:r>
            <a:r>
              <a:rPr lang="vi-VN" sz="2400" dirty="0"/>
              <a:t>, cho thuê </a:t>
            </a:r>
            <a:r>
              <a:rPr lang="vi-VN" sz="2400" dirty="0" err="1"/>
              <a:t>sách</a:t>
            </a:r>
            <a:r>
              <a:rPr lang="vi-VN" sz="2400" dirty="0"/>
              <a:t>, </a:t>
            </a:r>
            <a:r>
              <a:rPr lang="vi-VN" sz="2400" dirty="0" err="1"/>
              <a:t>thống</a:t>
            </a:r>
            <a:r>
              <a:rPr lang="vi-VN" sz="2400" dirty="0"/>
              <a:t> kê </a:t>
            </a:r>
            <a:r>
              <a:rPr lang="vi-VN" sz="2400" dirty="0" err="1"/>
              <a:t>các</a:t>
            </a:r>
            <a:r>
              <a:rPr lang="vi-VN" sz="2400" dirty="0"/>
              <a:t> thông </a:t>
            </a:r>
            <a:r>
              <a:rPr lang="vi-VN" sz="2400" dirty="0" err="1"/>
              <a:t>số</a:t>
            </a:r>
            <a:r>
              <a:rPr lang="vi-VN" sz="2400" dirty="0"/>
              <a:t> </a:t>
            </a:r>
            <a:r>
              <a:rPr lang="vi-VN" sz="2400" dirty="0" err="1"/>
              <a:t>của</a:t>
            </a:r>
            <a:r>
              <a:rPr lang="vi-VN" sz="2400" dirty="0"/>
              <a:t> </a:t>
            </a:r>
            <a:r>
              <a:rPr lang="vi-VN" sz="2400" dirty="0" err="1"/>
              <a:t>sách</a:t>
            </a:r>
            <a:r>
              <a:rPr lang="vi-VN" sz="2400" dirty="0"/>
              <a:t>, …</a:t>
            </a:r>
            <a:endParaRPr lang="en-US" sz="2400" dirty="0"/>
          </a:p>
        </p:txBody>
      </p:sp>
      <p:sp>
        <p:nvSpPr>
          <p:cNvPr id="8" name="TextBox 7">
            <a:extLst>
              <a:ext uri="{FF2B5EF4-FFF2-40B4-BE49-F238E27FC236}">
                <a16:creationId xmlns:a16="http://schemas.microsoft.com/office/drawing/2014/main" id="{B4F917AD-0079-4371-80B7-A14FCF0F80F8}"/>
              </a:ext>
            </a:extLst>
          </p:cNvPr>
          <p:cNvSpPr txBox="1"/>
          <p:nvPr/>
        </p:nvSpPr>
        <p:spPr>
          <a:xfrm>
            <a:off x="1673108" y="2337919"/>
            <a:ext cx="4575291"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err="1"/>
              <a:t>Cải</a:t>
            </a:r>
            <a:r>
              <a:rPr lang="en-US" sz="2400" dirty="0"/>
              <a:t> </a:t>
            </a:r>
            <a:r>
              <a:rPr lang="en-US" sz="2400" dirty="0" err="1"/>
              <a:t>thiện</a:t>
            </a:r>
            <a:r>
              <a:rPr lang="en-US" sz="2400" dirty="0"/>
              <a:t> </a:t>
            </a:r>
            <a:r>
              <a:rPr lang="vi-VN" sz="2400" dirty="0"/>
              <a:t>giao </a:t>
            </a:r>
            <a:r>
              <a:rPr lang="vi-VN" sz="2400" dirty="0" err="1"/>
              <a:t>diện</a:t>
            </a:r>
            <a:r>
              <a:rPr lang="vi-VN" sz="2400" dirty="0"/>
              <a:t> </a:t>
            </a:r>
            <a:r>
              <a:rPr lang="en-US" sz="2400" dirty="0" err="1"/>
              <a:t>ứng</a:t>
            </a:r>
            <a:r>
              <a:rPr lang="en-US" sz="2400" dirty="0"/>
              <a:t> </a:t>
            </a:r>
            <a:r>
              <a:rPr lang="en-US" sz="2400" dirty="0" err="1"/>
              <a:t>dụng</a:t>
            </a:r>
            <a:r>
              <a:rPr lang="en-US" sz="2400" dirty="0"/>
              <a:t>.</a:t>
            </a:r>
          </a:p>
        </p:txBody>
      </p:sp>
      <p:sp>
        <p:nvSpPr>
          <p:cNvPr id="10" name="AutoShape 2" descr="Káº¿t quáº£ hÃ¬nh áº£nh cho ios icon">
            <a:extLst>
              <a:ext uri="{FF2B5EF4-FFF2-40B4-BE49-F238E27FC236}">
                <a16:creationId xmlns:a16="http://schemas.microsoft.com/office/drawing/2014/main" id="{5D9162B7-4850-4C95-B4C4-9DF01DB79290}"/>
              </a:ext>
            </a:extLst>
          </p:cNvPr>
          <p:cNvSpPr>
            <a:spLocks noChangeAspect="1" noChangeArrowheads="1"/>
          </p:cNvSpPr>
          <p:nvPr/>
        </p:nvSpPr>
        <p:spPr bwMode="auto">
          <a:xfrm>
            <a:off x="5943599" y="2799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hỗ dành sẵn cho Số hiệu Bản chiếu 4">
            <a:extLst>
              <a:ext uri="{FF2B5EF4-FFF2-40B4-BE49-F238E27FC236}">
                <a16:creationId xmlns:a16="http://schemas.microsoft.com/office/drawing/2014/main" id="{344F5156-A8F5-4DF3-96D2-710DD5CAA594}"/>
              </a:ext>
            </a:extLst>
          </p:cNvPr>
          <p:cNvSpPr>
            <a:spLocks noGrp="1"/>
          </p:cNvSpPr>
          <p:nvPr>
            <p:ph type="sldNum" idx="12"/>
          </p:nvPr>
        </p:nvSpPr>
        <p:spPr/>
        <p:txBody>
          <a:bodyPr/>
          <a:lstStyle/>
          <a:p>
            <a:fld id="{00000000-1234-1234-1234-123412341234}" type="slidenum">
              <a:rPr lang="en" smtClean="0"/>
              <a:pPr/>
              <a:t>23</a:t>
            </a:fld>
            <a:endParaRPr lang="en"/>
          </a:p>
        </p:txBody>
      </p:sp>
      <p:sp>
        <p:nvSpPr>
          <p:cNvPr id="12" name="TextBox 6">
            <a:extLst>
              <a:ext uri="{FF2B5EF4-FFF2-40B4-BE49-F238E27FC236}">
                <a16:creationId xmlns:a16="http://schemas.microsoft.com/office/drawing/2014/main" id="{793DD9E2-4BDA-428C-8951-2C19AA03B1AA}"/>
              </a:ext>
            </a:extLst>
          </p:cNvPr>
          <p:cNvSpPr txBox="1"/>
          <p:nvPr/>
        </p:nvSpPr>
        <p:spPr>
          <a:xfrm>
            <a:off x="1664452" y="4287245"/>
            <a:ext cx="9167894" cy="461665"/>
          </a:xfrm>
          <a:prstGeom prst="rect">
            <a:avLst/>
          </a:prstGeom>
          <a:noFill/>
        </p:spPr>
        <p:txBody>
          <a:bodyPr wrap="none" rtlCol="0">
            <a:spAutoFit/>
          </a:bodyPr>
          <a:lstStyle/>
          <a:p>
            <a:pPr marL="342900" indent="-342900">
              <a:buFont typeface="Arial" panose="020B0604020202020204" pitchFamily="34" charset="0"/>
              <a:buChar char="•"/>
            </a:pPr>
            <a:r>
              <a:rPr lang="vi-VN" sz="2400" dirty="0"/>
              <a:t>Mở rộng đối tượng tài sản quản lý: Nhạc bản quyền, ảnh số, …</a:t>
            </a:r>
            <a:endParaRPr lang="en-US" sz="2400" dirty="0"/>
          </a:p>
        </p:txBody>
      </p:sp>
      <p:sp>
        <p:nvSpPr>
          <p:cNvPr id="11" name="TextBox 6">
            <a:extLst>
              <a:ext uri="{FF2B5EF4-FFF2-40B4-BE49-F238E27FC236}">
                <a16:creationId xmlns:a16="http://schemas.microsoft.com/office/drawing/2014/main" id="{5A7FAB38-C72B-4C1F-9988-E929396570EF}"/>
              </a:ext>
            </a:extLst>
          </p:cNvPr>
          <p:cNvSpPr txBox="1"/>
          <p:nvPr/>
        </p:nvSpPr>
        <p:spPr>
          <a:xfrm>
            <a:off x="1664452" y="4952733"/>
            <a:ext cx="9757799"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Nghiên</a:t>
            </a:r>
            <a:r>
              <a:rPr lang="en-US" sz="2400" dirty="0"/>
              <a:t> </a:t>
            </a:r>
            <a:r>
              <a:rPr lang="en-US" sz="2400" dirty="0" err="1"/>
              <a:t>cứu</a:t>
            </a:r>
            <a:r>
              <a:rPr lang="en-US" sz="2400" dirty="0"/>
              <a:t> </a:t>
            </a:r>
            <a:r>
              <a:rPr lang="en-US" sz="2400" dirty="0" err="1"/>
              <a:t>ứng</a:t>
            </a:r>
            <a:r>
              <a:rPr lang="en-US" sz="2400" dirty="0"/>
              <a:t> </a:t>
            </a:r>
            <a:r>
              <a:rPr lang="en-US" sz="2400" dirty="0" err="1"/>
              <a:t>dụng</a:t>
            </a:r>
            <a:r>
              <a:rPr lang="en-US" sz="2400" dirty="0"/>
              <a:t> </a:t>
            </a:r>
            <a:r>
              <a:rPr lang="en-US" sz="2400" dirty="0" err="1"/>
              <a:t>công</a:t>
            </a:r>
            <a:r>
              <a:rPr lang="en-US" sz="2400" dirty="0"/>
              <a:t> </a:t>
            </a:r>
            <a:r>
              <a:rPr lang="en-US" sz="2400" dirty="0" err="1"/>
              <a:t>nghệ</a:t>
            </a:r>
            <a:r>
              <a:rPr lang="en-US" sz="2400" dirty="0"/>
              <a:t> Blockchain </a:t>
            </a:r>
            <a:r>
              <a:rPr lang="en-US" sz="2400" dirty="0" err="1"/>
              <a:t>vào</a:t>
            </a:r>
            <a:r>
              <a:rPr lang="en-US" sz="2400" dirty="0"/>
              <a:t> </a:t>
            </a:r>
            <a:r>
              <a:rPr lang="en-US" sz="2400" dirty="0" err="1"/>
              <a:t>các</a:t>
            </a:r>
            <a:r>
              <a:rPr lang="en-US" sz="2400" dirty="0"/>
              <a:t> </a:t>
            </a:r>
            <a:r>
              <a:rPr lang="en-US" sz="2400" dirty="0" err="1"/>
              <a:t>lĩnh</a:t>
            </a:r>
            <a:r>
              <a:rPr lang="en-US" sz="2400" dirty="0"/>
              <a:t> </a:t>
            </a:r>
            <a:r>
              <a:rPr lang="en-US" sz="2400" dirty="0" err="1"/>
              <a:t>vực</a:t>
            </a:r>
            <a:r>
              <a:rPr lang="en-US" sz="2400" dirty="0"/>
              <a:t> </a:t>
            </a:r>
            <a:r>
              <a:rPr lang="en-US" sz="2400" dirty="0" err="1"/>
              <a:t>khác</a:t>
            </a:r>
            <a:r>
              <a:rPr lang="en-US" sz="2400" dirty="0"/>
              <a:t> </a:t>
            </a:r>
            <a:r>
              <a:rPr lang="en-US" sz="2400" dirty="0" err="1"/>
              <a:t>trong</a:t>
            </a:r>
            <a:r>
              <a:rPr lang="en-US" sz="2400" dirty="0"/>
              <a:t> </a:t>
            </a:r>
            <a:r>
              <a:rPr lang="en-US" sz="2400" dirty="0" err="1"/>
              <a:t>cuộc</a:t>
            </a:r>
            <a:r>
              <a:rPr lang="en-US" sz="2400" dirty="0"/>
              <a:t> </a:t>
            </a:r>
            <a:r>
              <a:rPr lang="en-US" sz="2400" dirty="0" err="1"/>
              <a:t>sống</a:t>
            </a:r>
            <a:r>
              <a:rPr lang="en-US" sz="2400" dirty="0"/>
              <a:t> </a:t>
            </a:r>
            <a:r>
              <a:rPr lang="en-US" sz="2400" dirty="0" err="1"/>
              <a:t>nh</a:t>
            </a:r>
            <a:r>
              <a:rPr lang="vi-VN" sz="2400" dirty="0"/>
              <a:t>ư</a:t>
            </a:r>
            <a:r>
              <a:rPr lang="en-US" sz="2400" dirty="0"/>
              <a:t>: </a:t>
            </a:r>
            <a:r>
              <a:rPr lang="en-US" sz="2400" dirty="0" err="1"/>
              <a:t>nông</a:t>
            </a:r>
            <a:r>
              <a:rPr lang="en-US" sz="2400" dirty="0"/>
              <a:t> </a:t>
            </a:r>
            <a:r>
              <a:rPr lang="en-US" sz="2400" dirty="0" err="1"/>
              <a:t>nghiệp</a:t>
            </a:r>
            <a:r>
              <a:rPr lang="en-US" sz="2400" dirty="0"/>
              <a:t>, y </a:t>
            </a:r>
            <a:r>
              <a:rPr lang="en-US" sz="2400" dirty="0" err="1"/>
              <a:t>tế</a:t>
            </a:r>
            <a:r>
              <a:rPr lang="en-US" sz="2400" dirty="0"/>
              <a:t>, </a:t>
            </a:r>
            <a:r>
              <a:rPr lang="en-US" sz="2400" dirty="0" err="1"/>
              <a:t>giáo</a:t>
            </a:r>
            <a:r>
              <a:rPr lang="en-US" sz="2400" dirty="0"/>
              <a:t> </a:t>
            </a:r>
            <a:r>
              <a:rPr lang="en-US" sz="2400" dirty="0" err="1"/>
              <a:t>dục</a:t>
            </a:r>
            <a:r>
              <a:rPr lang="en-US" sz="2400" dirty="0"/>
              <a:t>, …</a:t>
            </a:r>
          </a:p>
        </p:txBody>
      </p:sp>
    </p:spTree>
    <p:extLst>
      <p:ext uri="{BB962C8B-B14F-4D97-AF65-F5344CB8AC3E}">
        <p14:creationId xmlns:p14="http://schemas.microsoft.com/office/powerpoint/2010/main" val="85824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FA43C22-016E-4A54-B29C-EA58BF0D0D1A}"/>
              </a:ext>
            </a:extLst>
          </p:cNvPr>
          <p:cNvSpPr>
            <a:spLocks noGrp="1"/>
          </p:cNvSpPr>
          <p:nvPr>
            <p:ph type="sldNum" idx="12"/>
          </p:nvPr>
        </p:nvSpPr>
        <p:spPr/>
        <p:txBody>
          <a:bodyPr/>
          <a:lstStyle/>
          <a:p>
            <a:fld id="{00000000-1234-1234-1234-123412341234}" type="slidenum">
              <a:rPr lang="en" smtClean="0"/>
              <a:pPr/>
              <a:t>24</a:t>
            </a:fld>
            <a:endParaRPr lang="en"/>
          </a:p>
        </p:txBody>
      </p:sp>
      <p:sp>
        <p:nvSpPr>
          <p:cNvPr id="3" name="Hộp Văn bản 2">
            <a:extLst>
              <a:ext uri="{FF2B5EF4-FFF2-40B4-BE49-F238E27FC236}">
                <a16:creationId xmlns:a16="http://schemas.microsoft.com/office/drawing/2014/main" id="{8A1DC5E5-EC1D-41CE-8841-252468E1D849}"/>
              </a:ext>
            </a:extLst>
          </p:cNvPr>
          <p:cNvSpPr txBox="1"/>
          <p:nvPr/>
        </p:nvSpPr>
        <p:spPr>
          <a:xfrm>
            <a:off x="2505855" y="261810"/>
            <a:ext cx="7180289" cy="646331"/>
          </a:xfrm>
          <a:prstGeom prst="rect">
            <a:avLst/>
          </a:prstGeom>
          <a:noFill/>
        </p:spPr>
        <p:txBody>
          <a:bodyPr wrap="square" rtlCol="0">
            <a:spAutoFit/>
          </a:bodyPr>
          <a:lstStyle/>
          <a:p>
            <a:pPr algn="ctr"/>
            <a:r>
              <a:rPr lang="vi-VN" sz="3600" b="1" dirty="0" err="1"/>
              <a:t>Tài</a:t>
            </a:r>
            <a:r>
              <a:rPr lang="vi-VN" sz="3600" b="1" dirty="0"/>
              <a:t> </a:t>
            </a:r>
            <a:r>
              <a:rPr lang="vi-VN" sz="3600" b="1" dirty="0" err="1"/>
              <a:t>liệu</a:t>
            </a:r>
            <a:r>
              <a:rPr lang="vi-VN" sz="3600" b="1" dirty="0"/>
              <a:t> tham </a:t>
            </a:r>
            <a:r>
              <a:rPr lang="vi-VN" sz="3600" b="1" dirty="0" err="1"/>
              <a:t>khảo</a:t>
            </a:r>
            <a:endParaRPr lang="en-US" sz="3600" b="1" dirty="0"/>
          </a:p>
        </p:txBody>
      </p:sp>
      <p:sp>
        <p:nvSpPr>
          <p:cNvPr id="4" name="Hộp Văn bản 3">
            <a:extLst>
              <a:ext uri="{FF2B5EF4-FFF2-40B4-BE49-F238E27FC236}">
                <a16:creationId xmlns:a16="http://schemas.microsoft.com/office/drawing/2014/main" id="{BBBE9138-33F9-4AE5-9578-C1F63D8E02A5}"/>
              </a:ext>
            </a:extLst>
          </p:cNvPr>
          <p:cNvSpPr txBox="1"/>
          <p:nvPr/>
        </p:nvSpPr>
        <p:spPr>
          <a:xfrm>
            <a:off x="1126760" y="1154242"/>
            <a:ext cx="9938478" cy="461665"/>
          </a:xfrm>
          <a:prstGeom prst="rect">
            <a:avLst/>
          </a:prstGeom>
          <a:noFill/>
        </p:spPr>
        <p:txBody>
          <a:bodyPr wrap="square" rtlCol="0">
            <a:spAutoFit/>
          </a:bodyPr>
          <a:lstStyle/>
          <a:p>
            <a:r>
              <a:rPr lang="en-US" sz="2400" dirty="0"/>
              <a:t>[1] https://www.bynder.com/en/features/</a:t>
            </a:r>
          </a:p>
        </p:txBody>
      </p:sp>
      <p:sp>
        <p:nvSpPr>
          <p:cNvPr id="5" name="Hộp Văn bản 4">
            <a:extLst>
              <a:ext uri="{FF2B5EF4-FFF2-40B4-BE49-F238E27FC236}">
                <a16:creationId xmlns:a16="http://schemas.microsoft.com/office/drawing/2014/main" id="{CF0B4739-32B1-471A-8475-CAB9AEEA8B67}"/>
              </a:ext>
            </a:extLst>
          </p:cNvPr>
          <p:cNvSpPr txBox="1"/>
          <p:nvPr/>
        </p:nvSpPr>
        <p:spPr>
          <a:xfrm>
            <a:off x="1126760" y="1769675"/>
            <a:ext cx="9938478" cy="461665"/>
          </a:xfrm>
          <a:prstGeom prst="rect">
            <a:avLst/>
          </a:prstGeom>
          <a:noFill/>
        </p:spPr>
        <p:txBody>
          <a:bodyPr wrap="square" rtlCol="0">
            <a:spAutoFit/>
          </a:bodyPr>
          <a:lstStyle/>
          <a:p>
            <a:r>
              <a:rPr lang="en-US" sz="2400" dirty="0"/>
              <a:t>[2] https://www.mediavalet.com/product-tour/</a:t>
            </a:r>
          </a:p>
        </p:txBody>
      </p:sp>
      <p:sp>
        <p:nvSpPr>
          <p:cNvPr id="6" name="Hộp Văn bản 5">
            <a:extLst>
              <a:ext uri="{FF2B5EF4-FFF2-40B4-BE49-F238E27FC236}">
                <a16:creationId xmlns:a16="http://schemas.microsoft.com/office/drawing/2014/main" id="{617CD66E-0335-459F-B6F0-528EBC63D45F}"/>
              </a:ext>
            </a:extLst>
          </p:cNvPr>
          <p:cNvSpPr txBox="1"/>
          <p:nvPr/>
        </p:nvSpPr>
        <p:spPr>
          <a:xfrm>
            <a:off x="1126760" y="2434862"/>
            <a:ext cx="9938478" cy="461665"/>
          </a:xfrm>
          <a:prstGeom prst="rect">
            <a:avLst/>
          </a:prstGeom>
          <a:noFill/>
        </p:spPr>
        <p:txBody>
          <a:bodyPr wrap="square" rtlCol="0">
            <a:spAutoFit/>
          </a:bodyPr>
          <a:lstStyle/>
          <a:p>
            <a:r>
              <a:rPr lang="en-US" sz="2400" dirty="0"/>
              <a:t>[3] https://www.calibre-ebook.com/</a:t>
            </a:r>
          </a:p>
        </p:txBody>
      </p:sp>
      <p:sp>
        <p:nvSpPr>
          <p:cNvPr id="7" name="Hộp Văn bản 6">
            <a:extLst>
              <a:ext uri="{FF2B5EF4-FFF2-40B4-BE49-F238E27FC236}">
                <a16:creationId xmlns:a16="http://schemas.microsoft.com/office/drawing/2014/main" id="{65816D6E-A9F2-4522-A1F3-F17EB435887F}"/>
              </a:ext>
            </a:extLst>
          </p:cNvPr>
          <p:cNvSpPr txBox="1"/>
          <p:nvPr/>
        </p:nvSpPr>
        <p:spPr>
          <a:xfrm>
            <a:off x="2505855" y="3407476"/>
            <a:ext cx="7180289" cy="646331"/>
          </a:xfrm>
          <a:prstGeom prst="rect">
            <a:avLst/>
          </a:prstGeom>
          <a:noFill/>
        </p:spPr>
        <p:txBody>
          <a:bodyPr wrap="square" rtlCol="0">
            <a:spAutoFit/>
          </a:bodyPr>
          <a:lstStyle/>
          <a:p>
            <a:pPr algn="ctr"/>
            <a:r>
              <a:rPr lang="en-US" sz="3600" b="1" dirty="0" err="1"/>
              <a:t>Mã</a:t>
            </a:r>
            <a:r>
              <a:rPr lang="en-US" sz="3600" b="1" dirty="0"/>
              <a:t> </a:t>
            </a:r>
            <a:r>
              <a:rPr lang="en-US" sz="3600" b="1" dirty="0" err="1"/>
              <a:t>nguồn</a:t>
            </a:r>
            <a:r>
              <a:rPr lang="en-US" sz="3600" b="1" dirty="0"/>
              <a:t> </a:t>
            </a:r>
            <a:r>
              <a:rPr lang="en-US" sz="3600" b="1" dirty="0" err="1"/>
              <a:t>ứng</a:t>
            </a:r>
            <a:r>
              <a:rPr lang="en-US" sz="3600" b="1" dirty="0"/>
              <a:t> </a:t>
            </a:r>
            <a:r>
              <a:rPr lang="en-US" sz="3600" b="1" dirty="0" err="1"/>
              <a:t>dụng</a:t>
            </a:r>
            <a:endParaRPr lang="en-US" sz="3600" b="1" dirty="0"/>
          </a:p>
        </p:txBody>
      </p:sp>
      <p:sp>
        <p:nvSpPr>
          <p:cNvPr id="8" name="Hình chữ nhật 7">
            <a:extLst>
              <a:ext uri="{FF2B5EF4-FFF2-40B4-BE49-F238E27FC236}">
                <a16:creationId xmlns:a16="http://schemas.microsoft.com/office/drawing/2014/main" id="{1BE07D27-873C-44E1-AFAC-8273CB8163C3}"/>
              </a:ext>
            </a:extLst>
          </p:cNvPr>
          <p:cNvSpPr/>
          <p:nvPr/>
        </p:nvSpPr>
        <p:spPr>
          <a:xfrm>
            <a:off x="3676106" y="4333923"/>
            <a:ext cx="4839786" cy="461665"/>
          </a:xfrm>
          <a:prstGeom prst="rect">
            <a:avLst/>
          </a:prstGeom>
        </p:spPr>
        <p:txBody>
          <a:bodyPr wrap="none">
            <a:spAutoFit/>
          </a:bodyPr>
          <a:lstStyle/>
          <a:p>
            <a:pPr algn="ctr"/>
            <a:r>
              <a:rPr lang="en-US" sz="2400" dirty="0">
                <a:solidFill>
                  <a:schemeClr val="accent6"/>
                </a:solidFill>
              </a:rPr>
              <a:t>https://github.com/vuhien96/thesis</a:t>
            </a:r>
          </a:p>
        </p:txBody>
      </p:sp>
    </p:spTree>
    <p:extLst>
      <p:ext uri="{BB962C8B-B14F-4D97-AF65-F5344CB8AC3E}">
        <p14:creationId xmlns:p14="http://schemas.microsoft.com/office/powerpoint/2010/main" val="308247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ctrTitle" idx="4294967295"/>
          </p:nvPr>
        </p:nvSpPr>
        <p:spPr>
          <a:xfrm>
            <a:off x="1795849" y="1756895"/>
            <a:ext cx="7772400" cy="1546500"/>
          </a:xfrm>
          <a:prstGeom prst="rect">
            <a:avLst/>
          </a:prstGeom>
        </p:spPr>
        <p:txBody>
          <a:bodyPr spcFirstLastPara="1" wrap="square" lIns="91425" tIns="91425" rIns="91425" bIns="91425" anchor="b" anchorCtr="0">
            <a:noAutofit/>
          </a:bodyPr>
          <a:lstStyle/>
          <a:p>
            <a:r>
              <a:rPr lang="en-US" sz="6000" b="1" dirty="0" err="1">
                <a:solidFill>
                  <a:schemeClr val="tx1"/>
                </a:solidFill>
                <a:latin typeface="+mn-lt"/>
              </a:rPr>
              <a:t>Cảm</a:t>
            </a:r>
            <a:r>
              <a:rPr lang="en-US" sz="6000" b="1" dirty="0">
                <a:solidFill>
                  <a:schemeClr val="tx1"/>
                </a:solidFill>
                <a:latin typeface="+mn-lt"/>
              </a:rPr>
              <a:t> </a:t>
            </a:r>
            <a:r>
              <a:rPr lang="vi-VN" sz="6000" b="1" dirty="0">
                <a:solidFill>
                  <a:schemeClr val="tx1"/>
                </a:solidFill>
                <a:latin typeface="+mn-lt"/>
              </a:rPr>
              <a:t>ơ</a:t>
            </a:r>
            <a:r>
              <a:rPr lang="en-US" sz="6000" b="1" dirty="0">
                <a:solidFill>
                  <a:schemeClr val="tx1"/>
                </a:solidFill>
                <a:latin typeface="+mn-lt"/>
              </a:rPr>
              <a:t>n </a:t>
            </a:r>
            <a:r>
              <a:rPr lang="en-US" sz="6000" b="1" dirty="0" err="1">
                <a:solidFill>
                  <a:schemeClr val="tx1"/>
                </a:solidFill>
                <a:latin typeface="+mn-lt"/>
              </a:rPr>
              <a:t>mọi</a:t>
            </a:r>
            <a:r>
              <a:rPr lang="en-US" sz="6000" b="1" dirty="0">
                <a:solidFill>
                  <a:schemeClr val="tx1"/>
                </a:solidFill>
                <a:latin typeface="+mn-lt"/>
              </a:rPr>
              <a:t> ng</a:t>
            </a:r>
            <a:r>
              <a:rPr lang="vi-VN" sz="6000" b="1" dirty="0">
                <a:solidFill>
                  <a:schemeClr val="tx1"/>
                </a:solidFill>
                <a:latin typeface="+mn-lt"/>
              </a:rPr>
              <a:t>ư</a:t>
            </a:r>
            <a:r>
              <a:rPr lang="en-US" sz="6000" b="1" dirty="0" err="1">
                <a:solidFill>
                  <a:schemeClr val="tx1"/>
                </a:solidFill>
                <a:latin typeface="+mn-lt"/>
              </a:rPr>
              <a:t>ời</a:t>
            </a:r>
            <a:r>
              <a:rPr lang="en-US" sz="6000" b="1" dirty="0">
                <a:solidFill>
                  <a:schemeClr val="tx1"/>
                </a:solidFill>
                <a:latin typeface="+mn-lt"/>
              </a:rPr>
              <a:t> </a:t>
            </a:r>
            <a:r>
              <a:rPr lang="en-US" sz="6000" b="1" dirty="0" err="1">
                <a:solidFill>
                  <a:schemeClr val="tx1"/>
                </a:solidFill>
                <a:latin typeface="+mn-lt"/>
              </a:rPr>
              <a:t>đã</a:t>
            </a:r>
            <a:r>
              <a:rPr lang="en-US" sz="6000" b="1" dirty="0">
                <a:solidFill>
                  <a:schemeClr val="tx1"/>
                </a:solidFill>
                <a:latin typeface="+mn-lt"/>
              </a:rPr>
              <a:t> </a:t>
            </a:r>
            <a:r>
              <a:rPr lang="en-US" sz="6000" b="1" dirty="0" err="1">
                <a:solidFill>
                  <a:schemeClr val="tx1"/>
                </a:solidFill>
                <a:latin typeface="+mn-lt"/>
              </a:rPr>
              <a:t>theo</a:t>
            </a:r>
            <a:r>
              <a:rPr lang="en-US" sz="6000" b="1" dirty="0">
                <a:solidFill>
                  <a:schemeClr val="tx1"/>
                </a:solidFill>
                <a:latin typeface="+mn-lt"/>
              </a:rPr>
              <a:t> </a:t>
            </a:r>
            <a:r>
              <a:rPr lang="en-US" sz="6000" b="1" dirty="0" err="1">
                <a:solidFill>
                  <a:schemeClr val="tx1"/>
                </a:solidFill>
                <a:latin typeface="+mn-lt"/>
              </a:rPr>
              <a:t>dõi</a:t>
            </a:r>
            <a:r>
              <a:rPr lang="en-US" sz="6000" b="1" dirty="0">
                <a:solidFill>
                  <a:schemeClr val="tx1"/>
                </a:solidFill>
                <a:latin typeface="+mn-lt"/>
              </a:rPr>
              <a:t>!</a:t>
            </a:r>
            <a:endParaRPr sz="6000" b="1" dirty="0">
              <a:solidFill>
                <a:schemeClr val="tx1"/>
              </a:solidFill>
              <a:latin typeface="+mn-lt"/>
            </a:endParaRPr>
          </a:p>
        </p:txBody>
      </p:sp>
      <p:pic>
        <p:nvPicPr>
          <p:cNvPr id="6158" name="Picture 14" descr="Káº¿t quáº£ hÃ¬nh áº£nh cho firework icon">
            <a:extLst>
              <a:ext uri="{FF2B5EF4-FFF2-40B4-BE49-F238E27FC236}">
                <a16:creationId xmlns:a16="http://schemas.microsoft.com/office/drawing/2014/main" id="{82CC2095-972B-41B2-9595-86C580AF8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96" y="4031567"/>
            <a:ext cx="220027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Káº¿t quáº£ hÃ¬nh áº£nh cho firework icon">
            <a:extLst>
              <a:ext uri="{FF2B5EF4-FFF2-40B4-BE49-F238E27FC236}">
                <a16:creationId xmlns:a16="http://schemas.microsoft.com/office/drawing/2014/main" id="{5DCD95EE-54E9-4110-B4BF-C2EA746CF7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0562" y="2251502"/>
            <a:ext cx="1819168" cy="23549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Káº¿t quáº£ hÃ¬nh áº£nh cho firework icon">
            <a:extLst>
              <a:ext uri="{FF2B5EF4-FFF2-40B4-BE49-F238E27FC236}">
                <a16:creationId xmlns:a16="http://schemas.microsoft.com/office/drawing/2014/main" id="{D8BE5325-1632-4AA4-B788-368B074518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659" y="4179760"/>
            <a:ext cx="1819168" cy="23549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Káº¿t quáº£ hÃ¬nh áº£nh cho firework icon">
            <a:extLst>
              <a:ext uri="{FF2B5EF4-FFF2-40B4-BE49-F238E27FC236}">
                <a16:creationId xmlns:a16="http://schemas.microsoft.com/office/drawing/2014/main" id="{87BA73EE-C2FE-4B90-B141-B109F11BC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400" y="4062880"/>
            <a:ext cx="220027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Káº¿t quáº£ hÃ¬nh áº£nh cho firework icon">
            <a:extLst>
              <a:ext uri="{FF2B5EF4-FFF2-40B4-BE49-F238E27FC236}">
                <a16:creationId xmlns:a16="http://schemas.microsoft.com/office/drawing/2014/main" id="{2FCAC7E5-C13A-4299-8696-DE149560F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458" y="4386404"/>
            <a:ext cx="220027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Káº¿t quáº£ hÃ¬nh áº£nh cho firework icon">
            <a:extLst>
              <a:ext uri="{FF2B5EF4-FFF2-40B4-BE49-F238E27FC236}">
                <a16:creationId xmlns:a16="http://schemas.microsoft.com/office/drawing/2014/main" id="{493D6C48-7320-4ECB-8DC0-F09D30393C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1716" y="1958596"/>
            <a:ext cx="1819168" cy="2354996"/>
          </a:xfrm>
          <a:prstGeom prst="rect">
            <a:avLst/>
          </a:prstGeom>
          <a:noFill/>
          <a:extLst>
            <a:ext uri="{909E8E84-426E-40DD-AFC4-6F175D3DCCD1}">
              <a14:hiddenFill xmlns:a14="http://schemas.microsoft.com/office/drawing/2010/main">
                <a:solidFill>
                  <a:srgbClr val="FFFFFF"/>
                </a:solidFill>
              </a14:hiddenFill>
            </a:ext>
          </a:extLst>
        </p:spPr>
      </p:pic>
      <p:sp>
        <p:nvSpPr>
          <p:cNvPr id="2" name="Chỗ dành sẵn cho Số hiệu Bản chiếu 1">
            <a:extLst>
              <a:ext uri="{FF2B5EF4-FFF2-40B4-BE49-F238E27FC236}">
                <a16:creationId xmlns:a16="http://schemas.microsoft.com/office/drawing/2014/main" id="{9E6C0260-72A5-46DB-ABDA-1F74CFC03F6A}"/>
              </a:ext>
            </a:extLst>
          </p:cNvPr>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383077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05388B64-45EF-4430-BF89-4F1945410DF5}"/>
              </a:ext>
            </a:extLst>
          </p:cNvPr>
          <p:cNvSpPr txBox="1"/>
          <p:nvPr/>
        </p:nvSpPr>
        <p:spPr>
          <a:xfrm>
            <a:off x="1071072" y="2983044"/>
            <a:ext cx="8507643" cy="1015663"/>
          </a:xfrm>
          <a:prstGeom prst="rect">
            <a:avLst/>
          </a:prstGeom>
          <a:noFill/>
        </p:spPr>
        <p:txBody>
          <a:bodyPr wrap="square" rtlCol="0">
            <a:spAutoFit/>
          </a:bodyPr>
          <a:lstStyle/>
          <a:p>
            <a:r>
              <a:rPr lang="en-US" sz="6000" dirty="0"/>
              <a:t>PHẦN I. </a:t>
            </a:r>
            <a:r>
              <a:rPr lang="en-US" sz="6000" dirty="0" err="1"/>
              <a:t>Đặt</a:t>
            </a:r>
            <a:r>
              <a:rPr lang="en-US" sz="6000" dirty="0"/>
              <a:t> </a:t>
            </a:r>
            <a:r>
              <a:rPr lang="en-US" sz="6000" dirty="0" err="1"/>
              <a:t>vấn</a:t>
            </a:r>
            <a:r>
              <a:rPr lang="en-US" sz="6000" dirty="0"/>
              <a:t> </a:t>
            </a:r>
            <a:r>
              <a:rPr lang="en-US" sz="6000" dirty="0" err="1"/>
              <a:t>đề</a:t>
            </a:r>
            <a:endParaRPr lang="en-US" sz="6000" dirty="0"/>
          </a:p>
        </p:txBody>
      </p:sp>
      <p:sp>
        <p:nvSpPr>
          <p:cNvPr id="3" name="Chỗ dành sẵn cho Số hiệu Bản chiếu 2">
            <a:extLst>
              <a:ext uri="{FF2B5EF4-FFF2-40B4-BE49-F238E27FC236}">
                <a16:creationId xmlns:a16="http://schemas.microsoft.com/office/drawing/2014/main" id="{09B43142-416E-4AB0-BEE7-F95F46533821}"/>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65327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TextBox 1">
            <a:extLst>
              <a:ext uri="{FF2B5EF4-FFF2-40B4-BE49-F238E27FC236}">
                <a16:creationId xmlns:a16="http://schemas.microsoft.com/office/drawing/2014/main" id="{11B46797-88BC-42BB-A9E3-79EB23A72893}"/>
              </a:ext>
            </a:extLst>
          </p:cNvPr>
          <p:cNvSpPr txBox="1"/>
          <p:nvPr/>
        </p:nvSpPr>
        <p:spPr>
          <a:xfrm>
            <a:off x="271696" y="242823"/>
            <a:ext cx="4160113" cy="646331"/>
          </a:xfrm>
          <a:prstGeom prst="rect">
            <a:avLst/>
          </a:prstGeom>
          <a:noFill/>
        </p:spPr>
        <p:txBody>
          <a:bodyPr wrap="none" rtlCol="0">
            <a:spAutoFit/>
          </a:bodyPr>
          <a:lstStyle/>
          <a:p>
            <a:r>
              <a:rPr lang="en-US" sz="3600" b="1" dirty="0" err="1"/>
              <a:t>Phần</a:t>
            </a:r>
            <a:r>
              <a:rPr lang="en-US" sz="3600" b="1" dirty="0"/>
              <a:t> I. </a:t>
            </a:r>
            <a:r>
              <a:rPr lang="en-US" sz="3600" b="1" dirty="0" err="1"/>
              <a:t>Đặt</a:t>
            </a:r>
            <a:r>
              <a:rPr lang="en-US" sz="3600" b="1" dirty="0"/>
              <a:t> </a:t>
            </a:r>
            <a:r>
              <a:rPr lang="en-US" sz="3600" b="1" dirty="0" err="1"/>
              <a:t>vấn</a:t>
            </a:r>
            <a:r>
              <a:rPr lang="en-US" sz="3600" b="1" dirty="0"/>
              <a:t> </a:t>
            </a:r>
            <a:r>
              <a:rPr lang="en-US" sz="3600" b="1" dirty="0" err="1"/>
              <a:t>đề</a:t>
            </a:r>
            <a:endParaRPr lang="en-US" sz="3600" b="1" dirty="0"/>
          </a:p>
        </p:txBody>
      </p:sp>
      <p:sp>
        <p:nvSpPr>
          <p:cNvPr id="7" name="Chỗ dành sẵn cho Số hiệu Bản chiếu 6">
            <a:extLst>
              <a:ext uri="{FF2B5EF4-FFF2-40B4-BE49-F238E27FC236}">
                <a16:creationId xmlns:a16="http://schemas.microsoft.com/office/drawing/2014/main" id="{CBA9C6C7-C4D5-4120-9366-FD54947F69BF}"/>
              </a:ext>
            </a:extLst>
          </p:cNvPr>
          <p:cNvSpPr>
            <a:spLocks noGrp="1"/>
          </p:cNvSpPr>
          <p:nvPr>
            <p:ph type="sldNum" idx="12"/>
          </p:nvPr>
        </p:nvSpPr>
        <p:spPr>
          <a:xfrm>
            <a:off x="11482466" y="6333125"/>
            <a:ext cx="347584" cy="525000"/>
          </a:xfrm>
        </p:spPr>
        <p:txBody>
          <a:bodyPr/>
          <a:lstStyle/>
          <a:p>
            <a:pPr algn="r"/>
            <a:fld id="{00000000-1234-1234-1234-123412341234}" type="slidenum">
              <a:rPr lang="en" smtClean="0"/>
              <a:pPr algn="r"/>
              <a:t>4</a:t>
            </a:fld>
            <a:endParaRPr lang="en" dirty="0"/>
          </a:p>
        </p:txBody>
      </p:sp>
      <p:sp>
        <p:nvSpPr>
          <p:cNvPr id="13" name="Hộp Văn bản 12">
            <a:extLst>
              <a:ext uri="{FF2B5EF4-FFF2-40B4-BE49-F238E27FC236}">
                <a16:creationId xmlns:a16="http://schemas.microsoft.com/office/drawing/2014/main" id="{7BE62267-3763-480D-8BDD-273FA42FB40C}"/>
              </a:ext>
            </a:extLst>
          </p:cNvPr>
          <p:cNvSpPr txBox="1"/>
          <p:nvPr/>
        </p:nvSpPr>
        <p:spPr>
          <a:xfrm>
            <a:off x="370071" y="4362776"/>
            <a:ext cx="1334247" cy="369332"/>
          </a:xfrm>
          <a:prstGeom prst="rect">
            <a:avLst/>
          </a:prstGeom>
          <a:noFill/>
        </p:spPr>
        <p:txBody>
          <a:bodyPr wrap="square" rtlCol="0">
            <a:spAutoFit/>
          </a:bodyPr>
          <a:lstStyle/>
          <a:p>
            <a:r>
              <a:rPr lang="en-US" dirty="0" err="1"/>
              <a:t>Tài</a:t>
            </a:r>
            <a:r>
              <a:rPr lang="en-US" dirty="0"/>
              <a:t> </a:t>
            </a:r>
            <a:r>
              <a:rPr lang="en-US" dirty="0" err="1"/>
              <a:t>sản</a:t>
            </a:r>
            <a:r>
              <a:rPr lang="en-US" dirty="0"/>
              <a:t> </a:t>
            </a:r>
            <a:r>
              <a:rPr lang="en-US" dirty="0" err="1"/>
              <a:t>số</a:t>
            </a:r>
            <a:endParaRPr lang="en-US" dirty="0"/>
          </a:p>
        </p:txBody>
      </p:sp>
      <p:pic>
        <p:nvPicPr>
          <p:cNvPr id="17" name="Hình ảnh 16">
            <a:extLst>
              <a:ext uri="{FF2B5EF4-FFF2-40B4-BE49-F238E27FC236}">
                <a16:creationId xmlns:a16="http://schemas.microsoft.com/office/drawing/2014/main" id="{57FB7ED1-A2AE-4ABB-8D9D-88FA87008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29" y="946372"/>
            <a:ext cx="8148341" cy="5426922"/>
          </a:xfrm>
          <a:prstGeom prst="rect">
            <a:avLst/>
          </a:prstGeom>
        </p:spPr>
      </p:pic>
      <p:sp>
        <p:nvSpPr>
          <p:cNvPr id="12" name="Hình chữ nhật 11">
            <a:extLst>
              <a:ext uri="{FF2B5EF4-FFF2-40B4-BE49-F238E27FC236}">
                <a16:creationId xmlns:a16="http://schemas.microsoft.com/office/drawing/2014/main" id="{50B134DC-8F2D-4440-9AC3-577FF057540C}"/>
              </a:ext>
            </a:extLst>
          </p:cNvPr>
          <p:cNvSpPr/>
          <p:nvPr/>
        </p:nvSpPr>
        <p:spPr>
          <a:xfrm>
            <a:off x="2427084" y="2273260"/>
            <a:ext cx="989420" cy="4042816"/>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Hình chữ nhật 14">
            <a:extLst>
              <a:ext uri="{FF2B5EF4-FFF2-40B4-BE49-F238E27FC236}">
                <a16:creationId xmlns:a16="http://schemas.microsoft.com/office/drawing/2014/main" id="{323990D4-1FA1-445E-B43D-A7AC1E8098BE}"/>
              </a:ext>
            </a:extLst>
          </p:cNvPr>
          <p:cNvSpPr/>
          <p:nvPr/>
        </p:nvSpPr>
        <p:spPr>
          <a:xfrm>
            <a:off x="4353500" y="2273260"/>
            <a:ext cx="4298742" cy="4042816"/>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Mũi tên: Phải 17">
            <a:extLst>
              <a:ext uri="{FF2B5EF4-FFF2-40B4-BE49-F238E27FC236}">
                <a16:creationId xmlns:a16="http://schemas.microsoft.com/office/drawing/2014/main" id="{A9535DCB-47FC-4AE9-BB1B-4539A71C7065}"/>
              </a:ext>
            </a:extLst>
          </p:cNvPr>
          <p:cNvSpPr/>
          <p:nvPr/>
        </p:nvSpPr>
        <p:spPr>
          <a:xfrm>
            <a:off x="271696" y="4732108"/>
            <a:ext cx="196477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ộp Văn bản 18">
            <a:extLst>
              <a:ext uri="{FF2B5EF4-FFF2-40B4-BE49-F238E27FC236}">
                <a16:creationId xmlns:a16="http://schemas.microsoft.com/office/drawing/2014/main" id="{D8EBB16E-6CC8-43E5-AE71-6B4E7D2F940C}"/>
              </a:ext>
            </a:extLst>
          </p:cNvPr>
          <p:cNvSpPr txBox="1"/>
          <p:nvPr/>
        </p:nvSpPr>
        <p:spPr>
          <a:xfrm>
            <a:off x="3370381" y="6473410"/>
            <a:ext cx="5965681" cy="369332"/>
          </a:xfrm>
          <a:prstGeom prst="rect">
            <a:avLst/>
          </a:prstGeom>
          <a:noFill/>
        </p:spPr>
        <p:txBody>
          <a:bodyPr wrap="square" rtlCol="0">
            <a:spAutoFit/>
          </a:bodyPr>
          <a:lstStyle/>
          <a:p>
            <a:pPr algn="ctr"/>
            <a:r>
              <a:rPr lang="en-US" dirty="0" err="1"/>
              <a:t>Mô</a:t>
            </a:r>
            <a:r>
              <a:rPr lang="en-US" dirty="0"/>
              <a:t> </a:t>
            </a:r>
            <a:r>
              <a:rPr lang="en-US" dirty="0" err="1"/>
              <a:t>hình</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sản</a:t>
            </a:r>
            <a:r>
              <a:rPr lang="en-US" dirty="0"/>
              <a:t> </a:t>
            </a:r>
            <a:r>
              <a:rPr lang="en-US" dirty="0" err="1"/>
              <a:t>số</a:t>
            </a:r>
            <a:endParaRPr lang="en-US" dirty="0"/>
          </a:p>
        </p:txBody>
      </p:sp>
      <p:sp>
        <p:nvSpPr>
          <p:cNvPr id="20" name="Mũi tên: Phải 19">
            <a:extLst>
              <a:ext uri="{FF2B5EF4-FFF2-40B4-BE49-F238E27FC236}">
                <a16:creationId xmlns:a16="http://schemas.microsoft.com/office/drawing/2014/main" id="{D48E1371-AB6D-4C44-808B-268AE8B07397}"/>
              </a:ext>
            </a:extLst>
          </p:cNvPr>
          <p:cNvSpPr/>
          <p:nvPr/>
        </p:nvSpPr>
        <p:spPr>
          <a:xfrm>
            <a:off x="207290" y="2875350"/>
            <a:ext cx="40349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ộp Văn bản 20">
            <a:extLst>
              <a:ext uri="{FF2B5EF4-FFF2-40B4-BE49-F238E27FC236}">
                <a16:creationId xmlns:a16="http://schemas.microsoft.com/office/drawing/2014/main" id="{87036467-44EF-437F-AAE0-C94AA83550B5}"/>
              </a:ext>
            </a:extLst>
          </p:cNvPr>
          <p:cNvSpPr txBox="1"/>
          <p:nvPr/>
        </p:nvSpPr>
        <p:spPr>
          <a:xfrm>
            <a:off x="158765" y="2510214"/>
            <a:ext cx="2077701" cy="369332"/>
          </a:xfrm>
          <a:prstGeom prst="rect">
            <a:avLst/>
          </a:prstGeom>
          <a:noFill/>
        </p:spPr>
        <p:txBody>
          <a:bodyPr wrap="square" rtlCol="0">
            <a:spAutoFit/>
          </a:bodyPr>
          <a:lstStyle/>
          <a:p>
            <a:r>
              <a:rPr lang="en-US" dirty="0" err="1"/>
              <a:t>Quản</a:t>
            </a:r>
            <a:r>
              <a:rPr lang="en-US" dirty="0"/>
              <a:t> </a:t>
            </a:r>
            <a:r>
              <a:rPr lang="en-US" dirty="0" err="1"/>
              <a:t>lý</a:t>
            </a:r>
            <a:r>
              <a:rPr lang="en-US" dirty="0"/>
              <a:t> </a:t>
            </a:r>
            <a:r>
              <a:rPr lang="en-US" dirty="0" err="1"/>
              <a:t>tài</a:t>
            </a:r>
            <a:r>
              <a:rPr lang="en-US" dirty="0"/>
              <a:t> </a:t>
            </a:r>
            <a:r>
              <a:rPr lang="en-US" dirty="0" err="1"/>
              <a:t>sản</a:t>
            </a:r>
            <a:r>
              <a:rPr lang="en-US" dirty="0"/>
              <a:t> </a:t>
            </a:r>
            <a:r>
              <a:rPr lang="en-US" dirty="0" err="1"/>
              <a:t>số</a:t>
            </a:r>
            <a:endParaRPr lang="en-US" dirty="0"/>
          </a:p>
        </p:txBody>
      </p:sp>
    </p:spTree>
    <p:extLst>
      <p:ext uri="{BB962C8B-B14F-4D97-AF65-F5344CB8AC3E}">
        <p14:creationId xmlns:p14="http://schemas.microsoft.com/office/powerpoint/2010/main" val="75364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15" grpId="0" animBg="1"/>
      <p:bldP spid="18"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D941C5D3-9E72-46A5-AD8A-CB0B81AB60A9}"/>
              </a:ext>
            </a:extLst>
          </p:cNvPr>
          <p:cNvSpPr>
            <a:spLocks noGrp="1"/>
          </p:cNvSpPr>
          <p:nvPr>
            <p:ph type="sldNum" idx="12"/>
          </p:nvPr>
        </p:nvSpPr>
        <p:spPr/>
        <p:txBody>
          <a:bodyPr/>
          <a:lstStyle/>
          <a:p>
            <a:fld id="{00000000-1234-1234-1234-123412341234}" type="slidenum">
              <a:rPr lang="en" smtClean="0"/>
              <a:pPr/>
              <a:t>5</a:t>
            </a:fld>
            <a:endParaRPr lang="en"/>
          </a:p>
        </p:txBody>
      </p:sp>
      <p:sp>
        <p:nvSpPr>
          <p:cNvPr id="5" name="TextBox 1">
            <a:extLst>
              <a:ext uri="{FF2B5EF4-FFF2-40B4-BE49-F238E27FC236}">
                <a16:creationId xmlns:a16="http://schemas.microsoft.com/office/drawing/2014/main" id="{24E44113-9DBC-4E8A-9C83-F75FD3AEE6AC}"/>
              </a:ext>
            </a:extLst>
          </p:cNvPr>
          <p:cNvSpPr txBox="1"/>
          <p:nvPr/>
        </p:nvSpPr>
        <p:spPr>
          <a:xfrm>
            <a:off x="579528" y="450176"/>
            <a:ext cx="4160113" cy="646331"/>
          </a:xfrm>
          <a:prstGeom prst="rect">
            <a:avLst/>
          </a:prstGeom>
          <a:noFill/>
        </p:spPr>
        <p:txBody>
          <a:bodyPr wrap="none" rtlCol="0">
            <a:spAutoFit/>
          </a:bodyPr>
          <a:lstStyle/>
          <a:p>
            <a:r>
              <a:rPr lang="en-US" sz="3600" b="1" dirty="0" err="1"/>
              <a:t>Phần</a:t>
            </a:r>
            <a:r>
              <a:rPr lang="en-US" sz="3600" b="1" dirty="0"/>
              <a:t> I. </a:t>
            </a:r>
            <a:r>
              <a:rPr lang="en-US" sz="3600" b="1" dirty="0" err="1"/>
              <a:t>Đặt</a:t>
            </a:r>
            <a:r>
              <a:rPr lang="en-US" sz="3600" b="1" dirty="0"/>
              <a:t> </a:t>
            </a:r>
            <a:r>
              <a:rPr lang="en-US" sz="3600" b="1" dirty="0" err="1"/>
              <a:t>vấn</a:t>
            </a:r>
            <a:r>
              <a:rPr lang="en-US" sz="3600" b="1" dirty="0"/>
              <a:t> </a:t>
            </a:r>
            <a:r>
              <a:rPr lang="en-US" sz="3600" b="1" dirty="0" err="1"/>
              <a:t>đề</a:t>
            </a:r>
            <a:endParaRPr lang="en-US" sz="3600" b="1" dirty="0"/>
          </a:p>
        </p:txBody>
      </p:sp>
      <p:pic>
        <p:nvPicPr>
          <p:cNvPr id="6" name="Hình ảnh 5">
            <a:extLst>
              <a:ext uri="{FF2B5EF4-FFF2-40B4-BE49-F238E27FC236}">
                <a16:creationId xmlns:a16="http://schemas.microsoft.com/office/drawing/2014/main" id="{86C3035A-A8DE-44DF-B20B-A0A3FC1E7616}"/>
              </a:ext>
            </a:extLst>
          </p:cNvPr>
          <p:cNvPicPr>
            <a:picLocks noChangeAspect="1"/>
          </p:cNvPicPr>
          <p:nvPr/>
        </p:nvPicPr>
        <p:blipFill>
          <a:blip r:embed="rId3"/>
          <a:stretch>
            <a:fillRect/>
          </a:stretch>
        </p:blipFill>
        <p:spPr>
          <a:xfrm>
            <a:off x="579528" y="1313513"/>
            <a:ext cx="2763279" cy="2477423"/>
          </a:xfrm>
          <a:prstGeom prst="rect">
            <a:avLst/>
          </a:prstGeom>
        </p:spPr>
      </p:pic>
      <p:sp>
        <p:nvSpPr>
          <p:cNvPr id="7" name="Hộp Văn bản 6">
            <a:extLst>
              <a:ext uri="{FF2B5EF4-FFF2-40B4-BE49-F238E27FC236}">
                <a16:creationId xmlns:a16="http://schemas.microsoft.com/office/drawing/2014/main" id="{6BE92513-0770-47FC-814A-85DA4F7F1507}"/>
              </a:ext>
            </a:extLst>
          </p:cNvPr>
          <p:cNvSpPr txBox="1"/>
          <p:nvPr/>
        </p:nvSpPr>
        <p:spPr>
          <a:xfrm>
            <a:off x="289763" y="3909346"/>
            <a:ext cx="3342807" cy="1703030"/>
          </a:xfrm>
          <a:prstGeom prst="rect">
            <a:avLst/>
          </a:prstGeom>
          <a:noFill/>
        </p:spPr>
        <p:txBody>
          <a:bodyPr wrap="square" rtlCol="0">
            <a:spAutoFit/>
          </a:bodyPr>
          <a:lstStyle/>
          <a:p>
            <a:pPr marL="285750" indent="-285750">
              <a:lnSpc>
                <a:spcPct val="150000"/>
              </a:lnSpc>
              <a:buFontTx/>
              <a:buChar char="-"/>
            </a:pPr>
            <a:r>
              <a:rPr lang="en-US" dirty="0"/>
              <a:t>L</a:t>
            </a:r>
            <a:r>
              <a:rPr lang="vi-VN" dirty="0"/>
              <a:t>ư</a:t>
            </a:r>
            <a:r>
              <a:rPr lang="en-US" dirty="0"/>
              <a:t>u </a:t>
            </a:r>
            <a:r>
              <a:rPr lang="en-US" dirty="0" err="1"/>
              <a:t>trữ</a:t>
            </a:r>
            <a:r>
              <a:rPr lang="en-US" dirty="0"/>
              <a:t> </a:t>
            </a:r>
            <a:r>
              <a:rPr lang="en-US" dirty="0" err="1"/>
              <a:t>tập</a:t>
            </a:r>
            <a:r>
              <a:rPr lang="en-US" dirty="0"/>
              <a:t> </a:t>
            </a:r>
            <a:r>
              <a:rPr lang="en-US" dirty="0" err="1"/>
              <a:t>trung</a:t>
            </a:r>
            <a:r>
              <a:rPr lang="en-US" dirty="0"/>
              <a:t> </a:t>
            </a:r>
            <a:r>
              <a:rPr lang="en-US" dirty="0" err="1"/>
              <a:t>trên</a:t>
            </a:r>
            <a:r>
              <a:rPr lang="en-US" dirty="0"/>
              <a:t> cloud.</a:t>
            </a:r>
          </a:p>
          <a:p>
            <a:pPr marL="285750" indent="-285750">
              <a:lnSpc>
                <a:spcPct val="150000"/>
              </a:lnSpc>
              <a:buFontTx/>
              <a:buChar char="-"/>
            </a:pPr>
            <a:r>
              <a:rPr lang="en-US" dirty="0" err="1"/>
              <a:t>Cung</a:t>
            </a:r>
            <a:r>
              <a:rPr lang="en-US" dirty="0"/>
              <a:t> </a:t>
            </a:r>
            <a:r>
              <a:rPr lang="en-US" dirty="0" err="1"/>
              <a:t>cấp</a:t>
            </a:r>
            <a:r>
              <a:rPr lang="en-US" dirty="0"/>
              <a:t> </a:t>
            </a:r>
            <a:r>
              <a:rPr lang="en-US" dirty="0" err="1"/>
              <a:t>nhiều</a:t>
            </a:r>
            <a:r>
              <a:rPr lang="en-US" dirty="0"/>
              <a:t> </a:t>
            </a:r>
            <a:r>
              <a:rPr lang="en-US" dirty="0" err="1"/>
              <a:t>tính</a:t>
            </a:r>
            <a:r>
              <a:rPr lang="en-US" dirty="0"/>
              <a:t> </a:t>
            </a:r>
            <a:r>
              <a:rPr lang="en-US" dirty="0" err="1"/>
              <a:t>năng</a:t>
            </a:r>
            <a:r>
              <a:rPr lang="en-US" dirty="0"/>
              <a:t>. </a:t>
            </a:r>
          </a:p>
          <a:p>
            <a:pPr marL="285750" indent="-285750">
              <a:lnSpc>
                <a:spcPct val="150000"/>
              </a:lnSpc>
              <a:buFontTx/>
              <a:buChar char="-"/>
            </a:pP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a:t>.</a:t>
            </a:r>
          </a:p>
        </p:txBody>
      </p:sp>
      <p:pic>
        <p:nvPicPr>
          <p:cNvPr id="8" name="Hình ảnh 7">
            <a:extLst>
              <a:ext uri="{FF2B5EF4-FFF2-40B4-BE49-F238E27FC236}">
                <a16:creationId xmlns:a16="http://schemas.microsoft.com/office/drawing/2014/main" id="{EDED2253-C90E-4E60-87DC-229AE0D599CC}"/>
              </a:ext>
            </a:extLst>
          </p:cNvPr>
          <p:cNvPicPr>
            <a:picLocks noChangeAspect="1"/>
          </p:cNvPicPr>
          <p:nvPr/>
        </p:nvPicPr>
        <p:blipFill>
          <a:blip r:embed="rId4"/>
          <a:stretch>
            <a:fillRect/>
          </a:stretch>
        </p:blipFill>
        <p:spPr>
          <a:xfrm>
            <a:off x="4296873" y="1885863"/>
            <a:ext cx="3598254" cy="906203"/>
          </a:xfrm>
          <a:prstGeom prst="rect">
            <a:avLst/>
          </a:prstGeom>
        </p:spPr>
      </p:pic>
      <p:sp>
        <p:nvSpPr>
          <p:cNvPr id="9" name="Hộp Văn bản 8">
            <a:extLst>
              <a:ext uri="{FF2B5EF4-FFF2-40B4-BE49-F238E27FC236}">
                <a16:creationId xmlns:a16="http://schemas.microsoft.com/office/drawing/2014/main" id="{1365F30A-362B-4F02-9A92-C50B863ED991}"/>
              </a:ext>
            </a:extLst>
          </p:cNvPr>
          <p:cNvSpPr txBox="1"/>
          <p:nvPr/>
        </p:nvSpPr>
        <p:spPr>
          <a:xfrm>
            <a:off x="4552320" y="3873797"/>
            <a:ext cx="3342807" cy="2534027"/>
          </a:xfrm>
          <a:prstGeom prst="rect">
            <a:avLst/>
          </a:prstGeom>
          <a:noFill/>
        </p:spPr>
        <p:txBody>
          <a:bodyPr wrap="square" rtlCol="0">
            <a:spAutoFit/>
          </a:bodyPr>
          <a:lstStyle/>
          <a:p>
            <a:pPr marL="285750" indent="-285750">
              <a:lnSpc>
                <a:spcPct val="150000"/>
              </a:lnSpc>
              <a:buFontTx/>
              <a:buChar char="-"/>
            </a:pPr>
            <a:r>
              <a:rPr lang="en-US" dirty="0"/>
              <a:t>L</a:t>
            </a:r>
            <a:r>
              <a:rPr lang="vi-VN" dirty="0"/>
              <a:t>ư</a:t>
            </a:r>
            <a:r>
              <a:rPr lang="en-US" dirty="0"/>
              <a:t>u </a:t>
            </a:r>
            <a:r>
              <a:rPr lang="en-US" dirty="0" err="1"/>
              <a:t>trữ</a:t>
            </a:r>
            <a:r>
              <a:rPr lang="en-US" dirty="0"/>
              <a:t> </a:t>
            </a:r>
            <a:r>
              <a:rPr lang="en-US" dirty="0" err="1"/>
              <a:t>tập</a:t>
            </a:r>
            <a:r>
              <a:rPr lang="en-US" dirty="0"/>
              <a:t> </a:t>
            </a:r>
            <a:r>
              <a:rPr lang="en-US" dirty="0" err="1"/>
              <a:t>trung</a:t>
            </a:r>
            <a:r>
              <a:rPr lang="en-US" dirty="0"/>
              <a:t> </a:t>
            </a:r>
            <a:r>
              <a:rPr lang="en-US" dirty="0" err="1"/>
              <a:t>trên</a:t>
            </a:r>
            <a:r>
              <a:rPr lang="en-US" dirty="0"/>
              <a:t> cloud.</a:t>
            </a:r>
          </a:p>
          <a:p>
            <a:pPr marL="285750" indent="-285750">
              <a:lnSpc>
                <a:spcPct val="150000"/>
              </a:lnSpc>
              <a:buFontTx/>
              <a:buChar char="-"/>
            </a:pPr>
            <a:r>
              <a:rPr lang="en-US" dirty="0" err="1"/>
              <a:t>Xử</a:t>
            </a:r>
            <a:r>
              <a:rPr lang="en-US" dirty="0"/>
              <a:t> </a:t>
            </a:r>
            <a:r>
              <a:rPr lang="en-US" dirty="0" err="1"/>
              <a:t>lý</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sản</a:t>
            </a:r>
            <a:r>
              <a:rPr lang="en-US" dirty="0"/>
              <a:t> </a:t>
            </a:r>
            <a:r>
              <a:rPr lang="en-US" dirty="0" err="1"/>
              <a:t>số</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nhanh</a:t>
            </a:r>
            <a:r>
              <a:rPr lang="en-US" dirty="0"/>
              <a:t>, </a:t>
            </a:r>
            <a:r>
              <a:rPr lang="en-US" dirty="0" err="1"/>
              <a:t>kể</a:t>
            </a:r>
            <a:r>
              <a:rPr lang="en-US" dirty="0"/>
              <a:t> </a:t>
            </a:r>
            <a:r>
              <a:rPr lang="en-US" dirty="0" err="1"/>
              <a:t>cả</a:t>
            </a:r>
            <a:r>
              <a:rPr lang="en-US" dirty="0"/>
              <a:t> </a:t>
            </a:r>
            <a:r>
              <a:rPr lang="en-US" dirty="0" err="1"/>
              <a:t>các</a:t>
            </a:r>
            <a:r>
              <a:rPr lang="en-US" dirty="0"/>
              <a:t> Video.</a:t>
            </a:r>
          </a:p>
          <a:p>
            <a:pPr marL="285750" indent="-285750">
              <a:lnSpc>
                <a:spcPct val="150000"/>
              </a:lnSpc>
              <a:buFontTx/>
              <a:buChar char="-"/>
            </a:pPr>
            <a:r>
              <a:rPr lang="en-US" dirty="0" err="1"/>
              <a:t>Hỗ</a:t>
            </a:r>
            <a:r>
              <a:rPr lang="en-US" dirty="0"/>
              <a:t> </a:t>
            </a:r>
            <a:r>
              <a:rPr lang="en-US" dirty="0" err="1"/>
              <a:t>trợ</a:t>
            </a:r>
            <a:r>
              <a:rPr lang="en-US" dirty="0"/>
              <a:t> </a:t>
            </a:r>
            <a:r>
              <a:rPr lang="en-US" dirty="0" err="1"/>
              <a:t>chỉnh</a:t>
            </a:r>
            <a:r>
              <a:rPr lang="en-US" dirty="0"/>
              <a:t> </a:t>
            </a:r>
            <a:r>
              <a:rPr lang="en-US" dirty="0" err="1"/>
              <a:t>sửa</a:t>
            </a:r>
            <a:r>
              <a:rPr lang="en-US" dirty="0"/>
              <a:t> </a:t>
            </a:r>
            <a:r>
              <a:rPr lang="en-US" dirty="0" err="1"/>
              <a:t>tài</a:t>
            </a:r>
            <a:r>
              <a:rPr lang="en-US" dirty="0"/>
              <a:t> </a:t>
            </a:r>
            <a:r>
              <a:rPr lang="en-US" dirty="0" err="1"/>
              <a:t>sản</a:t>
            </a:r>
            <a:r>
              <a:rPr lang="en-US" dirty="0"/>
              <a:t> </a:t>
            </a:r>
            <a:r>
              <a:rPr lang="en-US" dirty="0" err="1"/>
              <a:t>ngay</a:t>
            </a:r>
            <a:r>
              <a:rPr lang="en-US" dirty="0"/>
              <a:t> </a:t>
            </a:r>
            <a:r>
              <a:rPr lang="en-US" dirty="0" err="1"/>
              <a:t>trên</a:t>
            </a:r>
            <a:r>
              <a:rPr lang="en-US" dirty="0"/>
              <a:t> </a:t>
            </a:r>
            <a:r>
              <a:rPr lang="en-US" dirty="0" err="1"/>
              <a:t>hệ</a:t>
            </a:r>
            <a:r>
              <a:rPr lang="en-US" dirty="0"/>
              <a:t> </a:t>
            </a:r>
            <a:r>
              <a:rPr lang="en-US" dirty="0" err="1"/>
              <a:t>thống</a:t>
            </a:r>
            <a:r>
              <a:rPr lang="en-US" dirty="0"/>
              <a:t>.</a:t>
            </a:r>
          </a:p>
        </p:txBody>
      </p:sp>
      <p:pic>
        <p:nvPicPr>
          <p:cNvPr id="10" name="Hình ảnh 9">
            <a:extLst>
              <a:ext uri="{FF2B5EF4-FFF2-40B4-BE49-F238E27FC236}">
                <a16:creationId xmlns:a16="http://schemas.microsoft.com/office/drawing/2014/main" id="{6F4347B1-9279-4FC3-9298-DEDFD82C74B8}"/>
              </a:ext>
            </a:extLst>
          </p:cNvPr>
          <p:cNvPicPr>
            <a:picLocks noChangeAspect="1"/>
          </p:cNvPicPr>
          <p:nvPr/>
        </p:nvPicPr>
        <p:blipFill>
          <a:blip r:embed="rId5"/>
          <a:stretch>
            <a:fillRect/>
          </a:stretch>
        </p:blipFill>
        <p:spPr>
          <a:xfrm>
            <a:off x="8849193" y="1466373"/>
            <a:ext cx="2588302" cy="1745955"/>
          </a:xfrm>
          <a:prstGeom prst="rect">
            <a:avLst/>
          </a:prstGeom>
        </p:spPr>
      </p:pic>
      <p:sp>
        <p:nvSpPr>
          <p:cNvPr id="11" name="Hộp Văn bản 10">
            <a:extLst>
              <a:ext uri="{FF2B5EF4-FFF2-40B4-BE49-F238E27FC236}">
                <a16:creationId xmlns:a16="http://schemas.microsoft.com/office/drawing/2014/main" id="{11582DFF-ABFF-473E-A536-C8774F03A1E9}"/>
              </a:ext>
            </a:extLst>
          </p:cNvPr>
          <p:cNvSpPr txBox="1"/>
          <p:nvPr/>
        </p:nvSpPr>
        <p:spPr>
          <a:xfrm>
            <a:off x="8362320" y="3790936"/>
            <a:ext cx="3342807" cy="2949525"/>
          </a:xfrm>
          <a:prstGeom prst="rect">
            <a:avLst/>
          </a:prstGeom>
          <a:noFill/>
        </p:spPr>
        <p:txBody>
          <a:bodyPr wrap="square" rtlCol="0">
            <a:spAutoFit/>
          </a:bodyPr>
          <a:lstStyle/>
          <a:p>
            <a:pPr marL="285750" indent="-285750">
              <a:lnSpc>
                <a:spcPct val="150000"/>
              </a:lnSpc>
              <a:buFontTx/>
              <a:buChar char="-"/>
            </a:pPr>
            <a:r>
              <a:rPr lang="en-US" dirty="0"/>
              <a:t>L</a:t>
            </a:r>
            <a:r>
              <a:rPr lang="vi-VN" dirty="0"/>
              <a:t>ư</a:t>
            </a:r>
            <a:r>
              <a:rPr lang="en-US" dirty="0"/>
              <a:t>u </a:t>
            </a:r>
            <a:r>
              <a:rPr lang="en-US" dirty="0" err="1"/>
              <a:t>trữ</a:t>
            </a:r>
            <a:r>
              <a:rPr lang="en-US" dirty="0"/>
              <a:t> </a:t>
            </a:r>
            <a:r>
              <a:rPr lang="en-US" dirty="0" err="1"/>
              <a:t>tập</a:t>
            </a:r>
            <a:r>
              <a:rPr lang="en-US" dirty="0"/>
              <a:t> </a:t>
            </a:r>
            <a:r>
              <a:rPr lang="en-US" dirty="0" err="1"/>
              <a:t>trung</a:t>
            </a:r>
            <a:r>
              <a:rPr lang="en-US" dirty="0"/>
              <a:t> </a:t>
            </a:r>
            <a:r>
              <a:rPr lang="en-US" dirty="0" err="1"/>
              <a:t>trên</a:t>
            </a:r>
            <a:r>
              <a:rPr lang="en-US" dirty="0"/>
              <a:t> cloud.</a:t>
            </a:r>
          </a:p>
          <a:p>
            <a:pPr marL="285750" indent="-285750">
              <a:lnSpc>
                <a:spcPct val="150000"/>
              </a:lnSpc>
              <a:buFontTx/>
              <a:buChar char="-"/>
            </a:pP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miễn</a:t>
            </a:r>
            <a:r>
              <a:rPr lang="en-US" dirty="0"/>
              <a:t> </a:t>
            </a:r>
            <a:r>
              <a:rPr lang="en-US" dirty="0" err="1"/>
              <a:t>phí</a:t>
            </a:r>
            <a:r>
              <a:rPr lang="en-US" dirty="0"/>
              <a:t>.</a:t>
            </a:r>
          </a:p>
          <a:p>
            <a:pPr marL="285750" indent="-285750">
              <a:lnSpc>
                <a:spcPct val="150000"/>
              </a:lnSpc>
              <a:buFontTx/>
              <a:buChar char="-"/>
            </a:pPr>
            <a:r>
              <a:rPr lang="en-US" dirty="0" err="1"/>
              <a:t>Quản</a:t>
            </a:r>
            <a:r>
              <a:rPr lang="en-US" dirty="0"/>
              <a:t> </a:t>
            </a:r>
            <a:r>
              <a:rPr lang="en-US" dirty="0" err="1"/>
              <a:t>lý</a:t>
            </a:r>
            <a:r>
              <a:rPr lang="en-US" dirty="0"/>
              <a:t> </a:t>
            </a:r>
            <a:r>
              <a:rPr lang="en-US" dirty="0" err="1"/>
              <a:t>sách</a:t>
            </a:r>
            <a:r>
              <a:rPr lang="en-US" dirty="0"/>
              <a:t> </a:t>
            </a:r>
            <a:r>
              <a:rPr lang="en-US" dirty="0" err="1"/>
              <a:t>điện</a:t>
            </a:r>
            <a:r>
              <a:rPr lang="en-US" dirty="0"/>
              <a:t> </a:t>
            </a:r>
            <a:r>
              <a:rPr lang="en-US" dirty="0" err="1"/>
              <a:t>tử</a:t>
            </a:r>
            <a:r>
              <a:rPr lang="en-US" dirty="0"/>
              <a:t> </a:t>
            </a:r>
            <a:r>
              <a:rPr lang="en-US" dirty="0" err="1"/>
              <a:t>dưới</a:t>
            </a:r>
            <a:r>
              <a:rPr lang="en-US" dirty="0"/>
              <a:t> </a:t>
            </a:r>
            <a:r>
              <a:rPr lang="en-US" dirty="0" err="1"/>
              <a:t>nhiều</a:t>
            </a:r>
            <a:r>
              <a:rPr lang="en-US" dirty="0"/>
              <a:t> </a:t>
            </a:r>
            <a:r>
              <a:rPr lang="en-US" dirty="0" err="1"/>
              <a:t>định</a:t>
            </a:r>
            <a:r>
              <a:rPr lang="en-US" dirty="0"/>
              <a:t> </a:t>
            </a:r>
            <a:r>
              <a:rPr lang="en-US" dirty="0" err="1"/>
              <a:t>dạng</a:t>
            </a:r>
            <a:r>
              <a:rPr lang="en-US" dirty="0"/>
              <a:t> (EPUB, AZW3, …) </a:t>
            </a:r>
            <a:r>
              <a:rPr lang="en-US" dirty="0" err="1"/>
              <a:t>thông</a:t>
            </a:r>
            <a:r>
              <a:rPr lang="en-US" dirty="0"/>
              <a:t> qua metadata.</a:t>
            </a:r>
          </a:p>
        </p:txBody>
      </p:sp>
      <p:sp>
        <p:nvSpPr>
          <p:cNvPr id="12" name="Hình chữ nhật 11">
            <a:extLst>
              <a:ext uri="{FF2B5EF4-FFF2-40B4-BE49-F238E27FC236}">
                <a16:creationId xmlns:a16="http://schemas.microsoft.com/office/drawing/2014/main" id="{3629CC03-4A68-4B73-ADC9-E7A6ADBBF631}"/>
              </a:ext>
            </a:extLst>
          </p:cNvPr>
          <p:cNvSpPr/>
          <p:nvPr/>
        </p:nvSpPr>
        <p:spPr>
          <a:xfrm>
            <a:off x="289763" y="3909346"/>
            <a:ext cx="11415364" cy="4601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980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TextBox 1">
            <a:extLst>
              <a:ext uri="{FF2B5EF4-FFF2-40B4-BE49-F238E27FC236}">
                <a16:creationId xmlns:a16="http://schemas.microsoft.com/office/drawing/2014/main" id="{11B46797-88BC-42BB-A9E3-79EB23A72893}"/>
              </a:ext>
            </a:extLst>
          </p:cNvPr>
          <p:cNvSpPr txBox="1"/>
          <p:nvPr/>
        </p:nvSpPr>
        <p:spPr>
          <a:xfrm>
            <a:off x="1134164" y="510137"/>
            <a:ext cx="4160113" cy="646331"/>
          </a:xfrm>
          <a:prstGeom prst="rect">
            <a:avLst/>
          </a:prstGeom>
          <a:noFill/>
        </p:spPr>
        <p:txBody>
          <a:bodyPr wrap="none" rtlCol="0">
            <a:spAutoFit/>
          </a:bodyPr>
          <a:lstStyle/>
          <a:p>
            <a:r>
              <a:rPr lang="en-US" sz="3600" b="1" dirty="0" err="1"/>
              <a:t>Phần</a:t>
            </a:r>
            <a:r>
              <a:rPr lang="en-US" sz="3600" b="1" dirty="0"/>
              <a:t> I. </a:t>
            </a:r>
            <a:r>
              <a:rPr lang="en-US" sz="3600" b="1" dirty="0" err="1"/>
              <a:t>Đặt</a:t>
            </a:r>
            <a:r>
              <a:rPr lang="en-US" sz="3600" b="1" dirty="0"/>
              <a:t> </a:t>
            </a:r>
            <a:r>
              <a:rPr lang="en-US" sz="3600" b="1" dirty="0" err="1"/>
              <a:t>vấn</a:t>
            </a:r>
            <a:r>
              <a:rPr lang="en-US" sz="3600" b="1" dirty="0"/>
              <a:t> </a:t>
            </a:r>
            <a:r>
              <a:rPr lang="en-US" sz="3600" b="1" dirty="0" err="1"/>
              <a:t>đề</a:t>
            </a:r>
            <a:endParaRPr lang="en-US" sz="3600" b="1" dirty="0"/>
          </a:p>
        </p:txBody>
      </p:sp>
      <p:pic>
        <p:nvPicPr>
          <p:cNvPr id="13" name="Picture 12">
            <a:extLst>
              <a:ext uri="{FF2B5EF4-FFF2-40B4-BE49-F238E27FC236}">
                <a16:creationId xmlns:a16="http://schemas.microsoft.com/office/drawing/2014/main" id="{9EC8FEBF-14E2-4068-90FA-3F8E31D3B40A}"/>
              </a:ext>
            </a:extLst>
          </p:cNvPr>
          <p:cNvPicPr>
            <a:picLocks noChangeAspect="1"/>
          </p:cNvPicPr>
          <p:nvPr/>
        </p:nvPicPr>
        <p:blipFill>
          <a:blip r:embed="rId3"/>
          <a:stretch>
            <a:fillRect/>
          </a:stretch>
        </p:blipFill>
        <p:spPr>
          <a:xfrm rot="5400000" flipH="1">
            <a:off x="9335493" y="455139"/>
            <a:ext cx="3311646" cy="2401368"/>
          </a:xfrm>
          <a:prstGeom prst="rect">
            <a:avLst/>
          </a:prstGeom>
        </p:spPr>
      </p:pic>
      <p:sp>
        <p:nvSpPr>
          <p:cNvPr id="3" name="Chỗ dành sẵn cho Số hiệu Bản chiếu 2">
            <a:extLst>
              <a:ext uri="{FF2B5EF4-FFF2-40B4-BE49-F238E27FC236}">
                <a16:creationId xmlns:a16="http://schemas.microsoft.com/office/drawing/2014/main" id="{C842CCB1-1CD2-4A46-87E6-53F4B3AF431F}"/>
              </a:ext>
            </a:extLst>
          </p:cNvPr>
          <p:cNvSpPr>
            <a:spLocks noGrp="1"/>
          </p:cNvSpPr>
          <p:nvPr>
            <p:ph type="sldNum" idx="12"/>
          </p:nvPr>
        </p:nvSpPr>
        <p:spPr>
          <a:xfrm>
            <a:off x="11336490" y="6345377"/>
            <a:ext cx="507167" cy="525000"/>
          </a:xfrm>
        </p:spPr>
        <p:txBody>
          <a:bodyPr/>
          <a:lstStyle/>
          <a:p>
            <a:pPr algn="r"/>
            <a:fld id="{00000000-1234-1234-1234-123412341234}" type="slidenum">
              <a:rPr lang="en" smtClean="0"/>
              <a:pPr algn="r"/>
              <a:t>6</a:t>
            </a:fld>
            <a:endParaRPr lang="en" dirty="0"/>
          </a:p>
        </p:txBody>
      </p:sp>
      <p:sp>
        <p:nvSpPr>
          <p:cNvPr id="12" name="Hộp Văn bản 11">
            <a:extLst>
              <a:ext uri="{FF2B5EF4-FFF2-40B4-BE49-F238E27FC236}">
                <a16:creationId xmlns:a16="http://schemas.microsoft.com/office/drawing/2014/main" id="{7908C497-2CAC-4053-A91F-ADEFC19B73A3}"/>
              </a:ext>
            </a:extLst>
          </p:cNvPr>
          <p:cNvSpPr txBox="1"/>
          <p:nvPr/>
        </p:nvSpPr>
        <p:spPr>
          <a:xfrm>
            <a:off x="4432092" y="5978531"/>
            <a:ext cx="3327816" cy="369332"/>
          </a:xfrm>
          <a:prstGeom prst="rect">
            <a:avLst/>
          </a:prstGeom>
          <a:noFill/>
        </p:spPr>
        <p:txBody>
          <a:bodyPr wrap="square" rtlCol="0">
            <a:spAutoFit/>
          </a:bodyPr>
          <a:lstStyle/>
          <a:p>
            <a:pPr algn="ctr"/>
            <a:r>
              <a:rPr lang="en-US" dirty="0" err="1"/>
              <a:t>Chuỗi</a:t>
            </a:r>
            <a:r>
              <a:rPr lang="en-US" dirty="0"/>
              <a:t> </a:t>
            </a:r>
            <a:r>
              <a:rPr lang="en-US" dirty="0" err="1"/>
              <a:t>khối</a:t>
            </a:r>
            <a:r>
              <a:rPr lang="en-US" dirty="0"/>
              <a:t> Blockchain</a:t>
            </a:r>
          </a:p>
        </p:txBody>
      </p:sp>
      <p:pic>
        <p:nvPicPr>
          <p:cNvPr id="10" name="Hình ảnh 9">
            <a:extLst>
              <a:ext uri="{FF2B5EF4-FFF2-40B4-BE49-F238E27FC236}">
                <a16:creationId xmlns:a16="http://schemas.microsoft.com/office/drawing/2014/main" id="{D6AB3008-79E0-4313-8D18-6C8999B57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638" y="1307527"/>
            <a:ext cx="9032723" cy="4671004"/>
          </a:xfrm>
          <a:prstGeom prst="rect">
            <a:avLst/>
          </a:prstGeom>
        </p:spPr>
      </p:pic>
    </p:spTree>
    <p:extLst>
      <p:ext uri="{BB962C8B-B14F-4D97-AF65-F5344CB8AC3E}">
        <p14:creationId xmlns:p14="http://schemas.microsoft.com/office/powerpoint/2010/main" val="94500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extBox 1">
            <a:extLst>
              <a:ext uri="{FF2B5EF4-FFF2-40B4-BE49-F238E27FC236}">
                <a16:creationId xmlns:a16="http://schemas.microsoft.com/office/drawing/2014/main" id="{05388B64-45EF-4430-BF89-4F1945410DF5}"/>
              </a:ext>
            </a:extLst>
          </p:cNvPr>
          <p:cNvSpPr txBox="1"/>
          <p:nvPr/>
        </p:nvSpPr>
        <p:spPr>
          <a:xfrm>
            <a:off x="985615" y="3429000"/>
            <a:ext cx="10346949" cy="1015663"/>
          </a:xfrm>
          <a:prstGeom prst="rect">
            <a:avLst/>
          </a:prstGeom>
          <a:noFill/>
        </p:spPr>
        <p:txBody>
          <a:bodyPr wrap="square" rtlCol="0">
            <a:spAutoFit/>
          </a:bodyPr>
          <a:lstStyle/>
          <a:p>
            <a:r>
              <a:rPr lang="en-US" sz="6000" dirty="0"/>
              <a:t>PHẦN II. </a:t>
            </a:r>
            <a:r>
              <a:rPr lang="en-US" sz="6000" dirty="0" err="1"/>
              <a:t>Mục</a:t>
            </a:r>
            <a:r>
              <a:rPr lang="en-US" sz="6000" dirty="0"/>
              <a:t> </a:t>
            </a:r>
            <a:r>
              <a:rPr lang="en-US" sz="6000" dirty="0" err="1"/>
              <a:t>tiêu</a:t>
            </a:r>
            <a:r>
              <a:rPr lang="en-US" sz="6000" dirty="0"/>
              <a:t> </a:t>
            </a:r>
            <a:r>
              <a:rPr lang="en-US" sz="6000" dirty="0" err="1"/>
              <a:t>của</a:t>
            </a:r>
            <a:r>
              <a:rPr lang="en-US" sz="6000" dirty="0"/>
              <a:t> </a:t>
            </a:r>
            <a:r>
              <a:rPr lang="en-US" sz="6000" dirty="0" err="1"/>
              <a:t>đề</a:t>
            </a:r>
            <a:r>
              <a:rPr lang="en-US" sz="6000" dirty="0"/>
              <a:t> </a:t>
            </a:r>
            <a:r>
              <a:rPr lang="en-US" sz="6000" dirty="0" err="1"/>
              <a:t>tài</a:t>
            </a:r>
            <a:r>
              <a:rPr lang="en-US" sz="6000" dirty="0"/>
              <a:t> </a:t>
            </a:r>
          </a:p>
        </p:txBody>
      </p:sp>
      <p:sp>
        <p:nvSpPr>
          <p:cNvPr id="3" name="Chỗ dành sẵn cho Số hiệu Bản chiếu 2">
            <a:extLst>
              <a:ext uri="{FF2B5EF4-FFF2-40B4-BE49-F238E27FC236}">
                <a16:creationId xmlns:a16="http://schemas.microsoft.com/office/drawing/2014/main" id="{BB452E4C-1343-46DD-B653-ED106781F03C}"/>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204546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96D40DBF-E870-4A07-814C-CE815733140A}"/>
              </a:ext>
            </a:extLst>
          </p:cNvPr>
          <p:cNvSpPr txBox="1"/>
          <p:nvPr/>
        </p:nvSpPr>
        <p:spPr>
          <a:xfrm>
            <a:off x="1299319" y="330854"/>
            <a:ext cx="7380224" cy="646331"/>
          </a:xfrm>
          <a:prstGeom prst="rect">
            <a:avLst/>
          </a:prstGeom>
          <a:noFill/>
        </p:spPr>
        <p:txBody>
          <a:bodyPr wrap="square" rtlCol="0">
            <a:spAutoFit/>
          </a:bodyPr>
          <a:lstStyle/>
          <a:p>
            <a:r>
              <a:rPr lang="en-US" sz="3600" b="1" dirty="0" err="1"/>
              <a:t>Phần</a:t>
            </a:r>
            <a:r>
              <a:rPr lang="en-US" sz="3600" b="1" dirty="0"/>
              <a:t> II. </a:t>
            </a:r>
            <a:r>
              <a:rPr lang="en-US" sz="3600" b="1" dirty="0" err="1"/>
              <a:t>Mục</a:t>
            </a:r>
            <a:r>
              <a:rPr lang="en-US" sz="3600" b="1" dirty="0"/>
              <a:t> </a:t>
            </a:r>
            <a:r>
              <a:rPr lang="en-US" sz="3600" b="1" dirty="0" err="1"/>
              <a:t>tiêu</a:t>
            </a:r>
            <a:r>
              <a:rPr lang="en-US" sz="3600" b="1" dirty="0"/>
              <a:t> </a:t>
            </a:r>
            <a:r>
              <a:rPr lang="en-US" sz="3600" b="1" dirty="0" err="1"/>
              <a:t>của</a:t>
            </a:r>
            <a:r>
              <a:rPr lang="en-US" sz="3600" b="1" dirty="0"/>
              <a:t> </a:t>
            </a:r>
            <a:r>
              <a:rPr lang="en-US" sz="3600" b="1" dirty="0" err="1"/>
              <a:t>đề</a:t>
            </a:r>
            <a:r>
              <a:rPr lang="en-US" sz="3600" b="1" dirty="0"/>
              <a:t> </a:t>
            </a:r>
            <a:r>
              <a:rPr lang="en-US" sz="3600" b="1" dirty="0" err="1"/>
              <a:t>tài</a:t>
            </a:r>
            <a:endParaRPr lang="en-US" sz="3600" b="1" dirty="0"/>
          </a:p>
        </p:txBody>
      </p:sp>
      <p:sp>
        <p:nvSpPr>
          <p:cNvPr id="6" name="Chỗ dành sẵn cho Số hiệu Bản chiếu 5">
            <a:extLst>
              <a:ext uri="{FF2B5EF4-FFF2-40B4-BE49-F238E27FC236}">
                <a16:creationId xmlns:a16="http://schemas.microsoft.com/office/drawing/2014/main" id="{E581D8D6-C2E6-4F24-BD39-EBD33B673221}"/>
              </a:ext>
            </a:extLst>
          </p:cNvPr>
          <p:cNvSpPr>
            <a:spLocks noGrp="1"/>
          </p:cNvSpPr>
          <p:nvPr>
            <p:ph type="sldNum" idx="12"/>
          </p:nvPr>
        </p:nvSpPr>
        <p:spPr/>
        <p:txBody>
          <a:bodyPr/>
          <a:lstStyle/>
          <a:p>
            <a:fld id="{00000000-1234-1234-1234-123412341234}" type="slidenum">
              <a:rPr lang="en" smtClean="0"/>
              <a:pPr/>
              <a:t>8</a:t>
            </a:fld>
            <a:endParaRPr lang="en"/>
          </a:p>
        </p:txBody>
      </p:sp>
      <p:pic>
        <p:nvPicPr>
          <p:cNvPr id="9" name="Hình ảnh 8">
            <a:extLst>
              <a:ext uri="{FF2B5EF4-FFF2-40B4-BE49-F238E27FC236}">
                <a16:creationId xmlns:a16="http://schemas.microsoft.com/office/drawing/2014/main" id="{C1D82EE5-9368-42BC-9019-70BD007A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894" y="1429858"/>
            <a:ext cx="8971996" cy="3998284"/>
          </a:xfrm>
          <a:prstGeom prst="rect">
            <a:avLst/>
          </a:prstGeom>
        </p:spPr>
      </p:pic>
      <p:sp>
        <p:nvSpPr>
          <p:cNvPr id="10" name="Hộp Văn bản 9">
            <a:extLst>
              <a:ext uri="{FF2B5EF4-FFF2-40B4-BE49-F238E27FC236}">
                <a16:creationId xmlns:a16="http://schemas.microsoft.com/office/drawing/2014/main" id="{F53E1B48-5563-4E22-A5EC-043C1DA50983}"/>
              </a:ext>
            </a:extLst>
          </p:cNvPr>
          <p:cNvSpPr txBox="1"/>
          <p:nvPr/>
        </p:nvSpPr>
        <p:spPr>
          <a:xfrm>
            <a:off x="3792511" y="5428142"/>
            <a:ext cx="4887032" cy="369332"/>
          </a:xfrm>
          <a:prstGeom prst="rect">
            <a:avLst/>
          </a:prstGeom>
          <a:noFill/>
        </p:spPr>
        <p:txBody>
          <a:bodyPr wrap="square" rtlCol="0">
            <a:spAutoFit/>
          </a:bodyPr>
          <a:lstStyle/>
          <a:p>
            <a:pPr algn="ctr"/>
            <a:r>
              <a:rPr lang="en-US" dirty="0" err="1"/>
              <a:t>Mục</a:t>
            </a:r>
            <a:r>
              <a:rPr lang="en-US" dirty="0"/>
              <a:t> </a:t>
            </a:r>
            <a:r>
              <a:rPr lang="en-US" dirty="0" err="1"/>
              <a:t>tiêu</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công</a:t>
            </a:r>
            <a:r>
              <a:rPr lang="en-US" dirty="0"/>
              <a:t> </a:t>
            </a:r>
            <a:r>
              <a:rPr lang="en-US" dirty="0" err="1"/>
              <a:t>nghệ</a:t>
            </a:r>
            <a:r>
              <a:rPr lang="en-US" dirty="0"/>
              <a:t> Blockchain</a:t>
            </a:r>
          </a:p>
        </p:txBody>
      </p:sp>
    </p:spTree>
    <p:extLst>
      <p:ext uri="{BB962C8B-B14F-4D97-AF65-F5344CB8AC3E}">
        <p14:creationId xmlns:p14="http://schemas.microsoft.com/office/powerpoint/2010/main" val="76931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B2E5968-2285-4FD6-B028-18C029D26770}"/>
              </a:ext>
            </a:extLst>
          </p:cNvPr>
          <p:cNvSpPr>
            <a:spLocks noGrp="1"/>
          </p:cNvSpPr>
          <p:nvPr>
            <p:ph type="sldNum" idx="12"/>
          </p:nvPr>
        </p:nvSpPr>
        <p:spPr/>
        <p:txBody>
          <a:bodyPr/>
          <a:lstStyle/>
          <a:p>
            <a:fld id="{00000000-1234-1234-1234-123412341234}" type="slidenum">
              <a:rPr lang="en" smtClean="0"/>
              <a:pPr/>
              <a:t>9</a:t>
            </a:fld>
            <a:endParaRPr lang="en"/>
          </a:p>
        </p:txBody>
      </p:sp>
      <p:sp>
        <p:nvSpPr>
          <p:cNvPr id="3" name="TextBox 1">
            <a:extLst>
              <a:ext uri="{FF2B5EF4-FFF2-40B4-BE49-F238E27FC236}">
                <a16:creationId xmlns:a16="http://schemas.microsoft.com/office/drawing/2014/main" id="{9C8C2F2D-C478-4562-95FB-2CC82DD811AF}"/>
              </a:ext>
            </a:extLst>
          </p:cNvPr>
          <p:cNvSpPr txBox="1"/>
          <p:nvPr/>
        </p:nvSpPr>
        <p:spPr>
          <a:xfrm>
            <a:off x="927557" y="2674257"/>
            <a:ext cx="8953145" cy="1938992"/>
          </a:xfrm>
          <a:prstGeom prst="rect">
            <a:avLst/>
          </a:prstGeom>
          <a:noFill/>
        </p:spPr>
        <p:txBody>
          <a:bodyPr wrap="square" rtlCol="0">
            <a:spAutoFit/>
          </a:bodyPr>
          <a:lstStyle/>
          <a:p>
            <a:r>
              <a:rPr lang="en-US" sz="6000" dirty="0"/>
              <a:t>PHẦN III. </a:t>
            </a:r>
            <a:r>
              <a:rPr lang="en-US" sz="6000" dirty="0" err="1"/>
              <a:t>Giải</a:t>
            </a:r>
            <a:r>
              <a:rPr lang="en-US" sz="6000" dirty="0"/>
              <a:t> </a:t>
            </a:r>
            <a:r>
              <a:rPr lang="en-US" sz="6000" dirty="0" err="1"/>
              <a:t>pháp</a:t>
            </a:r>
            <a:r>
              <a:rPr lang="en-US" sz="6000" dirty="0"/>
              <a:t> </a:t>
            </a:r>
            <a:r>
              <a:rPr lang="en-US" sz="6000" dirty="0" err="1"/>
              <a:t>thực</a:t>
            </a:r>
            <a:r>
              <a:rPr lang="en-US" sz="6000" dirty="0"/>
              <a:t> </a:t>
            </a:r>
            <a:r>
              <a:rPr lang="en-US" sz="6000" dirty="0" err="1"/>
              <a:t>hiện</a:t>
            </a:r>
            <a:endParaRPr lang="en-US" sz="6000" dirty="0"/>
          </a:p>
        </p:txBody>
      </p:sp>
    </p:spTree>
    <p:extLst>
      <p:ext uri="{BB962C8B-B14F-4D97-AF65-F5344CB8AC3E}">
        <p14:creationId xmlns:p14="http://schemas.microsoft.com/office/powerpoint/2010/main" val="368992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5064</TotalTime>
  <Words>1471</Words>
  <Application>Microsoft Office PowerPoint</Application>
  <PresentationFormat>Widescreen</PresentationFormat>
  <Paragraphs>157</Paragraphs>
  <Slides>25</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Light</vt:lpstr>
      <vt:lpstr>Roboto Slab</vt:lpstr>
      <vt:lpstr>Source Sans Pro</vt:lpstr>
      <vt:lpstr>Wingdings</vt:lpstr>
      <vt:lpstr>Office Theme</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mọi người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Đỗ Trung Hiếu</cp:lastModifiedBy>
  <cp:revision>222</cp:revision>
  <dcterms:created xsi:type="dcterms:W3CDTF">2018-06-03T08:51:05Z</dcterms:created>
  <dcterms:modified xsi:type="dcterms:W3CDTF">2021-01-09T13:52:42Z</dcterms:modified>
</cp:coreProperties>
</file>