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  <p:sldMasterId id="2147483856" r:id="rId2"/>
  </p:sldMasterIdLst>
  <p:notesMasterIdLst>
    <p:notesMasterId r:id="rId20"/>
  </p:notesMasterIdLst>
  <p:sldIdLst>
    <p:sldId id="273" r:id="rId3"/>
    <p:sldId id="257" r:id="rId4"/>
    <p:sldId id="274" r:id="rId5"/>
    <p:sldId id="258" r:id="rId6"/>
    <p:sldId id="265" r:id="rId7"/>
    <p:sldId id="269" r:id="rId8"/>
    <p:sldId id="260" r:id="rId9"/>
    <p:sldId id="270" r:id="rId10"/>
    <p:sldId id="264" r:id="rId11"/>
    <p:sldId id="271" r:id="rId12"/>
    <p:sldId id="263" r:id="rId13"/>
    <p:sldId id="261" r:id="rId14"/>
    <p:sldId id="266" r:id="rId15"/>
    <p:sldId id="272" r:id="rId16"/>
    <p:sldId id="267" r:id="rId17"/>
    <p:sldId id="27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3DEAC-C292-4120-A7E5-1EAE866E4155}" type="datetimeFigureOut">
              <a:rPr lang="vi-VN" smtClean="0"/>
              <a:t>18/06/2021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B943-A479-4E04-9F5D-6601CE5CD8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43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2B943-A479-4E04-9F5D-6601CE5CD8F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891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2B943-A479-4E04-9F5D-6601CE5CD8F7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934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885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130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615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3645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508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7744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80599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7787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AFA87-1417-4992-ABD9-27C3BC8CC88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1E4CB7-CB13-4810-BF18-BE31AFC64F9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43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AFA87-1417-4992-ABD9-27C3BC8CC88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1E4CB7-CB13-4810-BF18-BE31AFC64F9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836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AFA87-1417-4992-ABD9-27C3BC8CC88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1E4CB7-CB13-4810-BF18-BE31AFC64F9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96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92232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AFA87-1417-4992-ABD9-27C3BC8CC88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1E4CB7-CB13-4810-BF18-BE31AFC64F9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95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AFA87-1417-4992-ABD9-27C3BC8CC88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1E4CB7-CB13-4810-BF18-BE31AFC64F9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58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AFA87-1417-4992-ABD9-27C3BC8CC88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1E4CB7-CB13-4810-BF18-BE31AFC64F9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690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AFA87-1417-4992-ABD9-27C3BC8CC88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1E4CB7-CB13-4810-BF18-BE31AFC64F9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905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AFA87-1417-4992-ABD9-27C3BC8CC88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1E4CB7-CB13-4810-BF18-BE31AFC64F9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7979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AFA87-1417-4992-ABD9-27C3BC8CC88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1E4CB7-CB13-4810-BF18-BE31AFC64F9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5043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AFA87-1417-4992-ABD9-27C3BC8CC88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1E4CB7-CB13-4810-BF18-BE31AFC64F9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651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AFA87-1417-4992-ABD9-27C3BC8CC88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1E4CB7-CB13-4810-BF18-BE31AFC64F9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1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7279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437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448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941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6679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400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816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510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AFA87-1417-4992-ABD9-27C3BC8CC88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6/18/2021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1E4CB7-CB13-4810-BF18-BE31AFC64F9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93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84039B-8CF9-47CD-8F02-B1DBD5E75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FCCB9-1C93-48D0-B26B-F331C69CA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8" b="19610"/>
          <a:stretch/>
        </p:blipFill>
        <p:spPr>
          <a:xfrm>
            <a:off x="23" y="0"/>
            <a:ext cx="12191977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8D8C7A8-9E05-4465-8B1B-577C9F1DB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53F1A52-8884-49B6-B9D6-6A74C4D6A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97" y="2635624"/>
            <a:ext cx="6810450" cy="98026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pose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0BC551F-CD7D-4C95-805D-D70C2B2C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462" y="3840682"/>
            <a:ext cx="5989320" cy="2080994"/>
          </a:xfrm>
        </p:spPr>
        <p:txBody>
          <a:bodyPr>
            <a:noAutofit/>
          </a:bodyPr>
          <a:lstStyle/>
          <a:p>
            <a:pPr algn="l">
              <a:lnSpc>
                <a:spcPct val="95000"/>
              </a:lnSpc>
            </a:pPr>
            <a:r>
              <a:rPr lang="en-US" sz="2000" dirty="0">
                <a:solidFill>
                  <a:schemeClr val="bg1"/>
                </a:solidFill>
              </a:rPr>
              <a:t>Group:</a:t>
            </a:r>
          </a:p>
          <a:p>
            <a:pPr algn="l">
              <a:lnSpc>
                <a:spcPct val="95000"/>
              </a:lnSpc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Đỗ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Kiên</a:t>
            </a:r>
            <a:endParaRPr lang="en-US" sz="2000" dirty="0">
              <a:solidFill>
                <a:schemeClr val="bg1"/>
              </a:solidFill>
            </a:endParaRPr>
          </a:p>
          <a:p>
            <a:pPr algn="l">
              <a:lnSpc>
                <a:spcPct val="95000"/>
              </a:lnSpc>
            </a:pPr>
            <a:r>
              <a:rPr lang="en-US" sz="2000" dirty="0">
                <a:solidFill>
                  <a:schemeClr val="bg1"/>
                </a:solidFill>
              </a:rPr>
              <a:t>	Lê </a:t>
            </a:r>
            <a:r>
              <a:rPr lang="en-US" sz="2000" dirty="0" err="1">
                <a:solidFill>
                  <a:schemeClr val="bg1"/>
                </a:solidFill>
              </a:rPr>
              <a:t>Đức</a:t>
            </a:r>
            <a:r>
              <a:rPr lang="en-US" sz="2000" dirty="0">
                <a:solidFill>
                  <a:schemeClr val="bg1"/>
                </a:solidFill>
              </a:rPr>
              <a:t> Mạnh</a:t>
            </a:r>
          </a:p>
          <a:p>
            <a:pPr algn="l">
              <a:lnSpc>
                <a:spcPct val="95000"/>
              </a:lnSpc>
            </a:pPr>
            <a:r>
              <a:rPr lang="en-US" sz="2000" dirty="0">
                <a:solidFill>
                  <a:schemeClr val="bg1"/>
                </a:solidFill>
              </a:rPr>
              <a:t>	Lê </a:t>
            </a:r>
            <a:r>
              <a:rPr lang="en-US" sz="2000" dirty="0" err="1">
                <a:solidFill>
                  <a:schemeClr val="bg1"/>
                </a:solidFill>
              </a:rPr>
              <a:t>Hải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Dũng</a:t>
            </a:r>
            <a:endParaRPr lang="en-US" sz="2000" dirty="0">
              <a:solidFill>
                <a:schemeClr val="bg1"/>
              </a:solidFill>
            </a:endParaRPr>
          </a:p>
          <a:p>
            <a:pPr algn="l">
              <a:lnSpc>
                <a:spcPct val="95000"/>
              </a:lnSpc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Nguyễn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Đức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Duy</a:t>
            </a:r>
            <a:endParaRPr lang="vi-V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7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7C9C25EF-C758-402D-8089-7F18E4F6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552987"/>
            <a:ext cx="8140880" cy="58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0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352DC2-AD92-4F8D-88AF-5B24D7188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3" b="18906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139F82D-6CC7-4CC3-A7A0-0E0DC0C8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7058"/>
            <a:ext cx="7234136" cy="3260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dirty="0">
                <a:effectLst/>
              </a:rPr>
              <a:t>4.</a:t>
            </a:r>
            <a:r>
              <a:rPr lang="en-US" b="0" i="0" dirty="0">
                <a:effectLst/>
              </a:rPr>
              <a:t> </a:t>
            </a:r>
            <a:r>
              <a:rPr lang="en-US" dirty="0"/>
              <a:t>Create a tree</a:t>
            </a:r>
            <a:r>
              <a:rPr lang="en-US" i="0" dirty="0">
                <a:effectLst/>
              </a:rPr>
              <a:t>, insert node into the tree and traversal the tree.</a:t>
            </a:r>
            <a:br>
              <a:rPr lang="en-US" i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9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ưu đồ: Đường kết nối 3">
            <a:extLst>
              <a:ext uri="{FF2B5EF4-FFF2-40B4-BE49-F238E27FC236}">
                <a16:creationId xmlns:a16="http://schemas.microsoft.com/office/drawing/2014/main" id="{DF8641AA-E2ED-4ABA-8736-333F2C4F543C}"/>
              </a:ext>
            </a:extLst>
          </p:cNvPr>
          <p:cNvSpPr/>
          <p:nvPr/>
        </p:nvSpPr>
        <p:spPr>
          <a:xfrm>
            <a:off x="2451445" y="1101362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0</a:t>
            </a:r>
          </a:p>
        </p:txBody>
      </p:sp>
      <p:sp>
        <p:nvSpPr>
          <p:cNvPr id="11" name="Lưu đồ: Đường kết nối 10">
            <a:extLst>
              <a:ext uri="{FF2B5EF4-FFF2-40B4-BE49-F238E27FC236}">
                <a16:creationId xmlns:a16="http://schemas.microsoft.com/office/drawing/2014/main" id="{CE3264F4-8D70-4187-B034-99F39130F02F}"/>
              </a:ext>
            </a:extLst>
          </p:cNvPr>
          <p:cNvSpPr/>
          <p:nvPr/>
        </p:nvSpPr>
        <p:spPr>
          <a:xfrm>
            <a:off x="789636" y="2051473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1</a:t>
            </a:r>
          </a:p>
        </p:txBody>
      </p:sp>
      <p:sp>
        <p:nvSpPr>
          <p:cNvPr id="13" name="Lưu đồ: Đường kết nối 12">
            <a:extLst>
              <a:ext uri="{FF2B5EF4-FFF2-40B4-BE49-F238E27FC236}">
                <a16:creationId xmlns:a16="http://schemas.microsoft.com/office/drawing/2014/main" id="{B6334592-D5CB-43A0-92ED-82B306FC07CA}"/>
              </a:ext>
            </a:extLst>
          </p:cNvPr>
          <p:cNvSpPr/>
          <p:nvPr/>
        </p:nvSpPr>
        <p:spPr>
          <a:xfrm>
            <a:off x="374589" y="2757559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5</a:t>
            </a:r>
          </a:p>
        </p:txBody>
      </p:sp>
      <p:sp>
        <p:nvSpPr>
          <p:cNvPr id="15" name="Lưu đồ: Đường kết nối 14">
            <a:extLst>
              <a:ext uri="{FF2B5EF4-FFF2-40B4-BE49-F238E27FC236}">
                <a16:creationId xmlns:a16="http://schemas.microsoft.com/office/drawing/2014/main" id="{3A686BB3-BDD8-4D59-9D11-EB174B14A7B0}"/>
              </a:ext>
            </a:extLst>
          </p:cNvPr>
          <p:cNvSpPr/>
          <p:nvPr/>
        </p:nvSpPr>
        <p:spPr>
          <a:xfrm>
            <a:off x="1066874" y="2775483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6</a:t>
            </a:r>
          </a:p>
        </p:txBody>
      </p:sp>
      <p:sp>
        <p:nvSpPr>
          <p:cNvPr id="16" name="Lưu đồ: Đường kết nối 15">
            <a:extLst>
              <a:ext uri="{FF2B5EF4-FFF2-40B4-BE49-F238E27FC236}">
                <a16:creationId xmlns:a16="http://schemas.microsoft.com/office/drawing/2014/main" id="{B8FA7586-6F8D-4DBB-BDCB-E5FE4EA18F25}"/>
              </a:ext>
            </a:extLst>
          </p:cNvPr>
          <p:cNvSpPr/>
          <p:nvPr/>
        </p:nvSpPr>
        <p:spPr>
          <a:xfrm>
            <a:off x="2036398" y="2049896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2</a:t>
            </a:r>
          </a:p>
        </p:txBody>
      </p:sp>
      <p:sp>
        <p:nvSpPr>
          <p:cNvPr id="20" name="Lưu đồ: Đường kết nối 19">
            <a:extLst>
              <a:ext uri="{FF2B5EF4-FFF2-40B4-BE49-F238E27FC236}">
                <a16:creationId xmlns:a16="http://schemas.microsoft.com/office/drawing/2014/main" id="{FD91E65D-C546-4143-B4AA-C1DF9001A9A5}"/>
              </a:ext>
            </a:extLst>
          </p:cNvPr>
          <p:cNvSpPr/>
          <p:nvPr/>
        </p:nvSpPr>
        <p:spPr>
          <a:xfrm>
            <a:off x="1960198" y="2805965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7</a:t>
            </a:r>
          </a:p>
        </p:txBody>
      </p:sp>
      <p:sp>
        <p:nvSpPr>
          <p:cNvPr id="22" name="Lưu đồ: Đường kết nối 21">
            <a:extLst>
              <a:ext uri="{FF2B5EF4-FFF2-40B4-BE49-F238E27FC236}">
                <a16:creationId xmlns:a16="http://schemas.microsoft.com/office/drawing/2014/main" id="{4B1570CD-6DD4-4DCD-8289-44A854BDC709}"/>
              </a:ext>
            </a:extLst>
          </p:cNvPr>
          <p:cNvSpPr/>
          <p:nvPr/>
        </p:nvSpPr>
        <p:spPr>
          <a:xfrm>
            <a:off x="2929723" y="2081940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3</a:t>
            </a:r>
          </a:p>
        </p:txBody>
      </p:sp>
      <p:sp>
        <p:nvSpPr>
          <p:cNvPr id="23" name="Lưu đồ: Đường kết nối 22">
            <a:extLst>
              <a:ext uri="{FF2B5EF4-FFF2-40B4-BE49-F238E27FC236}">
                <a16:creationId xmlns:a16="http://schemas.microsoft.com/office/drawing/2014/main" id="{EDF5317D-33E3-4E60-8948-700119FA0AE3}"/>
              </a:ext>
            </a:extLst>
          </p:cNvPr>
          <p:cNvSpPr/>
          <p:nvPr/>
        </p:nvSpPr>
        <p:spPr>
          <a:xfrm>
            <a:off x="4130276" y="2888095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9</a:t>
            </a:r>
          </a:p>
        </p:txBody>
      </p:sp>
      <p:sp>
        <p:nvSpPr>
          <p:cNvPr id="24" name="Lưu đồ: Đường kết nối 23">
            <a:extLst>
              <a:ext uri="{FF2B5EF4-FFF2-40B4-BE49-F238E27FC236}">
                <a16:creationId xmlns:a16="http://schemas.microsoft.com/office/drawing/2014/main" id="{544AC3C5-F5CF-4593-8089-49C1E6EF234B}"/>
              </a:ext>
            </a:extLst>
          </p:cNvPr>
          <p:cNvSpPr/>
          <p:nvPr/>
        </p:nvSpPr>
        <p:spPr>
          <a:xfrm>
            <a:off x="3448529" y="2888096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8</a:t>
            </a:r>
          </a:p>
        </p:txBody>
      </p:sp>
      <p:sp>
        <p:nvSpPr>
          <p:cNvPr id="25" name="Lưu đồ: Đường kết nối 24">
            <a:extLst>
              <a:ext uri="{FF2B5EF4-FFF2-40B4-BE49-F238E27FC236}">
                <a16:creationId xmlns:a16="http://schemas.microsoft.com/office/drawing/2014/main" id="{2F6D8025-5A80-4E1B-B244-257D287A78D8}"/>
              </a:ext>
            </a:extLst>
          </p:cNvPr>
          <p:cNvSpPr/>
          <p:nvPr/>
        </p:nvSpPr>
        <p:spPr>
          <a:xfrm>
            <a:off x="3993277" y="2056424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4</a:t>
            </a:r>
          </a:p>
        </p:txBody>
      </p:sp>
      <p:sp>
        <p:nvSpPr>
          <p:cNvPr id="26" name="Lưu đồ: Đường kết nối 25">
            <a:extLst>
              <a:ext uri="{FF2B5EF4-FFF2-40B4-BE49-F238E27FC236}">
                <a16:creationId xmlns:a16="http://schemas.microsoft.com/office/drawing/2014/main" id="{C7EC4F51-1587-49A7-BDAA-20F7B112FB78}"/>
              </a:ext>
            </a:extLst>
          </p:cNvPr>
          <p:cNvSpPr/>
          <p:nvPr/>
        </p:nvSpPr>
        <p:spPr>
          <a:xfrm>
            <a:off x="4812023" y="2918854"/>
            <a:ext cx="58041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10</a:t>
            </a:r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0B87F98-51CC-4096-B16D-A54A03E2B302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1143901" y="1492953"/>
            <a:ext cx="1368326" cy="625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Đường nối Thẳng 35">
            <a:extLst>
              <a:ext uri="{FF2B5EF4-FFF2-40B4-BE49-F238E27FC236}">
                <a16:creationId xmlns:a16="http://schemas.microsoft.com/office/drawing/2014/main" id="{E848437E-5DFE-4625-A213-DD78A54FD21C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582113" y="2443064"/>
            <a:ext cx="268305" cy="314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F37C0DA6-FB88-4A7B-8F01-2C25EDD03583}"/>
              </a:ext>
            </a:extLst>
          </p:cNvPr>
          <p:cNvCxnSpPr>
            <a:stCxn id="11" idx="5"/>
            <a:endCxn id="15" idx="0"/>
          </p:cNvCxnSpPr>
          <p:nvPr/>
        </p:nvCxnSpPr>
        <p:spPr>
          <a:xfrm>
            <a:off x="1143901" y="2443064"/>
            <a:ext cx="130497" cy="332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B16FD4C9-5085-4F77-AB4B-C21FC2B10E84}"/>
              </a:ext>
            </a:extLst>
          </p:cNvPr>
          <p:cNvCxnSpPr>
            <a:stCxn id="4" idx="4"/>
            <a:endCxn id="16" idx="0"/>
          </p:cNvCxnSpPr>
          <p:nvPr/>
        </p:nvCxnSpPr>
        <p:spPr>
          <a:xfrm flipH="1">
            <a:off x="2243922" y="1560139"/>
            <a:ext cx="415047" cy="489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nối Thẳng 41">
            <a:extLst>
              <a:ext uri="{FF2B5EF4-FFF2-40B4-BE49-F238E27FC236}">
                <a16:creationId xmlns:a16="http://schemas.microsoft.com/office/drawing/2014/main" id="{211B72F2-4B2A-4EBF-8D48-DD504F281C2D}"/>
              </a:ext>
            </a:extLst>
          </p:cNvPr>
          <p:cNvCxnSpPr>
            <a:stCxn id="16" idx="4"/>
            <a:endCxn id="20" idx="0"/>
          </p:cNvCxnSpPr>
          <p:nvPr/>
        </p:nvCxnSpPr>
        <p:spPr>
          <a:xfrm flipH="1">
            <a:off x="2167722" y="2508673"/>
            <a:ext cx="76200" cy="297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F49BECC8-5F31-48CE-831F-20F2A30B5CEF}"/>
              </a:ext>
            </a:extLst>
          </p:cNvPr>
          <p:cNvCxnSpPr>
            <a:cxnSpLocks/>
          </p:cNvCxnSpPr>
          <p:nvPr/>
        </p:nvCxnSpPr>
        <p:spPr>
          <a:xfrm>
            <a:off x="2721605" y="1542539"/>
            <a:ext cx="331536" cy="563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13EC219D-DB09-4A85-95EF-2BED622F7D66}"/>
              </a:ext>
            </a:extLst>
          </p:cNvPr>
          <p:cNvCxnSpPr>
            <a:stCxn id="25" idx="3"/>
            <a:endCxn id="24" idx="0"/>
          </p:cNvCxnSpPr>
          <p:nvPr/>
        </p:nvCxnSpPr>
        <p:spPr>
          <a:xfrm flipH="1">
            <a:off x="3656053" y="2448015"/>
            <a:ext cx="398006" cy="44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75837FFB-4DFE-4FC2-9347-3B6BCAB2E055}"/>
              </a:ext>
            </a:extLst>
          </p:cNvPr>
          <p:cNvCxnSpPr>
            <a:stCxn id="25" idx="4"/>
            <a:endCxn id="23" idx="0"/>
          </p:cNvCxnSpPr>
          <p:nvPr/>
        </p:nvCxnSpPr>
        <p:spPr>
          <a:xfrm>
            <a:off x="4200801" y="2515201"/>
            <a:ext cx="136999" cy="372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Đường nối Thẳng 55">
            <a:extLst>
              <a:ext uri="{FF2B5EF4-FFF2-40B4-BE49-F238E27FC236}">
                <a16:creationId xmlns:a16="http://schemas.microsoft.com/office/drawing/2014/main" id="{5DD0D262-8326-40E9-8C09-37F7F8447F2C}"/>
              </a:ext>
            </a:extLst>
          </p:cNvPr>
          <p:cNvCxnSpPr>
            <a:stCxn id="25" idx="5"/>
            <a:endCxn id="26" idx="0"/>
          </p:cNvCxnSpPr>
          <p:nvPr/>
        </p:nvCxnSpPr>
        <p:spPr>
          <a:xfrm>
            <a:off x="4347542" y="2448015"/>
            <a:ext cx="754690" cy="470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63">
            <a:extLst>
              <a:ext uri="{FF2B5EF4-FFF2-40B4-BE49-F238E27FC236}">
                <a16:creationId xmlns:a16="http://schemas.microsoft.com/office/drawing/2014/main" id="{F63F5E0C-4CF1-45B6-9097-C6C985103EEE}"/>
              </a:ext>
            </a:extLst>
          </p:cNvPr>
          <p:cNvCxnSpPr>
            <a:stCxn id="4" idx="5"/>
            <a:endCxn id="25" idx="0"/>
          </p:cNvCxnSpPr>
          <p:nvPr/>
        </p:nvCxnSpPr>
        <p:spPr>
          <a:xfrm>
            <a:off x="2805710" y="1492953"/>
            <a:ext cx="1395091" cy="563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6AC0D89F-C521-4400-9805-5632CCA2A39A}"/>
              </a:ext>
            </a:extLst>
          </p:cNvPr>
          <p:cNvSpPr txBox="1"/>
          <p:nvPr/>
        </p:nvSpPr>
        <p:spPr>
          <a:xfrm>
            <a:off x="892604" y="849232"/>
            <a:ext cx="382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Example:</a:t>
            </a:r>
            <a:endParaRPr lang="vi-VN" sz="2400" b="1" dirty="0"/>
          </a:p>
        </p:txBody>
      </p:sp>
      <p:sp>
        <p:nvSpPr>
          <p:cNvPr id="66" name="Mũi tên: Phải 65">
            <a:extLst>
              <a:ext uri="{FF2B5EF4-FFF2-40B4-BE49-F238E27FC236}">
                <a16:creationId xmlns:a16="http://schemas.microsoft.com/office/drawing/2014/main" id="{9BAD0C44-7C57-49B4-9EAA-F6625221B292}"/>
              </a:ext>
            </a:extLst>
          </p:cNvPr>
          <p:cNvSpPr/>
          <p:nvPr/>
        </p:nvSpPr>
        <p:spPr>
          <a:xfrm>
            <a:off x="5779215" y="2170991"/>
            <a:ext cx="961534" cy="42474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Lưu đồ: Đường kết nối 66">
            <a:extLst>
              <a:ext uri="{FF2B5EF4-FFF2-40B4-BE49-F238E27FC236}">
                <a16:creationId xmlns:a16="http://schemas.microsoft.com/office/drawing/2014/main" id="{D05CDAF6-71B2-4535-B0E2-C5784C62C96F}"/>
              </a:ext>
            </a:extLst>
          </p:cNvPr>
          <p:cNvSpPr/>
          <p:nvPr/>
        </p:nvSpPr>
        <p:spPr>
          <a:xfrm>
            <a:off x="7891069" y="1004029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0</a:t>
            </a:r>
          </a:p>
        </p:txBody>
      </p:sp>
      <p:sp>
        <p:nvSpPr>
          <p:cNvPr id="68" name="Lưu đồ: Đường kết nối 67">
            <a:extLst>
              <a:ext uri="{FF2B5EF4-FFF2-40B4-BE49-F238E27FC236}">
                <a16:creationId xmlns:a16="http://schemas.microsoft.com/office/drawing/2014/main" id="{6A64C916-4D71-4E30-8C07-A65634055E9C}"/>
              </a:ext>
            </a:extLst>
          </p:cNvPr>
          <p:cNvSpPr/>
          <p:nvPr/>
        </p:nvSpPr>
        <p:spPr>
          <a:xfrm>
            <a:off x="10465519" y="2708286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4</a:t>
            </a:r>
          </a:p>
        </p:txBody>
      </p:sp>
      <p:sp>
        <p:nvSpPr>
          <p:cNvPr id="69" name="Lưu đồ: Đường kết nối 68">
            <a:extLst>
              <a:ext uri="{FF2B5EF4-FFF2-40B4-BE49-F238E27FC236}">
                <a16:creationId xmlns:a16="http://schemas.microsoft.com/office/drawing/2014/main" id="{B87116CC-ED08-4B9F-A321-6CCC0ACC6714}"/>
              </a:ext>
            </a:extLst>
          </p:cNvPr>
          <p:cNvSpPr/>
          <p:nvPr/>
        </p:nvSpPr>
        <p:spPr>
          <a:xfrm>
            <a:off x="8682196" y="2429318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2</a:t>
            </a:r>
          </a:p>
        </p:txBody>
      </p:sp>
      <p:sp>
        <p:nvSpPr>
          <p:cNvPr id="70" name="Lưu đồ: Đường kết nối 69">
            <a:extLst>
              <a:ext uri="{FF2B5EF4-FFF2-40B4-BE49-F238E27FC236}">
                <a16:creationId xmlns:a16="http://schemas.microsoft.com/office/drawing/2014/main" id="{82CDD4AF-107B-4BE2-B06B-91BC209F623D}"/>
              </a:ext>
            </a:extLst>
          </p:cNvPr>
          <p:cNvSpPr/>
          <p:nvPr/>
        </p:nvSpPr>
        <p:spPr>
          <a:xfrm>
            <a:off x="8747910" y="3426404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7</a:t>
            </a:r>
          </a:p>
        </p:txBody>
      </p:sp>
      <p:sp>
        <p:nvSpPr>
          <p:cNvPr id="71" name="Lưu đồ: Đường kết nối 70">
            <a:extLst>
              <a:ext uri="{FF2B5EF4-FFF2-40B4-BE49-F238E27FC236}">
                <a16:creationId xmlns:a16="http://schemas.microsoft.com/office/drawing/2014/main" id="{1BE92470-7A7B-4420-AAD5-5E9F7DA4ADC3}"/>
              </a:ext>
            </a:extLst>
          </p:cNvPr>
          <p:cNvSpPr/>
          <p:nvPr/>
        </p:nvSpPr>
        <p:spPr>
          <a:xfrm>
            <a:off x="11332594" y="4104928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9</a:t>
            </a:r>
          </a:p>
        </p:txBody>
      </p:sp>
      <p:sp>
        <p:nvSpPr>
          <p:cNvPr id="72" name="Lưu đồ: Đường kết nối 71">
            <a:extLst>
              <a:ext uri="{FF2B5EF4-FFF2-40B4-BE49-F238E27FC236}">
                <a16:creationId xmlns:a16="http://schemas.microsoft.com/office/drawing/2014/main" id="{D3528849-8585-4021-BDFC-38B53C6CC5A8}"/>
              </a:ext>
            </a:extLst>
          </p:cNvPr>
          <p:cNvSpPr/>
          <p:nvPr/>
        </p:nvSpPr>
        <p:spPr>
          <a:xfrm>
            <a:off x="10917547" y="3451608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8</a:t>
            </a:r>
          </a:p>
        </p:txBody>
      </p:sp>
      <p:sp>
        <p:nvSpPr>
          <p:cNvPr id="73" name="Lưu đồ: Đường kết nối 72">
            <a:extLst>
              <a:ext uri="{FF2B5EF4-FFF2-40B4-BE49-F238E27FC236}">
                <a16:creationId xmlns:a16="http://schemas.microsoft.com/office/drawing/2014/main" id="{56BADEF2-679F-4001-BC06-8D7BBC414D9A}"/>
              </a:ext>
            </a:extLst>
          </p:cNvPr>
          <p:cNvSpPr/>
          <p:nvPr/>
        </p:nvSpPr>
        <p:spPr>
          <a:xfrm>
            <a:off x="9512290" y="2630059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3</a:t>
            </a:r>
          </a:p>
        </p:txBody>
      </p:sp>
      <p:sp>
        <p:nvSpPr>
          <p:cNvPr id="74" name="Lưu đồ: Đường kết nối 73">
            <a:extLst>
              <a:ext uri="{FF2B5EF4-FFF2-40B4-BE49-F238E27FC236}">
                <a16:creationId xmlns:a16="http://schemas.microsoft.com/office/drawing/2014/main" id="{8D8766C3-4B8A-4CE8-8556-0F721C186711}"/>
              </a:ext>
            </a:extLst>
          </p:cNvPr>
          <p:cNvSpPr/>
          <p:nvPr/>
        </p:nvSpPr>
        <p:spPr>
          <a:xfrm>
            <a:off x="7683260" y="3030502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6</a:t>
            </a:r>
          </a:p>
        </p:txBody>
      </p:sp>
      <p:sp>
        <p:nvSpPr>
          <p:cNvPr id="75" name="Lưu đồ: Đường kết nối 74">
            <a:extLst>
              <a:ext uri="{FF2B5EF4-FFF2-40B4-BE49-F238E27FC236}">
                <a16:creationId xmlns:a16="http://schemas.microsoft.com/office/drawing/2014/main" id="{B2723D3D-4ECD-487D-B199-B5D2A53D6D0D}"/>
              </a:ext>
            </a:extLst>
          </p:cNvPr>
          <p:cNvSpPr/>
          <p:nvPr/>
        </p:nvSpPr>
        <p:spPr>
          <a:xfrm>
            <a:off x="7060689" y="2574208"/>
            <a:ext cx="415047" cy="43983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5</a:t>
            </a:r>
          </a:p>
        </p:txBody>
      </p:sp>
      <p:sp>
        <p:nvSpPr>
          <p:cNvPr id="76" name="Lưu đồ: Đường kết nối 75">
            <a:extLst>
              <a:ext uri="{FF2B5EF4-FFF2-40B4-BE49-F238E27FC236}">
                <a16:creationId xmlns:a16="http://schemas.microsoft.com/office/drawing/2014/main" id="{67529BFE-6D59-4259-A6DD-5FD1AF9F723F}"/>
              </a:ext>
            </a:extLst>
          </p:cNvPr>
          <p:cNvSpPr/>
          <p:nvPr/>
        </p:nvSpPr>
        <p:spPr>
          <a:xfrm>
            <a:off x="8135440" y="1746328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1</a:t>
            </a:r>
          </a:p>
        </p:txBody>
      </p: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9016F4FB-1E1A-4531-8844-8768322706BA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8135440" y="1378418"/>
            <a:ext cx="207524" cy="367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86CCB42E-C501-49EF-B7A7-DCD85926C1F0}"/>
              </a:ext>
            </a:extLst>
          </p:cNvPr>
          <p:cNvCxnSpPr>
            <a:stCxn id="76" idx="3"/>
            <a:endCxn id="75" idx="7"/>
          </p:cNvCxnSpPr>
          <p:nvPr/>
        </p:nvCxnSpPr>
        <p:spPr>
          <a:xfrm flipH="1">
            <a:off x="7414954" y="2137919"/>
            <a:ext cx="781268" cy="500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44EC98EB-6A53-4860-9A50-D56707D3A679}"/>
              </a:ext>
            </a:extLst>
          </p:cNvPr>
          <p:cNvCxnSpPr>
            <a:stCxn id="76" idx="5"/>
            <a:endCxn id="69" idx="1"/>
          </p:cNvCxnSpPr>
          <p:nvPr/>
        </p:nvCxnSpPr>
        <p:spPr>
          <a:xfrm>
            <a:off x="8489705" y="2137919"/>
            <a:ext cx="253273" cy="35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Lưu đồ: Đường kết nối 109">
            <a:extLst>
              <a:ext uri="{FF2B5EF4-FFF2-40B4-BE49-F238E27FC236}">
                <a16:creationId xmlns:a16="http://schemas.microsoft.com/office/drawing/2014/main" id="{282FC42D-1995-448A-9F9F-49E891586D5D}"/>
              </a:ext>
            </a:extLst>
          </p:cNvPr>
          <p:cNvSpPr/>
          <p:nvPr/>
        </p:nvSpPr>
        <p:spPr>
          <a:xfrm>
            <a:off x="11747641" y="4758248"/>
            <a:ext cx="62461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10</a:t>
            </a:r>
          </a:p>
        </p:txBody>
      </p:sp>
      <p:sp>
        <p:nvSpPr>
          <p:cNvPr id="116" name="Hộp Văn bản 115">
            <a:extLst>
              <a:ext uri="{FF2B5EF4-FFF2-40B4-BE49-F238E27FC236}">
                <a16:creationId xmlns:a16="http://schemas.microsoft.com/office/drawing/2014/main" id="{4823A85E-E4DF-4080-84E9-A97555A272F6}"/>
              </a:ext>
            </a:extLst>
          </p:cNvPr>
          <p:cNvSpPr txBox="1"/>
          <p:nvPr/>
        </p:nvSpPr>
        <p:spPr>
          <a:xfrm>
            <a:off x="535552" y="3575401"/>
            <a:ext cx="73566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delete all the branches originating in every node except the left most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draw edges from a node to the node on the right, if any, which is situated at the same level.</a:t>
            </a:r>
          </a:p>
          <a:p>
            <a:r>
              <a:rPr lang="en-US" dirty="0"/>
              <a:t>Stage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choose left and right sons in the following manner: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left son is the node, which is immediately below the given node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right son is the node to the immediate right of the given node on the same horizontal line</a:t>
            </a:r>
          </a:p>
          <a:p>
            <a:endParaRPr lang="vi-VN" dirty="0"/>
          </a:p>
        </p:txBody>
      </p: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ECC72684-00BE-4469-969D-F92F40E59D52}"/>
              </a:ext>
            </a:extLst>
          </p:cNvPr>
          <p:cNvCxnSpPr>
            <a:stCxn id="75" idx="6"/>
            <a:endCxn id="74" idx="2"/>
          </p:cNvCxnSpPr>
          <p:nvPr/>
        </p:nvCxnSpPr>
        <p:spPr>
          <a:xfrm>
            <a:off x="7475736" y="2794124"/>
            <a:ext cx="207524" cy="465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5F959CC-41A1-484B-B03E-A9637DBCC748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8889720" y="2888095"/>
            <a:ext cx="65714" cy="538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321B0F1F-6C06-4E17-B2E0-0C7450D8DC93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9097243" y="2658707"/>
            <a:ext cx="415047" cy="200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8CC01FA4-5E62-434D-9B37-933BB19E12CA}"/>
              </a:ext>
            </a:extLst>
          </p:cNvPr>
          <p:cNvCxnSpPr>
            <a:stCxn id="73" idx="6"/>
            <a:endCxn id="68" idx="2"/>
          </p:cNvCxnSpPr>
          <p:nvPr/>
        </p:nvCxnSpPr>
        <p:spPr>
          <a:xfrm>
            <a:off x="9927337" y="2859448"/>
            <a:ext cx="538182" cy="78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3589ED5B-AF10-4017-BB98-36B56A4EA234}"/>
              </a:ext>
            </a:extLst>
          </p:cNvPr>
          <p:cNvCxnSpPr>
            <a:stCxn id="68" idx="5"/>
            <a:endCxn id="72" idx="1"/>
          </p:cNvCxnSpPr>
          <p:nvPr/>
        </p:nvCxnSpPr>
        <p:spPr>
          <a:xfrm>
            <a:off x="10819784" y="3099877"/>
            <a:ext cx="158545" cy="418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FD3595D6-F763-48CA-AB00-6E1077B70373}"/>
              </a:ext>
            </a:extLst>
          </p:cNvPr>
          <p:cNvCxnSpPr>
            <a:stCxn id="72" idx="5"/>
            <a:endCxn id="71" idx="1"/>
          </p:cNvCxnSpPr>
          <p:nvPr/>
        </p:nvCxnSpPr>
        <p:spPr>
          <a:xfrm>
            <a:off x="11271812" y="3843199"/>
            <a:ext cx="121564" cy="328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Đường nối Thẳng 80">
            <a:extLst>
              <a:ext uri="{FF2B5EF4-FFF2-40B4-BE49-F238E27FC236}">
                <a16:creationId xmlns:a16="http://schemas.microsoft.com/office/drawing/2014/main" id="{1A756CEE-4ABB-46EA-8577-8FE39FF0887D}"/>
              </a:ext>
            </a:extLst>
          </p:cNvPr>
          <p:cNvCxnSpPr>
            <a:stCxn id="71" idx="5"/>
            <a:endCxn id="110" idx="1"/>
          </p:cNvCxnSpPr>
          <p:nvPr/>
        </p:nvCxnSpPr>
        <p:spPr>
          <a:xfrm>
            <a:off x="11686859" y="4496519"/>
            <a:ext cx="152255" cy="328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9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537640-AC35-4607-86C8-E4FEB8AC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08" y="1027710"/>
            <a:ext cx="9144000" cy="1344168"/>
          </a:xfrm>
        </p:spPr>
        <p:txBody>
          <a:bodyPr/>
          <a:lstStyle/>
          <a:p>
            <a:r>
              <a:rPr lang="en-US" dirty="0"/>
              <a:t>So we have:</a:t>
            </a:r>
            <a:endParaRPr lang="vi-VN" dirty="0"/>
          </a:p>
        </p:txBody>
      </p:sp>
      <p:sp>
        <p:nvSpPr>
          <p:cNvPr id="5" name="Lưu đồ: Đường kết nối 4">
            <a:extLst>
              <a:ext uri="{FF2B5EF4-FFF2-40B4-BE49-F238E27FC236}">
                <a16:creationId xmlns:a16="http://schemas.microsoft.com/office/drawing/2014/main" id="{F7D7C697-BC79-4392-8CF4-5909DE3005F1}"/>
              </a:ext>
            </a:extLst>
          </p:cNvPr>
          <p:cNvSpPr/>
          <p:nvPr/>
        </p:nvSpPr>
        <p:spPr>
          <a:xfrm>
            <a:off x="5402168" y="1854966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1</a:t>
            </a:r>
          </a:p>
        </p:txBody>
      </p:sp>
      <p:sp>
        <p:nvSpPr>
          <p:cNvPr id="6" name="Lưu đồ: Đường kết nối 5">
            <a:extLst>
              <a:ext uri="{FF2B5EF4-FFF2-40B4-BE49-F238E27FC236}">
                <a16:creationId xmlns:a16="http://schemas.microsoft.com/office/drawing/2014/main" id="{2244D3BA-0175-4272-9960-298D8946602C}"/>
              </a:ext>
            </a:extLst>
          </p:cNvPr>
          <p:cNvSpPr/>
          <p:nvPr/>
        </p:nvSpPr>
        <p:spPr>
          <a:xfrm>
            <a:off x="6052905" y="2450694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5</a:t>
            </a:r>
          </a:p>
        </p:txBody>
      </p:sp>
      <p:sp>
        <p:nvSpPr>
          <p:cNvPr id="7" name="Lưu đồ: Đường kết nối 6">
            <a:extLst>
              <a:ext uri="{FF2B5EF4-FFF2-40B4-BE49-F238E27FC236}">
                <a16:creationId xmlns:a16="http://schemas.microsoft.com/office/drawing/2014/main" id="{C95E4E10-B2F6-466B-BA3E-CB98E3659546}"/>
              </a:ext>
            </a:extLst>
          </p:cNvPr>
          <p:cNvSpPr/>
          <p:nvPr/>
        </p:nvSpPr>
        <p:spPr>
          <a:xfrm>
            <a:off x="6693165" y="3095131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9</a:t>
            </a:r>
          </a:p>
        </p:txBody>
      </p:sp>
      <p:sp>
        <p:nvSpPr>
          <p:cNvPr id="11" name="Lưu đồ: Đường kết nối 10">
            <a:extLst>
              <a:ext uri="{FF2B5EF4-FFF2-40B4-BE49-F238E27FC236}">
                <a16:creationId xmlns:a16="http://schemas.microsoft.com/office/drawing/2014/main" id="{DF7D79EB-C4E9-4AC2-A187-04CD3772A2B3}"/>
              </a:ext>
            </a:extLst>
          </p:cNvPr>
          <p:cNvSpPr/>
          <p:nvPr/>
        </p:nvSpPr>
        <p:spPr>
          <a:xfrm>
            <a:off x="4585045" y="1223194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0</a:t>
            </a:r>
          </a:p>
        </p:txBody>
      </p:sp>
      <p:sp>
        <p:nvSpPr>
          <p:cNvPr id="12" name="Lưu đồ: Đường kết nối 11">
            <a:extLst>
              <a:ext uri="{FF2B5EF4-FFF2-40B4-BE49-F238E27FC236}">
                <a16:creationId xmlns:a16="http://schemas.microsoft.com/office/drawing/2014/main" id="{BCAE4547-8A1B-41D7-B8F8-D6CC29D13709}"/>
              </a:ext>
            </a:extLst>
          </p:cNvPr>
          <p:cNvSpPr/>
          <p:nvPr/>
        </p:nvSpPr>
        <p:spPr>
          <a:xfrm>
            <a:off x="3220605" y="2865742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4</a:t>
            </a:r>
          </a:p>
        </p:txBody>
      </p:sp>
      <p:sp>
        <p:nvSpPr>
          <p:cNvPr id="13" name="Lưu đồ: Đường kết nối 12">
            <a:extLst>
              <a:ext uri="{FF2B5EF4-FFF2-40B4-BE49-F238E27FC236}">
                <a16:creationId xmlns:a16="http://schemas.microsoft.com/office/drawing/2014/main" id="{38CA88DB-7FD3-45E8-BF68-1CB400A497BB}"/>
              </a:ext>
            </a:extLst>
          </p:cNvPr>
          <p:cNvSpPr/>
          <p:nvPr/>
        </p:nvSpPr>
        <p:spPr>
          <a:xfrm>
            <a:off x="3970709" y="2479756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3</a:t>
            </a:r>
          </a:p>
        </p:txBody>
      </p:sp>
      <p:sp>
        <p:nvSpPr>
          <p:cNvPr id="14" name="Lưu đồ: Đường kết nối 13">
            <a:extLst>
              <a:ext uri="{FF2B5EF4-FFF2-40B4-BE49-F238E27FC236}">
                <a16:creationId xmlns:a16="http://schemas.microsoft.com/office/drawing/2014/main" id="{BFB3020F-2454-4BA7-8437-A42270FCE744}"/>
              </a:ext>
            </a:extLst>
          </p:cNvPr>
          <p:cNvSpPr/>
          <p:nvPr/>
        </p:nvSpPr>
        <p:spPr>
          <a:xfrm>
            <a:off x="4709375" y="2241233"/>
            <a:ext cx="415047" cy="4278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2</a:t>
            </a:r>
          </a:p>
        </p:txBody>
      </p:sp>
      <p:sp>
        <p:nvSpPr>
          <p:cNvPr id="15" name="Lưu đồ: Đường kết nối 14">
            <a:extLst>
              <a:ext uri="{FF2B5EF4-FFF2-40B4-BE49-F238E27FC236}">
                <a16:creationId xmlns:a16="http://schemas.microsoft.com/office/drawing/2014/main" id="{BE3FE232-B6A9-4B79-B922-1A9EC6B6F250}"/>
              </a:ext>
            </a:extLst>
          </p:cNvPr>
          <p:cNvSpPr/>
          <p:nvPr/>
        </p:nvSpPr>
        <p:spPr>
          <a:xfrm>
            <a:off x="4575573" y="3284432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7</a:t>
            </a:r>
          </a:p>
        </p:txBody>
      </p:sp>
      <p:sp>
        <p:nvSpPr>
          <p:cNvPr id="16" name="Lưu đồ: Đường kết nối 15">
            <a:extLst>
              <a:ext uri="{FF2B5EF4-FFF2-40B4-BE49-F238E27FC236}">
                <a16:creationId xmlns:a16="http://schemas.microsoft.com/office/drawing/2014/main" id="{8CEE0807-37F5-437A-B78B-B28CCE27EE0E}"/>
              </a:ext>
            </a:extLst>
          </p:cNvPr>
          <p:cNvSpPr/>
          <p:nvPr/>
        </p:nvSpPr>
        <p:spPr>
          <a:xfrm>
            <a:off x="5314239" y="2900816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6</a:t>
            </a:r>
          </a:p>
        </p:txBody>
      </p:sp>
      <p:sp>
        <p:nvSpPr>
          <p:cNvPr id="18" name="Lưu đồ: Đường kết nối 17">
            <a:extLst>
              <a:ext uri="{FF2B5EF4-FFF2-40B4-BE49-F238E27FC236}">
                <a16:creationId xmlns:a16="http://schemas.microsoft.com/office/drawing/2014/main" id="{272EAFF6-8630-4216-A315-F7FB852E7114}"/>
              </a:ext>
            </a:extLst>
          </p:cNvPr>
          <p:cNvSpPr/>
          <p:nvPr/>
        </p:nvSpPr>
        <p:spPr>
          <a:xfrm>
            <a:off x="5999837" y="3513821"/>
            <a:ext cx="634821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10</a:t>
            </a:r>
          </a:p>
        </p:txBody>
      </p:sp>
      <p:sp>
        <p:nvSpPr>
          <p:cNvPr id="24" name="Lưu đồ: Đường kết nối 23">
            <a:extLst>
              <a:ext uri="{FF2B5EF4-FFF2-40B4-BE49-F238E27FC236}">
                <a16:creationId xmlns:a16="http://schemas.microsoft.com/office/drawing/2014/main" id="{2873FDEF-886D-4C40-B7CD-4427DD6536A4}"/>
              </a:ext>
            </a:extLst>
          </p:cNvPr>
          <p:cNvSpPr/>
          <p:nvPr/>
        </p:nvSpPr>
        <p:spPr>
          <a:xfrm>
            <a:off x="3908695" y="3664730"/>
            <a:ext cx="415047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8</a:t>
            </a:r>
          </a:p>
        </p:txBody>
      </p:sp>
      <p:sp>
        <p:nvSpPr>
          <p:cNvPr id="26" name="Lưu đồ: Đường kết nối 25">
            <a:extLst>
              <a:ext uri="{FF2B5EF4-FFF2-40B4-BE49-F238E27FC236}">
                <a16:creationId xmlns:a16="http://schemas.microsoft.com/office/drawing/2014/main" id="{A08A8E67-36F7-4C40-8C9B-320220215F17}"/>
              </a:ext>
            </a:extLst>
          </p:cNvPr>
          <p:cNvSpPr/>
          <p:nvPr/>
        </p:nvSpPr>
        <p:spPr>
          <a:xfrm>
            <a:off x="5273995" y="3943500"/>
            <a:ext cx="634821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11</a:t>
            </a:r>
          </a:p>
        </p:txBody>
      </p:sp>
      <p:sp>
        <p:nvSpPr>
          <p:cNvPr id="27" name="Lưu đồ: Đường kết nối 26">
            <a:extLst>
              <a:ext uri="{FF2B5EF4-FFF2-40B4-BE49-F238E27FC236}">
                <a16:creationId xmlns:a16="http://schemas.microsoft.com/office/drawing/2014/main" id="{DF1C2BA7-3E3F-4750-B67A-E14594C6C15A}"/>
              </a:ext>
            </a:extLst>
          </p:cNvPr>
          <p:cNvSpPr/>
          <p:nvPr/>
        </p:nvSpPr>
        <p:spPr>
          <a:xfrm>
            <a:off x="4548153" y="4402277"/>
            <a:ext cx="634821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12</a:t>
            </a:r>
          </a:p>
        </p:txBody>
      </p:sp>
      <p:sp>
        <p:nvSpPr>
          <p:cNvPr id="28" name="Lưu đồ: Đường kết nối 27">
            <a:extLst>
              <a:ext uri="{FF2B5EF4-FFF2-40B4-BE49-F238E27FC236}">
                <a16:creationId xmlns:a16="http://schemas.microsoft.com/office/drawing/2014/main" id="{45EB508C-7516-4CB7-9305-77D22D86FF1C}"/>
              </a:ext>
            </a:extLst>
          </p:cNvPr>
          <p:cNvSpPr/>
          <p:nvPr/>
        </p:nvSpPr>
        <p:spPr>
          <a:xfrm>
            <a:off x="7335279" y="3839894"/>
            <a:ext cx="634821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13</a:t>
            </a:r>
          </a:p>
        </p:txBody>
      </p:sp>
      <p:sp>
        <p:nvSpPr>
          <p:cNvPr id="29" name="Lưu đồ: Đường kết nối 28">
            <a:extLst>
              <a:ext uri="{FF2B5EF4-FFF2-40B4-BE49-F238E27FC236}">
                <a16:creationId xmlns:a16="http://schemas.microsoft.com/office/drawing/2014/main" id="{FB14DCB1-DA9E-4165-BA6C-6442CD3933C5}"/>
              </a:ext>
            </a:extLst>
          </p:cNvPr>
          <p:cNvSpPr/>
          <p:nvPr/>
        </p:nvSpPr>
        <p:spPr>
          <a:xfrm>
            <a:off x="6700458" y="4256734"/>
            <a:ext cx="634821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14</a:t>
            </a:r>
          </a:p>
        </p:txBody>
      </p:sp>
      <p:sp>
        <p:nvSpPr>
          <p:cNvPr id="30" name="Lưu đồ: Đường kết nối 29">
            <a:extLst>
              <a:ext uri="{FF2B5EF4-FFF2-40B4-BE49-F238E27FC236}">
                <a16:creationId xmlns:a16="http://schemas.microsoft.com/office/drawing/2014/main" id="{1D4AC764-D6E7-4898-BD67-787518E82D4C}"/>
              </a:ext>
            </a:extLst>
          </p:cNvPr>
          <p:cNvSpPr/>
          <p:nvPr/>
        </p:nvSpPr>
        <p:spPr>
          <a:xfrm>
            <a:off x="5974616" y="4643775"/>
            <a:ext cx="634821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15</a:t>
            </a:r>
          </a:p>
        </p:txBody>
      </p:sp>
      <p:sp>
        <p:nvSpPr>
          <p:cNvPr id="31" name="Lưu đồ: Đường kết nối 30">
            <a:extLst>
              <a:ext uri="{FF2B5EF4-FFF2-40B4-BE49-F238E27FC236}">
                <a16:creationId xmlns:a16="http://schemas.microsoft.com/office/drawing/2014/main" id="{11654F17-7F42-4EA4-9ECA-07128EB778FA}"/>
              </a:ext>
            </a:extLst>
          </p:cNvPr>
          <p:cNvSpPr/>
          <p:nvPr/>
        </p:nvSpPr>
        <p:spPr>
          <a:xfrm>
            <a:off x="5251758" y="5069243"/>
            <a:ext cx="634821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16</a:t>
            </a:r>
          </a:p>
        </p:txBody>
      </p:sp>
      <p:sp>
        <p:nvSpPr>
          <p:cNvPr id="32" name="Lưu đồ: Đường kết nối 31">
            <a:extLst>
              <a:ext uri="{FF2B5EF4-FFF2-40B4-BE49-F238E27FC236}">
                <a16:creationId xmlns:a16="http://schemas.microsoft.com/office/drawing/2014/main" id="{B054B170-4B1B-43B4-9211-B795F50419D0}"/>
              </a:ext>
            </a:extLst>
          </p:cNvPr>
          <p:cNvSpPr/>
          <p:nvPr/>
        </p:nvSpPr>
        <p:spPr>
          <a:xfrm>
            <a:off x="5735494" y="5965597"/>
            <a:ext cx="634821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20</a:t>
            </a:r>
          </a:p>
        </p:txBody>
      </p:sp>
      <p:sp>
        <p:nvSpPr>
          <p:cNvPr id="33" name="Lưu đồ: Đường kết nối 32">
            <a:extLst>
              <a:ext uri="{FF2B5EF4-FFF2-40B4-BE49-F238E27FC236}">
                <a16:creationId xmlns:a16="http://schemas.microsoft.com/office/drawing/2014/main" id="{0C27FB4A-7F95-4995-9377-DD4D6A260874}"/>
              </a:ext>
            </a:extLst>
          </p:cNvPr>
          <p:cNvSpPr/>
          <p:nvPr/>
        </p:nvSpPr>
        <p:spPr>
          <a:xfrm>
            <a:off x="6583277" y="5515407"/>
            <a:ext cx="634821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19</a:t>
            </a:r>
          </a:p>
        </p:txBody>
      </p:sp>
      <p:sp>
        <p:nvSpPr>
          <p:cNvPr id="34" name="Lưu đồ: Đường kết nối 33">
            <a:extLst>
              <a:ext uri="{FF2B5EF4-FFF2-40B4-BE49-F238E27FC236}">
                <a16:creationId xmlns:a16="http://schemas.microsoft.com/office/drawing/2014/main" id="{757BE9BA-42FF-4D2B-B580-D88575FF4B9F}"/>
              </a:ext>
            </a:extLst>
          </p:cNvPr>
          <p:cNvSpPr/>
          <p:nvPr/>
        </p:nvSpPr>
        <p:spPr>
          <a:xfrm>
            <a:off x="7267742" y="5006653"/>
            <a:ext cx="634821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18</a:t>
            </a:r>
          </a:p>
        </p:txBody>
      </p:sp>
      <p:sp>
        <p:nvSpPr>
          <p:cNvPr id="35" name="Lưu đồ: Đường kết nối 34">
            <a:extLst>
              <a:ext uri="{FF2B5EF4-FFF2-40B4-BE49-F238E27FC236}">
                <a16:creationId xmlns:a16="http://schemas.microsoft.com/office/drawing/2014/main" id="{93F09E8A-7967-49E7-9449-28B1D1543FB2}"/>
              </a:ext>
            </a:extLst>
          </p:cNvPr>
          <p:cNvSpPr/>
          <p:nvPr/>
        </p:nvSpPr>
        <p:spPr>
          <a:xfrm>
            <a:off x="8142130" y="4486122"/>
            <a:ext cx="634821" cy="4587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17</a:t>
            </a:r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21FDD178-F18A-4115-AC7E-0DCF0D0758BC}"/>
              </a:ext>
            </a:extLst>
          </p:cNvPr>
          <p:cNvCxnSpPr>
            <a:stCxn id="11" idx="5"/>
            <a:endCxn id="5" idx="1"/>
          </p:cNvCxnSpPr>
          <p:nvPr/>
        </p:nvCxnSpPr>
        <p:spPr>
          <a:xfrm>
            <a:off x="4939310" y="1614785"/>
            <a:ext cx="523640" cy="307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Đường nối Thẳng 40">
            <a:extLst>
              <a:ext uri="{FF2B5EF4-FFF2-40B4-BE49-F238E27FC236}">
                <a16:creationId xmlns:a16="http://schemas.microsoft.com/office/drawing/2014/main" id="{430309D8-FAAE-4A72-9AEE-2B5F21B3B1F5}"/>
              </a:ext>
            </a:extLst>
          </p:cNvPr>
          <p:cNvCxnSpPr>
            <a:stCxn id="5" idx="2"/>
            <a:endCxn id="14" idx="7"/>
          </p:cNvCxnSpPr>
          <p:nvPr/>
        </p:nvCxnSpPr>
        <p:spPr>
          <a:xfrm flipH="1">
            <a:off x="5063640" y="2084355"/>
            <a:ext cx="338528" cy="2195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nối Thẳng 42">
            <a:extLst>
              <a:ext uri="{FF2B5EF4-FFF2-40B4-BE49-F238E27FC236}">
                <a16:creationId xmlns:a16="http://schemas.microsoft.com/office/drawing/2014/main" id="{6307EFC0-D5B1-4D5F-8FE1-7FF5D452C31E}"/>
              </a:ext>
            </a:extLst>
          </p:cNvPr>
          <p:cNvCxnSpPr>
            <a:stCxn id="13" idx="2"/>
            <a:endCxn id="12" idx="7"/>
          </p:cNvCxnSpPr>
          <p:nvPr/>
        </p:nvCxnSpPr>
        <p:spPr>
          <a:xfrm flipH="1">
            <a:off x="3574870" y="2709145"/>
            <a:ext cx="395839" cy="223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37DFA8C9-C6B8-4F68-A08D-51367EC7F2B7}"/>
              </a:ext>
            </a:extLst>
          </p:cNvPr>
          <p:cNvCxnSpPr>
            <a:stCxn id="14" idx="2"/>
            <a:endCxn id="13" idx="7"/>
          </p:cNvCxnSpPr>
          <p:nvPr/>
        </p:nvCxnSpPr>
        <p:spPr>
          <a:xfrm flipH="1">
            <a:off x="4324974" y="2455160"/>
            <a:ext cx="384401" cy="91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D7B154E1-AE79-4CAE-A3C9-73E2BE61CBA7}"/>
              </a:ext>
            </a:extLst>
          </p:cNvPr>
          <p:cNvCxnSpPr>
            <a:stCxn id="6" idx="3"/>
            <a:endCxn id="16" idx="7"/>
          </p:cNvCxnSpPr>
          <p:nvPr/>
        </p:nvCxnSpPr>
        <p:spPr>
          <a:xfrm flipH="1">
            <a:off x="5668504" y="2842285"/>
            <a:ext cx="445183" cy="125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B8CAD805-164E-41F1-8962-2E86F7E9E8CF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5756433" y="2246557"/>
            <a:ext cx="357254" cy="271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9B109EDB-B36C-4449-B6B3-3181168D6291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6407170" y="2842285"/>
            <a:ext cx="346777" cy="320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4EC23DA-283E-4415-B9F3-7098EA089AF2}"/>
              </a:ext>
            </a:extLst>
          </p:cNvPr>
          <p:cNvCxnSpPr>
            <a:stCxn id="7" idx="5"/>
            <a:endCxn id="28" idx="1"/>
          </p:cNvCxnSpPr>
          <p:nvPr/>
        </p:nvCxnSpPr>
        <p:spPr>
          <a:xfrm>
            <a:off x="7047430" y="3486722"/>
            <a:ext cx="380816" cy="420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B4A40922-730A-4F94-90FD-B811ED2DD338}"/>
              </a:ext>
            </a:extLst>
          </p:cNvPr>
          <p:cNvCxnSpPr>
            <a:stCxn id="28" idx="5"/>
            <a:endCxn id="35" idx="1"/>
          </p:cNvCxnSpPr>
          <p:nvPr/>
        </p:nvCxnSpPr>
        <p:spPr>
          <a:xfrm>
            <a:off x="7877133" y="4231485"/>
            <a:ext cx="357964" cy="321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A167E7FC-05B5-46A4-BE59-4F8D0B43AF6D}"/>
              </a:ext>
            </a:extLst>
          </p:cNvPr>
          <p:cNvCxnSpPr>
            <a:stCxn id="7" idx="3"/>
            <a:endCxn id="18" idx="7"/>
          </p:cNvCxnSpPr>
          <p:nvPr/>
        </p:nvCxnSpPr>
        <p:spPr>
          <a:xfrm flipH="1">
            <a:off x="6541691" y="3486722"/>
            <a:ext cx="212256" cy="94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Đường nối Thẳng 60">
            <a:extLst>
              <a:ext uri="{FF2B5EF4-FFF2-40B4-BE49-F238E27FC236}">
                <a16:creationId xmlns:a16="http://schemas.microsoft.com/office/drawing/2014/main" id="{3D5942BC-541C-49EE-8952-7DD49734FB67}"/>
              </a:ext>
            </a:extLst>
          </p:cNvPr>
          <p:cNvCxnSpPr>
            <a:stCxn id="18" idx="3"/>
            <a:endCxn id="26" idx="7"/>
          </p:cNvCxnSpPr>
          <p:nvPr/>
        </p:nvCxnSpPr>
        <p:spPr>
          <a:xfrm flipH="1">
            <a:off x="5815849" y="3905412"/>
            <a:ext cx="276955" cy="10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ABA89849-0279-4521-B377-2FC7AC7B6E13}"/>
              </a:ext>
            </a:extLst>
          </p:cNvPr>
          <p:cNvCxnSpPr>
            <a:stCxn id="16" idx="2"/>
            <a:endCxn id="15" idx="7"/>
          </p:cNvCxnSpPr>
          <p:nvPr/>
        </p:nvCxnSpPr>
        <p:spPr>
          <a:xfrm flipH="1">
            <a:off x="4929838" y="3130205"/>
            <a:ext cx="384401" cy="221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44C0A059-588B-42CD-9338-64A2CEBA5ED3}"/>
              </a:ext>
            </a:extLst>
          </p:cNvPr>
          <p:cNvCxnSpPr>
            <a:stCxn id="15" idx="2"/>
            <a:endCxn id="24" idx="7"/>
          </p:cNvCxnSpPr>
          <p:nvPr/>
        </p:nvCxnSpPr>
        <p:spPr>
          <a:xfrm flipH="1">
            <a:off x="4262960" y="3513821"/>
            <a:ext cx="312613" cy="218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10B83BA8-2714-45BC-B64D-C8A8B964D0E5}"/>
              </a:ext>
            </a:extLst>
          </p:cNvPr>
          <p:cNvCxnSpPr>
            <a:stCxn id="26" idx="3"/>
            <a:endCxn id="27" idx="7"/>
          </p:cNvCxnSpPr>
          <p:nvPr/>
        </p:nvCxnSpPr>
        <p:spPr>
          <a:xfrm flipH="1">
            <a:off x="5090007" y="4335091"/>
            <a:ext cx="276955" cy="134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F3BC8212-D4CB-406F-9E6D-719608727399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7242312" y="4231485"/>
            <a:ext cx="185934" cy="92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B9CD2176-8E1F-4585-8D81-AB035588CBEA}"/>
              </a:ext>
            </a:extLst>
          </p:cNvPr>
          <p:cNvCxnSpPr>
            <a:stCxn id="29" idx="3"/>
            <a:endCxn id="30" idx="7"/>
          </p:cNvCxnSpPr>
          <p:nvPr/>
        </p:nvCxnSpPr>
        <p:spPr>
          <a:xfrm flipH="1">
            <a:off x="6516470" y="4648325"/>
            <a:ext cx="276955" cy="62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Đường nối Thẳng 74">
            <a:extLst>
              <a:ext uri="{FF2B5EF4-FFF2-40B4-BE49-F238E27FC236}">
                <a16:creationId xmlns:a16="http://schemas.microsoft.com/office/drawing/2014/main" id="{9C0554C7-4954-4B7D-BB84-FB9E0AB83CF2}"/>
              </a:ext>
            </a:extLst>
          </p:cNvPr>
          <p:cNvCxnSpPr>
            <a:stCxn id="30" idx="3"/>
            <a:endCxn id="31" idx="7"/>
          </p:cNvCxnSpPr>
          <p:nvPr/>
        </p:nvCxnSpPr>
        <p:spPr>
          <a:xfrm flipH="1">
            <a:off x="5793612" y="5035366"/>
            <a:ext cx="273971" cy="101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Đường nối Thẳng 76">
            <a:extLst>
              <a:ext uri="{FF2B5EF4-FFF2-40B4-BE49-F238E27FC236}">
                <a16:creationId xmlns:a16="http://schemas.microsoft.com/office/drawing/2014/main" id="{FBA267C7-C069-4907-B1FE-7330EF7FA82B}"/>
              </a:ext>
            </a:extLst>
          </p:cNvPr>
          <p:cNvCxnSpPr>
            <a:stCxn id="35" idx="3"/>
            <a:endCxn id="34" idx="7"/>
          </p:cNvCxnSpPr>
          <p:nvPr/>
        </p:nvCxnSpPr>
        <p:spPr>
          <a:xfrm flipH="1">
            <a:off x="7809596" y="4877713"/>
            <a:ext cx="425501" cy="19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60DAEB68-2D68-42EB-8ACE-59BA1FA8DAB5}"/>
              </a:ext>
            </a:extLst>
          </p:cNvPr>
          <p:cNvCxnSpPr>
            <a:stCxn id="34" idx="3"/>
            <a:endCxn id="33" idx="7"/>
          </p:cNvCxnSpPr>
          <p:nvPr/>
        </p:nvCxnSpPr>
        <p:spPr>
          <a:xfrm flipH="1">
            <a:off x="7125131" y="5398244"/>
            <a:ext cx="235578" cy="184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Đường nối Thẳng 80">
            <a:extLst>
              <a:ext uri="{FF2B5EF4-FFF2-40B4-BE49-F238E27FC236}">
                <a16:creationId xmlns:a16="http://schemas.microsoft.com/office/drawing/2014/main" id="{B7D9096E-E1DF-4862-BEEE-BACAF4785297}"/>
              </a:ext>
            </a:extLst>
          </p:cNvPr>
          <p:cNvCxnSpPr>
            <a:stCxn id="33" idx="3"/>
            <a:endCxn id="32" idx="7"/>
          </p:cNvCxnSpPr>
          <p:nvPr/>
        </p:nvCxnSpPr>
        <p:spPr>
          <a:xfrm flipH="1">
            <a:off x="6277348" y="5906998"/>
            <a:ext cx="398896" cy="125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4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3B5A6DEF-7818-4922-971F-740164AC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81" y="755963"/>
            <a:ext cx="1333500" cy="58102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976149D9-A462-448D-BFDD-78034F3BB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81" y="1287971"/>
            <a:ext cx="2143125" cy="238125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957DBCAD-5780-4EE3-B42C-C3F2D7472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81" y="3669221"/>
            <a:ext cx="5410200" cy="2467662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8F20A09C-1F19-4E77-B487-36A49AEAD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881" y="876089"/>
            <a:ext cx="5410200" cy="4781550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A277D319-4AE0-4707-B773-C19089381FA3}"/>
              </a:ext>
            </a:extLst>
          </p:cNvPr>
          <p:cNvSpPr txBox="1"/>
          <p:nvPr/>
        </p:nvSpPr>
        <p:spPr>
          <a:xfrm>
            <a:off x="600681" y="297404"/>
            <a:ext cx="47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that create tree</a:t>
            </a:r>
          </a:p>
        </p:txBody>
      </p:sp>
    </p:spTree>
    <p:extLst>
      <p:ext uri="{BB962C8B-B14F-4D97-AF65-F5344CB8AC3E}">
        <p14:creationId xmlns:p14="http://schemas.microsoft.com/office/powerpoint/2010/main" val="652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8A7C29-FFC2-43D7-98D5-6CE05CC0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60" y="45143"/>
            <a:ext cx="9144000" cy="1344168"/>
          </a:xfrm>
        </p:spPr>
        <p:txBody>
          <a:bodyPr/>
          <a:lstStyle/>
          <a:p>
            <a:r>
              <a:rPr lang="en-US" dirty="0"/>
              <a:t>Traversal the tree:</a:t>
            </a:r>
            <a:endParaRPr lang="vi-VN" dirty="0"/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CF130696-14D5-4B7E-AD39-DEFF3701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929" y="1111349"/>
            <a:ext cx="9530600" cy="4620148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Pre-order : Node -&gt; Left -&gt; Right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In-order : Left-&gt;Node-&gt;Right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800" dirty="0"/>
              <a:t>Post-order : Left-&gt;Right-&gt;Node</a:t>
            </a:r>
            <a:endParaRPr lang="vi-VN" sz="38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8EE82EF-004E-41BD-865B-2172CFC1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20" y="848601"/>
            <a:ext cx="3171825" cy="15906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639F32E2-A8F3-4F57-81C1-34862E433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967" y="2975797"/>
            <a:ext cx="3162300" cy="159067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3B857C05-D518-4439-8C85-DB587CF37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629" y="5082587"/>
            <a:ext cx="3228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BC6597-1260-4F40-9992-0F5B7790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5000"/>
              </a:lnSpc>
              <a:spcAft>
                <a:spcPts val="600"/>
              </a:spcAft>
            </a:pPr>
            <a:r>
              <a:rPr lang="en-US" dirty="0"/>
              <a:t>5 Find the longest path of tree</a:t>
            </a:r>
            <a:endParaRPr lang="en-US" i="0" dirty="0">
              <a:effectLst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885FD15-4A9C-4508-B4C5-056A83D7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3" y="1530009"/>
            <a:ext cx="4152900" cy="424815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884F198-1A00-4B67-A2ED-5EACCE267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754" y="2155826"/>
            <a:ext cx="39909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9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D9C2B6-7822-4EFF-A304-AEAC0BA9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07" y="2662703"/>
            <a:ext cx="9144000" cy="1294700"/>
          </a:xfrm>
        </p:spPr>
        <p:txBody>
          <a:bodyPr/>
          <a:lstStyle/>
          <a:p>
            <a:r>
              <a:rPr lang="en-US" dirty="0"/>
              <a:t>Thank you for listening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78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A68699-8A35-4CB0-8B94-FDC4371A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922" y="758951"/>
            <a:ext cx="5250030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Content: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701034C3-3522-4C80-95A8-441EE46E6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4" r="38184" b="-2"/>
          <a:stretch/>
        </p:blipFill>
        <p:spPr>
          <a:xfrm>
            <a:off x="762000" y="758952"/>
            <a:ext cx="3890922" cy="5340096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245B2D7-7896-4528-A9BD-D9807DFA14BE}"/>
              </a:ext>
            </a:extLst>
          </p:cNvPr>
          <p:cNvSpPr txBox="1"/>
          <p:nvPr/>
        </p:nvSpPr>
        <p:spPr>
          <a:xfrm>
            <a:off x="4697955" y="1676443"/>
            <a:ext cx="5250030" cy="44226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defTabSz="914400">
              <a:lnSpc>
                <a:spcPct val="10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i="0" dirty="0">
                <a:effectLst/>
              </a:rPr>
              <a:t>Define a data structure struct hand Joint and hand Pose</a:t>
            </a:r>
            <a:r>
              <a:rPr lang="en-US" dirty="0"/>
              <a:t>.</a:t>
            </a:r>
          </a:p>
          <a:p>
            <a:pPr marL="342900" indent="-342900" defTabSz="914400">
              <a:lnSpc>
                <a:spcPct val="105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342900" indent="-342900" defTabSz="914400">
              <a:lnSpc>
                <a:spcPct val="10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</a:t>
            </a:r>
            <a:r>
              <a:rPr lang="en-US" i="0" dirty="0">
                <a:effectLst/>
              </a:rPr>
              <a:t>he Euclidean distance of every pair of joints of a hand pose and distance of each joint between two times.</a:t>
            </a:r>
          </a:p>
          <a:p>
            <a:pPr marL="342900" indent="-342900" defTabSz="914400">
              <a:lnSpc>
                <a:spcPct val="105000"/>
              </a:lnSpc>
              <a:spcAft>
                <a:spcPts val="600"/>
              </a:spcAft>
              <a:buFont typeface="+mj-lt"/>
              <a:buAutoNum type="arabicPeriod"/>
            </a:pPr>
            <a:endParaRPr lang="en-US" i="0" dirty="0">
              <a:effectLst/>
            </a:endParaRPr>
          </a:p>
          <a:p>
            <a:pPr marL="342900" indent="-342900" defTabSz="914400">
              <a:lnSpc>
                <a:spcPct val="10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</a:t>
            </a:r>
            <a:r>
              <a:rPr lang="en-US" i="0" dirty="0">
                <a:effectLst/>
              </a:rPr>
              <a:t>ort the array and the ID of the joint that moves the most.</a:t>
            </a:r>
          </a:p>
          <a:p>
            <a:pPr marL="342900" indent="-342900" defTabSz="914400">
              <a:lnSpc>
                <a:spcPct val="105000"/>
              </a:lnSpc>
              <a:spcAft>
                <a:spcPts val="600"/>
              </a:spcAft>
              <a:buFont typeface="+mj-lt"/>
              <a:buAutoNum type="arabicPeriod"/>
            </a:pPr>
            <a:endParaRPr lang="en-US" i="0" dirty="0">
              <a:effectLst/>
            </a:endParaRPr>
          </a:p>
          <a:p>
            <a:pPr marL="342900" indent="-342900" defTabSz="914400">
              <a:lnSpc>
                <a:spcPct val="10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vi-VN" dirty="0" err="1"/>
              <a:t>Create</a:t>
            </a:r>
            <a:r>
              <a:rPr lang="vi-VN" dirty="0"/>
              <a:t> a </a:t>
            </a:r>
            <a:r>
              <a:rPr lang="vi-VN" dirty="0" err="1"/>
              <a:t>tree</a:t>
            </a:r>
            <a:r>
              <a:rPr lang="en-US" i="0" dirty="0">
                <a:effectLst/>
              </a:rPr>
              <a:t>, insert node into the tree and traversal the tree.</a:t>
            </a:r>
          </a:p>
          <a:p>
            <a:pPr marL="342900" indent="-342900" defTabSz="914400">
              <a:lnSpc>
                <a:spcPct val="10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Find the longest path of tree</a:t>
            </a:r>
            <a:endParaRPr lang="en-US" i="0" dirty="0">
              <a:effectLst/>
            </a:endParaRPr>
          </a:p>
          <a:p>
            <a:pPr defTabSz="914400">
              <a:lnSpc>
                <a:spcPct val="105000"/>
              </a:lnSpc>
              <a:spcAft>
                <a:spcPts val="600"/>
              </a:spcAft>
            </a:pPr>
            <a:endParaRPr lang="en-US" i="0" dirty="0">
              <a:effectLst/>
            </a:endParaRPr>
          </a:p>
          <a:p>
            <a:pPr marL="342900" indent="-342900" defTabSz="914400">
              <a:lnSpc>
                <a:spcPct val="105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342900" indent="-342900" defTabSz="914400">
              <a:lnSpc>
                <a:spcPct val="105000"/>
              </a:lnSpc>
              <a:spcAft>
                <a:spcPts val="600"/>
              </a:spcAft>
              <a:buFont typeface="+mj-lt"/>
              <a:buAutoNum type="arabicPeriod"/>
            </a:pPr>
            <a:endParaRPr lang="en-US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911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558574" cy="3880773"/>
          </a:xfrm>
        </p:spPr>
        <p:txBody>
          <a:bodyPr/>
          <a:lstStyle/>
          <a:p>
            <a:r>
              <a:rPr lang="en-US" dirty="0"/>
              <a:t>Hand pose is a set of connected joints as illustrated in the figure</a:t>
            </a:r>
          </a:p>
          <a:p>
            <a:endParaRPr lang="en-US" dirty="0"/>
          </a:p>
          <a:p>
            <a:r>
              <a:rPr lang="en-US" dirty="0"/>
              <a:t>Data of each joint should be captured by a sensor</a:t>
            </a:r>
          </a:p>
          <a:p>
            <a:endParaRPr lang="en-US" dirty="0"/>
          </a:p>
          <a:p>
            <a:r>
              <a:rPr lang="en-US" dirty="0"/>
              <a:t>Hand pose are widely used in many applications such as human machine interaction, AI or face recognition, etc…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64" y="1930400"/>
            <a:ext cx="2739674" cy="328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B7EF90CA-5EA8-4B84-9CEE-7214353B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40" y="736092"/>
            <a:ext cx="9144000" cy="1344168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</a:rPr>
              <a:t>1.Define a data structure struct hand Joint and hand Pose:</a:t>
            </a:r>
            <a:endParaRPr lang="vi-VN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03C0903D-91EA-42CE-8E03-4045451F0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97" t="30268" r="10746" b="31150"/>
          <a:stretch/>
        </p:blipFill>
        <p:spPr>
          <a:xfrm>
            <a:off x="529788" y="2076887"/>
            <a:ext cx="8891606" cy="3810874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21666FC-4FA9-48CD-AD8A-0FE720D507A7}"/>
              </a:ext>
            </a:extLst>
          </p:cNvPr>
          <p:cNvSpPr txBox="1"/>
          <p:nvPr/>
        </p:nvSpPr>
        <p:spPr>
          <a:xfrm>
            <a:off x="4975591" y="2488767"/>
            <a:ext cx="3623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accent4"/>
                </a:solidFill>
                <a:effectLst/>
                <a:latin typeface="Calibri Light" panose="020F0302020204030204" pitchFamily="34" charset="0"/>
              </a:rPr>
              <a:t>Each joint is a point in 3D space with 3 coordinates (x, y, z)</a:t>
            </a:r>
            <a:endParaRPr lang="vi-VN" sz="2000" dirty="0">
              <a:solidFill>
                <a:schemeClr val="accent4"/>
              </a:solidFill>
            </a:endParaRPr>
          </a:p>
        </p:txBody>
      </p:sp>
      <p:sp>
        <p:nvSpPr>
          <p:cNvPr id="11" name="Ngoặc móc Phải 10">
            <a:extLst>
              <a:ext uri="{FF2B5EF4-FFF2-40B4-BE49-F238E27FC236}">
                <a16:creationId xmlns:a16="http://schemas.microsoft.com/office/drawing/2014/main" id="{F12E69BF-CCB7-4C8D-B40A-D4331B7916B8}"/>
              </a:ext>
            </a:extLst>
          </p:cNvPr>
          <p:cNvSpPr/>
          <p:nvPr/>
        </p:nvSpPr>
        <p:spPr>
          <a:xfrm>
            <a:off x="2681925" y="2546860"/>
            <a:ext cx="2215299" cy="591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946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C1E17490-6427-413A-A145-3159F1A5186F}"/>
              </a:ext>
            </a:extLst>
          </p:cNvPr>
          <p:cNvSpPr txBox="1"/>
          <p:nvPr/>
        </p:nvSpPr>
        <p:spPr>
          <a:xfrm>
            <a:off x="267324" y="1747147"/>
            <a:ext cx="4089778" cy="3202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defTabSz="91440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joints connect together so we have a 2D array</a:t>
            </a:r>
          </a:p>
          <a:p>
            <a:pPr marL="342900" indent="-342900" defTabSz="91440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Joints connected together we will save 1</a:t>
            </a:r>
          </a:p>
          <a:p>
            <a:pPr marL="342900" indent="-342900" defTabSz="91440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joints are not connected to each other, we will save 0</a:t>
            </a: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B4524FB0-4328-4643-947F-8D5C99D63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0" t="31205" r="25638" b="19007"/>
          <a:stretch/>
        </p:blipFill>
        <p:spPr>
          <a:xfrm>
            <a:off x="4357101" y="0"/>
            <a:ext cx="7834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21B03AE-DE23-4762-B1A3-430C35AD32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29" y="1349115"/>
            <a:ext cx="7207239" cy="46919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A2A6310-736A-4840-BA35-79CE2C6325CE}"/>
              </a:ext>
            </a:extLst>
          </p:cNvPr>
          <p:cNvSpPr txBox="1"/>
          <p:nvPr/>
        </p:nvSpPr>
        <p:spPr>
          <a:xfrm>
            <a:off x="596098" y="645056"/>
            <a:ext cx="7480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3: </a:t>
            </a:r>
            <a:r>
              <a:rPr lang="vi-VN" sz="3200" dirty="0" err="1"/>
              <a:t>Read</a:t>
            </a:r>
            <a:r>
              <a:rPr lang="vi-VN" sz="3200" dirty="0"/>
              <a:t> </a:t>
            </a:r>
            <a:r>
              <a:rPr lang="vi-VN" sz="3200" dirty="0" err="1"/>
              <a:t>txt</a:t>
            </a:r>
            <a:r>
              <a:rPr lang="vi-VN" sz="3200" dirty="0"/>
              <a:t> </a:t>
            </a:r>
            <a:r>
              <a:rPr lang="vi-VN" sz="3200" dirty="0" err="1"/>
              <a:t>file</a:t>
            </a:r>
            <a:r>
              <a:rPr lang="vi-VN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08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61037E-0EF5-4A74-98D4-ECA3474E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2900" i="0" dirty="0">
                <a:effectLst/>
              </a:rPr>
              <a:t>2. The Euclidean distance of every pair of joints of a hand pose and distance of each joint between two times.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A349587-400D-48FD-8B93-223083D1D2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970222"/>
                <a:ext cx="10668000" cy="312577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sz="2000" b="0" i="0" dirty="0">
                    <a:effectLst/>
                    <a:latin typeface="Roboto" panose="02000000000000000000" pitchFamily="2" charset="0"/>
                  </a:rPr>
                  <a:t>We calculate the distance of each pair of joints following to the equation:</a:t>
                </a:r>
              </a:p>
              <a:p>
                <a:pPr marL="0" indent="0">
                  <a:lnSpc>
                    <a:spcPct val="95000"/>
                  </a:lnSpc>
                  <a:buNone/>
                </a:pPr>
                <a:endParaRPr lang="en-US" sz="2000" b="0" i="0" dirty="0">
                  <a:effectLst/>
                  <a:latin typeface="Roboto" panose="02000000000000000000" pitchFamily="2" charset="0"/>
                </a:endParaRPr>
              </a:p>
              <a:p>
                <a:pPr marL="0" indent="0">
                  <a:lnSpc>
                    <a:spcPct val="95000"/>
                  </a:lnSpc>
                  <a:buNone/>
                </a:pPr>
                <a:r>
                  <a:rPr lang="en-US" sz="2000" b="0" i="0" dirty="0">
                    <a:effectLst/>
                    <a:latin typeface="Roboto" panose="02000000000000000000" pitchFamily="2" charset="0"/>
                  </a:rPr>
                  <a:t>		sqrt(</a:t>
                </a:r>
                <a:r>
                  <a:rPr lang="vi-VN" sz="2000" dirty="0">
                    <a:effectLst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sz="20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20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kern="10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vi-VN" sz="20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vi-VN" sz="20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kern="10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vi-VN" sz="2000" b="0" i="0" kern="1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vi-V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000" i="1" kern="100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vi-VN" sz="2000" i="1" kern="10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 kern="10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vi-VN" sz="2000" b="0" i="1" kern="10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vi-V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 kern="100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vi-VN" sz="2000" i="1" kern="10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 kern="100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i="0" dirty="0">
                    <a:effectLst/>
                    <a:latin typeface="Roboto" panose="02000000000000000000" pitchFamily="2" charset="0"/>
                  </a:rPr>
                  <a:t>)</a:t>
                </a:r>
              </a:p>
              <a:p>
                <a:pPr>
                  <a:lnSpc>
                    <a:spcPct val="95000"/>
                  </a:lnSpc>
                </a:pPr>
                <a:endParaRPr lang="en-US" sz="2000" b="0" i="0" dirty="0">
                  <a:effectLst/>
                  <a:latin typeface="Roboto" panose="02000000000000000000" pitchFamily="2" charset="0"/>
                </a:endParaRPr>
              </a:p>
              <a:p>
                <a:pPr>
                  <a:lnSpc>
                    <a:spcPct val="95000"/>
                  </a:lnSpc>
                </a:pPr>
                <a:r>
                  <a:rPr lang="en-US" sz="2000" dirty="0">
                    <a:latin typeface="Roboto" panose="02000000000000000000" pitchFamily="2" charset="0"/>
                    <a:ea typeface="Roboto" panose="02000000000000000000" pitchFamily="2" charset="0"/>
                  </a:rPr>
                  <a:t>We takes two hand Poses at timestamp t1 and t2 and calculate following equation:</a:t>
                </a:r>
              </a:p>
              <a:p>
                <a:pPr>
                  <a:lnSpc>
                    <a:spcPct val="95000"/>
                  </a:lnSpc>
                </a:pPr>
                <a:endParaRPr lang="en-US" sz="2000" dirty="0"/>
              </a:p>
              <a:p>
                <a:pPr marL="0" indent="0">
                  <a:lnSpc>
                    <a:spcPct val="95000"/>
                  </a:lnSpc>
                  <a:buNone/>
                </a:pPr>
                <a:r>
                  <a:rPr lang="en-US" sz="2000" b="0" i="0" dirty="0">
                    <a:effectLst/>
                    <a:latin typeface="Roboto" panose="02000000000000000000" pitchFamily="2" charset="0"/>
                  </a:rPr>
                  <a:t>		sqrt(</a:t>
                </a:r>
                <a:r>
                  <a:rPr lang="vi-VN" sz="2000" dirty="0">
                    <a:effectLst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sz="20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20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vi-VN" sz="20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vi-VN" sz="20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vi-VN" sz="2000" b="0" i="0" kern="1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vi-V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vi-VN" sz="2000" i="1" kern="10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 kern="10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vi-VN" sz="2000" b="0" i="1" kern="10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vi-V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b="0" i="1" kern="100" smtClean="0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2000" b="0" i="1" kern="100" smtClean="0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vi-VN" sz="2000" i="1" kern="10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0" i="0" dirty="0">
                  <a:effectLst/>
                  <a:latin typeface="Roboto" panose="02000000000000000000" pitchFamily="2" charset="0"/>
                </a:endParaRPr>
              </a:p>
              <a:p>
                <a:pPr marL="0" indent="0">
                  <a:lnSpc>
                    <a:spcPct val="95000"/>
                  </a:lnSpc>
                  <a:buNone/>
                </a:pPr>
                <a:r>
                  <a:rPr lang="en-US" sz="2000" b="0" i="0" dirty="0">
                    <a:effectLst/>
                    <a:latin typeface="Roboto" panose="02000000000000000000" pitchFamily="2" charset="0"/>
                  </a:rPr>
                  <a:t>			</a:t>
                </a:r>
              </a:p>
              <a:p>
                <a:pPr marL="0" indent="0">
                  <a:lnSpc>
                    <a:spcPct val="95000"/>
                  </a:lnSpc>
                  <a:buNone/>
                </a:pPr>
                <a:endParaRPr lang="en-US" sz="2000" dirty="0">
                  <a:latin typeface="Roboto" panose="02000000000000000000" pitchFamily="2" charset="0"/>
                </a:endParaRPr>
              </a:p>
              <a:p>
                <a:pPr marL="0" indent="0">
                  <a:lnSpc>
                    <a:spcPct val="95000"/>
                  </a:lnSpc>
                  <a:buNone/>
                </a:pPr>
                <a:endParaRPr lang="en-US" sz="2000" b="0" i="0" dirty="0">
                  <a:effectLst/>
                  <a:latin typeface="Roboto" panose="02000000000000000000" pitchFamily="2" charset="0"/>
                </a:endParaRPr>
              </a:p>
              <a:p>
                <a:pPr>
                  <a:lnSpc>
                    <a:spcPct val="95000"/>
                  </a:lnSpc>
                </a:pPr>
                <a:endParaRPr lang="vi-VN" sz="20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A349587-400D-48FD-8B93-223083D1D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970222"/>
                <a:ext cx="10668000" cy="3125777"/>
              </a:xfrm>
              <a:blipFill>
                <a:blip r:embed="rId2"/>
                <a:stretch>
                  <a:fillRect l="-229" t="-2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75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0EEF5B74-C7AE-48B4-B528-144DBCD40D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1915" cy="68580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667C9F4-79D2-48D9-9763-CA679EF8D704}"/>
              </a:ext>
            </a:extLst>
          </p:cNvPr>
          <p:cNvPicPr/>
          <p:nvPr/>
        </p:nvPicPr>
        <p:blipFill rotWithShape="1">
          <a:blip r:embed="rId3"/>
          <a:srcRect r="-237" b="49822"/>
          <a:stretch/>
        </p:blipFill>
        <p:spPr bwMode="auto">
          <a:xfrm>
            <a:off x="6241915" y="0"/>
            <a:ext cx="5950085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20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F79715-7767-492B-B4D5-48D21CDC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93" y="308096"/>
            <a:ext cx="9938426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3.S</a:t>
            </a:r>
            <a:r>
              <a:rPr lang="en-US" sz="2800" i="0" kern="1200" spc="-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ort the array and the ID of the joint that moves the most.</a:t>
            </a:r>
            <a:br>
              <a:rPr lang="en-US" sz="2000" i="0" kern="1200" spc="-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40B37D5-DE77-446E-848F-85918EFA8AA4}"/>
              </a:ext>
            </a:extLst>
          </p:cNvPr>
          <p:cNvSpPr txBox="1"/>
          <p:nvPr/>
        </p:nvSpPr>
        <p:spPr>
          <a:xfrm>
            <a:off x="913250" y="1664343"/>
            <a:ext cx="5969539" cy="261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5000"/>
              </a:lnSpc>
              <a:spcAft>
                <a:spcPts val="600"/>
              </a:spcAft>
            </a:pPr>
            <a:r>
              <a:rPr lang="en-US" dirty="0"/>
              <a:t>We used selection sort:</a:t>
            </a:r>
          </a:p>
          <a:p>
            <a:pPr defTabSz="914400">
              <a:lnSpc>
                <a:spcPct val="95000"/>
              </a:lnSpc>
              <a:spcAft>
                <a:spcPts val="600"/>
              </a:spcAft>
            </a:pPr>
            <a:r>
              <a:rPr lang="en-US" dirty="0"/>
              <a:t>	Step 1: Set MIN to position 0</a:t>
            </a:r>
          </a:p>
          <a:p>
            <a:pPr defTabSz="914400">
              <a:lnSpc>
                <a:spcPct val="95000"/>
              </a:lnSpc>
              <a:spcAft>
                <a:spcPts val="600"/>
              </a:spcAft>
            </a:pPr>
            <a:r>
              <a:rPr lang="en-US" dirty="0"/>
              <a:t>	Step 2: Find the smallest element in the list</a:t>
            </a:r>
          </a:p>
          <a:p>
            <a:pPr defTabSz="914400">
              <a:lnSpc>
                <a:spcPct val="95000"/>
              </a:lnSpc>
              <a:spcAft>
                <a:spcPts val="600"/>
              </a:spcAft>
            </a:pPr>
            <a:r>
              <a:rPr lang="en-US" dirty="0"/>
              <a:t>	Step 3: Swap with the value at position MIN </a:t>
            </a:r>
          </a:p>
          <a:p>
            <a:pPr defTabSz="914400">
              <a:lnSpc>
                <a:spcPct val="95000"/>
              </a:lnSpc>
              <a:spcAft>
                <a:spcPts val="600"/>
              </a:spcAft>
            </a:pPr>
            <a:r>
              <a:rPr lang="en-US" dirty="0"/>
              <a:t>	Step 4: Point to the next element</a:t>
            </a:r>
          </a:p>
          <a:p>
            <a:pPr defTabSz="914400">
              <a:lnSpc>
                <a:spcPct val="95000"/>
              </a:lnSpc>
              <a:spcAft>
                <a:spcPts val="600"/>
              </a:spcAft>
            </a:pPr>
            <a:r>
              <a:rPr lang="en-US" dirty="0"/>
              <a:t>	Step 5: Repeat until the entire list is sorted</a:t>
            </a:r>
          </a:p>
        </p:txBody>
      </p:sp>
      <p:pic>
        <p:nvPicPr>
          <p:cNvPr id="1026" name="Picture 2" descr="C++. Selection sorting algorithm. Class development | BestProg">
            <a:extLst>
              <a:ext uri="{FF2B5EF4-FFF2-40B4-BE49-F238E27FC236}">
                <a16:creationId xmlns:a16="http://schemas.microsoft.com/office/drawing/2014/main" id="{779EF349-5593-4F99-A46B-DE42E9B3C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4136" y="838088"/>
            <a:ext cx="4342260" cy="357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9F9C862-58B7-4758-B534-D2034E56DB15}"/>
              </a:ext>
            </a:extLst>
          </p:cNvPr>
          <p:cNvSpPr txBox="1"/>
          <p:nvPr/>
        </p:nvSpPr>
        <p:spPr>
          <a:xfrm>
            <a:off x="1341267" y="972999"/>
            <a:ext cx="511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Sort the array</a:t>
            </a:r>
            <a:endParaRPr lang="vi-VN" sz="2800" dirty="0">
              <a:solidFill>
                <a:schemeClr val="accent4"/>
              </a:solidFill>
            </a:endParaRPr>
          </a:p>
        </p:txBody>
      </p:sp>
      <p:sp>
        <p:nvSpPr>
          <p:cNvPr id="6" name="Mũi tên: Phải 5">
            <a:extLst>
              <a:ext uri="{FF2B5EF4-FFF2-40B4-BE49-F238E27FC236}">
                <a16:creationId xmlns:a16="http://schemas.microsoft.com/office/drawing/2014/main" id="{AB983FBE-DE6F-4F3A-B3DA-4D79823CA82B}"/>
              </a:ext>
            </a:extLst>
          </p:cNvPr>
          <p:cNvSpPr/>
          <p:nvPr/>
        </p:nvSpPr>
        <p:spPr>
          <a:xfrm>
            <a:off x="344321" y="972999"/>
            <a:ext cx="835358" cy="671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7F214A1-00C4-44FF-B5A0-9AF26AB4BCE9}"/>
              </a:ext>
            </a:extLst>
          </p:cNvPr>
          <p:cNvSpPr txBox="1"/>
          <p:nvPr/>
        </p:nvSpPr>
        <p:spPr>
          <a:xfrm>
            <a:off x="1435535" y="3796159"/>
            <a:ext cx="5113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the ID of the joint that moves the most</a:t>
            </a:r>
            <a:endParaRPr lang="vi-VN" sz="2800" dirty="0">
              <a:solidFill>
                <a:schemeClr val="accent4"/>
              </a:solidFill>
            </a:endParaRPr>
          </a:p>
        </p:txBody>
      </p:sp>
      <p:sp>
        <p:nvSpPr>
          <p:cNvPr id="13" name="Mũi tên: Phải 12">
            <a:extLst>
              <a:ext uri="{FF2B5EF4-FFF2-40B4-BE49-F238E27FC236}">
                <a16:creationId xmlns:a16="http://schemas.microsoft.com/office/drawing/2014/main" id="{10E24059-A677-45DB-B7B2-31E5F12FA64F}"/>
              </a:ext>
            </a:extLst>
          </p:cNvPr>
          <p:cNvSpPr/>
          <p:nvPr/>
        </p:nvSpPr>
        <p:spPr>
          <a:xfrm>
            <a:off x="344321" y="3915499"/>
            <a:ext cx="835358" cy="671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C2717A85-74FE-4457-BE52-8C4CABEA00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45" t="48856" r="43146" b="26545"/>
          <a:stretch/>
        </p:blipFill>
        <p:spPr>
          <a:xfrm>
            <a:off x="7462183" y="4587117"/>
            <a:ext cx="4284213" cy="1459818"/>
          </a:xfrm>
          <a:prstGeom prst="rect">
            <a:avLst/>
          </a:prstGeom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60F94BB-5259-4462-A39B-2C409BA7B11F}"/>
              </a:ext>
            </a:extLst>
          </p:cNvPr>
          <p:cNvSpPr txBox="1"/>
          <p:nvPr/>
        </p:nvSpPr>
        <p:spPr>
          <a:xfrm>
            <a:off x="762000" y="4964122"/>
            <a:ext cx="5969539" cy="261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We had the joint that moves the most in sorted array as the last element of the array </a:t>
            </a:r>
          </a:p>
          <a:p>
            <a:pPr marL="285750" indent="-285750" defTabSz="914400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We used linear search to find the ID of the joint that moves the most</a:t>
            </a:r>
          </a:p>
        </p:txBody>
      </p:sp>
    </p:spTree>
    <p:extLst>
      <p:ext uri="{BB962C8B-B14F-4D97-AF65-F5344CB8AC3E}">
        <p14:creationId xmlns:p14="http://schemas.microsoft.com/office/powerpoint/2010/main" val="907107929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31271C"/>
      </a:dk2>
      <a:lt2>
        <a:srgbClr val="F0F2F3"/>
      </a:lt2>
      <a:accent1>
        <a:srgbClr val="D58417"/>
      </a:accent1>
      <a:accent2>
        <a:srgbClr val="E74729"/>
      </a:accent2>
      <a:accent3>
        <a:srgbClr val="A9A71E"/>
      </a:accent3>
      <a:accent4>
        <a:srgbClr val="16B0CA"/>
      </a:accent4>
      <a:accent5>
        <a:srgbClr val="297CE7"/>
      </a:accent5>
      <a:accent6>
        <a:srgbClr val="3C3FDB"/>
      </a:accent6>
      <a:hlink>
        <a:srgbClr val="3F76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1378</TotalTime>
  <Words>590</Words>
  <Application>Microsoft Office PowerPoint</Application>
  <PresentationFormat>Màn hình rộng</PresentationFormat>
  <Paragraphs>128</Paragraphs>
  <Slides>17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11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17</vt:i4>
      </vt:variant>
    </vt:vector>
  </HeadingPairs>
  <TitlesOfParts>
    <vt:vector size="30" baseType="lpstr">
      <vt:lpstr>Aharoni</vt:lpstr>
      <vt:lpstr>Arial</vt:lpstr>
      <vt:lpstr>Avenir Next LT Pro</vt:lpstr>
      <vt:lpstr>Calibri Light</vt:lpstr>
      <vt:lpstr>Cambria Math</vt:lpstr>
      <vt:lpstr>Roboto</vt:lpstr>
      <vt:lpstr>Tahoma</vt:lpstr>
      <vt:lpstr>Times New Roman</vt:lpstr>
      <vt:lpstr>Trebuchet MS</vt:lpstr>
      <vt:lpstr>Wingdings</vt:lpstr>
      <vt:lpstr>Wingdings 3</vt:lpstr>
      <vt:lpstr>Mặt kim cương</vt:lpstr>
      <vt:lpstr>PrismaticVTI</vt:lpstr>
      <vt:lpstr>Project  Hand pose</vt:lpstr>
      <vt:lpstr>Content:</vt:lpstr>
      <vt:lpstr>Overview</vt:lpstr>
      <vt:lpstr>1.Define a data structure struct hand Joint and hand Pose:</vt:lpstr>
      <vt:lpstr>Bản trình bày PowerPoint</vt:lpstr>
      <vt:lpstr>Bản trình bày PowerPoint</vt:lpstr>
      <vt:lpstr>2. The Euclidean distance of every pair of joints of a hand pose and distance of each joint between two times.</vt:lpstr>
      <vt:lpstr>Bản trình bày PowerPoint</vt:lpstr>
      <vt:lpstr>3.Sort the array and the ID of the joint that moves the most. </vt:lpstr>
      <vt:lpstr>Bản trình bày PowerPoint</vt:lpstr>
      <vt:lpstr>4. Create a tree, insert node into the tree and traversal the tree. </vt:lpstr>
      <vt:lpstr>Bản trình bày PowerPoint</vt:lpstr>
      <vt:lpstr>So we have:</vt:lpstr>
      <vt:lpstr>Bản trình bày PowerPoint</vt:lpstr>
      <vt:lpstr>Traversal the tree:</vt:lpstr>
      <vt:lpstr>5 Find the longest path of tree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Hand pose </dc:title>
  <dc:creator>LE DUC MANH 20182927</dc:creator>
  <cp:lastModifiedBy>DO TRUNG KIEN 20182922</cp:lastModifiedBy>
  <cp:revision>54</cp:revision>
  <dcterms:created xsi:type="dcterms:W3CDTF">2021-06-16T14:21:02Z</dcterms:created>
  <dcterms:modified xsi:type="dcterms:W3CDTF">2021-06-18T04:20:38Z</dcterms:modified>
</cp:coreProperties>
</file>