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7" r:id="rId2"/>
    <p:sldId id="258" r:id="rId3"/>
    <p:sldId id="259" r:id="rId4"/>
    <p:sldId id="264" r:id="rId5"/>
    <p:sldId id="282" r:id="rId6"/>
    <p:sldId id="284" r:id="rId7"/>
    <p:sldId id="285" r:id="rId8"/>
    <p:sldId id="265" r:id="rId9"/>
    <p:sldId id="286" r:id="rId10"/>
    <p:sldId id="273" r:id="rId11"/>
    <p:sldId id="274" r:id="rId12"/>
    <p:sldId id="299" r:id="rId13"/>
    <p:sldId id="275" r:id="rId14"/>
    <p:sldId id="276" r:id="rId15"/>
    <p:sldId id="283" r:id="rId16"/>
    <p:sldId id="287" r:id="rId17"/>
    <p:sldId id="289" r:id="rId18"/>
    <p:sldId id="288" r:id="rId19"/>
    <p:sldId id="293" r:id="rId20"/>
    <p:sldId id="294" r:id="rId21"/>
    <p:sldId id="295" r:id="rId22"/>
    <p:sldId id="296" r:id="rId23"/>
    <p:sldId id="297" r:id="rId24"/>
    <p:sldId id="278" r:id="rId25"/>
    <p:sldId id="279" r:id="rId26"/>
    <p:sldId id="291" r:id="rId27"/>
    <p:sldId id="292" r:id="rId28"/>
    <p:sldId id="298" r:id="rId29"/>
    <p:sldId id="281" r:id="rId30"/>
    <p:sldId id="290" r:id="rId31"/>
    <p:sldId id="280"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9" autoAdjust="0"/>
    <p:restoredTop sz="95362" autoAdjust="0"/>
  </p:normalViewPr>
  <p:slideViewPr>
    <p:cSldViewPr>
      <p:cViewPr>
        <p:scale>
          <a:sx n="95" d="100"/>
          <a:sy n="95" d="100"/>
        </p:scale>
        <p:origin x="-82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239169-DBA6-4AAB-916F-36043DA523F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vi-VN"/>
        </a:p>
      </dgm:t>
    </dgm:pt>
    <dgm:pt modelId="{BD970810-73EF-40AC-B3F0-1727781AB1C7}">
      <dgm:prSet phldrT="[Text]"/>
      <dgm:spPr/>
      <dgm:t>
        <a:bodyPr/>
        <a:lstStyle/>
        <a:p>
          <a:r>
            <a:rPr lang="en-US" dirty="0" err="1"/>
            <a:t>Quần</a:t>
          </a:r>
          <a:r>
            <a:rPr lang="en-US" dirty="0"/>
            <a:t> </a:t>
          </a:r>
          <a:r>
            <a:rPr lang="en-US" dirty="0" err="1"/>
            <a:t>thể</a:t>
          </a:r>
          <a:r>
            <a:rPr lang="en-US" dirty="0"/>
            <a:t> </a:t>
          </a:r>
          <a:r>
            <a:rPr lang="en-US" dirty="0" err="1"/>
            <a:t>nghiên</a:t>
          </a:r>
          <a:r>
            <a:rPr lang="en-US" dirty="0"/>
            <a:t> </a:t>
          </a:r>
          <a:r>
            <a:rPr lang="en-US" dirty="0" err="1"/>
            <a:t>cứu</a:t>
          </a:r>
          <a:endParaRPr lang="vi-VN" dirty="0"/>
        </a:p>
      </dgm:t>
    </dgm:pt>
    <dgm:pt modelId="{94181A43-BA47-4C8B-9F84-DBAA4C33D900}" type="parTrans" cxnId="{55A1C8BA-4FE6-4AA6-A320-DFDD8A0F0CD4}">
      <dgm:prSet/>
      <dgm:spPr/>
      <dgm:t>
        <a:bodyPr/>
        <a:lstStyle/>
        <a:p>
          <a:endParaRPr lang="vi-VN"/>
        </a:p>
      </dgm:t>
    </dgm:pt>
    <dgm:pt modelId="{796024D9-746F-4B27-98AE-14DAC84819A1}" type="sibTrans" cxnId="{55A1C8BA-4FE6-4AA6-A320-DFDD8A0F0CD4}">
      <dgm:prSet/>
      <dgm:spPr/>
      <dgm:t>
        <a:bodyPr/>
        <a:lstStyle/>
        <a:p>
          <a:endParaRPr lang="vi-VN"/>
        </a:p>
      </dgm:t>
    </dgm:pt>
    <dgm:pt modelId="{06685DA3-7387-4DD8-A7CC-7F15AB03C7CC}">
      <dgm:prSet phldrT="[Text]"/>
      <dgm:spPr/>
      <dgm:t>
        <a:bodyPr/>
        <a:lstStyle/>
        <a:p>
          <a:r>
            <a:rPr lang="en-US"/>
            <a:t>Điều dưỡng đồng ý tham gia nghiên cứu</a:t>
          </a:r>
          <a:endParaRPr lang="vi-VN"/>
        </a:p>
      </dgm:t>
    </dgm:pt>
    <dgm:pt modelId="{9A743661-ECA5-4BF5-A21A-9F7367D83478}" type="parTrans" cxnId="{21508301-2133-4054-AFCC-39CEB808F1E0}">
      <dgm:prSet/>
      <dgm:spPr/>
      <dgm:t>
        <a:bodyPr/>
        <a:lstStyle/>
        <a:p>
          <a:endParaRPr lang="vi-VN"/>
        </a:p>
      </dgm:t>
    </dgm:pt>
    <dgm:pt modelId="{8A621490-63A3-4C1C-BBFC-F09FA2A7EBA5}" type="sibTrans" cxnId="{21508301-2133-4054-AFCC-39CEB808F1E0}">
      <dgm:prSet/>
      <dgm:spPr/>
      <dgm:t>
        <a:bodyPr/>
        <a:lstStyle/>
        <a:p>
          <a:endParaRPr lang="vi-VN"/>
        </a:p>
      </dgm:t>
    </dgm:pt>
    <dgm:pt modelId="{A54B9824-FE63-4DB1-A637-DC1F0F8B9CD3}">
      <dgm:prSet phldrT="[Text]"/>
      <dgm:spPr/>
      <dgm:t>
        <a:bodyPr/>
        <a:lstStyle/>
        <a:p>
          <a:r>
            <a:rPr lang="vi-VN"/>
            <a:t>Người bệnh</a:t>
          </a:r>
          <a:r>
            <a:rPr lang="en-US"/>
            <a:t> không</a:t>
          </a:r>
          <a:r>
            <a:rPr lang="vi-VN"/>
            <a:t> tử vong trong vòng 48 giờ sau khi được đặt nội khí quản, thở máy</a:t>
          </a:r>
        </a:p>
      </dgm:t>
    </dgm:pt>
    <dgm:pt modelId="{5096C349-4AE8-49AB-9E91-C4B3BAD3F35D}" type="parTrans" cxnId="{E28FE01C-0439-44B2-B751-9EA3AECE5118}">
      <dgm:prSet/>
      <dgm:spPr/>
      <dgm:t>
        <a:bodyPr/>
        <a:lstStyle/>
        <a:p>
          <a:endParaRPr lang="vi-VN"/>
        </a:p>
      </dgm:t>
    </dgm:pt>
    <dgm:pt modelId="{0EF17074-392E-431C-94BB-383308DE867D}" type="sibTrans" cxnId="{E28FE01C-0439-44B2-B751-9EA3AECE5118}">
      <dgm:prSet/>
      <dgm:spPr/>
      <dgm:t>
        <a:bodyPr/>
        <a:lstStyle/>
        <a:p>
          <a:endParaRPr lang="vi-VN"/>
        </a:p>
      </dgm:t>
    </dgm:pt>
    <dgm:pt modelId="{2AC6171C-6124-47AC-901F-21F7BAF3604B}" type="pres">
      <dgm:prSet presAssocID="{D2239169-DBA6-4AAB-916F-36043DA523F7}" presName="diagram" presStyleCnt="0">
        <dgm:presLayoutVars>
          <dgm:chPref val="1"/>
          <dgm:dir/>
          <dgm:animOne val="branch"/>
          <dgm:animLvl val="lvl"/>
          <dgm:resizeHandles val="exact"/>
        </dgm:presLayoutVars>
      </dgm:prSet>
      <dgm:spPr/>
      <dgm:t>
        <a:bodyPr/>
        <a:lstStyle/>
        <a:p>
          <a:endParaRPr lang="vi-VN"/>
        </a:p>
      </dgm:t>
    </dgm:pt>
    <dgm:pt modelId="{EA7C473E-8470-4FF6-95D4-858401E41938}" type="pres">
      <dgm:prSet presAssocID="{BD970810-73EF-40AC-B3F0-1727781AB1C7}" presName="root1" presStyleCnt="0"/>
      <dgm:spPr/>
    </dgm:pt>
    <dgm:pt modelId="{46BCA613-F03B-42B6-9CE1-5EF496FA0A6B}" type="pres">
      <dgm:prSet presAssocID="{BD970810-73EF-40AC-B3F0-1727781AB1C7}" presName="LevelOneTextNode" presStyleLbl="node0" presStyleIdx="0" presStyleCnt="1">
        <dgm:presLayoutVars>
          <dgm:chPref val="3"/>
        </dgm:presLayoutVars>
      </dgm:prSet>
      <dgm:spPr/>
      <dgm:t>
        <a:bodyPr/>
        <a:lstStyle/>
        <a:p>
          <a:endParaRPr lang="vi-VN"/>
        </a:p>
      </dgm:t>
    </dgm:pt>
    <dgm:pt modelId="{2968A8A6-25D9-4F83-ACA9-68DE4DC5ADB6}" type="pres">
      <dgm:prSet presAssocID="{BD970810-73EF-40AC-B3F0-1727781AB1C7}" presName="level2hierChild" presStyleCnt="0"/>
      <dgm:spPr/>
    </dgm:pt>
    <dgm:pt modelId="{B70B830B-90CC-4175-A38F-A0A8DD3988C4}" type="pres">
      <dgm:prSet presAssocID="{9A743661-ECA5-4BF5-A21A-9F7367D83478}" presName="conn2-1" presStyleLbl="parChTrans1D2" presStyleIdx="0" presStyleCnt="2"/>
      <dgm:spPr/>
      <dgm:t>
        <a:bodyPr/>
        <a:lstStyle/>
        <a:p>
          <a:endParaRPr lang="vi-VN"/>
        </a:p>
      </dgm:t>
    </dgm:pt>
    <dgm:pt modelId="{D610D64C-71B8-4CDA-96B2-769F28B39A9A}" type="pres">
      <dgm:prSet presAssocID="{9A743661-ECA5-4BF5-A21A-9F7367D83478}" presName="connTx" presStyleLbl="parChTrans1D2" presStyleIdx="0" presStyleCnt="2"/>
      <dgm:spPr/>
      <dgm:t>
        <a:bodyPr/>
        <a:lstStyle/>
        <a:p>
          <a:endParaRPr lang="vi-VN"/>
        </a:p>
      </dgm:t>
    </dgm:pt>
    <dgm:pt modelId="{8FC64C0C-534B-4EA3-9D85-45BE0225C4B3}" type="pres">
      <dgm:prSet presAssocID="{06685DA3-7387-4DD8-A7CC-7F15AB03C7CC}" presName="root2" presStyleCnt="0"/>
      <dgm:spPr/>
    </dgm:pt>
    <dgm:pt modelId="{6C77D383-F8F8-4DD1-8894-E085325CCBFC}" type="pres">
      <dgm:prSet presAssocID="{06685DA3-7387-4DD8-A7CC-7F15AB03C7CC}" presName="LevelTwoTextNode" presStyleLbl="node2" presStyleIdx="0" presStyleCnt="2">
        <dgm:presLayoutVars>
          <dgm:chPref val="3"/>
        </dgm:presLayoutVars>
      </dgm:prSet>
      <dgm:spPr/>
      <dgm:t>
        <a:bodyPr/>
        <a:lstStyle/>
        <a:p>
          <a:endParaRPr lang="vi-VN"/>
        </a:p>
      </dgm:t>
    </dgm:pt>
    <dgm:pt modelId="{53741724-FF95-427D-A953-497B4A06A0B3}" type="pres">
      <dgm:prSet presAssocID="{06685DA3-7387-4DD8-A7CC-7F15AB03C7CC}" presName="level3hierChild" presStyleCnt="0"/>
      <dgm:spPr/>
    </dgm:pt>
    <dgm:pt modelId="{4A803441-93D1-4661-A925-F176F184D67A}" type="pres">
      <dgm:prSet presAssocID="{5096C349-4AE8-49AB-9E91-C4B3BAD3F35D}" presName="conn2-1" presStyleLbl="parChTrans1D2" presStyleIdx="1" presStyleCnt="2"/>
      <dgm:spPr/>
      <dgm:t>
        <a:bodyPr/>
        <a:lstStyle/>
        <a:p>
          <a:endParaRPr lang="vi-VN"/>
        </a:p>
      </dgm:t>
    </dgm:pt>
    <dgm:pt modelId="{127C7466-3319-4A5B-8AFE-E1D0994A3CED}" type="pres">
      <dgm:prSet presAssocID="{5096C349-4AE8-49AB-9E91-C4B3BAD3F35D}" presName="connTx" presStyleLbl="parChTrans1D2" presStyleIdx="1" presStyleCnt="2"/>
      <dgm:spPr/>
      <dgm:t>
        <a:bodyPr/>
        <a:lstStyle/>
        <a:p>
          <a:endParaRPr lang="vi-VN"/>
        </a:p>
      </dgm:t>
    </dgm:pt>
    <dgm:pt modelId="{D76ECD9E-57C7-4A77-AA93-67AD17763644}" type="pres">
      <dgm:prSet presAssocID="{A54B9824-FE63-4DB1-A637-DC1F0F8B9CD3}" presName="root2" presStyleCnt="0"/>
      <dgm:spPr/>
    </dgm:pt>
    <dgm:pt modelId="{55B8998A-2C4C-49CE-83BD-776010FFC2BC}" type="pres">
      <dgm:prSet presAssocID="{A54B9824-FE63-4DB1-A637-DC1F0F8B9CD3}" presName="LevelTwoTextNode" presStyleLbl="node2" presStyleIdx="1" presStyleCnt="2">
        <dgm:presLayoutVars>
          <dgm:chPref val="3"/>
        </dgm:presLayoutVars>
      </dgm:prSet>
      <dgm:spPr/>
      <dgm:t>
        <a:bodyPr/>
        <a:lstStyle/>
        <a:p>
          <a:endParaRPr lang="vi-VN"/>
        </a:p>
      </dgm:t>
    </dgm:pt>
    <dgm:pt modelId="{9545CCBF-9495-44F4-8015-232B5BB07078}" type="pres">
      <dgm:prSet presAssocID="{A54B9824-FE63-4DB1-A637-DC1F0F8B9CD3}" presName="level3hierChild" presStyleCnt="0"/>
      <dgm:spPr/>
    </dgm:pt>
  </dgm:ptLst>
  <dgm:cxnLst>
    <dgm:cxn modelId="{6AB58EC7-B9B9-45D2-B4E1-87B67D221B70}" type="presOf" srcId="{9A743661-ECA5-4BF5-A21A-9F7367D83478}" destId="{D610D64C-71B8-4CDA-96B2-769F28B39A9A}" srcOrd="1" destOrd="0" presId="urn:microsoft.com/office/officeart/2005/8/layout/hierarchy2"/>
    <dgm:cxn modelId="{6797AB0B-AF84-4CE6-A6DF-35431B73838B}" type="presOf" srcId="{5096C349-4AE8-49AB-9E91-C4B3BAD3F35D}" destId="{4A803441-93D1-4661-A925-F176F184D67A}" srcOrd="0" destOrd="0" presId="urn:microsoft.com/office/officeart/2005/8/layout/hierarchy2"/>
    <dgm:cxn modelId="{55A1C8BA-4FE6-4AA6-A320-DFDD8A0F0CD4}" srcId="{D2239169-DBA6-4AAB-916F-36043DA523F7}" destId="{BD970810-73EF-40AC-B3F0-1727781AB1C7}" srcOrd="0" destOrd="0" parTransId="{94181A43-BA47-4C8B-9F84-DBAA4C33D900}" sibTransId="{796024D9-746F-4B27-98AE-14DAC84819A1}"/>
    <dgm:cxn modelId="{21508301-2133-4054-AFCC-39CEB808F1E0}" srcId="{BD970810-73EF-40AC-B3F0-1727781AB1C7}" destId="{06685DA3-7387-4DD8-A7CC-7F15AB03C7CC}" srcOrd="0" destOrd="0" parTransId="{9A743661-ECA5-4BF5-A21A-9F7367D83478}" sibTransId="{8A621490-63A3-4C1C-BBFC-F09FA2A7EBA5}"/>
    <dgm:cxn modelId="{9EA0FA93-4C29-454B-A7EE-25B65364DAA2}" type="presOf" srcId="{06685DA3-7387-4DD8-A7CC-7F15AB03C7CC}" destId="{6C77D383-F8F8-4DD1-8894-E085325CCBFC}" srcOrd="0" destOrd="0" presId="urn:microsoft.com/office/officeart/2005/8/layout/hierarchy2"/>
    <dgm:cxn modelId="{2DB091DB-F766-4154-B0A7-8AAFA079119A}" type="presOf" srcId="{D2239169-DBA6-4AAB-916F-36043DA523F7}" destId="{2AC6171C-6124-47AC-901F-21F7BAF3604B}" srcOrd="0" destOrd="0" presId="urn:microsoft.com/office/officeart/2005/8/layout/hierarchy2"/>
    <dgm:cxn modelId="{AF671DA1-64E2-45A4-A29B-CFA52004D6CE}" type="presOf" srcId="{9A743661-ECA5-4BF5-A21A-9F7367D83478}" destId="{B70B830B-90CC-4175-A38F-A0A8DD3988C4}" srcOrd="0" destOrd="0" presId="urn:microsoft.com/office/officeart/2005/8/layout/hierarchy2"/>
    <dgm:cxn modelId="{7E3359B9-0FA0-4520-A9E8-EA5462337E24}" type="presOf" srcId="{A54B9824-FE63-4DB1-A637-DC1F0F8B9CD3}" destId="{55B8998A-2C4C-49CE-83BD-776010FFC2BC}" srcOrd="0" destOrd="0" presId="urn:microsoft.com/office/officeart/2005/8/layout/hierarchy2"/>
    <dgm:cxn modelId="{36135AA9-30A0-4A33-B82A-131B329169C9}" type="presOf" srcId="{5096C349-4AE8-49AB-9E91-C4B3BAD3F35D}" destId="{127C7466-3319-4A5B-8AFE-E1D0994A3CED}" srcOrd="1" destOrd="0" presId="urn:microsoft.com/office/officeart/2005/8/layout/hierarchy2"/>
    <dgm:cxn modelId="{E28FE01C-0439-44B2-B751-9EA3AECE5118}" srcId="{BD970810-73EF-40AC-B3F0-1727781AB1C7}" destId="{A54B9824-FE63-4DB1-A637-DC1F0F8B9CD3}" srcOrd="1" destOrd="0" parTransId="{5096C349-4AE8-49AB-9E91-C4B3BAD3F35D}" sibTransId="{0EF17074-392E-431C-94BB-383308DE867D}"/>
    <dgm:cxn modelId="{55D9DFEE-CC0D-47C5-BF34-F2BA31532414}" type="presOf" srcId="{BD970810-73EF-40AC-B3F0-1727781AB1C7}" destId="{46BCA613-F03B-42B6-9CE1-5EF496FA0A6B}" srcOrd="0" destOrd="0" presId="urn:microsoft.com/office/officeart/2005/8/layout/hierarchy2"/>
    <dgm:cxn modelId="{0382837B-D570-43A6-B88A-DA4498D7C15A}" type="presParOf" srcId="{2AC6171C-6124-47AC-901F-21F7BAF3604B}" destId="{EA7C473E-8470-4FF6-95D4-858401E41938}" srcOrd="0" destOrd="0" presId="urn:microsoft.com/office/officeart/2005/8/layout/hierarchy2"/>
    <dgm:cxn modelId="{29A53373-EBAB-4191-ADB9-382079DD7F3A}" type="presParOf" srcId="{EA7C473E-8470-4FF6-95D4-858401E41938}" destId="{46BCA613-F03B-42B6-9CE1-5EF496FA0A6B}" srcOrd="0" destOrd="0" presId="urn:microsoft.com/office/officeart/2005/8/layout/hierarchy2"/>
    <dgm:cxn modelId="{365553E8-9D35-47B6-80EA-88DFF7530486}" type="presParOf" srcId="{EA7C473E-8470-4FF6-95D4-858401E41938}" destId="{2968A8A6-25D9-4F83-ACA9-68DE4DC5ADB6}" srcOrd="1" destOrd="0" presId="urn:microsoft.com/office/officeart/2005/8/layout/hierarchy2"/>
    <dgm:cxn modelId="{A4A644CE-3C4A-41B8-9AB2-717DBEDE5C0F}" type="presParOf" srcId="{2968A8A6-25D9-4F83-ACA9-68DE4DC5ADB6}" destId="{B70B830B-90CC-4175-A38F-A0A8DD3988C4}" srcOrd="0" destOrd="0" presId="urn:microsoft.com/office/officeart/2005/8/layout/hierarchy2"/>
    <dgm:cxn modelId="{A4662B10-B300-467E-A066-5AAE7EC2F2CE}" type="presParOf" srcId="{B70B830B-90CC-4175-A38F-A0A8DD3988C4}" destId="{D610D64C-71B8-4CDA-96B2-769F28B39A9A}" srcOrd="0" destOrd="0" presId="urn:microsoft.com/office/officeart/2005/8/layout/hierarchy2"/>
    <dgm:cxn modelId="{F75AFC42-F821-4F19-9567-41754A982E58}" type="presParOf" srcId="{2968A8A6-25D9-4F83-ACA9-68DE4DC5ADB6}" destId="{8FC64C0C-534B-4EA3-9D85-45BE0225C4B3}" srcOrd="1" destOrd="0" presId="urn:microsoft.com/office/officeart/2005/8/layout/hierarchy2"/>
    <dgm:cxn modelId="{A863DA34-900A-4C5D-810D-C54BB1F66F7C}" type="presParOf" srcId="{8FC64C0C-534B-4EA3-9D85-45BE0225C4B3}" destId="{6C77D383-F8F8-4DD1-8894-E085325CCBFC}" srcOrd="0" destOrd="0" presId="urn:microsoft.com/office/officeart/2005/8/layout/hierarchy2"/>
    <dgm:cxn modelId="{C51B9758-FE19-488B-B3C3-13919E6A3B4E}" type="presParOf" srcId="{8FC64C0C-534B-4EA3-9D85-45BE0225C4B3}" destId="{53741724-FF95-427D-A953-497B4A06A0B3}" srcOrd="1" destOrd="0" presId="urn:microsoft.com/office/officeart/2005/8/layout/hierarchy2"/>
    <dgm:cxn modelId="{33772A51-FB52-4C38-976B-A65A674D5F6B}" type="presParOf" srcId="{2968A8A6-25D9-4F83-ACA9-68DE4DC5ADB6}" destId="{4A803441-93D1-4661-A925-F176F184D67A}" srcOrd="2" destOrd="0" presId="urn:microsoft.com/office/officeart/2005/8/layout/hierarchy2"/>
    <dgm:cxn modelId="{D42BF363-942A-44DB-A450-BE0E0CBD8D4D}" type="presParOf" srcId="{4A803441-93D1-4661-A925-F176F184D67A}" destId="{127C7466-3319-4A5B-8AFE-E1D0994A3CED}" srcOrd="0" destOrd="0" presId="urn:microsoft.com/office/officeart/2005/8/layout/hierarchy2"/>
    <dgm:cxn modelId="{A3F59442-8922-433B-8816-972B94276B45}" type="presParOf" srcId="{2968A8A6-25D9-4F83-ACA9-68DE4DC5ADB6}" destId="{D76ECD9E-57C7-4A77-AA93-67AD17763644}" srcOrd="3" destOrd="0" presId="urn:microsoft.com/office/officeart/2005/8/layout/hierarchy2"/>
    <dgm:cxn modelId="{E26B03AE-3023-4CD8-97ED-3CE616ECE6D9}" type="presParOf" srcId="{D76ECD9E-57C7-4A77-AA93-67AD17763644}" destId="{55B8998A-2C4C-49CE-83BD-776010FFC2BC}" srcOrd="0" destOrd="0" presId="urn:microsoft.com/office/officeart/2005/8/layout/hierarchy2"/>
    <dgm:cxn modelId="{EF4F7A46-4C02-49C7-8C27-70D58B731619}" type="presParOf" srcId="{D76ECD9E-57C7-4A77-AA93-67AD17763644}" destId="{9545CCBF-9495-44F4-8015-232B5BB0707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CA613-F03B-42B6-9CE1-5EF496FA0A6B}">
      <dsp:nvSpPr>
        <dsp:cNvPr id="0" name=""/>
        <dsp:cNvSpPr/>
      </dsp:nvSpPr>
      <dsp:spPr>
        <a:xfrm>
          <a:off x="744" y="1365405"/>
          <a:ext cx="1396379" cy="6981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dirty="0" err="1"/>
            <a:t>Quần</a:t>
          </a:r>
          <a:r>
            <a:rPr lang="en-US" sz="1100" kern="1200" dirty="0"/>
            <a:t> </a:t>
          </a:r>
          <a:r>
            <a:rPr lang="en-US" sz="1100" kern="1200" dirty="0" err="1"/>
            <a:t>thể</a:t>
          </a:r>
          <a:r>
            <a:rPr lang="en-US" sz="1100" kern="1200" dirty="0"/>
            <a:t> </a:t>
          </a:r>
          <a:r>
            <a:rPr lang="en-US" sz="1100" kern="1200" dirty="0" err="1"/>
            <a:t>nghiên</a:t>
          </a:r>
          <a:r>
            <a:rPr lang="en-US" sz="1100" kern="1200" dirty="0"/>
            <a:t> </a:t>
          </a:r>
          <a:r>
            <a:rPr lang="en-US" sz="1100" kern="1200" dirty="0" err="1"/>
            <a:t>cứu</a:t>
          </a:r>
          <a:endParaRPr lang="vi-VN" sz="1100" kern="1200" dirty="0"/>
        </a:p>
      </dsp:txBody>
      <dsp:txXfrm>
        <a:off x="21193" y="1385854"/>
        <a:ext cx="1355481" cy="657291"/>
      </dsp:txXfrm>
    </dsp:sp>
    <dsp:sp modelId="{B70B830B-90CC-4175-A38F-A0A8DD3988C4}">
      <dsp:nvSpPr>
        <dsp:cNvPr id="0" name=""/>
        <dsp:cNvSpPr/>
      </dsp:nvSpPr>
      <dsp:spPr>
        <a:xfrm rot="19457599">
          <a:off x="1332470" y="1495445"/>
          <a:ext cx="687858" cy="36650"/>
        </a:xfrm>
        <a:custGeom>
          <a:avLst/>
          <a:gdLst/>
          <a:ahLst/>
          <a:cxnLst/>
          <a:rect l="0" t="0" r="0" b="0"/>
          <a:pathLst>
            <a:path>
              <a:moveTo>
                <a:pt x="0" y="18325"/>
              </a:moveTo>
              <a:lnTo>
                <a:pt x="687858" y="183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p>
      </dsp:txBody>
      <dsp:txXfrm>
        <a:off x="1659203" y="1496573"/>
        <a:ext cx="34392" cy="34392"/>
      </dsp:txXfrm>
    </dsp:sp>
    <dsp:sp modelId="{6C77D383-F8F8-4DD1-8894-E085325CCBFC}">
      <dsp:nvSpPr>
        <dsp:cNvPr id="0" name=""/>
        <dsp:cNvSpPr/>
      </dsp:nvSpPr>
      <dsp:spPr>
        <a:xfrm>
          <a:off x="1955675" y="963945"/>
          <a:ext cx="1396379" cy="6981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kern="1200"/>
            <a:t>Điều dưỡng đồng ý tham gia nghiên cứu</a:t>
          </a:r>
          <a:endParaRPr lang="vi-VN" sz="1100" kern="1200"/>
        </a:p>
      </dsp:txBody>
      <dsp:txXfrm>
        <a:off x="1976124" y="984394"/>
        <a:ext cx="1355481" cy="657291"/>
      </dsp:txXfrm>
    </dsp:sp>
    <dsp:sp modelId="{4A803441-93D1-4661-A925-F176F184D67A}">
      <dsp:nvSpPr>
        <dsp:cNvPr id="0" name=""/>
        <dsp:cNvSpPr/>
      </dsp:nvSpPr>
      <dsp:spPr>
        <a:xfrm rot="2142401">
          <a:off x="1332470" y="1896904"/>
          <a:ext cx="687858" cy="36650"/>
        </a:xfrm>
        <a:custGeom>
          <a:avLst/>
          <a:gdLst/>
          <a:ahLst/>
          <a:cxnLst/>
          <a:rect l="0" t="0" r="0" b="0"/>
          <a:pathLst>
            <a:path>
              <a:moveTo>
                <a:pt x="0" y="18325"/>
              </a:moveTo>
              <a:lnTo>
                <a:pt x="687858" y="1832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a:p>
      </dsp:txBody>
      <dsp:txXfrm>
        <a:off x="1659203" y="1898033"/>
        <a:ext cx="34392" cy="34392"/>
      </dsp:txXfrm>
    </dsp:sp>
    <dsp:sp modelId="{55B8998A-2C4C-49CE-83BD-776010FFC2BC}">
      <dsp:nvSpPr>
        <dsp:cNvPr id="0" name=""/>
        <dsp:cNvSpPr/>
      </dsp:nvSpPr>
      <dsp:spPr>
        <a:xfrm>
          <a:off x="1955675" y="1766864"/>
          <a:ext cx="1396379" cy="6981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vi-VN" sz="1100" kern="1200"/>
            <a:t>Người bệnh</a:t>
          </a:r>
          <a:r>
            <a:rPr lang="en-US" sz="1100" kern="1200"/>
            <a:t> không</a:t>
          </a:r>
          <a:r>
            <a:rPr lang="vi-VN" sz="1100" kern="1200"/>
            <a:t> tử vong trong vòng 48 giờ sau khi được đặt nội khí quản, thở máy</a:t>
          </a:r>
        </a:p>
      </dsp:txBody>
      <dsp:txXfrm>
        <a:off x="1976124" y="1787313"/>
        <a:ext cx="1355481" cy="6572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D63C52DD-F78F-4F3E-B16B-5B4F42E8CC7B}" type="slidenum">
              <a:rPr lang="en-US" altLang="en-US"/>
              <a:pPr>
                <a:defRPr/>
              </a:pPr>
              <a:t>‹#›</a:t>
            </a:fld>
            <a:endParaRPr lang="en-US" altLang="en-US"/>
          </a:p>
        </p:txBody>
      </p:sp>
    </p:spTree>
    <p:extLst>
      <p:ext uri="{BB962C8B-B14F-4D97-AF65-F5344CB8AC3E}">
        <p14:creationId xmlns:p14="http://schemas.microsoft.com/office/powerpoint/2010/main" val="28598426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6A834EE0-C702-4D70-BC31-3DFEB7A54A4B}" type="slidenum">
              <a:rPr lang="en-US" altLang="en-US"/>
              <a:pPr>
                <a:defRPr/>
              </a:pPr>
              <a:t>‹#›</a:t>
            </a:fld>
            <a:endParaRPr lang="en-US" altLang="en-US"/>
          </a:p>
        </p:txBody>
      </p:sp>
    </p:spTree>
    <p:extLst>
      <p:ext uri="{BB962C8B-B14F-4D97-AF65-F5344CB8AC3E}">
        <p14:creationId xmlns:p14="http://schemas.microsoft.com/office/powerpoint/2010/main" val="557809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8142CC77-4603-46E2-9677-93206A64B2C0}" type="slidenum">
              <a:rPr lang="en-US" altLang="en-US"/>
              <a:pPr>
                <a:defRPr/>
              </a:pPr>
              <a:t>‹#›</a:t>
            </a:fld>
            <a:endParaRPr lang="en-US" altLang="en-US"/>
          </a:p>
        </p:txBody>
      </p:sp>
    </p:spTree>
    <p:extLst>
      <p:ext uri="{BB962C8B-B14F-4D97-AF65-F5344CB8AC3E}">
        <p14:creationId xmlns:p14="http://schemas.microsoft.com/office/powerpoint/2010/main" val="3344159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6065B27-9D21-4138-972B-6B103CB4C631}" type="slidenum">
              <a:rPr lang="en-US" altLang="en-US"/>
              <a:pPr>
                <a:defRPr/>
              </a:pPr>
              <a:t>‹#›</a:t>
            </a:fld>
            <a:endParaRPr lang="en-US" altLang="en-US"/>
          </a:p>
        </p:txBody>
      </p:sp>
    </p:spTree>
    <p:extLst>
      <p:ext uri="{BB962C8B-B14F-4D97-AF65-F5344CB8AC3E}">
        <p14:creationId xmlns:p14="http://schemas.microsoft.com/office/powerpoint/2010/main" val="2956090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6CA0EA-4CB6-45D4-9778-B349BCD42E75}" type="slidenum">
              <a:rPr lang="en-US" altLang="en-US"/>
              <a:pPr>
                <a:defRPr/>
              </a:pPr>
              <a:t>‹#›</a:t>
            </a:fld>
            <a:endParaRPr lang="en-US" altLang="en-US"/>
          </a:p>
        </p:txBody>
      </p:sp>
    </p:spTree>
    <p:extLst>
      <p:ext uri="{BB962C8B-B14F-4D97-AF65-F5344CB8AC3E}">
        <p14:creationId xmlns:p14="http://schemas.microsoft.com/office/powerpoint/2010/main" val="30514440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12C5BC13-369E-4362-8EC1-C4350B6A761E}" type="slidenum">
              <a:rPr lang="en-US" altLang="en-US"/>
              <a:pPr>
                <a:defRPr/>
              </a:pPr>
              <a:t>‹#›</a:t>
            </a:fld>
            <a:endParaRPr lang="en-US" altLang="en-US"/>
          </a:p>
        </p:txBody>
      </p:sp>
    </p:spTree>
    <p:extLst>
      <p:ext uri="{BB962C8B-B14F-4D97-AF65-F5344CB8AC3E}">
        <p14:creationId xmlns:p14="http://schemas.microsoft.com/office/powerpoint/2010/main" val="7440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fld id="{7934786B-C232-4434-A1A2-CAE1B6726F93}" type="slidenum">
              <a:rPr lang="en-US" altLang="en-US"/>
              <a:pPr>
                <a:defRPr/>
              </a:pPr>
              <a:t>‹#›</a:t>
            </a:fld>
            <a:endParaRPr lang="en-US" altLang="en-US"/>
          </a:p>
        </p:txBody>
      </p:sp>
    </p:spTree>
    <p:extLst>
      <p:ext uri="{BB962C8B-B14F-4D97-AF65-F5344CB8AC3E}">
        <p14:creationId xmlns:p14="http://schemas.microsoft.com/office/powerpoint/2010/main" val="3633648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CF826F60-48E9-461B-ADFE-AC827FFC96CE}" type="slidenum">
              <a:rPr lang="en-US" altLang="en-US"/>
              <a:pPr>
                <a:defRPr/>
              </a:pPr>
              <a:t>‹#›</a:t>
            </a:fld>
            <a:endParaRPr lang="en-US" altLang="en-US"/>
          </a:p>
        </p:txBody>
      </p:sp>
    </p:spTree>
    <p:extLst>
      <p:ext uri="{BB962C8B-B14F-4D97-AF65-F5344CB8AC3E}">
        <p14:creationId xmlns:p14="http://schemas.microsoft.com/office/powerpoint/2010/main" val="78260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BCAC5F9B-D241-47A9-A437-45292AC5EA80}" type="slidenum">
              <a:rPr lang="en-US" altLang="en-US"/>
              <a:pPr>
                <a:defRPr/>
              </a:pPr>
              <a:t>‹#›</a:t>
            </a:fld>
            <a:endParaRPr lang="en-US" altLang="en-US"/>
          </a:p>
        </p:txBody>
      </p:sp>
    </p:spTree>
    <p:extLst>
      <p:ext uri="{BB962C8B-B14F-4D97-AF65-F5344CB8AC3E}">
        <p14:creationId xmlns:p14="http://schemas.microsoft.com/office/powerpoint/2010/main" val="270633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F5A29B16-5096-4DF5-BA53-2320E05A0288}" type="slidenum">
              <a:rPr lang="en-US" altLang="en-US"/>
              <a:pPr>
                <a:defRPr/>
              </a:pPr>
              <a:t>‹#›</a:t>
            </a:fld>
            <a:endParaRPr lang="en-US" altLang="en-US"/>
          </a:p>
        </p:txBody>
      </p:sp>
    </p:spTree>
    <p:extLst>
      <p:ext uri="{BB962C8B-B14F-4D97-AF65-F5344CB8AC3E}">
        <p14:creationId xmlns:p14="http://schemas.microsoft.com/office/powerpoint/2010/main" val="415371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9A2422FB-8D6F-4E96-B995-6EE1CCD54D1B}" type="slidenum">
              <a:rPr lang="en-US" altLang="en-US"/>
              <a:pPr>
                <a:defRPr/>
              </a:pPr>
              <a:t>‹#›</a:t>
            </a:fld>
            <a:endParaRPr lang="en-US" altLang="en-US"/>
          </a:p>
        </p:txBody>
      </p:sp>
    </p:spTree>
    <p:extLst>
      <p:ext uri="{BB962C8B-B14F-4D97-AF65-F5344CB8AC3E}">
        <p14:creationId xmlns:p14="http://schemas.microsoft.com/office/powerpoint/2010/main" val="404276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1F917325-FA1A-4FC2-80A5-E2582479EFDB}" type="slidenum">
              <a:rPr lang="en-US" altLang="en-US"/>
              <a:pPr>
                <a:defRPr/>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818" r:id="rId1"/>
    <p:sldLayoutId id="2147483810" r:id="rId2"/>
    <p:sldLayoutId id="2147483819" r:id="rId3"/>
    <p:sldLayoutId id="2147483811" r:id="rId4"/>
    <p:sldLayoutId id="2147483812" r:id="rId5"/>
    <p:sldLayoutId id="2147483813" r:id="rId6"/>
    <p:sldLayoutId id="2147483814" r:id="rId7"/>
    <p:sldLayoutId id="2147483815" r:id="rId8"/>
    <p:sldLayoutId id="2147483820" r:id="rId9"/>
    <p:sldLayoutId id="2147483816" r:id="rId10"/>
    <p:sldLayoutId id="2147483817"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txBox="1">
            <a:spLocks/>
          </p:cNvSpPr>
          <p:nvPr/>
        </p:nvSpPr>
        <p:spPr bwMode="auto">
          <a:xfrm>
            <a:off x="395288" y="1219200"/>
            <a:ext cx="8208962" cy="4730750"/>
          </a:xfrm>
          <a:prstGeom prst="rect">
            <a:avLst/>
          </a:prstGeom>
          <a:noFill/>
          <a:ln w="9525">
            <a:noFill/>
            <a:miter lim="800000"/>
            <a:headEnd/>
            <a:tailEnd/>
          </a:ln>
        </p:spPr>
        <p:txBody>
          <a:bodyPr/>
          <a:lstStyle/>
          <a:p>
            <a:pPr algn="ctr">
              <a:defRPr/>
            </a:pPr>
            <a:r>
              <a:rPr lang="nl-NL" sz="3200" b="1" i="1" dirty="0">
                <a:solidFill>
                  <a:srgbClr val="FF0000"/>
                </a:solidFill>
                <a:latin typeface="+mn-lt"/>
              </a:rPr>
              <a:t>ĐÁNH GIÁ THỰC TRẠNG TUÂN THỦ CÁC BIỆN PHÁP NHẰM NGĂN NGỪA VIÊM PHỔI THỞ MÁY CỦA ĐIỀU DƯỠNG TẠI KHOA HỒI SỨC TÍCH CỰC CHỐNG ĐỘC BỆNH VIỆN ĐA KHOA TỈNH PHÚ THỌ 2023</a:t>
            </a:r>
            <a:endParaRPr lang="vi-VN" sz="3200" b="1" dirty="0">
              <a:solidFill>
                <a:srgbClr val="FF0000"/>
              </a:solidFill>
              <a:latin typeface="+mn-lt"/>
            </a:endParaRPr>
          </a:p>
          <a:p>
            <a:pPr algn="ctr" eaLnBrk="1" hangingPunct="1">
              <a:defRPr/>
            </a:pPr>
            <a:endParaRPr lang="vi-VN" altLang="en-US" sz="2800" b="1" dirty="0">
              <a:solidFill>
                <a:srgbClr val="FF0000"/>
              </a:solidFill>
              <a:latin typeface="Times New Roman" pitchFamily="18" charset="0"/>
              <a:cs typeface="Times New Roman" pitchFamily="18" charset="0"/>
            </a:endParaRPr>
          </a:p>
          <a:p>
            <a:pPr algn="ctr" eaLnBrk="1" hangingPunct="1">
              <a:defRPr/>
            </a:pPr>
            <a:endParaRPr lang="vi-VN" altLang="en-US" sz="2800" b="1" dirty="0">
              <a:solidFill>
                <a:srgbClr val="FF0000"/>
              </a:solidFill>
              <a:latin typeface="Times New Roman" pitchFamily="18" charset="0"/>
              <a:cs typeface="Times New Roman" pitchFamily="18" charset="0"/>
            </a:endParaRPr>
          </a:p>
          <a:p>
            <a:pPr algn="r" eaLnBrk="1" hangingPunct="1">
              <a:defRPr/>
            </a:pPr>
            <a:r>
              <a:rPr lang="en-US" altLang="en-US" b="1" dirty="0" err="1">
                <a:latin typeface="+mj-lt"/>
                <a:cs typeface="Times New Roman" pitchFamily="18" charset="0"/>
              </a:rPr>
              <a:t>Chủ</a:t>
            </a:r>
            <a:r>
              <a:rPr lang="en-US" altLang="en-US" b="1" dirty="0">
                <a:latin typeface="+mj-lt"/>
                <a:cs typeface="Times New Roman" pitchFamily="18" charset="0"/>
              </a:rPr>
              <a:t> </a:t>
            </a:r>
            <a:r>
              <a:rPr lang="en-US" altLang="en-US" b="1" dirty="0" err="1">
                <a:latin typeface="+mj-lt"/>
                <a:cs typeface="Times New Roman" pitchFamily="18" charset="0"/>
              </a:rPr>
              <a:t>nhiệm</a:t>
            </a:r>
            <a:r>
              <a:rPr lang="en-US" altLang="en-US" b="1" dirty="0">
                <a:latin typeface="+mj-lt"/>
                <a:cs typeface="Times New Roman" pitchFamily="18" charset="0"/>
              </a:rPr>
              <a:t>: NGUYỄN XUÂN ĐĂNG</a:t>
            </a:r>
          </a:p>
          <a:p>
            <a:pPr>
              <a:defRPr/>
            </a:pPr>
            <a:r>
              <a:rPr lang="nl-NL" b="1" dirty="0">
                <a:latin typeface="+mj-lt"/>
              </a:rPr>
              <a:t>                                                                      </a:t>
            </a:r>
            <a:r>
              <a:rPr lang="vi-VN" b="1" dirty="0">
                <a:latin typeface="+mj-lt"/>
              </a:rPr>
              <a:t>                      </a:t>
            </a:r>
            <a:r>
              <a:rPr lang="nl-NL" b="1" dirty="0">
                <a:latin typeface="+mj-lt"/>
              </a:rPr>
              <a:t>Cộng sự : ĐÀO ÁNH DƯƠNG</a:t>
            </a:r>
            <a:endParaRPr lang="vi-VN" b="1" dirty="0">
              <a:latin typeface="+mj-lt"/>
            </a:endParaRPr>
          </a:p>
          <a:p>
            <a:pPr>
              <a:defRPr/>
            </a:pPr>
            <a:r>
              <a:rPr lang="vi-VN" b="1" dirty="0">
                <a:latin typeface="+mj-lt"/>
              </a:rPr>
              <a:t>                                                                                              </a:t>
            </a:r>
            <a:r>
              <a:rPr lang="vi-VN" sz="1600" b="1" dirty="0">
                <a:latin typeface="+mj-lt"/>
              </a:rPr>
              <a:t>TRẦN THÙY LINH</a:t>
            </a:r>
          </a:p>
          <a:p>
            <a:pPr>
              <a:defRPr/>
            </a:pPr>
            <a:r>
              <a:rPr lang="nl-NL" b="1" dirty="0">
                <a:solidFill>
                  <a:srgbClr val="FF0000"/>
                </a:solidFill>
                <a:latin typeface="+mj-lt"/>
              </a:rPr>
              <a:t>                                                                                       </a:t>
            </a:r>
            <a:r>
              <a:rPr lang="vi-VN" b="1" dirty="0">
                <a:solidFill>
                  <a:srgbClr val="FF0000"/>
                </a:solidFill>
                <a:latin typeface="+mj-lt"/>
              </a:rPr>
              <a:t>                      </a:t>
            </a:r>
            <a:r>
              <a:rPr lang="nl-NL" b="1" dirty="0">
                <a:solidFill>
                  <a:srgbClr val="FF0000"/>
                </a:solidFill>
                <a:latin typeface="+mj-lt"/>
              </a:rPr>
              <a:t> </a:t>
            </a:r>
            <a:endParaRPr lang="vi-VN" b="1" dirty="0">
              <a:solidFill>
                <a:srgbClr val="FF0000"/>
              </a:solidFill>
              <a:latin typeface="+mj-lt"/>
            </a:endParaRPr>
          </a:p>
          <a:p>
            <a:pPr algn="r" eaLnBrk="1" hangingPunct="1">
              <a:defRPr/>
            </a:pPr>
            <a:endParaRPr lang="en-US" altLang="en-US" sz="2500" dirty="0">
              <a:solidFill>
                <a:srgbClr val="FF0000"/>
              </a:solidFill>
              <a:latin typeface="Times New Roman" pitchFamily="18" charset="0"/>
              <a:cs typeface="Times New Roman" pitchFamily="18" charset="0"/>
            </a:endParaRPr>
          </a:p>
          <a:p>
            <a:pPr algn="r" eaLnBrk="1" hangingPunct="1">
              <a:defRPr/>
            </a:pPr>
            <a:endParaRPr lang="en-US" altLang="en-US" sz="2500" i="1" dirty="0">
              <a:solidFill>
                <a:srgbClr val="FF0000"/>
              </a:solidFill>
              <a:latin typeface="Times New Roman" pitchFamily="18" charset="0"/>
              <a:cs typeface="Times New Roman" pitchFamily="18" charset="0"/>
            </a:endParaRPr>
          </a:p>
        </p:txBody>
      </p:sp>
      <p:sp>
        <p:nvSpPr>
          <p:cNvPr id="14339" name="Slide Number Placeholder 1"/>
          <p:cNvSpPr>
            <a:spLocks noGrp="1"/>
          </p:cNvSpPr>
          <p:nvPr>
            <p:ph type="sldNum" sz="quarter" idx="12"/>
          </p:nvPr>
        </p:nvSpPr>
        <p:spPr>
          <a:ln>
            <a:miter lim="800000"/>
            <a:headEnd/>
            <a:tailEnd/>
          </a:ln>
        </p:spPr>
        <p:txBody>
          <a:bodyPr/>
          <a:lstStyle/>
          <a:p>
            <a:pPr>
              <a:defRPr/>
            </a:pPr>
            <a:fld id="{21EC23CA-CF78-44C0-BE05-00B35AB272C8}" type="slidenum">
              <a:rPr lang="en-US" altLang="en-US">
                <a:latin typeface="Times New Roman" pitchFamily="18" charset="0"/>
                <a:cs typeface="Times New Roman" pitchFamily="18" charset="0"/>
              </a:rPr>
              <a:pPr>
                <a:defRPr/>
              </a:pPr>
              <a:t>1</a:t>
            </a:fld>
            <a:endParaRPr lang="en-US" altLang="en-US">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2"/>
          </p:nvPr>
        </p:nvSpPr>
        <p:spPr>
          <a:ln>
            <a:miter lim="800000"/>
            <a:headEnd/>
            <a:tailEnd/>
          </a:ln>
        </p:spPr>
        <p:txBody>
          <a:bodyPr/>
          <a:lstStyle/>
          <a:p>
            <a:pPr>
              <a:defRPr/>
            </a:pPr>
            <a:fld id="{BECEDE63-B5B4-4EAC-8E8A-D84118FD8AC0}" type="slidenum">
              <a:rPr lang="en-US" altLang="en-US"/>
              <a:pPr>
                <a:defRPr/>
              </a:pPr>
              <a:t>10</a:t>
            </a:fld>
            <a:endParaRPr lang="en-US" altLang="en-US"/>
          </a:p>
        </p:txBody>
      </p:sp>
      <p:sp>
        <p:nvSpPr>
          <p:cNvPr id="3" name="Rectangle 3"/>
          <p:cNvSpPr txBox="1">
            <a:spLocks noChangeArrowheads="1"/>
          </p:cNvSpPr>
          <p:nvPr/>
        </p:nvSpPr>
        <p:spPr bwMode="gray">
          <a:xfrm>
            <a:off x="762000" y="1371599"/>
            <a:ext cx="7696200" cy="4572001"/>
          </a:xfrm>
          <a:prstGeom prst="rect">
            <a:avLst/>
          </a:prstGeom>
          <a:noFill/>
          <a:ln>
            <a:noFill/>
          </a:ln>
          <a:effectLst/>
          <a:extLst/>
        </p:spPr>
        <p:txBody>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algn="just" eaLnBrk="1" hangingPunct="1">
              <a:lnSpc>
                <a:spcPct val="150000"/>
              </a:lnSpc>
              <a:buFont typeface="+mj-lt"/>
              <a:buAutoNum type="arabicPeriod"/>
              <a:defRPr/>
            </a:pPr>
            <a:r>
              <a:rPr lang="en-US" sz="1800" dirty="0" err="1" smtClean="0">
                <a:latin typeface="Arial" pitchFamily="34" charset="0"/>
                <a:cs typeface="Arial" pitchFamily="34" charset="0"/>
              </a:rPr>
              <a:t>Tập</a:t>
            </a:r>
            <a:r>
              <a:rPr lang="en-US" sz="1800" dirty="0" smtClean="0">
                <a:latin typeface="Arial" pitchFamily="34" charset="0"/>
                <a:cs typeface="Arial" pitchFamily="34" charset="0"/>
              </a:rPr>
              <a:t> </a:t>
            </a:r>
            <a:r>
              <a:rPr lang="en-US" sz="1800" dirty="0" err="1">
                <a:latin typeface="Arial" pitchFamily="34" charset="0"/>
                <a:cs typeface="Arial" pitchFamily="34" charset="0"/>
              </a:rPr>
              <a:t>huấn</a:t>
            </a:r>
            <a:r>
              <a:rPr lang="en-US" sz="1800" dirty="0">
                <a:latin typeface="Arial" pitchFamily="34" charset="0"/>
                <a:cs typeface="Arial" pitchFamily="34" charset="0"/>
              </a:rPr>
              <a:t> </a:t>
            </a:r>
            <a:r>
              <a:rPr lang="en-US" sz="1800" dirty="0" err="1">
                <a:latin typeface="Arial" pitchFamily="34" charset="0"/>
                <a:cs typeface="Arial" pitchFamily="34" charset="0"/>
              </a:rPr>
              <a:t>nhóm</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smtClean="0">
                <a:latin typeface="Arial" pitchFamily="34" charset="0"/>
                <a:cs typeface="Arial" pitchFamily="34" charset="0"/>
              </a:rPr>
              <a:t>tra</a:t>
            </a:r>
            <a:r>
              <a:rPr lang="en-US" sz="1800" dirty="0" smtClean="0">
                <a:latin typeface="Arial" pitchFamily="34" charset="0"/>
                <a:cs typeface="Arial" pitchFamily="34" charset="0"/>
              </a:rPr>
              <a:t>.</a:t>
            </a:r>
          </a:p>
          <a:p>
            <a:pPr lvl="1" algn="just" eaLnBrk="1" hangingPunct="1">
              <a:lnSpc>
                <a:spcPct val="150000"/>
              </a:lnSpc>
              <a:buFont typeface="+mj-lt"/>
              <a:buAutoNum type="arabicPeriod"/>
              <a:defRPr/>
            </a:pPr>
            <a:r>
              <a:rPr lang="en-US" sz="1800" dirty="0" err="1" smtClean="0">
                <a:latin typeface="Arial" pitchFamily="34" charset="0"/>
                <a:cs typeface="Arial" pitchFamily="34" charset="0"/>
              </a:rPr>
              <a:t>Chọn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mẫu</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pPr lvl="1" algn="just" eaLnBrk="1" hangingPunct="1">
              <a:lnSpc>
                <a:spcPct val="150000"/>
              </a:lnSpc>
              <a:buFont typeface="+mj-lt"/>
              <a:buAutoNum type="arabicPeriod"/>
              <a:defRPr/>
            </a:pPr>
            <a:r>
              <a:rPr lang="en-US" sz="1800" dirty="0" err="1" smtClean="0">
                <a:latin typeface="Arial" pitchFamily="34" charset="0"/>
                <a:cs typeface="Arial" pitchFamily="34" charset="0"/>
              </a:rPr>
              <a:t>Điền</a:t>
            </a:r>
            <a:r>
              <a:rPr lang="en-US" sz="1800" dirty="0" smtClean="0">
                <a:latin typeface="Arial" pitchFamily="34" charset="0"/>
                <a:cs typeface="Arial" pitchFamily="34" charset="0"/>
              </a:rPr>
              <a:t> </a:t>
            </a:r>
            <a:r>
              <a:rPr lang="en-US" sz="1800" dirty="0" err="1">
                <a:latin typeface="Arial" pitchFamily="34" charset="0"/>
                <a:cs typeface="Arial" pitchFamily="34" charset="0"/>
              </a:rPr>
              <a:t>phiếu</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tra</a:t>
            </a:r>
            <a:r>
              <a:rPr lang="en-US" sz="1800" dirty="0">
                <a:latin typeface="Arial" pitchFamily="34" charset="0"/>
                <a:cs typeface="Arial" pitchFamily="34" charset="0"/>
              </a:rPr>
              <a:t>.</a:t>
            </a:r>
          </a:p>
          <a:p>
            <a:pPr lvl="1" algn="just" eaLnBrk="1" hangingPunct="1">
              <a:lnSpc>
                <a:spcPct val="150000"/>
              </a:lnSpc>
              <a:buFont typeface="+mj-lt"/>
              <a:buAutoNum type="arabicPeriod"/>
              <a:defRPr/>
            </a:pPr>
            <a:r>
              <a:rPr lang="en-US" sz="1800" dirty="0" err="1">
                <a:latin typeface="Arial" pitchFamily="34" charset="0"/>
                <a:cs typeface="Arial" pitchFamily="34" charset="0"/>
              </a:rPr>
              <a:t>Nhập</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a:t>
            </a:r>
          </a:p>
          <a:p>
            <a:pPr lvl="1" algn="just" eaLnBrk="1" hangingPunct="1">
              <a:lnSpc>
                <a:spcPct val="150000"/>
              </a:lnSpc>
              <a:buFont typeface="+mj-lt"/>
              <a:buAutoNum type="arabicPeriod"/>
              <a:defRPr/>
            </a:pPr>
            <a:r>
              <a:rPr lang="en-US" sz="1800" dirty="0" err="1" smtClean="0">
                <a:latin typeface="Arial" pitchFamily="34" charset="0"/>
                <a:cs typeface="Arial" pitchFamily="34" charset="0"/>
              </a:rPr>
              <a:t>Kiểm</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tra</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dữ</a:t>
            </a:r>
            <a:r>
              <a:rPr lang="en-US" sz="1800" dirty="0" smtClean="0">
                <a:latin typeface="Arial" pitchFamily="34" charset="0"/>
                <a:cs typeface="Arial" pitchFamily="34" charset="0"/>
              </a:rPr>
              <a:t> </a:t>
            </a:r>
            <a:r>
              <a:rPr lang="en-US" sz="1800" dirty="0" err="1">
                <a:latin typeface="Arial" pitchFamily="34" charset="0"/>
                <a:cs typeface="Arial" pitchFamily="34" charset="0"/>
              </a:rPr>
              <a:t>liệu</a:t>
            </a:r>
            <a:r>
              <a:rPr lang="en-US" sz="1800" dirty="0" smtClean="0">
                <a:latin typeface="Arial" pitchFamily="34" charset="0"/>
                <a:cs typeface="Arial" pitchFamily="34" charset="0"/>
              </a:rPr>
              <a:t>.</a:t>
            </a:r>
          </a:p>
          <a:p>
            <a:pPr lvl="1" algn="just" eaLnBrk="1" hangingPunct="1">
              <a:lnSpc>
                <a:spcPct val="150000"/>
              </a:lnSpc>
              <a:buFont typeface="+mj-lt"/>
              <a:buAutoNum type="arabicPeriod"/>
              <a:defRPr/>
            </a:pPr>
            <a:r>
              <a:rPr lang="en-US" sz="1800" dirty="0" err="1" smtClean="0">
                <a:latin typeface="Arial" pitchFamily="34" charset="0"/>
                <a:cs typeface="Arial" pitchFamily="34" charset="0"/>
              </a:rPr>
              <a:t>Hoàn</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chỉnh</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dữ</a:t>
            </a:r>
            <a:r>
              <a:rPr lang="en-US" sz="1800" dirty="0" smtClean="0">
                <a:latin typeface="Arial" pitchFamily="34" charset="0"/>
                <a:cs typeface="Arial" pitchFamily="34" charset="0"/>
              </a:rPr>
              <a:t> </a:t>
            </a:r>
            <a:r>
              <a:rPr lang="en-US" sz="1800" dirty="0" err="1" smtClean="0">
                <a:latin typeface="Arial" pitchFamily="34" charset="0"/>
                <a:cs typeface="Arial" pitchFamily="34" charset="0"/>
              </a:rPr>
              <a:t>liệu</a:t>
            </a:r>
            <a:r>
              <a:rPr lang="en-US" sz="1800" dirty="0" smtClean="0">
                <a:latin typeface="Arial" pitchFamily="34" charset="0"/>
                <a:cs typeface="Arial" pitchFamily="34" charset="0"/>
              </a:rPr>
              <a:t>.</a:t>
            </a:r>
            <a:endParaRPr lang="en-US" sz="1800" dirty="0">
              <a:latin typeface="Arial" pitchFamily="34" charset="0"/>
              <a:cs typeface="Arial" pitchFamily="34" charset="0"/>
            </a:endParaRPr>
          </a:p>
          <a:p>
            <a:pPr lvl="1" algn="just" eaLnBrk="1" hangingPunct="1">
              <a:lnSpc>
                <a:spcPct val="150000"/>
              </a:lnSpc>
              <a:buFont typeface="+mj-lt"/>
              <a:buAutoNum type="arabicPeriod"/>
              <a:defRPr/>
            </a:pPr>
            <a:r>
              <a:rPr lang="en-US" sz="1800" dirty="0" err="1">
                <a:latin typeface="Arial" pitchFamily="34" charset="0"/>
                <a:cs typeface="Arial" pitchFamily="34" charset="0"/>
              </a:rPr>
              <a:t>Phân</a:t>
            </a:r>
            <a:r>
              <a:rPr lang="en-US" sz="1800" dirty="0">
                <a:latin typeface="Arial" pitchFamily="34" charset="0"/>
                <a:cs typeface="Arial" pitchFamily="34" charset="0"/>
              </a:rPr>
              <a:t> </a:t>
            </a:r>
            <a:r>
              <a:rPr lang="en-US" sz="1800" dirty="0" err="1">
                <a:latin typeface="Arial" pitchFamily="34" charset="0"/>
                <a:cs typeface="Arial" pitchFamily="34" charset="0"/>
              </a:rPr>
              <a:t>tích</a:t>
            </a:r>
            <a:r>
              <a:rPr lang="en-US" sz="1800" dirty="0">
                <a:latin typeface="Arial" pitchFamily="34" charset="0"/>
                <a:cs typeface="Arial" pitchFamily="34" charset="0"/>
              </a:rPr>
              <a:t> </a:t>
            </a:r>
            <a:r>
              <a:rPr lang="en-US" sz="1800" dirty="0" err="1">
                <a:latin typeface="Arial" pitchFamily="34" charset="0"/>
                <a:cs typeface="Arial" pitchFamily="34" charset="0"/>
              </a:rPr>
              <a:t>thống</a:t>
            </a:r>
            <a:r>
              <a:rPr lang="en-US" sz="1800" dirty="0">
                <a:latin typeface="Arial" pitchFamily="34" charset="0"/>
                <a:cs typeface="Arial" pitchFamily="34" charset="0"/>
              </a:rPr>
              <a:t> </a:t>
            </a:r>
            <a:r>
              <a:rPr lang="en-US" sz="1800" dirty="0" err="1">
                <a:latin typeface="Arial" pitchFamily="34" charset="0"/>
                <a:cs typeface="Arial" pitchFamily="34" charset="0"/>
              </a:rPr>
              <a:t>kê</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a:t>
            </a:r>
          </a:p>
          <a:p>
            <a:pPr lvl="1" algn="just" eaLnBrk="1" hangingPunct="1">
              <a:lnSpc>
                <a:spcPct val="150000"/>
              </a:lnSpc>
              <a:buFont typeface="+mj-lt"/>
              <a:buAutoNum type="arabicPeriod"/>
              <a:defRPr/>
            </a:pPr>
            <a:r>
              <a:rPr lang="en-US" sz="1800" dirty="0" err="1">
                <a:latin typeface="Arial" pitchFamily="34" charset="0"/>
                <a:cs typeface="Arial" pitchFamily="34" charset="0"/>
              </a:rPr>
              <a:t>Tổng</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báo</a:t>
            </a:r>
            <a:r>
              <a:rPr lang="en-US" sz="1800" dirty="0">
                <a:latin typeface="Arial" pitchFamily="34" charset="0"/>
                <a:cs typeface="Arial" pitchFamily="34" charset="0"/>
              </a:rPr>
              <a:t> </a:t>
            </a:r>
            <a:r>
              <a:rPr lang="en-US" sz="1800" dirty="0" err="1">
                <a:latin typeface="Arial" pitchFamily="34" charset="0"/>
                <a:cs typeface="Arial" pitchFamily="34" charset="0"/>
              </a:rPr>
              <a:t>cáo</a:t>
            </a:r>
            <a:r>
              <a:rPr lang="en-US" sz="1800" dirty="0">
                <a:latin typeface="Arial" pitchFamily="34" charset="0"/>
                <a:cs typeface="Arial" pitchFamily="34" charset="0"/>
              </a:rPr>
              <a:t>.</a:t>
            </a:r>
          </a:p>
          <a:p>
            <a:pPr lvl="1" algn="just" eaLnBrk="1" hangingPunct="1">
              <a:lnSpc>
                <a:spcPct val="150000"/>
              </a:lnSpc>
              <a:buFont typeface="+mj-lt"/>
              <a:buAutoNum type="arabicPeriod"/>
              <a:defRPr/>
            </a:pP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biện</a:t>
            </a:r>
            <a:r>
              <a:rPr lang="en-US" sz="1800" dirty="0">
                <a:latin typeface="Arial" pitchFamily="34" charset="0"/>
                <a:cs typeface="Arial" pitchFamily="34" charset="0"/>
              </a:rPr>
              <a:t> </a:t>
            </a:r>
            <a:r>
              <a:rPr lang="en-US" sz="1800" dirty="0" err="1">
                <a:latin typeface="Arial" pitchFamily="34" charset="0"/>
                <a:cs typeface="Arial" pitchFamily="34" charset="0"/>
              </a:rPr>
              <a:t>pháp</a:t>
            </a:r>
            <a:r>
              <a:rPr lang="en-US" sz="1800" dirty="0">
                <a:latin typeface="Arial" pitchFamily="34" charset="0"/>
                <a:cs typeface="Arial" pitchFamily="34" charset="0"/>
              </a:rPr>
              <a:t> </a:t>
            </a:r>
            <a:r>
              <a:rPr lang="en-US" sz="1800" dirty="0" err="1">
                <a:latin typeface="Arial" pitchFamily="34" charset="0"/>
                <a:cs typeface="Arial" pitchFamily="34" charset="0"/>
              </a:rPr>
              <a:t>khắc</a:t>
            </a:r>
            <a:r>
              <a:rPr lang="en-US" sz="1800" dirty="0">
                <a:latin typeface="Arial" pitchFamily="34" charset="0"/>
                <a:cs typeface="Arial" pitchFamily="34" charset="0"/>
              </a:rPr>
              <a:t> </a:t>
            </a:r>
            <a:r>
              <a:rPr lang="en-US" sz="1800" dirty="0" err="1">
                <a:latin typeface="Arial" pitchFamily="34" charset="0"/>
                <a:cs typeface="Arial" pitchFamily="34" charset="0"/>
              </a:rPr>
              <a:t>phục</a:t>
            </a:r>
            <a:r>
              <a:rPr lang="en-US" sz="1800" dirty="0">
                <a:latin typeface="Arial" pitchFamily="34" charset="0"/>
                <a:cs typeface="Arial" pitchFamily="34" charset="0"/>
              </a:rPr>
              <a:t>.</a:t>
            </a:r>
          </a:p>
          <a:p>
            <a:pPr marL="0" indent="0" algn="just" eaLnBrk="1" hangingPunct="1">
              <a:buFontTx/>
              <a:buNone/>
              <a:defRPr/>
            </a:pPr>
            <a:endParaRPr lang="vi-VN" sz="2800" b="1" dirty="0">
              <a:cs typeface="Times New Roman" pitchFamily="18" charset="0"/>
            </a:endParaRPr>
          </a:p>
        </p:txBody>
      </p:sp>
      <p:sp>
        <p:nvSpPr>
          <p:cNvPr id="2" name="Rectangle 1"/>
          <p:cNvSpPr/>
          <p:nvPr/>
        </p:nvSpPr>
        <p:spPr>
          <a:xfrm>
            <a:off x="2712358" y="685800"/>
            <a:ext cx="3719288" cy="584775"/>
          </a:xfrm>
          <a:prstGeom prst="rect">
            <a:avLst/>
          </a:prstGeom>
        </p:spPr>
        <p:txBody>
          <a:bodyPr wrap="none">
            <a:spAutoFit/>
          </a:bodyPr>
          <a:lstStyle/>
          <a:p>
            <a:pPr marL="0" indent="0" algn="ctr" eaLnBrk="1" hangingPunct="1">
              <a:buFontTx/>
              <a:buNone/>
              <a:defRPr/>
            </a:pPr>
            <a:r>
              <a:rPr lang="vi-VN" sz="3200" b="1" dirty="0" smtClean="0">
                <a:solidFill>
                  <a:srgbClr val="FF0000"/>
                </a:solidFill>
                <a:cs typeface="Times New Roman" pitchFamily="18" charset="0"/>
              </a:rPr>
              <a:t>C</a:t>
            </a:r>
            <a:r>
              <a:rPr lang="en-US" sz="3200" b="1" dirty="0" smtClean="0">
                <a:solidFill>
                  <a:srgbClr val="FF0000"/>
                </a:solidFill>
                <a:cs typeface="Times New Roman" pitchFamily="18" charset="0"/>
              </a:rPr>
              <a:t>ÁCH TIẾN HÀNH</a:t>
            </a:r>
            <a:endParaRPr lang="vi-VN" sz="3200" b="1" dirty="0">
              <a:solidFill>
                <a:srgbClr val="FF0000"/>
              </a:solidFill>
              <a:cs typeface="Times New Roman"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2"/>
          </p:nvPr>
        </p:nvSpPr>
        <p:spPr>
          <a:ln>
            <a:miter lim="800000"/>
            <a:headEnd/>
            <a:tailEnd/>
          </a:ln>
        </p:spPr>
        <p:txBody>
          <a:bodyPr/>
          <a:lstStyle/>
          <a:p>
            <a:pPr>
              <a:defRPr/>
            </a:pPr>
            <a:fld id="{0D62AF97-A231-49D7-B6EE-0CB0C8EE567E}" type="slidenum">
              <a:rPr lang="en-US" altLang="en-US"/>
              <a:pPr>
                <a:defRPr/>
              </a:pPr>
              <a:t>11</a:t>
            </a:fld>
            <a:endParaRPr lang="en-US" altLang="en-US"/>
          </a:p>
        </p:txBody>
      </p:sp>
      <p:sp>
        <p:nvSpPr>
          <p:cNvPr id="18435" name="Rectangle 3"/>
          <p:cNvSpPr txBox="1">
            <a:spLocks noChangeArrowheads="1"/>
          </p:cNvSpPr>
          <p:nvPr/>
        </p:nvSpPr>
        <p:spPr bwMode="gray">
          <a:xfrm>
            <a:off x="914400" y="1444625"/>
            <a:ext cx="71628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363538">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spcBef>
                <a:spcPct val="20000"/>
              </a:spcBef>
            </a:pPr>
            <a:r>
              <a:rPr lang="en-US" altLang="en-US" dirty="0" err="1" smtClean="0">
                <a:latin typeface="Arial" pitchFamily="34" charset="0"/>
                <a:cs typeface="Arial" pitchFamily="34" charset="0"/>
              </a:rPr>
              <a:t>Dữ</a:t>
            </a:r>
            <a:r>
              <a:rPr lang="en-US" altLang="en-US" dirty="0" smtClean="0">
                <a:latin typeface="Arial" pitchFamily="34" charset="0"/>
                <a:cs typeface="Arial" pitchFamily="34" charset="0"/>
              </a:rPr>
              <a:t> </a:t>
            </a:r>
            <a:r>
              <a:rPr lang="en-US" altLang="en-US" dirty="0" err="1" smtClean="0">
                <a:latin typeface="Arial" pitchFamily="34" charset="0"/>
                <a:cs typeface="Arial" pitchFamily="34" charset="0"/>
              </a:rPr>
              <a:t>kiện</a:t>
            </a:r>
            <a:r>
              <a:rPr lang="en-US" altLang="en-US" dirty="0" smtClean="0">
                <a:latin typeface="Arial" pitchFamily="34" charset="0"/>
                <a:cs typeface="Arial" pitchFamily="34" charset="0"/>
              </a:rPr>
              <a:t> </a:t>
            </a:r>
            <a:r>
              <a:rPr lang="en-US" altLang="en-US" dirty="0" err="1" smtClean="0">
                <a:latin typeface="Arial" pitchFamily="34" charset="0"/>
                <a:cs typeface="Arial" pitchFamily="34" charset="0"/>
              </a:rPr>
              <a:t>được</a:t>
            </a:r>
            <a:r>
              <a:rPr lang="en-US" altLang="en-US" dirty="0" smtClean="0">
                <a:latin typeface="Arial" pitchFamily="34" charset="0"/>
                <a:cs typeface="Arial" pitchFamily="34" charset="0"/>
              </a:rPr>
              <a:t> </a:t>
            </a:r>
            <a:r>
              <a:rPr lang="en-US" altLang="en-US" dirty="0" err="1" smtClean="0">
                <a:latin typeface="Arial" pitchFamily="34" charset="0"/>
                <a:cs typeface="Arial" pitchFamily="34" charset="0"/>
              </a:rPr>
              <a:t>phân</a:t>
            </a:r>
            <a:r>
              <a:rPr lang="en-US" altLang="en-US" dirty="0" smtClean="0">
                <a:latin typeface="Arial" pitchFamily="34" charset="0"/>
                <a:cs typeface="Arial" pitchFamily="34" charset="0"/>
              </a:rPr>
              <a:t> </a:t>
            </a:r>
            <a:r>
              <a:rPr lang="en-US" altLang="en-US" dirty="0" err="1" smtClean="0">
                <a:latin typeface="Arial" pitchFamily="34" charset="0"/>
                <a:cs typeface="Arial" pitchFamily="34" charset="0"/>
              </a:rPr>
              <a:t>tích</a:t>
            </a:r>
            <a:r>
              <a:rPr lang="en-US" altLang="en-US" dirty="0">
                <a:latin typeface="Arial" pitchFamily="34" charset="0"/>
                <a:cs typeface="Arial" pitchFamily="34" charset="0"/>
              </a:rPr>
              <a:t> </a:t>
            </a:r>
            <a:r>
              <a:rPr lang="en-US" altLang="en-US" dirty="0" err="1" smtClean="0">
                <a:latin typeface="Arial" pitchFamily="34" charset="0"/>
                <a:cs typeface="Arial" pitchFamily="34" charset="0"/>
              </a:rPr>
              <a:t>bằng</a:t>
            </a:r>
            <a:r>
              <a:rPr lang="en-US" altLang="en-US" dirty="0" smtClean="0">
                <a:latin typeface="Arial" pitchFamily="34" charset="0"/>
                <a:cs typeface="Arial" pitchFamily="34" charset="0"/>
              </a:rPr>
              <a:t> </a:t>
            </a:r>
            <a:r>
              <a:rPr lang="en-US" altLang="en-US" dirty="0" err="1">
                <a:latin typeface="Arial" pitchFamily="34" charset="0"/>
                <a:cs typeface="Arial" pitchFamily="34" charset="0"/>
              </a:rPr>
              <a:t>phần</a:t>
            </a:r>
            <a:r>
              <a:rPr lang="en-US" altLang="en-US" dirty="0">
                <a:latin typeface="Arial" pitchFamily="34" charset="0"/>
                <a:cs typeface="Arial" pitchFamily="34" charset="0"/>
              </a:rPr>
              <a:t> </a:t>
            </a:r>
            <a:r>
              <a:rPr lang="en-US" altLang="en-US" dirty="0" err="1" smtClean="0">
                <a:latin typeface="Arial" pitchFamily="34" charset="0"/>
                <a:cs typeface="Arial" pitchFamily="34" charset="0"/>
              </a:rPr>
              <a:t>mềm</a:t>
            </a:r>
            <a:r>
              <a:rPr lang="en-US" altLang="en-US" smtClean="0">
                <a:latin typeface="Arial" pitchFamily="34" charset="0"/>
                <a:cs typeface="Arial" pitchFamily="34" charset="0"/>
              </a:rPr>
              <a:t>: </a:t>
            </a:r>
            <a:r>
              <a:rPr lang="en-US" b="1" smtClean="0">
                <a:latin typeface="Arial" pitchFamily="34" charset="0"/>
                <a:cs typeface="Arial" pitchFamily="34" charset="0"/>
              </a:rPr>
              <a:t>SPSS </a:t>
            </a:r>
            <a:r>
              <a:rPr lang="en-US" b="1" dirty="0">
                <a:latin typeface="Arial" pitchFamily="34" charset="0"/>
                <a:cs typeface="Arial" pitchFamily="34" charset="0"/>
              </a:rPr>
              <a:t>(Statistical Package for the Social </a:t>
            </a:r>
            <a:r>
              <a:rPr lang="en-US" b="1" dirty="0" smtClean="0">
                <a:latin typeface="Arial" pitchFamily="34" charset="0"/>
                <a:cs typeface="Arial" pitchFamily="34" charset="0"/>
              </a:rPr>
              <a:t>Sciences)</a:t>
            </a:r>
            <a:endParaRPr lang="vi-VN" altLang="en-US" b="1" i="1" dirty="0">
              <a:latin typeface="Arial" pitchFamily="34" charset="0"/>
              <a:cs typeface="Arial" pitchFamily="34" charset="0"/>
            </a:endParaRPr>
          </a:p>
          <a:p>
            <a:pPr algn="just" eaLnBrk="1" hangingPunct="1">
              <a:spcBef>
                <a:spcPct val="20000"/>
              </a:spcBef>
            </a:pPr>
            <a:endParaRPr lang="vi-VN" altLang="en-US" sz="1100" b="1" dirty="0">
              <a:latin typeface="Times New Roman" pitchFamily="18" charset="0"/>
              <a:cs typeface="Times New Roman" pitchFamily="18" charset="0"/>
            </a:endParaRPr>
          </a:p>
          <a:p>
            <a:pPr algn="just" eaLnBrk="1" hangingPunct="1">
              <a:spcBef>
                <a:spcPct val="20000"/>
              </a:spcBef>
            </a:pPr>
            <a:endParaRPr lang="vi-VN" altLang="en-US" sz="2800" b="1" dirty="0">
              <a:latin typeface="Times New Roman" pitchFamily="18" charset="0"/>
              <a:cs typeface="Times New Roman" pitchFamily="18" charset="0"/>
            </a:endParaRPr>
          </a:p>
        </p:txBody>
      </p:sp>
      <p:sp>
        <p:nvSpPr>
          <p:cNvPr id="2" name="Rectangle 1"/>
          <p:cNvSpPr/>
          <p:nvPr/>
        </p:nvSpPr>
        <p:spPr>
          <a:xfrm>
            <a:off x="2209800" y="533400"/>
            <a:ext cx="4325800" cy="584775"/>
          </a:xfrm>
          <a:prstGeom prst="rect">
            <a:avLst/>
          </a:prstGeom>
        </p:spPr>
        <p:txBody>
          <a:bodyPr wrap="none">
            <a:spAutoFit/>
          </a:bodyPr>
          <a:lstStyle/>
          <a:p>
            <a:pPr algn="just" eaLnBrk="1" hangingPunct="1">
              <a:spcBef>
                <a:spcPct val="20000"/>
              </a:spcBef>
            </a:pPr>
            <a:r>
              <a:rPr lang="vi-VN" altLang="en-US" sz="3200" b="1" dirty="0" smtClean="0">
                <a:solidFill>
                  <a:srgbClr val="FF0000"/>
                </a:solidFill>
                <a:latin typeface="Arial" pitchFamily="34" charset="0"/>
                <a:cs typeface="Arial" pitchFamily="34" charset="0"/>
              </a:rPr>
              <a:t>P</a:t>
            </a:r>
            <a:r>
              <a:rPr lang="en-US" altLang="en-US" sz="3200" b="1" dirty="0" smtClean="0">
                <a:solidFill>
                  <a:srgbClr val="FF0000"/>
                </a:solidFill>
                <a:latin typeface="Arial" pitchFamily="34" charset="0"/>
                <a:cs typeface="Arial" pitchFamily="34" charset="0"/>
              </a:rPr>
              <a:t>HÂN TÍCH DỮ LIỆU</a:t>
            </a:r>
            <a:endParaRPr lang="vi-VN" altLang="en-US" sz="3200" b="1" dirty="0">
              <a:solidFill>
                <a:srgbClr val="FF0000"/>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CAC5F9B-D241-47A9-A437-45292AC5EA80}" type="slidenum">
              <a:rPr lang="en-US" altLang="en-US" smtClean="0"/>
              <a:pPr>
                <a:defRPr/>
              </a:pPr>
              <a:t>12</a:t>
            </a:fld>
            <a:endParaRPr lang="en-US" altLang="en-US"/>
          </a:p>
        </p:txBody>
      </p:sp>
      <p:sp>
        <p:nvSpPr>
          <p:cNvPr id="4" name="Rectangle 3"/>
          <p:cNvSpPr/>
          <p:nvPr/>
        </p:nvSpPr>
        <p:spPr>
          <a:xfrm>
            <a:off x="1219200" y="1676400"/>
            <a:ext cx="6943922" cy="707886"/>
          </a:xfrm>
          <a:prstGeom prst="rect">
            <a:avLst/>
          </a:prstGeom>
        </p:spPr>
        <p:txBody>
          <a:bodyPr wrap="square">
            <a:spAutoFit/>
          </a:bodyPr>
          <a:lstStyle/>
          <a:p>
            <a:endParaRPr lang="en-US" sz="2000" u="sng" dirty="0" smtClean="0">
              <a:solidFill>
                <a:srgbClr val="FF0000"/>
              </a:solidFill>
            </a:endParaRPr>
          </a:p>
          <a:p>
            <a:r>
              <a:rPr lang="en-US" sz="2000" u="sng" dirty="0" err="1" smtClean="0">
                <a:solidFill>
                  <a:srgbClr val="FF0000"/>
                </a:solidFill>
              </a:rPr>
              <a:t>Thời</a:t>
            </a:r>
            <a:r>
              <a:rPr lang="en-US" sz="2000" u="sng" dirty="0" smtClean="0">
                <a:solidFill>
                  <a:srgbClr val="FF0000"/>
                </a:solidFill>
              </a:rPr>
              <a:t> </a:t>
            </a:r>
            <a:r>
              <a:rPr lang="en-US" sz="2000" u="sng" dirty="0" err="1" smtClean="0">
                <a:solidFill>
                  <a:srgbClr val="FF0000"/>
                </a:solidFill>
              </a:rPr>
              <a:t>gian</a:t>
            </a:r>
            <a:r>
              <a:rPr lang="en-US" sz="2000" u="sng" dirty="0" smtClean="0">
                <a:solidFill>
                  <a:srgbClr val="FF0000"/>
                </a:solidFill>
              </a:rPr>
              <a:t> </a:t>
            </a:r>
            <a:r>
              <a:rPr lang="en-US" sz="2000" u="sng" dirty="0" err="1" smtClean="0">
                <a:solidFill>
                  <a:srgbClr val="FF0000"/>
                </a:solidFill>
              </a:rPr>
              <a:t>nghiên</a:t>
            </a:r>
            <a:r>
              <a:rPr lang="en-US" sz="2000" u="sng" dirty="0" smtClean="0">
                <a:solidFill>
                  <a:srgbClr val="FF0000"/>
                </a:solidFill>
              </a:rPr>
              <a:t> </a:t>
            </a:r>
            <a:r>
              <a:rPr lang="en-US" sz="2000" u="sng" dirty="0" err="1" smtClean="0">
                <a:solidFill>
                  <a:srgbClr val="FF0000"/>
                </a:solidFill>
              </a:rPr>
              <a:t>cứu</a:t>
            </a:r>
            <a:r>
              <a:rPr lang="en-US" sz="2000" dirty="0" smtClean="0"/>
              <a:t>: </a:t>
            </a:r>
            <a:r>
              <a:rPr lang="en-US" sz="2000" dirty="0" err="1" smtClean="0"/>
              <a:t>Từ</a:t>
            </a:r>
            <a:r>
              <a:rPr lang="en-US" sz="2000" dirty="0" smtClean="0"/>
              <a:t> </a:t>
            </a:r>
            <a:r>
              <a:rPr lang="en-US" sz="2000" dirty="0" err="1"/>
              <a:t>tháng</a:t>
            </a:r>
            <a:r>
              <a:rPr lang="en-US" sz="2000" dirty="0"/>
              <a:t> 03/2023- 09/2023</a:t>
            </a:r>
          </a:p>
        </p:txBody>
      </p:sp>
      <p:sp>
        <p:nvSpPr>
          <p:cNvPr id="5" name="Rectangle 4"/>
          <p:cNvSpPr/>
          <p:nvPr/>
        </p:nvSpPr>
        <p:spPr>
          <a:xfrm>
            <a:off x="1219200" y="2286000"/>
            <a:ext cx="6629400" cy="984885"/>
          </a:xfrm>
          <a:prstGeom prst="rect">
            <a:avLst/>
          </a:prstGeom>
        </p:spPr>
        <p:txBody>
          <a:bodyPr wrap="square">
            <a:spAutoFit/>
          </a:bodyPr>
          <a:lstStyle/>
          <a:p>
            <a:endParaRPr lang="en-US" u="sng" dirty="0" smtClean="0">
              <a:solidFill>
                <a:srgbClr val="FF0000"/>
              </a:solidFill>
            </a:endParaRPr>
          </a:p>
          <a:p>
            <a:endParaRPr lang="en-US" sz="2000" u="sng" dirty="0">
              <a:solidFill>
                <a:srgbClr val="FF0000"/>
              </a:solidFill>
            </a:endParaRPr>
          </a:p>
          <a:p>
            <a:r>
              <a:rPr lang="en-US" sz="2000" u="sng" dirty="0" err="1" smtClean="0">
                <a:solidFill>
                  <a:srgbClr val="FF0000"/>
                </a:solidFill>
              </a:rPr>
              <a:t>Địa</a:t>
            </a:r>
            <a:r>
              <a:rPr lang="en-US" sz="2000" u="sng" dirty="0" smtClean="0">
                <a:solidFill>
                  <a:srgbClr val="FF0000"/>
                </a:solidFill>
              </a:rPr>
              <a:t> </a:t>
            </a:r>
            <a:r>
              <a:rPr lang="en-US" sz="2000" u="sng" dirty="0" err="1">
                <a:solidFill>
                  <a:srgbClr val="FF0000"/>
                </a:solidFill>
              </a:rPr>
              <a:t>điểm</a:t>
            </a:r>
            <a:r>
              <a:rPr lang="en-US" sz="2000" u="sng" dirty="0">
                <a:solidFill>
                  <a:srgbClr val="FF0000"/>
                </a:solidFill>
              </a:rPr>
              <a:t> </a:t>
            </a:r>
            <a:r>
              <a:rPr lang="en-US" sz="2000" u="sng" dirty="0" err="1">
                <a:solidFill>
                  <a:srgbClr val="FF0000"/>
                </a:solidFill>
              </a:rPr>
              <a:t>nghiên</a:t>
            </a:r>
            <a:r>
              <a:rPr lang="en-US" sz="2000" u="sng" dirty="0">
                <a:solidFill>
                  <a:srgbClr val="FF0000"/>
                </a:solidFill>
              </a:rPr>
              <a:t> </a:t>
            </a:r>
            <a:r>
              <a:rPr lang="en-US" sz="2000" u="sng" dirty="0" err="1" smtClean="0">
                <a:solidFill>
                  <a:srgbClr val="FF0000"/>
                </a:solidFill>
              </a:rPr>
              <a:t>cứu</a:t>
            </a:r>
            <a:r>
              <a:rPr lang="en-US" sz="2000" dirty="0" smtClean="0"/>
              <a:t>: </a:t>
            </a:r>
            <a:r>
              <a:rPr lang="en-US" sz="2000" dirty="0" err="1" smtClean="0"/>
              <a:t>Tầng</a:t>
            </a:r>
            <a:r>
              <a:rPr lang="en-US" sz="2000" dirty="0" smtClean="0"/>
              <a:t> 5 </a:t>
            </a:r>
            <a:r>
              <a:rPr lang="en-US" sz="2000" dirty="0" err="1" smtClean="0"/>
              <a:t>nhà</a:t>
            </a:r>
            <a:r>
              <a:rPr lang="en-US" sz="2000" dirty="0" smtClean="0"/>
              <a:t> C </a:t>
            </a:r>
            <a:r>
              <a:rPr lang="en-US" sz="2000" dirty="0" err="1" smtClean="0"/>
              <a:t>khoa</a:t>
            </a:r>
            <a:r>
              <a:rPr lang="en-US" sz="2000" dirty="0" smtClean="0"/>
              <a:t> HSTC- CĐ </a:t>
            </a:r>
            <a:endParaRPr lang="en-US" sz="2000" dirty="0"/>
          </a:p>
        </p:txBody>
      </p:sp>
      <p:sp>
        <p:nvSpPr>
          <p:cNvPr id="6" name="Rectangle 5"/>
          <p:cNvSpPr/>
          <p:nvPr/>
        </p:nvSpPr>
        <p:spPr>
          <a:xfrm>
            <a:off x="990600" y="609600"/>
            <a:ext cx="7660880" cy="584775"/>
          </a:xfrm>
          <a:prstGeom prst="rect">
            <a:avLst/>
          </a:prstGeom>
        </p:spPr>
        <p:txBody>
          <a:bodyPr wrap="none">
            <a:spAutoFit/>
          </a:bodyPr>
          <a:lstStyle/>
          <a:p>
            <a:r>
              <a:rPr lang="en-US" sz="3200" dirty="0">
                <a:solidFill>
                  <a:srgbClr val="FF0000"/>
                </a:solidFill>
              </a:rPr>
              <a:t>THỜI GIAN VÀ ĐỊA ĐIỂM NGHIÊN CỨU</a:t>
            </a:r>
          </a:p>
        </p:txBody>
      </p:sp>
    </p:spTree>
    <p:extLst>
      <p:ext uri="{BB962C8B-B14F-4D97-AF65-F5344CB8AC3E}">
        <p14:creationId xmlns:p14="http://schemas.microsoft.com/office/powerpoint/2010/main" val="1055736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2"/>
          </p:nvPr>
        </p:nvSpPr>
        <p:spPr>
          <a:ln>
            <a:miter lim="800000"/>
            <a:headEnd/>
            <a:tailEnd/>
          </a:ln>
        </p:spPr>
        <p:txBody>
          <a:bodyPr/>
          <a:lstStyle/>
          <a:p>
            <a:pPr>
              <a:defRPr/>
            </a:pPr>
            <a:fld id="{F4E2F8B6-59C6-4694-A5B3-7822D899AD25}" type="slidenum">
              <a:rPr lang="en-US" altLang="en-US"/>
              <a:pPr>
                <a:defRPr/>
              </a:pPr>
              <a:t>13</a:t>
            </a:fld>
            <a:endParaRPr lang="en-US" altLang="en-US"/>
          </a:p>
        </p:txBody>
      </p:sp>
      <p:sp>
        <p:nvSpPr>
          <p:cNvPr id="19460" name="TextBox 2"/>
          <p:cNvSpPr txBox="1">
            <a:spLocks noChangeArrowheads="1"/>
          </p:cNvSpPr>
          <p:nvPr/>
        </p:nvSpPr>
        <p:spPr bwMode="auto">
          <a:xfrm>
            <a:off x="685800" y="731838"/>
            <a:ext cx="7848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3200" b="1" dirty="0">
                <a:solidFill>
                  <a:srgbClr val="FF0000"/>
                </a:solidFill>
                <a:latin typeface="Arial" pitchFamily="34" charset="0"/>
                <a:cs typeface="Arial" pitchFamily="34" charset="0"/>
              </a:rPr>
              <a:t>LƯU ĐỒ THỰC HIỆN</a:t>
            </a:r>
          </a:p>
        </p:txBody>
      </p:sp>
      <p:graphicFrame>
        <p:nvGraphicFramePr>
          <p:cNvPr id="6" name="Diagram 5"/>
          <p:cNvGraphicFramePr/>
          <p:nvPr>
            <p:extLst>
              <p:ext uri="{D42A27DB-BD31-4B8C-83A1-F6EECF244321}">
                <p14:modId xmlns:p14="http://schemas.microsoft.com/office/powerpoint/2010/main" val="2770745612"/>
              </p:ext>
            </p:extLst>
          </p:nvPr>
        </p:nvGraphicFramePr>
        <p:xfrm>
          <a:off x="762000" y="1752600"/>
          <a:ext cx="33528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ight Arrow 6"/>
          <p:cNvSpPr/>
          <p:nvPr/>
        </p:nvSpPr>
        <p:spPr>
          <a:xfrm>
            <a:off x="4191000" y="2400300"/>
            <a:ext cx="3695700" cy="2057400"/>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14"/>
          <p:cNvSpPr/>
          <p:nvPr/>
        </p:nvSpPr>
        <p:spPr>
          <a:xfrm>
            <a:off x="5675544" y="3147454"/>
            <a:ext cx="457200" cy="56309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Rectangle 12"/>
          <p:cNvSpPr/>
          <p:nvPr/>
        </p:nvSpPr>
        <p:spPr>
          <a:xfrm>
            <a:off x="4818972" y="3147454"/>
            <a:ext cx="457200" cy="814946"/>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Rectangle 10"/>
          <p:cNvSpPr/>
          <p:nvPr/>
        </p:nvSpPr>
        <p:spPr>
          <a:xfrm>
            <a:off x="3962400" y="3147454"/>
            <a:ext cx="457200" cy="56309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7" name="Group 16"/>
          <p:cNvGrpSpPr/>
          <p:nvPr/>
        </p:nvGrpSpPr>
        <p:grpSpPr>
          <a:xfrm>
            <a:off x="6400800" y="3147519"/>
            <a:ext cx="1066800" cy="562961"/>
            <a:chOff x="1952237" y="1060569"/>
            <a:chExt cx="713809" cy="562961"/>
          </a:xfrm>
        </p:grpSpPr>
        <p:sp>
          <p:nvSpPr>
            <p:cNvPr id="24" name="Rectangle 23"/>
            <p:cNvSpPr/>
            <p:nvPr/>
          </p:nvSpPr>
          <p:spPr>
            <a:xfrm>
              <a:off x="1952237" y="1060569"/>
              <a:ext cx="713809" cy="56296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5" name="Rectangle 24"/>
            <p:cNvSpPr/>
            <p:nvPr/>
          </p:nvSpPr>
          <p:spPr>
            <a:xfrm>
              <a:off x="1952237" y="1060569"/>
              <a:ext cx="713809" cy="56296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91440" rIns="0" bIns="91440" numCol="1" spcCol="1270" anchor="ctr" anchorCtr="0">
              <a:noAutofit/>
            </a:bodyPr>
            <a:lstStyle/>
            <a:p>
              <a:pPr lvl="0" algn="ctr" defTabSz="400050">
                <a:lnSpc>
                  <a:spcPct val="90000"/>
                </a:lnSpc>
                <a:spcBef>
                  <a:spcPct val="0"/>
                </a:spcBef>
                <a:spcAft>
                  <a:spcPct val="35000"/>
                </a:spcAft>
              </a:pPr>
              <a:r>
                <a:rPr lang="en-US" sz="1200" kern="1200" dirty="0" err="1">
                  <a:solidFill>
                    <a:schemeClr val="bg1"/>
                  </a:solidFill>
                  <a:latin typeface="Arial" pitchFamily="34" charset="0"/>
                  <a:cs typeface="Arial" pitchFamily="34" charset="0"/>
                </a:rPr>
                <a:t>Nhập</a:t>
              </a:r>
              <a:r>
                <a:rPr lang="en-US" sz="1200" kern="1200" dirty="0">
                  <a:solidFill>
                    <a:schemeClr val="bg1"/>
                  </a:solidFill>
                  <a:latin typeface="Arial" pitchFamily="34" charset="0"/>
                  <a:cs typeface="Arial" pitchFamily="34" charset="0"/>
                </a:rPr>
                <a:t> </a:t>
              </a:r>
              <a:r>
                <a:rPr lang="en-US" sz="1200" kern="1200" dirty="0" err="1">
                  <a:solidFill>
                    <a:schemeClr val="bg1"/>
                  </a:solidFill>
                  <a:latin typeface="Arial" pitchFamily="34" charset="0"/>
                  <a:cs typeface="Arial" pitchFamily="34" charset="0"/>
                </a:rPr>
                <a:t>liệu</a:t>
              </a:r>
              <a:r>
                <a:rPr lang="en-US" sz="1200" kern="1200" dirty="0">
                  <a:solidFill>
                    <a:schemeClr val="bg1"/>
                  </a:solidFill>
                  <a:latin typeface="Arial" pitchFamily="34" charset="0"/>
                  <a:cs typeface="Arial" pitchFamily="34" charset="0"/>
                </a:rPr>
                <a:t> </a:t>
              </a:r>
              <a:r>
                <a:rPr lang="en-US" sz="1200" kern="1200" dirty="0" err="1">
                  <a:solidFill>
                    <a:schemeClr val="bg1"/>
                  </a:solidFill>
                  <a:latin typeface="Arial" pitchFamily="34" charset="0"/>
                  <a:cs typeface="Arial" pitchFamily="34" charset="0"/>
                </a:rPr>
                <a:t>và</a:t>
              </a:r>
              <a:r>
                <a:rPr lang="en-US" sz="1200" kern="1200" dirty="0">
                  <a:solidFill>
                    <a:schemeClr val="bg1"/>
                  </a:solidFill>
                  <a:latin typeface="Arial" pitchFamily="34" charset="0"/>
                  <a:cs typeface="Arial" pitchFamily="34" charset="0"/>
                </a:rPr>
                <a:t> </a:t>
              </a:r>
              <a:r>
                <a:rPr lang="en-US" sz="1200" kern="1200" dirty="0" err="1">
                  <a:solidFill>
                    <a:schemeClr val="bg1"/>
                  </a:solidFill>
                  <a:latin typeface="Arial" pitchFamily="34" charset="0"/>
                  <a:cs typeface="Arial" pitchFamily="34" charset="0"/>
                </a:rPr>
                <a:t>xử</a:t>
              </a:r>
              <a:r>
                <a:rPr lang="en-US" sz="1200" kern="1200" dirty="0">
                  <a:solidFill>
                    <a:schemeClr val="bg1"/>
                  </a:solidFill>
                  <a:latin typeface="Arial" pitchFamily="34" charset="0"/>
                  <a:cs typeface="Arial" pitchFamily="34" charset="0"/>
                </a:rPr>
                <a:t> </a:t>
              </a:r>
              <a:r>
                <a:rPr lang="en-US" sz="1200" kern="1200" dirty="0" err="1">
                  <a:solidFill>
                    <a:schemeClr val="bg1"/>
                  </a:solidFill>
                  <a:latin typeface="Arial" pitchFamily="34" charset="0"/>
                  <a:cs typeface="Arial" pitchFamily="34" charset="0"/>
                </a:rPr>
                <a:t>lí</a:t>
              </a:r>
              <a:r>
                <a:rPr lang="en-US" sz="1200" kern="1200" dirty="0">
                  <a:solidFill>
                    <a:schemeClr val="bg1"/>
                  </a:solidFill>
                  <a:latin typeface="Arial" pitchFamily="34" charset="0"/>
                  <a:cs typeface="Arial" pitchFamily="34" charset="0"/>
                </a:rPr>
                <a:t> </a:t>
              </a:r>
              <a:r>
                <a:rPr lang="en-US" sz="1200" kern="1200" dirty="0" err="1">
                  <a:solidFill>
                    <a:schemeClr val="bg1"/>
                  </a:solidFill>
                  <a:latin typeface="Arial" pitchFamily="34" charset="0"/>
                  <a:cs typeface="Arial" pitchFamily="34" charset="0"/>
                </a:rPr>
                <a:t>số</a:t>
              </a:r>
              <a:r>
                <a:rPr lang="en-US" sz="1200" kern="1200" dirty="0">
                  <a:solidFill>
                    <a:schemeClr val="bg1"/>
                  </a:solidFill>
                  <a:latin typeface="Arial" pitchFamily="34" charset="0"/>
                  <a:cs typeface="Arial" pitchFamily="34" charset="0"/>
                </a:rPr>
                <a:t> </a:t>
              </a:r>
              <a:r>
                <a:rPr lang="en-US" sz="1200" kern="1200" dirty="0" err="1">
                  <a:solidFill>
                    <a:schemeClr val="bg1"/>
                  </a:solidFill>
                  <a:latin typeface="Arial" pitchFamily="34" charset="0"/>
                  <a:cs typeface="Arial" pitchFamily="34" charset="0"/>
                </a:rPr>
                <a:t>liệu</a:t>
              </a:r>
              <a:r>
                <a:rPr lang="en-US" sz="1200" kern="1200" dirty="0">
                  <a:solidFill>
                    <a:schemeClr val="bg1"/>
                  </a:solidFill>
                  <a:latin typeface="Arial" pitchFamily="34" charset="0"/>
                  <a:cs typeface="Arial" pitchFamily="34" charset="0"/>
                </a:rPr>
                <a:t> </a:t>
              </a:r>
              <a:r>
                <a:rPr lang="en-US" sz="1200" kern="1200" dirty="0" err="1">
                  <a:solidFill>
                    <a:schemeClr val="bg1"/>
                  </a:solidFill>
                  <a:latin typeface="Arial" pitchFamily="34" charset="0"/>
                  <a:cs typeface="Arial" pitchFamily="34" charset="0"/>
                </a:rPr>
                <a:t>và</a:t>
              </a:r>
              <a:r>
                <a:rPr lang="en-US" sz="1200" kern="1200" dirty="0">
                  <a:solidFill>
                    <a:schemeClr val="bg1"/>
                  </a:solidFill>
                  <a:latin typeface="Arial" pitchFamily="34" charset="0"/>
                  <a:cs typeface="Arial" pitchFamily="34" charset="0"/>
                </a:rPr>
                <a:t> </a:t>
              </a:r>
              <a:r>
                <a:rPr lang="en-US" sz="1200" kern="1200" dirty="0" err="1">
                  <a:solidFill>
                    <a:schemeClr val="bg1"/>
                  </a:solidFill>
                  <a:latin typeface="Arial" pitchFamily="34" charset="0"/>
                  <a:cs typeface="Arial" pitchFamily="34" charset="0"/>
                </a:rPr>
                <a:t>viết</a:t>
              </a:r>
              <a:r>
                <a:rPr lang="en-US" sz="1200" kern="1200" dirty="0">
                  <a:solidFill>
                    <a:schemeClr val="bg1"/>
                  </a:solidFill>
                  <a:latin typeface="Arial" pitchFamily="34" charset="0"/>
                  <a:cs typeface="Arial" pitchFamily="34" charset="0"/>
                </a:rPr>
                <a:t> </a:t>
              </a:r>
              <a:r>
                <a:rPr lang="en-US" sz="1200" kern="1200" dirty="0" err="1">
                  <a:solidFill>
                    <a:schemeClr val="bg1"/>
                  </a:solidFill>
                  <a:latin typeface="Arial" pitchFamily="34" charset="0"/>
                  <a:cs typeface="Arial" pitchFamily="34" charset="0"/>
                </a:rPr>
                <a:t>báo</a:t>
              </a:r>
              <a:r>
                <a:rPr lang="en-US" sz="1200" kern="1200" dirty="0">
                  <a:solidFill>
                    <a:schemeClr val="bg1"/>
                  </a:solidFill>
                  <a:latin typeface="Arial" pitchFamily="34" charset="0"/>
                  <a:cs typeface="Arial" pitchFamily="34" charset="0"/>
                </a:rPr>
                <a:t> </a:t>
              </a:r>
              <a:r>
                <a:rPr lang="en-US" sz="1200" kern="1200" dirty="0" err="1">
                  <a:solidFill>
                    <a:schemeClr val="bg1"/>
                  </a:solidFill>
                  <a:latin typeface="Arial" pitchFamily="34" charset="0"/>
                  <a:cs typeface="Arial" pitchFamily="34" charset="0"/>
                </a:rPr>
                <a:t>cáo</a:t>
              </a:r>
              <a:endParaRPr lang="vi-VN" sz="1200" kern="1200" dirty="0">
                <a:solidFill>
                  <a:schemeClr val="bg1"/>
                </a:solidFill>
                <a:latin typeface="Arial" pitchFamily="34" charset="0"/>
                <a:cs typeface="Arial" pitchFamily="34" charset="0"/>
              </a:endParaRPr>
            </a:p>
          </p:txBody>
        </p:sp>
      </p:grpSp>
      <p:grpSp>
        <p:nvGrpSpPr>
          <p:cNvPr id="18" name="Group 17"/>
          <p:cNvGrpSpPr/>
          <p:nvPr/>
        </p:nvGrpSpPr>
        <p:grpSpPr>
          <a:xfrm>
            <a:off x="5410198" y="3147519"/>
            <a:ext cx="1200829" cy="562961"/>
            <a:chOff x="1095665" y="1060569"/>
            <a:chExt cx="713809" cy="562961"/>
          </a:xfrm>
        </p:grpSpPr>
        <p:sp>
          <p:nvSpPr>
            <p:cNvPr id="22" name="Rectangle 21"/>
            <p:cNvSpPr/>
            <p:nvPr/>
          </p:nvSpPr>
          <p:spPr>
            <a:xfrm>
              <a:off x="1095665" y="1060569"/>
              <a:ext cx="713809" cy="56296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3" name="Rectangle 22"/>
            <p:cNvSpPr/>
            <p:nvPr/>
          </p:nvSpPr>
          <p:spPr>
            <a:xfrm>
              <a:off x="1095666" y="1060569"/>
              <a:ext cx="588844" cy="56296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91440" rIns="0" bIns="91440" numCol="1" spcCol="1270" anchor="ctr" anchorCtr="0">
              <a:noAutofit/>
            </a:bodyPr>
            <a:lstStyle/>
            <a:p>
              <a:pPr lvl="0" algn="ctr" defTabSz="400050">
                <a:lnSpc>
                  <a:spcPct val="90000"/>
                </a:lnSpc>
                <a:spcBef>
                  <a:spcPct val="0"/>
                </a:spcBef>
                <a:spcAft>
                  <a:spcPct val="35000"/>
                </a:spcAft>
              </a:pPr>
              <a:r>
                <a:rPr lang="en-US" sz="1200" kern="1200" dirty="0" err="1">
                  <a:solidFill>
                    <a:schemeClr val="bg1"/>
                  </a:solidFill>
                  <a:latin typeface="Arial" pitchFamily="34" charset="0"/>
                  <a:cs typeface="Arial" pitchFamily="34" charset="0"/>
                </a:rPr>
                <a:t>Kiểm</a:t>
              </a:r>
              <a:r>
                <a:rPr lang="en-US" sz="1200" kern="1200" dirty="0">
                  <a:solidFill>
                    <a:schemeClr val="bg1"/>
                  </a:solidFill>
                  <a:latin typeface="Arial" pitchFamily="34" charset="0"/>
                  <a:cs typeface="Arial" pitchFamily="34" charset="0"/>
                </a:rPr>
                <a:t> </a:t>
              </a:r>
              <a:r>
                <a:rPr lang="en-US" sz="1200" kern="1200" dirty="0" err="1">
                  <a:solidFill>
                    <a:schemeClr val="bg1"/>
                  </a:solidFill>
                  <a:latin typeface="Arial" pitchFamily="34" charset="0"/>
                  <a:cs typeface="Arial" pitchFamily="34" charset="0"/>
                </a:rPr>
                <a:t>tra</a:t>
              </a:r>
              <a:r>
                <a:rPr lang="en-US" sz="1200" kern="1200" dirty="0">
                  <a:solidFill>
                    <a:schemeClr val="bg1"/>
                  </a:solidFill>
                  <a:latin typeface="Arial" pitchFamily="34" charset="0"/>
                  <a:cs typeface="Arial" pitchFamily="34" charset="0"/>
                </a:rPr>
                <a:t> </a:t>
              </a:r>
              <a:r>
                <a:rPr lang="en-US" sz="1200" kern="1200" dirty="0" err="1">
                  <a:solidFill>
                    <a:schemeClr val="bg1"/>
                  </a:solidFill>
                  <a:latin typeface="Arial" pitchFamily="34" charset="0"/>
                  <a:cs typeface="Arial" pitchFamily="34" charset="0"/>
                </a:rPr>
                <a:t>các</a:t>
              </a:r>
              <a:r>
                <a:rPr lang="en-US" sz="1200" kern="1200" dirty="0">
                  <a:solidFill>
                    <a:schemeClr val="bg1"/>
                  </a:solidFill>
                  <a:latin typeface="Arial" pitchFamily="34" charset="0"/>
                  <a:cs typeface="Arial" pitchFamily="34" charset="0"/>
                </a:rPr>
                <a:t> </a:t>
              </a:r>
              <a:r>
                <a:rPr lang="en-US" sz="1200" kern="1200" dirty="0" err="1">
                  <a:solidFill>
                    <a:schemeClr val="bg1"/>
                  </a:solidFill>
                  <a:latin typeface="Arial" pitchFamily="34" charset="0"/>
                  <a:cs typeface="Arial" pitchFamily="34" charset="0"/>
                </a:rPr>
                <a:t>phiếu</a:t>
              </a:r>
              <a:r>
                <a:rPr lang="en-US" sz="1200" kern="1200" dirty="0">
                  <a:solidFill>
                    <a:schemeClr val="bg1"/>
                  </a:solidFill>
                  <a:latin typeface="Arial" pitchFamily="34" charset="0"/>
                  <a:cs typeface="Arial" pitchFamily="34" charset="0"/>
                </a:rPr>
                <a:t> </a:t>
              </a:r>
              <a:r>
                <a:rPr lang="en-US" sz="1200" kern="1200" dirty="0" err="1">
                  <a:solidFill>
                    <a:schemeClr val="bg1"/>
                  </a:solidFill>
                  <a:latin typeface="Arial" pitchFamily="34" charset="0"/>
                  <a:cs typeface="Arial" pitchFamily="34" charset="0"/>
                </a:rPr>
                <a:t>điều</a:t>
              </a:r>
              <a:r>
                <a:rPr lang="en-US" sz="1200" kern="1200" dirty="0">
                  <a:solidFill>
                    <a:schemeClr val="bg1"/>
                  </a:solidFill>
                  <a:latin typeface="Arial" pitchFamily="34" charset="0"/>
                  <a:cs typeface="Arial" pitchFamily="34" charset="0"/>
                </a:rPr>
                <a:t> </a:t>
              </a:r>
              <a:r>
                <a:rPr lang="en-US" sz="1200" kern="1200" dirty="0" err="1">
                  <a:solidFill>
                    <a:schemeClr val="bg1"/>
                  </a:solidFill>
                  <a:latin typeface="Arial" pitchFamily="34" charset="0"/>
                  <a:cs typeface="Arial" pitchFamily="34" charset="0"/>
                </a:rPr>
                <a:t>tra</a:t>
              </a:r>
              <a:endParaRPr lang="vi-VN" sz="1200" kern="1200" dirty="0">
                <a:solidFill>
                  <a:schemeClr val="bg1"/>
                </a:solidFill>
                <a:latin typeface="Arial" pitchFamily="34" charset="0"/>
                <a:cs typeface="Arial" pitchFamily="34" charset="0"/>
              </a:endParaRPr>
            </a:p>
          </p:txBody>
        </p:sp>
      </p:grpSp>
      <p:grpSp>
        <p:nvGrpSpPr>
          <p:cNvPr id="19" name="Group 18"/>
          <p:cNvGrpSpPr/>
          <p:nvPr/>
        </p:nvGrpSpPr>
        <p:grpSpPr>
          <a:xfrm>
            <a:off x="4419600" y="3147519"/>
            <a:ext cx="1334856" cy="562961"/>
            <a:chOff x="239093" y="1060569"/>
            <a:chExt cx="713809" cy="562961"/>
          </a:xfrm>
        </p:grpSpPr>
        <p:sp>
          <p:nvSpPr>
            <p:cNvPr id="20" name="Rectangle 19"/>
            <p:cNvSpPr/>
            <p:nvPr/>
          </p:nvSpPr>
          <p:spPr>
            <a:xfrm>
              <a:off x="239093" y="1060569"/>
              <a:ext cx="713809" cy="56296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Rectangle 20"/>
            <p:cNvSpPr/>
            <p:nvPr/>
          </p:nvSpPr>
          <p:spPr>
            <a:xfrm>
              <a:off x="239093" y="1060569"/>
              <a:ext cx="529719" cy="56296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121920" rIns="0" bIns="121920" numCol="1" spcCol="1270" anchor="ctr" anchorCtr="0">
              <a:noAutofit/>
            </a:bodyPr>
            <a:lstStyle/>
            <a:p>
              <a:pPr lvl="0" algn="ctr" defTabSz="533400">
                <a:lnSpc>
                  <a:spcPct val="90000"/>
                </a:lnSpc>
                <a:spcBef>
                  <a:spcPct val="0"/>
                </a:spcBef>
                <a:spcAft>
                  <a:spcPct val="35000"/>
                </a:spcAft>
              </a:pPr>
              <a:r>
                <a:rPr lang="en-US" sz="1200" kern="1200" dirty="0" err="1">
                  <a:solidFill>
                    <a:schemeClr val="bg1"/>
                  </a:solidFill>
                </a:rPr>
                <a:t>Hoàn</a:t>
              </a:r>
              <a:r>
                <a:rPr lang="en-US" sz="1200" kern="1200" dirty="0">
                  <a:solidFill>
                    <a:schemeClr val="bg1"/>
                  </a:solidFill>
                </a:rPr>
                <a:t> </a:t>
              </a:r>
              <a:r>
                <a:rPr lang="en-US" sz="1200" kern="1200" dirty="0" err="1">
                  <a:solidFill>
                    <a:schemeClr val="bg1"/>
                  </a:solidFill>
                </a:rPr>
                <a:t>thiện</a:t>
              </a:r>
              <a:r>
                <a:rPr lang="en-US" sz="1200" kern="1200" dirty="0">
                  <a:solidFill>
                    <a:schemeClr val="bg1"/>
                  </a:solidFill>
                </a:rPr>
                <a:t> </a:t>
              </a:r>
              <a:r>
                <a:rPr lang="en-US" sz="1200" kern="1200" dirty="0" err="1">
                  <a:solidFill>
                    <a:schemeClr val="bg1"/>
                  </a:solidFill>
                </a:rPr>
                <a:t>các</a:t>
              </a:r>
              <a:r>
                <a:rPr lang="en-US" sz="1200" kern="1200" dirty="0">
                  <a:solidFill>
                    <a:schemeClr val="bg1"/>
                  </a:solidFill>
                </a:rPr>
                <a:t> </a:t>
              </a:r>
              <a:r>
                <a:rPr lang="en-US" sz="1200" kern="1200" dirty="0" err="1">
                  <a:solidFill>
                    <a:schemeClr val="bg1"/>
                  </a:solidFill>
                </a:rPr>
                <a:t>phiếu</a:t>
              </a:r>
              <a:r>
                <a:rPr lang="en-US" sz="1200" kern="1200" dirty="0">
                  <a:solidFill>
                    <a:schemeClr val="bg1"/>
                  </a:solidFill>
                </a:rPr>
                <a:t> </a:t>
              </a:r>
              <a:r>
                <a:rPr lang="en-US" sz="1200" kern="1200" dirty="0" err="1">
                  <a:solidFill>
                    <a:schemeClr val="bg1"/>
                  </a:solidFill>
                </a:rPr>
                <a:t>điều</a:t>
              </a:r>
              <a:r>
                <a:rPr lang="en-US" sz="1200" kern="1200" dirty="0">
                  <a:solidFill>
                    <a:schemeClr val="bg1"/>
                  </a:solidFill>
                </a:rPr>
                <a:t> </a:t>
              </a:r>
              <a:r>
                <a:rPr lang="en-US" sz="1200" kern="1200" dirty="0" err="1">
                  <a:solidFill>
                    <a:schemeClr val="bg1"/>
                  </a:solidFill>
                  <a:latin typeface="Arial" pitchFamily="34" charset="0"/>
                  <a:cs typeface="Arial" pitchFamily="34" charset="0"/>
                </a:rPr>
                <a:t>tra</a:t>
              </a:r>
              <a:endParaRPr lang="vi-VN" sz="1200" kern="1200" dirty="0">
                <a:solidFill>
                  <a:schemeClr val="bg1"/>
                </a:solidFill>
                <a:latin typeface="Arial" pitchFamily="34" charset="0"/>
                <a:cs typeface="Arial" pitchFamily="34" charset="0"/>
              </a:endParaRP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2"/>
          </p:nvPr>
        </p:nvSpPr>
        <p:spPr>
          <a:ln>
            <a:miter lim="800000"/>
            <a:headEnd/>
            <a:tailEnd/>
          </a:ln>
        </p:spPr>
        <p:txBody>
          <a:bodyPr/>
          <a:lstStyle/>
          <a:p>
            <a:pPr>
              <a:defRPr/>
            </a:pPr>
            <a:fld id="{14A9AFB1-4687-4FEE-92EB-D865762BEC81}" type="slidenum">
              <a:rPr lang="en-US" altLang="en-US">
                <a:latin typeface="Times New Roman" pitchFamily="18" charset="0"/>
                <a:cs typeface="Times New Roman" pitchFamily="18" charset="0"/>
              </a:rPr>
              <a:pPr>
                <a:defRPr/>
              </a:pPr>
              <a:t>14</a:t>
            </a:fld>
            <a:endParaRPr lang="en-US" altLang="en-US">
              <a:latin typeface="Times New Roman" pitchFamily="18" charset="0"/>
              <a:cs typeface="Times New Roman" pitchFamily="18" charset="0"/>
            </a:endParaRPr>
          </a:p>
        </p:txBody>
      </p:sp>
      <p:sp>
        <p:nvSpPr>
          <p:cNvPr id="20483" name="Rectangle 3"/>
          <p:cNvSpPr txBox="1">
            <a:spLocks noChangeArrowheads="1"/>
          </p:cNvSpPr>
          <p:nvPr/>
        </p:nvSpPr>
        <p:spPr bwMode="gray">
          <a:xfrm>
            <a:off x="246063" y="2163763"/>
            <a:ext cx="8613775" cy="594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spcBef>
                <a:spcPct val="20000"/>
              </a:spcBef>
              <a:buFontTx/>
              <a:buChar char="•"/>
            </a:pPr>
            <a:endParaRPr lang="vi-VN" altLang="en-US" sz="2800" b="1">
              <a:latin typeface="Times New Roman" pitchFamily="18" charset="0"/>
              <a:cs typeface="Times New Roman" pitchFamily="18" charset="0"/>
            </a:endParaRPr>
          </a:p>
        </p:txBody>
      </p:sp>
      <p:sp>
        <p:nvSpPr>
          <p:cNvPr id="20484" name="Rectangle 3"/>
          <p:cNvSpPr>
            <a:spLocks noChangeArrowheads="1"/>
          </p:cNvSpPr>
          <p:nvPr/>
        </p:nvSpPr>
        <p:spPr bwMode="auto">
          <a:xfrm>
            <a:off x="228600" y="533400"/>
            <a:ext cx="8305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en-US" sz="3200">
                <a:solidFill>
                  <a:srgbClr val="FF0000"/>
                </a:solidFill>
              </a:rPr>
              <a:t>4. </a:t>
            </a:r>
            <a:r>
              <a:rPr lang="vi-VN" altLang="en-US" sz="3200" b="1">
                <a:solidFill>
                  <a:srgbClr val="FF0000"/>
                </a:solidFill>
              </a:rPr>
              <a:t>NGUYÊN TẮC ĐẠO ĐỨC</a:t>
            </a:r>
            <a:r>
              <a:rPr lang="en-US" altLang="en-US" sz="3200" b="1">
                <a:solidFill>
                  <a:srgbClr val="FF0000"/>
                </a:solidFill>
              </a:rPr>
              <a:t> </a:t>
            </a:r>
            <a:r>
              <a:rPr lang="vi-VN" altLang="en-US" sz="3200" b="1">
                <a:solidFill>
                  <a:srgbClr val="FF0000"/>
                </a:solidFill>
              </a:rPr>
              <a:t>TRONG NGHIÊN CỨU Y HỌC</a:t>
            </a:r>
            <a:endParaRPr lang="en-US" altLang="en-US" sz="3200" b="1">
              <a:solidFill>
                <a:srgbClr val="FF0000"/>
              </a:solidFill>
            </a:endParaRPr>
          </a:p>
        </p:txBody>
      </p:sp>
      <p:sp>
        <p:nvSpPr>
          <p:cNvPr id="20485" name="Rectangle 5"/>
          <p:cNvSpPr>
            <a:spLocks noChangeArrowheads="1"/>
          </p:cNvSpPr>
          <p:nvPr/>
        </p:nvSpPr>
        <p:spPr bwMode="auto">
          <a:xfrm>
            <a:off x="685800" y="2362200"/>
            <a:ext cx="7620000"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6176" bIns="76176" anchor="ctr">
            <a:spAutoFit/>
          </a:bodyPr>
          <a:lstStyle/>
          <a:p>
            <a:pPr indent="539750" algn="just"/>
            <a:r>
              <a:rPr lang="vi-VN" dirty="0">
                <a:solidFill>
                  <a:srgbClr val="000000"/>
                </a:solidFill>
                <a:cs typeface="Times New Roman" pitchFamily="18" charset="0"/>
              </a:rPr>
              <a:t>Nghiên cứu chỉ được thực hiện khi có sự đồng ý của hội đồng nghiên cứu khoa học của Bệnh viện Đa khoa tỉnh Phú Thọ. Đề tài này thực hiện bằng cách thu thập câu trả lời trắc nghiệm và quan sát thực hành chăm sóc của điều dưỡng. Công cụ đo lường </a:t>
            </a:r>
            <a:r>
              <a:rPr lang="vi-VN" dirty="0" smtClean="0">
                <a:solidFill>
                  <a:srgbClr val="000000"/>
                </a:solidFill>
                <a:cs typeface="Times New Roman" pitchFamily="18" charset="0"/>
              </a:rPr>
              <a:t>của</a:t>
            </a:r>
            <a:r>
              <a:rPr lang="en-US" dirty="0" smtClean="0">
                <a:solidFill>
                  <a:srgbClr val="000000"/>
                </a:solidFill>
                <a:cs typeface="Times New Roman" pitchFamily="18" charset="0"/>
              </a:rPr>
              <a:t> </a:t>
            </a:r>
            <a:r>
              <a:rPr lang="vi-VN" dirty="0" smtClean="0">
                <a:solidFill>
                  <a:srgbClr val="000000"/>
                </a:solidFill>
                <a:cs typeface="Times New Roman" pitchFamily="18" charset="0"/>
              </a:rPr>
              <a:t>nghiên </a:t>
            </a:r>
            <a:r>
              <a:rPr lang="vi-VN" dirty="0">
                <a:solidFill>
                  <a:srgbClr val="000000"/>
                </a:solidFill>
                <a:cs typeface="Times New Roman" pitchFamily="18" charset="0"/>
              </a:rPr>
              <a:t>cứu là bảng đánh giá tự điền nên không có bất kỳ sự xâm lấn có hại nào cho đối tượng tham gia. Người tham gia nghiên cứu là tự nguyện, mọi thông tin của đối tượng tham gia nghiên cứu sẽ được bảo mật và chỉ sử dụng cho mục đích nghiên cứu.</a:t>
            </a:r>
            <a:endParaRPr lang="vi-VN"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2"/>
          </p:nvPr>
        </p:nvSpPr>
        <p:spPr>
          <a:ln>
            <a:miter lim="800000"/>
            <a:headEnd/>
            <a:tailEnd/>
          </a:ln>
        </p:spPr>
        <p:txBody>
          <a:bodyPr/>
          <a:lstStyle/>
          <a:p>
            <a:pPr>
              <a:defRPr/>
            </a:pPr>
            <a:fld id="{234B5ECB-CFD7-4E47-B6FF-9043898C6847}" type="slidenum">
              <a:rPr lang="en-US" altLang="en-US"/>
              <a:pPr>
                <a:defRPr/>
              </a:pPr>
              <a:t>15</a:t>
            </a:fld>
            <a:endParaRPr lang="en-US" altLang="en-US"/>
          </a:p>
        </p:txBody>
      </p:sp>
      <p:sp>
        <p:nvSpPr>
          <p:cNvPr id="21507" name="Rectangle 2"/>
          <p:cNvSpPr txBox="1">
            <a:spLocks noChangeArrowheads="1"/>
          </p:cNvSpPr>
          <p:nvPr/>
        </p:nvSpPr>
        <p:spPr bwMode="gray">
          <a:xfrm>
            <a:off x="1066800" y="1524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3200" b="1">
                <a:solidFill>
                  <a:srgbClr val="FF0000"/>
                </a:solidFill>
              </a:rPr>
              <a:t>5. KẾT QUẢ (</a:t>
            </a:r>
            <a:r>
              <a:rPr lang="en-US" altLang="en-US" sz="3200" i="1">
                <a:solidFill>
                  <a:srgbClr val="FF0000"/>
                </a:solidFill>
              </a:rPr>
              <a:t>Dự kiến)</a:t>
            </a:r>
          </a:p>
        </p:txBody>
      </p:sp>
      <p:sp>
        <p:nvSpPr>
          <p:cNvPr id="21508" name="Rectangle 4"/>
          <p:cNvSpPr>
            <a:spLocks noChangeArrowheads="1"/>
          </p:cNvSpPr>
          <p:nvPr/>
        </p:nvSpPr>
        <p:spPr bwMode="auto">
          <a:xfrm>
            <a:off x="1066800" y="914400"/>
            <a:ext cx="6705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r>
              <a:rPr lang="vi-VN" b="1">
                <a:cs typeface="Times New Roman" pitchFamily="18" charset="0"/>
              </a:rPr>
              <a:t>Bảng 3.1</a:t>
            </a:r>
            <a:r>
              <a:rPr lang="en-US" b="1">
                <a:cs typeface="Times New Roman" pitchFamily="18" charset="0"/>
              </a:rPr>
              <a:t>. Đặc tính chung của điều dưỡng</a:t>
            </a:r>
            <a:endParaRPr lang="vi-VN"/>
          </a:p>
          <a:p>
            <a:pPr indent="457200"/>
            <a:endParaRPr lang="vi-VN"/>
          </a:p>
        </p:txBody>
      </p:sp>
      <p:pic>
        <p:nvPicPr>
          <p:cNvPr id="21509" name="Picture 2"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60513"/>
            <a:ext cx="8077200" cy="453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001D1DCA-534F-4296-A372-263256010CEE}" type="slidenum">
              <a:rPr lang="en-US" altLang="en-US"/>
              <a:pPr>
                <a:defRPr/>
              </a:pPr>
              <a:t>16</a:t>
            </a:fld>
            <a:endParaRPr lang="en-US" altLang="en-US"/>
          </a:p>
        </p:txBody>
      </p:sp>
      <p:sp>
        <p:nvSpPr>
          <p:cNvPr id="22531" name="Rectangle 2"/>
          <p:cNvSpPr>
            <a:spLocks noChangeArrowheads="1"/>
          </p:cNvSpPr>
          <p:nvPr/>
        </p:nvSpPr>
        <p:spPr bwMode="auto">
          <a:xfrm>
            <a:off x="1443038" y="114300"/>
            <a:ext cx="5867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en-US" sz="3200" b="1" dirty="0" smtClean="0">
                <a:solidFill>
                  <a:srgbClr val="FF0000"/>
                </a:solidFill>
              </a:rPr>
              <a:t>5</a:t>
            </a:r>
            <a:r>
              <a:rPr lang="en-US" altLang="en-US" sz="3200" b="1" dirty="0">
                <a:solidFill>
                  <a:srgbClr val="FF0000"/>
                </a:solidFill>
              </a:rPr>
              <a:t>. KẾT QUẢ (</a:t>
            </a:r>
            <a:r>
              <a:rPr lang="en-US" altLang="en-US" sz="3200" i="1" dirty="0" err="1">
                <a:solidFill>
                  <a:srgbClr val="FF0000"/>
                </a:solidFill>
              </a:rPr>
              <a:t>Dự</a:t>
            </a:r>
            <a:r>
              <a:rPr lang="en-US" altLang="en-US" sz="3200" i="1" dirty="0">
                <a:solidFill>
                  <a:srgbClr val="FF0000"/>
                </a:solidFill>
              </a:rPr>
              <a:t> </a:t>
            </a:r>
            <a:r>
              <a:rPr lang="en-US" altLang="en-US" sz="3200" i="1" dirty="0" err="1">
                <a:solidFill>
                  <a:srgbClr val="FF0000"/>
                </a:solidFill>
              </a:rPr>
              <a:t>kiến</a:t>
            </a:r>
            <a:r>
              <a:rPr lang="en-US" altLang="en-US" sz="3200" i="1" dirty="0">
                <a:solidFill>
                  <a:srgbClr val="FF0000"/>
                </a:solidFill>
              </a:rPr>
              <a:t>)</a:t>
            </a:r>
          </a:p>
        </p:txBody>
      </p:sp>
      <p:sp>
        <p:nvSpPr>
          <p:cNvPr id="22532" name="Rectangle 1"/>
          <p:cNvSpPr>
            <a:spLocks noChangeArrowheads="1"/>
          </p:cNvSpPr>
          <p:nvPr/>
        </p:nvSpPr>
        <p:spPr bwMode="auto">
          <a:xfrm>
            <a:off x="533400" y="271374"/>
            <a:ext cx="8229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57200" algn="ctr"/>
            <a:endParaRPr lang="en-US" b="1" dirty="0" smtClean="0">
              <a:cs typeface="Times New Roman" pitchFamily="18" charset="0"/>
            </a:endParaRPr>
          </a:p>
          <a:p>
            <a:pPr indent="457200" algn="ctr"/>
            <a:endParaRPr lang="en-US" b="1" dirty="0" smtClean="0">
              <a:cs typeface="Times New Roman" pitchFamily="18" charset="0"/>
            </a:endParaRPr>
          </a:p>
          <a:p>
            <a:pPr indent="457200" algn="ctr"/>
            <a:r>
              <a:rPr lang="en-US" b="1" dirty="0" err="1" smtClean="0">
                <a:cs typeface="Times New Roman" pitchFamily="18" charset="0"/>
              </a:rPr>
              <a:t>Bảng</a:t>
            </a:r>
            <a:r>
              <a:rPr lang="en-US" b="1" dirty="0" smtClean="0">
                <a:cs typeface="Times New Roman" pitchFamily="18" charset="0"/>
              </a:rPr>
              <a:t> 3.2. </a:t>
            </a:r>
            <a:r>
              <a:rPr lang="en-US" b="1" dirty="0" err="1" smtClean="0">
                <a:cs typeface="Times New Roman" pitchFamily="18" charset="0"/>
              </a:rPr>
              <a:t>Câu</a:t>
            </a:r>
            <a:r>
              <a:rPr lang="en-US" b="1" dirty="0" smtClean="0">
                <a:cs typeface="Times New Roman" pitchFamily="18" charset="0"/>
              </a:rPr>
              <a:t> </a:t>
            </a:r>
            <a:r>
              <a:rPr lang="en-US" b="1" dirty="0" err="1">
                <a:cs typeface="Times New Roman" pitchFamily="18" charset="0"/>
              </a:rPr>
              <a:t>hỏi</a:t>
            </a:r>
            <a:r>
              <a:rPr lang="en-US" b="1" dirty="0">
                <a:cs typeface="Times New Roman" pitchFamily="18" charset="0"/>
              </a:rPr>
              <a:t> </a:t>
            </a:r>
            <a:r>
              <a:rPr lang="en-US" b="1" dirty="0" err="1">
                <a:cs typeface="Times New Roman" pitchFamily="18" charset="0"/>
              </a:rPr>
              <a:t>kiến</a:t>
            </a:r>
            <a:r>
              <a:rPr lang="en-US" b="1" dirty="0">
                <a:cs typeface="Times New Roman" pitchFamily="18" charset="0"/>
              </a:rPr>
              <a:t> </a:t>
            </a:r>
            <a:r>
              <a:rPr lang="en-US" b="1" dirty="0" err="1">
                <a:cs typeface="Times New Roman" pitchFamily="18" charset="0"/>
              </a:rPr>
              <a:t>thức</a:t>
            </a:r>
            <a:r>
              <a:rPr lang="en-US" b="1" dirty="0">
                <a:cs typeface="Times New Roman" pitchFamily="18" charset="0"/>
              </a:rPr>
              <a:t> </a:t>
            </a:r>
            <a:r>
              <a:rPr lang="en-US" b="1" dirty="0" err="1">
                <a:cs typeface="Times New Roman" pitchFamily="18" charset="0"/>
              </a:rPr>
              <a:t>về</a:t>
            </a:r>
            <a:r>
              <a:rPr lang="en-US" b="1" dirty="0">
                <a:cs typeface="Times New Roman" pitchFamily="18" charset="0"/>
              </a:rPr>
              <a:t> </a:t>
            </a:r>
            <a:r>
              <a:rPr lang="en-US" b="1" dirty="0" err="1">
                <a:cs typeface="Times New Roman" pitchFamily="18" charset="0"/>
              </a:rPr>
              <a:t>các</a:t>
            </a:r>
            <a:r>
              <a:rPr lang="en-US" b="1" dirty="0">
                <a:cs typeface="Times New Roman" pitchFamily="18" charset="0"/>
              </a:rPr>
              <a:t> </a:t>
            </a:r>
            <a:r>
              <a:rPr lang="en-US" b="1" dirty="0" err="1">
                <a:cs typeface="Times New Roman" pitchFamily="18" charset="0"/>
              </a:rPr>
              <a:t>biện</a:t>
            </a:r>
            <a:r>
              <a:rPr lang="en-US" b="1" dirty="0">
                <a:cs typeface="Times New Roman" pitchFamily="18" charset="0"/>
              </a:rPr>
              <a:t> </a:t>
            </a:r>
            <a:r>
              <a:rPr lang="en-US" b="1" dirty="0" err="1">
                <a:cs typeface="Times New Roman" pitchFamily="18" charset="0"/>
              </a:rPr>
              <a:t>pháp</a:t>
            </a:r>
            <a:r>
              <a:rPr lang="en-US" b="1" dirty="0">
                <a:cs typeface="Times New Roman" pitchFamily="18" charset="0"/>
              </a:rPr>
              <a:t> </a:t>
            </a:r>
            <a:r>
              <a:rPr lang="en-US" b="1" dirty="0" err="1">
                <a:cs typeface="Times New Roman" pitchFamily="18" charset="0"/>
              </a:rPr>
              <a:t>phòng</a:t>
            </a:r>
            <a:r>
              <a:rPr lang="en-US" b="1" dirty="0">
                <a:cs typeface="Times New Roman" pitchFamily="18" charset="0"/>
              </a:rPr>
              <a:t> </a:t>
            </a:r>
            <a:r>
              <a:rPr lang="en-US" b="1" dirty="0" err="1">
                <a:cs typeface="Times New Roman" pitchFamily="18" charset="0"/>
              </a:rPr>
              <a:t>ngừa</a:t>
            </a:r>
            <a:r>
              <a:rPr lang="en-US" b="1" dirty="0">
                <a:cs typeface="Times New Roman" pitchFamily="18" charset="0"/>
              </a:rPr>
              <a:t> VPLQTM </a:t>
            </a:r>
            <a:r>
              <a:rPr lang="en-US" b="1" dirty="0" err="1">
                <a:cs typeface="Times New Roman" pitchFamily="18" charset="0"/>
              </a:rPr>
              <a:t>dựa</a:t>
            </a:r>
            <a:r>
              <a:rPr lang="en-US" b="1" dirty="0">
                <a:cs typeface="Times New Roman" pitchFamily="18" charset="0"/>
              </a:rPr>
              <a:t> </a:t>
            </a:r>
            <a:r>
              <a:rPr lang="en-US" b="1" dirty="0" err="1">
                <a:cs typeface="Times New Roman" pitchFamily="18" charset="0"/>
              </a:rPr>
              <a:t>trên</a:t>
            </a:r>
            <a:r>
              <a:rPr lang="en-US" b="1" dirty="0">
                <a:cs typeface="Times New Roman" pitchFamily="18" charset="0"/>
              </a:rPr>
              <a:t> </a:t>
            </a:r>
            <a:r>
              <a:rPr lang="en-US" b="1" dirty="0" err="1">
                <a:cs typeface="Times New Roman" pitchFamily="18" charset="0"/>
              </a:rPr>
              <a:t>bằng</a:t>
            </a:r>
            <a:r>
              <a:rPr lang="en-US" b="1" dirty="0">
                <a:cs typeface="Times New Roman" pitchFamily="18" charset="0"/>
              </a:rPr>
              <a:t> </a:t>
            </a:r>
            <a:r>
              <a:rPr lang="en-US" b="1" dirty="0" err="1">
                <a:cs typeface="Times New Roman" pitchFamily="18" charset="0"/>
              </a:rPr>
              <a:t>chứng</a:t>
            </a:r>
            <a:endParaRPr lang="en-US" dirty="0"/>
          </a:p>
        </p:txBody>
      </p:sp>
      <p:sp>
        <p:nvSpPr>
          <p:cNvPr id="22533"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vi-VN"/>
          </a:p>
        </p:txBody>
      </p:sp>
      <p:pic>
        <p:nvPicPr>
          <p:cNvPr id="22534" name="Picture 2"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8077200" cy="4577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554494C-D54B-4E8A-8388-79AA8C5FAED0}" type="slidenum">
              <a:rPr lang="en-US" altLang="en-US"/>
              <a:pPr>
                <a:defRPr/>
              </a:pPr>
              <a:t>17</a:t>
            </a:fld>
            <a:endParaRPr lang="en-US" altLang="en-US"/>
          </a:p>
        </p:txBody>
      </p:sp>
      <p:graphicFrame>
        <p:nvGraphicFramePr>
          <p:cNvPr id="3" name="Table 2"/>
          <p:cNvGraphicFramePr>
            <a:graphicFrameLocks noGrp="1"/>
          </p:cNvGraphicFramePr>
          <p:nvPr/>
        </p:nvGraphicFramePr>
        <p:xfrm>
          <a:off x="381000" y="15240000"/>
          <a:ext cx="8305800" cy="21031200"/>
        </p:xfrm>
        <a:graphic>
          <a:graphicData uri="http://schemas.openxmlformats.org/drawingml/2006/table">
            <a:tbl>
              <a:tblPr/>
              <a:tblGrid>
                <a:gridCol w="3321050"/>
                <a:gridCol w="809625"/>
                <a:gridCol w="808038"/>
                <a:gridCol w="3367087"/>
              </a:tblGrid>
              <a:tr h="412750">
                <a:tc gridSpan="2">
                  <a:txBody>
                    <a:bodyPr/>
                    <a:lstStyle/>
                    <a:p>
                      <a:pPr marL="0" marR="0" lvl="0" indent="0" algn="ctr" defTabSz="914400" rtl="0" eaLnBrk="1" fontAlgn="base" latinLnBrk="0" hangingPunct="1">
                        <a:lnSpc>
                          <a:spcPct val="150000"/>
                        </a:lnSpc>
                        <a:spcBef>
                          <a:spcPts val="300"/>
                        </a:spcBef>
                        <a:spcAft>
                          <a:spcPts val="300"/>
                        </a:spcAft>
                        <a:buClrTx/>
                        <a:buSzTx/>
                        <a:buFontTx/>
                        <a:buNone/>
                        <a:tabLst/>
                      </a:pPr>
                      <a:r>
                        <a:rPr kumimoji="0" lang="en-US" sz="2000" b="1" i="0" u="none" strike="noStrike" cap="none" normalizeH="0" baseline="0" dirty="0" err="1" smtClean="0">
                          <a:ln>
                            <a:noFill/>
                          </a:ln>
                          <a:solidFill>
                            <a:schemeClr val="tx1"/>
                          </a:solidFill>
                          <a:effectLst/>
                          <a:latin typeface="Times New Roman" pitchFamily="18" charset="0"/>
                          <a:cs typeface="Times New Roman" pitchFamily="18" charset="0"/>
                        </a:rPr>
                        <a:t>Thực</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Times New Roman" pitchFamily="18" charset="0"/>
                          <a:cs typeface="Times New Roman" pitchFamily="18" charset="0"/>
                        </a:rPr>
                        <a:t>hành</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Times New Roman" pitchFamily="18" charset="0"/>
                          <a:cs typeface="Times New Roman" pitchFamily="18" charset="0"/>
                        </a:rPr>
                        <a:t>điều</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1" i="0" u="none" strike="noStrike" cap="none" normalizeH="0" baseline="0" dirty="0" err="1" smtClean="0">
                          <a:ln>
                            <a:noFill/>
                          </a:ln>
                          <a:solidFill>
                            <a:schemeClr val="tx1"/>
                          </a:solidFill>
                          <a:effectLst/>
                          <a:latin typeface="Times New Roman" pitchFamily="18" charset="0"/>
                          <a:cs typeface="Times New Roman" pitchFamily="18" charset="0"/>
                        </a:rPr>
                        <a:t>dưỡng</a:t>
                      </a:r>
                      <a:endParaRPr kumimoji="0" lang="vi-VN"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37259" marR="3725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50000"/>
                        </a:lnSpc>
                        <a:spcBef>
                          <a:spcPts val="300"/>
                        </a:spcBef>
                        <a:spcAft>
                          <a:spcPts val="30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Tần số (n)</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r>
                        <a:rPr kumimoji="0" lang="en-US" sz="2000" b="1" i="0" u="none" strike="noStrike" cap="none" normalizeH="0" baseline="0" smtClean="0">
                          <a:ln>
                            <a:noFill/>
                          </a:ln>
                          <a:solidFill>
                            <a:schemeClr val="tx1"/>
                          </a:solidFill>
                          <a:effectLst/>
                          <a:latin typeface="Times New Roman" pitchFamily="18" charset="0"/>
                          <a:cs typeface="Times New Roman" pitchFamily="18" charset="0"/>
                        </a:rPr>
                        <a:t>Tỷ lệ (%)</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rowSpan="3">
                  <a:txBody>
                    <a:bodyPr/>
                    <a:lstStyle/>
                    <a:p>
                      <a:pPr marL="0" marR="0" lvl="0" indent="0" algn="just"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Rửa tay khi tiếp xúc giữa các bệnh nhân</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Luôn luôn</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vMerge="1">
                  <a:txBody>
                    <a:bodyPr/>
                    <a:lstStyle/>
                    <a:p>
                      <a:endParaRPr lang="en-US"/>
                    </a:p>
                  </a:txBody>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Thỉnh thoảng</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vMerge="1">
                  <a:txBody>
                    <a:bodyPr/>
                    <a:lstStyle/>
                    <a:p>
                      <a:endParaRPr lang="en-US"/>
                    </a:p>
                  </a:txBody>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Hiếm khi</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rowSpan="4">
                  <a:txBody>
                    <a:bodyPr/>
                    <a:lstStyle/>
                    <a:p>
                      <a:pPr marL="0" marR="0" lvl="0" indent="0" algn="just"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Sử dụng găng khi chăm sóc răng miệng cho BN</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Luôn luôn</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vMerge="1">
                  <a:txBody>
                    <a:bodyPr/>
                    <a:lstStyle/>
                    <a:p>
                      <a:endParaRPr lang="en-US"/>
                    </a:p>
                  </a:txBody>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Thỉnh thoảng</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vMerge="1">
                  <a:txBody>
                    <a:bodyPr/>
                    <a:lstStyle/>
                    <a:p>
                      <a:endParaRPr lang="en-US"/>
                    </a:p>
                  </a:txBody>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Hiếm khi</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vMerge="1">
                  <a:txBody>
                    <a:bodyPr/>
                    <a:lstStyle/>
                    <a:p>
                      <a:endParaRPr lang="en-US"/>
                    </a:p>
                  </a:txBody>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Không bao giờ</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rowSpan="4">
                  <a:txBody>
                    <a:bodyPr/>
                    <a:lstStyle/>
                    <a:p>
                      <a:pPr marL="0" marR="0" lvl="0" indent="0" algn="just"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Thực hiện hút đờm hầu họng trước khi xả bóng chèn</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Luôn luôn</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vMerge="1">
                  <a:txBody>
                    <a:bodyPr/>
                    <a:lstStyle/>
                    <a:p>
                      <a:endParaRPr lang="en-US"/>
                    </a:p>
                  </a:txBody>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Thỉnh thoảng</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vMerge="1">
                  <a:txBody>
                    <a:bodyPr/>
                    <a:lstStyle/>
                    <a:p>
                      <a:endParaRPr lang="en-US"/>
                    </a:p>
                  </a:txBody>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Hiếm khi</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vMerge="1">
                  <a:txBody>
                    <a:bodyPr/>
                    <a:lstStyle/>
                    <a:p>
                      <a:endParaRPr lang="en-US"/>
                    </a:p>
                  </a:txBody>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Không bao giờ</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rowSpan="2">
                  <a:txBody>
                    <a:bodyPr/>
                    <a:lstStyle/>
                    <a:p>
                      <a:pPr marL="0" marR="0" lvl="0" indent="0" algn="just"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Cho BN nằm đầu cao 30-45 độ</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1 lần/ ngày</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vMerge="1">
                  <a:txBody>
                    <a:bodyPr/>
                    <a:lstStyle/>
                    <a:p>
                      <a:endParaRPr lang="en-US"/>
                    </a:p>
                  </a:txBody>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 lần/ ngày</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rowSpan="2">
                  <a:txBody>
                    <a:bodyPr/>
                    <a:lstStyle/>
                    <a:p>
                      <a:pPr marL="0" marR="0" lvl="0" indent="0" algn="just"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Thực hành điều dưỡng</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3 lần/ ngày</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vMerge="1">
                  <a:txBody>
                    <a:bodyPr/>
                    <a:lstStyle/>
                    <a:p>
                      <a:endParaRPr lang="en-US"/>
                    </a:p>
                  </a:txBody>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Cả ngày</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rowSpan="5">
                  <a:txBody>
                    <a:bodyPr/>
                    <a:lstStyle/>
                    <a:p>
                      <a:pPr marL="0" marR="0" lvl="0" indent="0" algn="just"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Tần</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suất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hút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mũi</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miệng</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cho</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Bệnh</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nhân</a:t>
                      </a:r>
                      <a:endParaRPr kumimoji="0" lang="vi-VN" sz="20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2 giờ/lần</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vMerge="1">
                  <a:txBody>
                    <a:bodyPr/>
                    <a:lstStyle/>
                    <a:p>
                      <a:endParaRPr lang="en-US"/>
                    </a:p>
                  </a:txBody>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4 giờ/lần</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vMerge="1">
                  <a:txBody>
                    <a:bodyPr/>
                    <a:lstStyle/>
                    <a:p>
                      <a:endParaRPr lang="en-US"/>
                    </a:p>
                  </a:txBody>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6 giờ/lần</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74625">
                <a:tc vMerge="1">
                  <a:txBody>
                    <a:bodyPr/>
                    <a:lstStyle/>
                    <a:p>
                      <a:endParaRPr lang="en-US"/>
                    </a:p>
                  </a:txBody>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8 giờ/ lần</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47663">
                <a:tc vMerge="1">
                  <a:txBody>
                    <a:bodyPr/>
                    <a:lstStyle/>
                    <a:p>
                      <a:endParaRPr lang="en-US"/>
                    </a:p>
                  </a:txBody>
                  <a:tcPr/>
                </a:tc>
                <a:tc>
                  <a:txBody>
                    <a:bodyPr/>
                    <a:lstStyle/>
                    <a:p>
                      <a:pPr marL="0" marR="0" lvl="0" indent="0" algn="l" defTabSz="914400" rtl="0" eaLnBrk="1" fontAlgn="base" latinLnBrk="0" hangingPunct="1">
                        <a:lnSpc>
                          <a:spcPct val="150000"/>
                        </a:lnSpc>
                        <a:spcBef>
                          <a:spcPts val="300"/>
                        </a:spcBef>
                        <a:spcAft>
                          <a:spcPts val="300"/>
                        </a:spcAft>
                        <a:buClrTx/>
                        <a:buSzTx/>
                        <a:buFontTx/>
                        <a:buNone/>
                        <a:tabLst/>
                      </a:pPr>
                      <a:r>
                        <a:rPr kumimoji="0" lang="en-US" sz="2000" b="0" i="0" u="none" strike="noStrike" cap="none" normalizeH="0" baseline="0" smtClean="0">
                          <a:ln>
                            <a:noFill/>
                          </a:ln>
                          <a:solidFill>
                            <a:schemeClr val="tx1"/>
                          </a:solidFill>
                          <a:effectLst/>
                          <a:latin typeface="Times New Roman" pitchFamily="18" charset="0"/>
                          <a:cs typeface="Times New Roman" pitchFamily="18" charset="0"/>
                        </a:rPr>
                        <a:t>Chỉ hút khi cần thiết</a:t>
                      </a:r>
                      <a:endParaRPr kumimoji="0" lang="vi-VN"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457200" algn="ctr" defTabSz="914400" rtl="0" eaLnBrk="1" fontAlgn="base" latinLnBrk="0" hangingPunct="1">
                        <a:lnSpc>
                          <a:spcPct val="150000"/>
                        </a:lnSpc>
                        <a:spcBef>
                          <a:spcPts val="300"/>
                        </a:spcBef>
                        <a:spcAft>
                          <a:spcPts val="300"/>
                        </a:spcAft>
                        <a:buClrTx/>
                        <a:buSzTx/>
                        <a:buFontTx/>
                        <a:buNone/>
                        <a:tabLst/>
                      </a:pPr>
                      <a:endParaRPr kumimoji="0" lang="en-US" sz="2000" b="0" i="0" u="none" strike="noStrike" cap="none" normalizeH="0" baseline="0" smtClean="0">
                        <a:ln>
                          <a:noFill/>
                        </a:ln>
                        <a:solidFill>
                          <a:schemeClr val="tx1"/>
                        </a:solidFill>
                        <a:effectLst/>
                        <a:latin typeface="Times New Roman" pitchFamily="18" charset="0"/>
                        <a:cs typeface="Times New Roman" pitchFamily="18" charset="0"/>
                      </a:endParaRPr>
                    </a:p>
                  </a:txBody>
                  <a:tcPr marL="37259" marR="3725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3652" name="Rectangle 1"/>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vi-VN"/>
          </a:p>
        </p:txBody>
      </p:sp>
      <p:sp>
        <p:nvSpPr>
          <p:cNvPr id="23653" name="Rectangle 3"/>
          <p:cNvSpPr>
            <a:spLocks noChangeArrowheads="1"/>
          </p:cNvSpPr>
          <p:nvPr/>
        </p:nvSpPr>
        <p:spPr bwMode="auto">
          <a:xfrm>
            <a:off x="457200" y="304800"/>
            <a:ext cx="807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en-US" sz="3200" b="1">
                <a:solidFill>
                  <a:srgbClr val="FF0000"/>
                </a:solidFill>
              </a:rPr>
              <a:t>5. KẾT QUẢ (</a:t>
            </a:r>
            <a:r>
              <a:rPr lang="en-US" altLang="en-US" sz="3200" i="1">
                <a:solidFill>
                  <a:srgbClr val="FF0000"/>
                </a:solidFill>
              </a:rPr>
              <a:t>Dự kiến)</a:t>
            </a:r>
          </a:p>
        </p:txBody>
      </p:sp>
      <p:pic>
        <p:nvPicPr>
          <p:cNvPr id="23654" name="Picture 7"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5" name="Rectangle 8"/>
          <p:cNvSpPr>
            <a:spLocks noChangeArrowheads="1"/>
          </p:cNvSpPr>
          <p:nvPr/>
        </p:nvSpPr>
        <p:spPr bwMode="auto">
          <a:xfrm>
            <a:off x="533400" y="596900"/>
            <a:ext cx="8458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en-US" b="1"/>
          </a:p>
          <a:p>
            <a:pPr algn="ctr"/>
            <a:r>
              <a:rPr lang="en-US" b="1"/>
              <a:t>Bảng 3.3. Bảng tự báo cáo thực hành điều dưỡng tronphòng ngừa chung VPLQTM</a:t>
            </a:r>
            <a:endParaRPr lang="en-US" i="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B0FC625-DF30-4E3B-A8E1-997B0A612BBA}" type="slidenum">
              <a:rPr lang="en-US" altLang="en-US"/>
              <a:pPr>
                <a:defRPr/>
              </a:pPr>
              <a:t>18</a:t>
            </a:fld>
            <a:endParaRPr lang="en-US" altLang="en-US"/>
          </a:p>
        </p:txBody>
      </p:sp>
      <p:sp>
        <p:nvSpPr>
          <p:cNvPr id="24579" name="Rectangle 2"/>
          <p:cNvSpPr>
            <a:spLocks noChangeArrowheads="1"/>
          </p:cNvSpPr>
          <p:nvPr/>
        </p:nvSpPr>
        <p:spPr bwMode="auto">
          <a:xfrm>
            <a:off x="838200" y="533400"/>
            <a:ext cx="746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en-US" sz="3200" b="1">
                <a:solidFill>
                  <a:srgbClr val="FF0000"/>
                </a:solidFill>
              </a:rPr>
              <a:t>5. KẾT QUẢ (</a:t>
            </a:r>
            <a:r>
              <a:rPr lang="en-US" altLang="en-US" sz="3200" i="1">
                <a:solidFill>
                  <a:srgbClr val="FF0000"/>
                </a:solidFill>
              </a:rPr>
              <a:t>Dự kiến)</a:t>
            </a:r>
          </a:p>
        </p:txBody>
      </p:sp>
      <p:sp>
        <p:nvSpPr>
          <p:cNvPr id="24580" name="Rectangle 3"/>
          <p:cNvSpPr>
            <a:spLocks noChangeArrowheads="1"/>
          </p:cNvSpPr>
          <p:nvPr/>
        </p:nvSpPr>
        <p:spPr bwMode="auto">
          <a:xfrm>
            <a:off x="838200" y="1066800"/>
            <a:ext cx="7772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b="1"/>
              <a:t>Bảng 3.4. Bảng tự báo cáo thực hành điều dưỡng chăm sóc răng miệng trong phòng ngừa VPLQTM</a:t>
            </a:r>
            <a:endParaRPr lang="en-US" i="1"/>
          </a:p>
        </p:txBody>
      </p:sp>
      <p:pic>
        <p:nvPicPr>
          <p:cNvPr id="24581" name="Picture 5"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1"/>
            <a:ext cx="7620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A6254C0-9A8E-4E1C-92B0-B07BE364BCA8}" type="slidenum">
              <a:rPr lang="en-US" altLang="en-US" smtClean="0"/>
              <a:pPr>
                <a:defRPr/>
              </a:pPr>
              <a:t>19</a:t>
            </a:fld>
            <a:endParaRPr lang="en-US" altLang="en-US"/>
          </a:p>
        </p:txBody>
      </p:sp>
      <p:sp>
        <p:nvSpPr>
          <p:cNvPr id="25603" name="Rectangle 2"/>
          <p:cNvSpPr>
            <a:spLocks noChangeArrowheads="1"/>
          </p:cNvSpPr>
          <p:nvPr/>
        </p:nvSpPr>
        <p:spPr bwMode="auto">
          <a:xfrm>
            <a:off x="609600" y="533400"/>
            <a:ext cx="7239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en-US" sz="3200" b="1">
                <a:solidFill>
                  <a:srgbClr val="FF0000"/>
                </a:solidFill>
              </a:rPr>
              <a:t>5. KẾT QUẢ (</a:t>
            </a:r>
            <a:r>
              <a:rPr lang="en-US" altLang="en-US" sz="3200" i="1">
                <a:solidFill>
                  <a:srgbClr val="FF0000"/>
                </a:solidFill>
              </a:rPr>
              <a:t>Dự kiến)</a:t>
            </a:r>
          </a:p>
        </p:txBody>
      </p:sp>
      <p:pic>
        <p:nvPicPr>
          <p:cNvPr id="25604" name="Picture 3"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96626"/>
            <a:ext cx="7924800" cy="4275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Rectangle 4"/>
          <p:cNvSpPr>
            <a:spLocks noChangeArrowheads="1"/>
          </p:cNvSpPr>
          <p:nvPr/>
        </p:nvSpPr>
        <p:spPr bwMode="auto">
          <a:xfrm>
            <a:off x="685800" y="1117600"/>
            <a:ext cx="8001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vi-VN" b="1"/>
              <a:t>Bảng 3.5. Bảng tự báo cáo thực hành điều dưỡng chăm sóc máy thở trong phòng ngừa VPLQTM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2"/>
          </p:nvPr>
        </p:nvSpPr>
        <p:spPr>
          <a:ln>
            <a:miter lim="800000"/>
            <a:headEnd/>
            <a:tailEnd/>
          </a:ln>
        </p:spPr>
        <p:txBody>
          <a:bodyPr/>
          <a:lstStyle/>
          <a:p>
            <a:pPr>
              <a:defRPr/>
            </a:pPr>
            <a:fld id="{B55C5549-C246-4528-82A1-6DC78185F7ED}" type="slidenum">
              <a:rPr lang="en-US" altLang="en-US">
                <a:latin typeface="Times New Roman" pitchFamily="18" charset="0"/>
                <a:cs typeface="Times New Roman" pitchFamily="18" charset="0"/>
              </a:rPr>
              <a:pPr>
                <a:defRPr/>
              </a:pPr>
              <a:t>2</a:t>
            </a:fld>
            <a:endParaRPr lang="en-US" altLang="en-US">
              <a:latin typeface="Times New Roman" pitchFamily="18" charset="0"/>
              <a:cs typeface="Times New Roman" pitchFamily="18" charset="0"/>
            </a:endParaRPr>
          </a:p>
        </p:txBody>
      </p:sp>
      <p:sp>
        <p:nvSpPr>
          <p:cNvPr id="6147" name="Rectangle 3"/>
          <p:cNvSpPr txBox="1">
            <a:spLocks noChangeArrowheads="1"/>
          </p:cNvSpPr>
          <p:nvPr/>
        </p:nvSpPr>
        <p:spPr bwMode="gray">
          <a:xfrm>
            <a:off x="296863" y="1303338"/>
            <a:ext cx="84582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lnSpc>
                <a:spcPct val="150000"/>
              </a:lnSpc>
              <a:spcBef>
                <a:spcPct val="20000"/>
              </a:spcBef>
              <a:buFontTx/>
              <a:buAutoNum type="arabicPeriod"/>
            </a:pPr>
            <a:r>
              <a:rPr lang="en-US" altLang="en-US" dirty="0">
                <a:latin typeface="Arial" pitchFamily="34" charset="0"/>
                <a:cs typeface="Arial" pitchFamily="34" charset="0"/>
              </a:rPr>
              <a:t>ĐẶT VẤN ĐỀ </a:t>
            </a:r>
            <a:endParaRPr lang="en-US" altLang="en-US" i="1" dirty="0">
              <a:latin typeface="Arial" pitchFamily="34" charset="0"/>
              <a:cs typeface="Arial" pitchFamily="34" charset="0"/>
            </a:endParaRPr>
          </a:p>
          <a:p>
            <a:pPr eaLnBrk="1" hangingPunct="1">
              <a:lnSpc>
                <a:spcPct val="150000"/>
              </a:lnSpc>
              <a:spcBef>
                <a:spcPct val="20000"/>
              </a:spcBef>
              <a:buFontTx/>
              <a:buAutoNum type="arabicPeriod"/>
            </a:pPr>
            <a:r>
              <a:rPr lang="en-US" altLang="en-US" dirty="0" smtClean="0">
                <a:latin typeface="Arial" pitchFamily="34" charset="0"/>
                <a:cs typeface="Arial" pitchFamily="34" charset="0"/>
              </a:rPr>
              <a:t>TỔNG </a:t>
            </a:r>
            <a:r>
              <a:rPr lang="en-US" altLang="en-US" dirty="0">
                <a:latin typeface="Arial" pitchFamily="34" charset="0"/>
                <a:cs typeface="Arial" pitchFamily="34" charset="0"/>
              </a:rPr>
              <a:t>QUAN TÀI LIỆU </a:t>
            </a:r>
            <a:endParaRPr lang="en-US" altLang="en-US" i="1" dirty="0">
              <a:latin typeface="Arial" pitchFamily="34" charset="0"/>
              <a:cs typeface="Arial" pitchFamily="34" charset="0"/>
            </a:endParaRPr>
          </a:p>
          <a:p>
            <a:pPr eaLnBrk="1" hangingPunct="1">
              <a:lnSpc>
                <a:spcPct val="150000"/>
              </a:lnSpc>
              <a:spcBef>
                <a:spcPct val="20000"/>
              </a:spcBef>
              <a:buFontTx/>
              <a:buAutoNum type="arabicPeriod"/>
            </a:pPr>
            <a:r>
              <a:rPr lang="en-US" altLang="en-US" dirty="0">
                <a:latin typeface="Arial" pitchFamily="34" charset="0"/>
                <a:cs typeface="Arial" pitchFamily="34" charset="0"/>
              </a:rPr>
              <a:t>ĐỐI TƯỢNG VÀ PHƯƠNG PHÁP NGHIÊN CỨU</a:t>
            </a:r>
          </a:p>
          <a:p>
            <a:pPr eaLnBrk="1" hangingPunct="1">
              <a:lnSpc>
                <a:spcPct val="150000"/>
              </a:lnSpc>
              <a:spcBef>
                <a:spcPct val="20000"/>
              </a:spcBef>
              <a:buFontTx/>
              <a:buAutoNum type="arabicPeriod"/>
            </a:pPr>
            <a:r>
              <a:rPr lang="en-US" altLang="en-US" dirty="0">
                <a:latin typeface="Arial" pitchFamily="34" charset="0"/>
                <a:cs typeface="Arial" pitchFamily="34" charset="0"/>
              </a:rPr>
              <a:t>ĐẠO ĐỨC TRONG NGHIÊN CỨU</a:t>
            </a:r>
          </a:p>
          <a:p>
            <a:pPr eaLnBrk="1" hangingPunct="1">
              <a:lnSpc>
                <a:spcPct val="150000"/>
              </a:lnSpc>
              <a:spcBef>
                <a:spcPct val="20000"/>
              </a:spcBef>
              <a:buFontTx/>
              <a:buAutoNum type="arabicPeriod"/>
            </a:pPr>
            <a:r>
              <a:rPr lang="en-US" altLang="en-US" dirty="0">
                <a:latin typeface="Arial" pitchFamily="34" charset="0"/>
                <a:cs typeface="Arial" pitchFamily="34" charset="0"/>
              </a:rPr>
              <a:t>KẾT QUẢ DỰ KIẾN</a:t>
            </a:r>
          </a:p>
          <a:p>
            <a:pPr eaLnBrk="1" hangingPunct="1">
              <a:lnSpc>
                <a:spcPct val="150000"/>
              </a:lnSpc>
              <a:spcBef>
                <a:spcPct val="20000"/>
              </a:spcBef>
              <a:buFontTx/>
              <a:buAutoNum type="arabicPeriod"/>
            </a:pPr>
            <a:r>
              <a:rPr lang="en-US" altLang="en-US" dirty="0" smtClean="0">
                <a:latin typeface="Arial" pitchFamily="34" charset="0"/>
                <a:cs typeface="Arial" pitchFamily="34" charset="0"/>
              </a:rPr>
              <a:t>THỜI </a:t>
            </a:r>
            <a:r>
              <a:rPr lang="en-US" altLang="en-US" dirty="0">
                <a:latin typeface="Arial" pitchFamily="34" charset="0"/>
                <a:cs typeface="Arial" pitchFamily="34" charset="0"/>
              </a:rPr>
              <a:t>GIAN NGHIÊN CỨU</a:t>
            </a:r>
          </a:p>
          <a:p>
            <a:pPr eaLnBrk="1" hangingPunct="1">
              <a:lnSpc>
                <a:spcPct val="150000"/>
              </a:lnSpc>
              <a:spcBef>
                <a:spcPct val="20000"/>
              </a:spcBef>
              <a:buFontTx/>
              <a:buAutoNum type="arabicPeriod"/>
            </a:pPr>
            <a:r>
              <a:rPr lang="en-US" altLang="en-US" dirty="0">
                <a:latin typeface="Arial" pitchFamily="34" charset="0"/>
                <a:cs typeface="Arial" pitchFamily="34" charset="0"/>
              </a:rPr>
              <a:t>PHIẾU THU THẬP SỐ LIỆU</a:t>
            </a:r>
          </a:p>
          <a:p>
            <a:pPr eaLnBrk="1" hangingPunct="1">
              <a:lnSpc>
                <a:spcPct val="150000"/>
              </a:lnSpc>
              <a:spcBef>
                <a:spcPct val="20000"/>
              </a:spcBef>
              <a:buFontTx/>
              <a:buAutoNum type="arabicPeriod"/>
            </a:pPr>
            <a:r>
              <a:rPr lang="en-US" altLang="en-US" dirty="0">
                <a:latin typeface="Arial" pitchFamily="34" charset="0"/>
                <a:cs typeface="Arial" pitchFamily="34" charset="0"/>
              </a:rPr>
              <a:t>TÀI LIỆU THAM KHẢO.</a:t>
            </a:r>
          </a:p>
        </p:txBody>
      </p:sp>
      <p:sp>
        <p:nvSpPr>
          <p:cNvPr id="6148" name="Rectangle 4"/>
          <p:cNvSpPr txBox="1">
            <a:spLocks noChangeArrowheads="1"/>
          </p:cNvSpPr>
          <p:nvPr/>
        </p:nvSpPr>
        <p:spPr bwMode="gray">
          <a:xfrm>
            <a:off x="7620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3200" b="1" dirty="0">
                <a:solidFill>
                  <a:srgbClr val="FF0000"/>
                </a:solidFill>
                <a:latin typeface="Arial" pitchFamily="34" charset="0"/>
                <a:cs typeface="Arial" pitchFamily="34" charset="0"/>
              </a:rPr>
              <a:t>NỘI DUNG</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4F587AB-E30E-4E65-ABB4-4438B1EA8025}" type="slidenum">
              <a:rPr lang="en-US" altLang="en-US" smtClean="0"/>
              <a:pPr>
                <a:defRPr/>
              </a:pPr>
              <a:t>20</a:t>
            </a:fld>
            <a:endParaRPr lang="en-US" altLang="en-US"/>
          </a:p>
        </p:txBody>
      </p:sp>
      <p:sp>
        <p:nvSpPr>
          <p:cNvPr id="26627" name="Rectangle 2"/>
          <p:cNvSpPr>
            <a:spLocks noChangeArrowheads="1"/>
          </p:cNvSpPr>
          <p:nvPr/>
        </p:nvSpPr>
        <p:spPr bwMode="auto">
          <a:xfrm>
            <a:off x="1066800" y="381000"/>
            <a:ext cx="746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en-US" sz="3200" b="1">
                <a:solidFill>
                  <a:srgbClr val="FF0000"/>
                </a:solidFill>
              </a:rPr>
              <a:t>5. KẾT QUẢ (</a:t>
            </a:r>
            <a:r>
              <a:rPr lang="en-US" altLang="en-US" sz="3200" i="1">
                <a:solidFill>
                  <a:srgbClr val="FF0000"/>
                </a:solidFill>
              </a:rPr>
              <a:t>Dự kiến)</a:t>
            </a:r>
          </a:p>
        </p:txBody>
      </p:sp>
      <p:sp>
        <p:nvSpPr>
          <p:cNvPr id="26628" name="Rectangle 3"/>
          <p:cNvSpPr>
            <a:spLocks noChangeArrowheads="1"/>
          </p:cNvSpPr>
          <p:nvPr/>
        </p:nvSpPr>
        <p:spPr bwMode="auto">
          <a:xfrm>
            <a:off x="1066800" y="838200"/>
            <a:ext cx="7696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b="1"/>
              <a:t>Bảng 3.6. Thực trạng tuân thủ các hướng dẫn thực hành trong phòng ngừa VPLQTM tại ICU</a:t>
            </a:r>
            <a:endParaRPr lang="en-US" i="1"/>
          </a:p>
        </p:txBody>
      </p:sp>
      <p:pic>
        <p:nvPicPr>
          <p:cNvPr id="26629" name="Picture 6"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F0CF6C07-D7A0-4437-A995-002EA78E5A8D}" type="slidenum">
              <a:rPr lang="en-US" altLang="en-US" smtClean="0"/>
              <a:pPr>
                <a:defRPr/>
              </a:pPr>
              <a:t>21</a:t>
            </a:fld>
            <a:endParaRPr lang="en-US" altLang="en-US"/>
          </a:p>
        </p:txBody>
      </p:sp>
      <p:sp>
        <p:nvSpPr>
          <p:cNvPr id="27651" name="Rectangle 2"/>
          <p:cNvSpPr>
            <a:spLocks noChangeArrowheads="1"/>
          </p:cNvSpPr>
          <p:nvPr/>
        </p:nvSpPr>
        <p:spPr bwMode="auto">
          <a:xfrm>
            <a:off x="609600" y="304800"/>
            <a:ext cx="7924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en-US" sz="3200" b="1">
                <a:solidFill>
                  <a:srgbClr val="FF0000"/>
                </a:solidFill>
              </a:rPr>
              <a:t>5. KẾT QUẢ (</a:t>
            </a:r>
            <a:r>
              <a:rPr lang="en-US" altLang="en-US" sz="3200" i="1">
                <a:solidFill>
                  <a:srgbClr val="FF0000"/>
                </a:solidFill>
              </a:rPr>
              <a:t>Dự kiến)</a:t>
            </a:r>
          </a:p>
        </p:txBody>
      </p:sp>
      <p:sp>
        <p:nvSpPr>
          <p:cNvPr id="27652" name="Rectangle 3"/>
          <p:cNvSpPr>
            <a:spLocks noChangeArrowheads="1"/>
          </p:cNvSpPr>
          <p:nvPr/>
        </p:nvSpPr>
        <p:spPr bwMode="auto">
          <a:xfrm>
            <a:off x="876300" y="1001713"/>
            <a:ext cx="7391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a:t>Bảng 3.7. Mối liên quan giữa kiến thức với các biến số nền</a:t>
            </a:r>
            <a:endParaRPr lang="en-US" i="1"/>
          </a:p>
        </p:txBody>
      </p:sp>
      <p:pic>
        <p:nvPicPr>
          <p:cNvPr id="27653" name="Picture 4"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7924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FA81455-417B-4271-A50A-8A48659B37AB}" type="slidenum">
              <a:rPr lang="en-US" altLang="en-US" smtClean="0"/>
              <a:pPr>
                <a:defRPr/>
              </a:pPr>
              <a:t>22</a:t>
            </a:fld>
            <a:endParaRPr lang="en-US" altLang="en-US"/>
          </a:p>
        </p:txBody>
      </p:sp>
      <p:sp>
        <p:nvSpPr>
          <p:cNvPr id="28675" name="Rectangle 2"/>
          <p:cNvSpPr>
            <a:spLocks noChangeArrowheads="1"/>
          </p:cNvSpPr>
          <p:nvPr/>
        </p:nvSpPr>
        <p:spPr bwMode="auto">
          <a:xfrm>
            <a:off x="576263" y="412750"/>
            <a:ext cx="822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en-US" sz="3200" b="1">
                <a:solidFill>
                  <a:srgbClr val="FF0000"/>
                </a:solidFill>
              </a:rPr>
              <a:t>5. KẾT QUẢ (</a:t>
            </a:r>
            <a:r>
              <a:rPr lang="en-US" altLang="en-US" sz="3200" i="1">
                <a:solidFill>
                  <a:srgbClr val="FF0000"/>
                </a:solidFill>
              </a:rPr>
              <a:t>Dự kiến)</a:t>
            </a:r>
          </a:p>
        </p:txBody>
      </p:sp>
      <p:pic>
        <p:nvPicPr>
          <p:cNvPr id="28676" name="Picture 3"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6263" y="1676400"/>
            <a:ext cx="788193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4"/>
          <p:cNvSpPr>
            <a:spLocks noChangeArrowheads="1"/>
          </p:cNvSpPr>
          <p:nvPr/>
        </p:nvSpPr>
        <p:spPr bwMode="auto">
          <a:xfrm>
            <a:off x="527050" y="838200"/>
            <a:ext cx="7315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endParaRPr lang="en-US" b="1" dirty="0" smtClean="0"/>
          </a:p>
          <a:p>
            <a:pPr algn="ctr"/>
            <a:r>
              <a:rPr lang="en-US" b="1" dirty="0" err="1" smtClean="0"/>
              <a:t>Bảng</a:t>
            </a:r>
            <a:r>
              <a:rPr lang="en-US" b="1" dirty="0" smtClean="0"/>
              <a:t> </a:t>
            </a:r>
            <a:r>
              <a:rPr lang="en-US" b="1" dirty="0"/>
              <a:t>3.8. </a:t>
            </a:r>
            <a:r>
              <a:rPr lang="en-US" b="1" dirty="0" err="1"/>
              <a:t>Mối</a:t>
            </a:r>
            <a:r>
              <a:rPr lang="en-US" b="1" dirty="0"/>
              <a:t> </a:t>
            </a:r>
            <a:r>
              <a:rPr lang="en-US" b="1" dirty="0" err="1"/>
              <a:t>liên</a:t>
            </a:r>
            <a:r>
              <a:rPr lang="en-US" b="1" dirty="0"/>
              <a:t> </a:t>
            </a:r>
            <a:r>
              <a:rPr lang="en-US" b="1" dirty="0" err="1"/>
              <a:t>quan</a:t>
            </a:r>
            <a:r>
              <a:rPr lang="en-US" b="1" dirty="0"/>
              <a:t> </a:t>
            </a:r>
            <a:r>
              <a:rPr lang="en-US" b="1" dirty="0" err="1"/>
              <a:t>mức</a:t>
            </a:r>
            <a:r>
              <a:rPr lang="en-US" b="1" dirty="0"/>
              <a:t> </a:t>
            </a:r>
            <a:r>
              <a:rPr lang="en-US" b="1" dirty="0" err="1"/>
              <a:t>độ</a:t>
            </a:r>
            <a:r>
              <a:rPr lang="en-US" b="1" dirty="0"/>
              <a:t> </a:t>
            </a:r>
            <a:r>
              <a:rPr lang="en-US" b="1" dirty="0" err="1"/>
              <a:t>tuân</a:t>
            </a:r>
            <a:r>
              <a:rPr lang="en-US" b="1" dirty="0"/>
              <a:t> </a:t>
            </a:r>
            <a:r>
              <a:rPr lang="en-US" b="1" dirty="0" err="1"/>
              <a:t>thủ</a:t>
            </a:r>
            <a:r>
              <a:rPr lang="en-US" b="1" dirty="0"/>
              <a:t> </a:t>
            </a:r>
            <a:r>
              <a:rPr lang="en-US" b="1" dirty="0" err="1"/>
              <a:t>thực</a:t>
            </a:r>
            <a:r>
              <a:rPr lang="en-US" b="1" dirty="0"/>
              <a:t> </a:t>
            </a:r>
            <a:r>
              <a:rPr lang="en-US" b="1" dirty="0" err="1"/>
              <a:t>hành</a:t>
            </a:r>
            <a:r>
              <a:rPr lang="en-US" b="1" dirty="0"/>
              <a:t> </a:t>
            </a:r>
            <a:r>
              <a:rPr lang="en-US" b="1" dirty="0" err="1"/>
              <a:t>với</a:t>
            </a:r>
            <a:r>
              <a:rPr lang="en-US" b="1" dirty="0"/>
              <a:t> </a:t>
            </a:r>
            <a:r>
              <a:rPr lang="en-US" b="1" dirty="0" err="1"/>
              <a:t>các</a:t>
            </a:r>
            <a:r>
              <a:rPr lang="en-US" b="1" dirty="0"/>
              <a:t> </a:t>
            </a:r>
            <a:r>
              <a:rPr lang="en-US" b="1" dirty="0" err="1"/>
              <a:t>biến</a:t>
            </a:r>
            <a:r>
              <a:rPr lang="en-US" b="1" dirty="0"/>
              <a:t> </a:t>
            </a:r>
            <a:r>
              <a:rPr lang="en-US" b="1" dirty="0" err="1"/>
              <a:t>số</a:t>
            </a:r>
            <a:r>
              <a:rPr lang="en-US" b="1" dirty="0"/>
              <a:t> </a:t>
            </a:r>
            <a:r>
              <a:rPr lang="en-US" b="1" dirty="0" err="1"/>
              <a:t>nền</a:t>
            </a:r>
            <a:endParaRPr lang="en-US" i="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3272C52-5BD8-419E-9BE3-955EA1E2DFB5}" type="slidenum">
              <a:rPr lang="en-US" altLang="en-US" smtClean="0"/>
              <a:pPr>
                <a:defRPr/>
              </a:pPr>
              <a:t>23</a:t>
            </a:fld>
            <a:endParaRPr lang="en-US" altLang="en-US"/>
          </a:p>
        </p:txBody>
      </p:sp>
      <p:sp>
        <p:nvSpPr>
          <p:cNvPr id="29699" name="Rectangle 2"/>
          <p:cNvSpPr>
            <a:spLocks noChangeArrowheads="1"/>
          </p:cNvSpPr>
          <p:nvPr/>
        </p:nvSpPr>
        <p:spPr bwMode="auto">
          <a:xfrm>
            <a:off x="990600" y="933450"/>
            <a:ext cx="74707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b="1"/>
          </a:p>
          <a:p>
            <a:r>
              <a:rPr lang="vi-VN" b="1"/>
              <a:t>Bảng 3.9. Mối liên quan mức độ tuân thủ thực hành với kiến thức</a:t>
            </a:r>
            <a:endParaRPr lang="en-US" i="1"/>
          </a:p>
        </p:txBody>
      </p:sp>
      <p:sp>
        <p:nvSpPr>
          <p:cNvPr id="29700" name="Rectangle 3"/>
          <p:cNvSpPr>
            <a:spLocks noChangeArrowheads="1"/>
          </p:cNvSpPr>
          <p:nvPr/>
        </p:nvSpPr>
        <p:spPr bwMode="auto">
          <a:xfrm>
            <a:off x="609600" y="533400"/>
            <a:ext cx="7924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en-US" sz="3200" b="1">
                <a:solidFill>
                  <a:srgbClr val="FF0000"/>
                </a:solidFill>
              </a:rPr>
              <a:t>5. KẾT QUẢ (</a:t>
            </a:r>
            <a:r>
              <a:rPr lang="en-US" altLang="en-US" sz="3200" i="1">
                <a:solidFill>
                  <a:srgbClr val="FF0000"/>
                </a:solidFill>
              </a:rPr>
              <a:t>Dự kiến)</a:t>
            </a:r>
          </a:p>
        </p:txBody>
      </p:sp>
      <p:pic>
        <p:nvPicPr>
          <p:cNvPr id="29701" name="Picture 4"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1138" y="1738313"/>
            <a:ext cx="6181725"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2"/>
          </p:nvPr>
        </p:nvSpPr>
        <p:spPr>
          <a:ln>
            <a:miter lim="800000"/>
            <a:headEnd/>
            <a:tailEnd/>
          </a:ln>
        </p:spPr>
        <p:txBody>
          <a:bodyPr/>
          <a:lstStyle/>
          <a:p>
            <a:pPr>
              <a:defRPr/>
            </a:pPr>
            <a:fld id="{FB66DD27-29F8-4AE7-8C63-CE345684250F}" type="slidenum">
              <a:rPr lang="en-US" altLang="en-US">
                <a:latin typeface="Times New Roman" pitchFamily="18" charset="0"/>
                <a:cs typeface="Times New Roman" pitchFamily="18" charset="0"/>
              </a:rPr>
              <a:pPr>
                <a:defRPr/>
              </a:pPr>
              <a:t>24</a:t>
            </a:fld>
            <a:endParaRPr lang="en-US" altLang="en-US">
              <a:latin typeface="Times New Roman" pitchFamily="18" charset="0"/>
              <a:cs typeface="Times New Roman" pitchFamily="18" charset="0"/>
            </a:endParaRPr>
          </a:p>
        </p:txBody>
      </p:sp>
      <p:sp>
        <p:nvSpPr>
          <p:cNvPr id="31747" name="Rectangle 3"/>
          <p:cNvSpPr txBox="1">
            <a:spLocks noChangeArrowheads="1"/>
          </p:cNvSpPr>
          <p:nvPr/>
        </p:nvSpPr>
        <p:spPr bwMode="gray">
          <a:xfrm>
            <a:off x="566738" y="2163763"/>
            <a:ext cx="8613775" cy="594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just" eaLnBrk="1" hangingPunct="1">
              <a:spcBef>
                <a:spcPct val="20000"/>
              </a:spcBef>
              <a:buFont typeface="Arial" charset="0"/>
              <a:buChar char="−"/>
            </a:pPr>
            <a:endParaRPr lang="vi-VN" altLang="en-US" sz="3200" b="1">
              <a:latin typeface="Times New Roman" pitchFamily="18" charset="0"/>
              <a:cs typeface="Times New Roman" pitchFamily="18" charset="0"/>
            </a:endParaRPr>
          </a:p>
        </p:txBody>
      </p:sp>
      <p:sp>
        <p:nvSpPr>
          <p:cNvPr id="31748" name="Rectangle 2"/>
          <p:cNvSpPr txBox="1">
            <a:spLocks noChangeArrowheads="1"/>
          </p:cNvSpPr>
          <p:nvPr/>
        </p:nvSpPr>
        <p:spPr bwMode="gray">
          <a:xfrm>
            <a:off x="609600" y="6858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3200" b="1" dirty="0" smtClean="0">
                <a:solidFill>
                  <a:srgbClr val="FF0000"/>
                </a:solidFill>
              </a:rPr>
              <a:t>6</a:t>
            </a:r>
            <a:r>
              <a:rPr lang="vi-VN" altLang="en-US" sz="3200" b="1" dirty="0" smtClean="0">
                <a:solidFill>
                  <a:srgbClr val="FF0000"/>
                </a:solidFill>
              </a:rPr>
              <a:t>. </a:t>
            </a:r>
            <a:r>
              <a:rPr lang="en-US" altLang="en-US" sz="3200" b="1" dirty="0">
                <a:solidFill>
                  <a:srgbClr val="FF0000"/>
                </a:solidFill>
              </a:rPr>
              <a:t>T</a:t>
            </a:r>
            <a:r>
              <a:rPr lang="vi-VN" altLang="en-US" sz="3200" b="1" dirty="0">
                <a:solidFill>
                  <a:srgbClr val="FF0000"/>
                </a:solidFill>
              </a:rPr>
              <a:t>HỜI GIAN NGHIÊN CỨU</a:t>
            </a:r>
            <a:endParaRPr lang="en-US" altLang="en-US" sz="3200" b="1" dirty="0">
              <a:solidFill>
                <a:srgbClr val="FF0000"/>
              </a:solidFill>
            </a:endParaRPr>
          </a:p>
        </p:txBody>
      </p:sp>
      <p:sp>
        <p:nvSpPr>
          <p:cNvPr id="31749" name="Rectangle 5"/>
          <p:cNvSpPr>
            <a:spLocks noChangeArrowheads="1"/>
          </p:cNvSpPr>
          <p:nvPr/>
        </p:nvSpPr>
        <p:spPr bwMode="auto">
          <a:xfrm>
            <a:off x="685800" y="1828800"/>
            <a:ext cx="8229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539750" algn="just"/>
            <a:r>
              <a:rPr lang="en-US" sz="2800" b="1">
                <a:solidFill>
                  <a:srgbClr val="000000"/>
                </a:solidFill>
                <a:cs typeface="Times New Roman" pitchFamily="18" charset="0"/>
              </a:rPr>
              <a:t>Thời gian: </a:t>
            </a:r>
            <a:r>
              <a:rPr lang="en-US" sz="2800">
                <a:solidFill>
                  <a:srgbClr val="000000"/>
                </a:solidFill>
                <a:cs typeface="Times New Roman" pitchFamily="18" charset="0"/>
              </a:rPr>
              <a:t>Từ 03/2023 đến 09/2023</a:t>
            </a:r>
            <a:r>
              <a:rPr lang="en-US" sz="1400">
                <a:solidFill>
                  <a:srgbClr val="000000"/>
                </a:solidFill>
                <a:cs typeface="Times New Roman" pitchFamily="18" charset="0"/>
              </a:rPr>
              <a:t>.</a:t>
            </a: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2"/>
          </p:nvPr>
        </p:nvSpPr>
        <p:spPr>
          <a:ln>
            <a:miter lim="800000"/>
            <a:headEnd/>
            <a:tailEnd/>
          </a:ln>
        </p:spPr>
        <p:txBody>
          <a:bodyPr/>
          <a:lstStyle/>
          <a:p>
            <a:pPr>
              <a:defRPr/>
            </a:pPr>
            <a:fld id="{42AE7F01-D867-433F-8B9B-878F2F290817}" type="slidenum">
              <a:rPr lang="en-US" altLang="en-US">
                <a:latin typeface="Times New Roman" pitchFamily="18" charset="0"/>
                <a:cs typeface="Times New Roman" pitchFamily="18" charset="0"/>
              </a:rPr>
              <a:pPr>
                <a:defRPr/>
              </a:pPr>
              <a:t>25</a:t>
            </a:fld>
            <a:endParaRPr lang="en-US" altLang="en-US">
              <a:latin typeface="Times New Roman" pitchFamily="18" charset="0"/>
              <a:cs typeface="Times New Roman" pitchFamily="18" charset="0"/>
            </a:endParaRPr>
          </a:p>
        </p:txBody>
      </p:sp>
      <p:sp>
        <p:nvSpPr>
          <p:cNvPr id="32771" name="Rectangle 3"/>
          <p:cNvSpPr txBox="1">
            <a:spLocks noChangeArrowheads="1"/>
          </p:cNvSpPr>
          <p:nvPr/>
        </p:nvSpPr>
        <p:spPr bwMode="gray">
          <a:xfrm>
            <a:off x="684213" y="1295400"/>
            <a:ext cx="8613775" cy="714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pPr>
            <a:endParaRPr lang="vi-VN" altLang="en-US" sz="3200">
              <a:latin typeface="Times New Roman" pitchFamily="18" charset="0"/>
              <a:cs typeface="Times New Roman" pitchFamily="18" charset="0"/>
            </a:endParaRPr>
          </a:p>
        </p:txBody>
      </p:sp>
      <p:sp>
        <p:nvSpPr>
          <p:cNvPr id="32772" name="Rectangle 2"/>
          <p:cNvSpPr txBox="1">
            <a:spLocks noChangeArrowheads="1"/>
          </p:cNvSpPr>
          <p:nvPr/>
        </p:nvSpPr>
        <p:spPr bwMode="gray">
          <a:xfrm>
            <a:off x="827088" y="2698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3200" b="1" dirty="0" smtClean="0">
                <a:solidFill>
                  <a:srgbClr val="FF0000"/>
                </a:solidFill>
              </a:rPr>
              <a:t>7</a:t>
            </a:r>
            <a:r>
              <a:rPr lang="vi-VN" altLang="en-US" sz="3200" b="1" dirty="0" smtClean="0">
                <a:solidFill>
                  <a:srgbClr val="FF0000"/>
                </a:solidFill>
              </a:rPr>
              <a:t>. </a:t>
            </a:r>
            <a:r>
              <a:rPr lang="vi-VN" altLang="en-US" sz="3200" b="1" dirty="0">
                <a:solidFill>
                  <a:srgbClr val="FF0000"/>
                </a:solidFill>
              </a:rPr>
              <a:t>PHIẾU THU THẬP SỐ LIỆU</a:t>
            </a:r>
            <a:endParaRPr lang="en-US" altLang="en-US" sz="3200" b="1" dirty="0">
              <a:solidFill>
                <a:srgbClr val="FF0000"/>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309635"/>
            <a:ext cx="8066088" cy="5029200"/>
          </a:xfrm>
          <a:prstGeom prst="rect">
            <a:avLst/>
          </a:prstGeo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E9E00BF-A447-439A-8E06-E8CBBF495D95}" type="slidenum">
              <a:rPr lang="en-US" altLang="en-US"/>
              <a:pPr>
                <a:defRPr/>
              </a:pPr>
              <a:t>26</a:t>
            </a:fld>
            <a:endParaRPr lang="en-US" altLang="en-US"/>
          </a:p>
        </p:txBody>
      </p:sp>
      <p:sp>
        <p:nvSpPr>
          <p:cNvPr id="33795" name="Rectangle 2"/>
          <p:cNvSpPr>
            <a:spLocks noChangeArrowheads="1"/>
          </p:cNvSpPr>
          <p:nvPr/>
        </p:nvSpPr>
        <p:spPr bwMode="auto">
          <a:xfrm>
            <a:off x="914400" y="609600"/>
            <a:ext cx="739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en-US" sz="3200" b="1" dirty="0" smtClean="0">
                <a:solidFill>
                  <a:srgbClr val="FF0000"/>
                </a:solidFill>
              </a:rPr>
              <a:t>7</a:t>
            </a:r>
            <a:r>
              <a:rPr lang="vi-VN" altLang="en-US" sz="3200" b="1" dirty="0" smtClean="0">
                <a:solidFill>
                  <a:srgbClr val="FF0000"/>
                </a:solidFill>
              </a:rPr>
              <a:t>. </a:t>
            </a:r>
            <a:r>
              <a:rPr lang="vi-VN" altLang="en-US" sz="3200" b="1" dirty="0">
                <a:solidFill>
                  <a:srgbClr val="FF0000"/>
                </a:solidFill>
              </a:rPr>
              <a:t>PHIẾU THU THẬP SỐ LIỆU</a:t>
            </a:r>
            <a:endParaRPr lang="en-US" altLang="en-US" sz="3200" b="1" dirty="0">
              <a:solidFill>
                <a:srgbClr val="FF0000"/>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193801"/>
            <a:ext cx="8077201" cy="497878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E9F34166-327B-4C1E-8DB4-B7EDD4156131}" type="slidenum">
              <a:rPr lang="en-US" altLang="en-US"/>
              <a:pPr>
                <a:defRPr/>
              </a:pPr>
              <a:t>27</a:t>
            </a:fld>
            <a:endParaRPr lang="en-US" altLang="en-US"/>
          </a:p>
        </p:txBody>
      </p:sp>
      <p:sp>
        <p:nvSpPr>
          <p:cNvPr id="34819" name="Rectangle 2"/>
          <p:cNvSpPr>
            <a:spLocks noChangeArrowheads="1"/>
          </p:cNvSpPr>
          <p:nvPr/>
        </p:nvSpPr>
        <p:spPr bwMode="auto">
          <a:xfrm>
            <a:off x="838200" y="533400"/>
            <a:ext cx="72786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r>
              <a:rPr lang="en-US" altLang="en-US" sz="3200" b="1" dirty="0" smtClean="0">
                <a:solidFill>
                  <a:srgbClr val="FF0000"/>
                </a:solidFill>
              </a:rPr>
              <a:t>7</a:t>
            </a:r>
            <a:r>
              <a:rPr lang="vi-VN" altLang="en-US" sz="3200" b="1" dirty="0" smtClean="0">
                <a:solidFill>
                  <a:srgbClr val="FF0000"/>
                </a:solidFill>
              </a:rPr>
              <a:t>. </a:t>
            </a:r>
            <a:r>
              <a:rPr lang="vi-VN" altLang="en-US" sz="3200" b="1" dirty="0">
                <a:solidFill>
                  <a:srgbClr val="FF0000"/>
                </a:solidFill>
              </a:rPr>
              <a:t>PHIẾU THU THẬP SỐ LIỆU</a:t>
            </a:r>
            <a:endParaRPr lang="en-US" altLang="en-US" sz="3200" b="1" dirty="0">
              <a:solidFill>
                <a:srgbClr val="FF0000"/>
              </a:solidFill>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1219200"/>
            <a:ext cx="7848600" cy="5029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BCAC5F9B-D241-47A9-A437-45292AC5EA80}" type="slidenum">
              <a:rPr lang="en-US" altLang="en-US" smtClean="0"/>
              <a:pPr>
                <a:defRPr/>
              </a:pPr>
              <a:t>28</a:t>
            </a:fld>
            <a:endParaRPr lang="en-US" altLang="en-US"/>
          </a:p>
        </p:txBody>
      </p:sp>
      <p:sp>
        <p:nvSpPr>
          <p:cNvPr id="3" name="Rectangle 2"/>
          <p:cNvSpPr/>
          <p:nvPr/>
        </p:nvSpPr>
        <p:spPr>
          <a:xfrm>
            <a:off x="685800" y="304800"/>
            <a:ext cx="7924800" cy="584775"/>
          </a:xfrm>
          <a:prstGeom prst="rect">
            <a:avLst/>
          </a:prstGeom>
        </p:spPr>
        <p:txBody>
          <a:bodyPr wrap="square">
            <a:spAutoFit/>
          </a:bodyPr>
          <a:lstStyle/>
          <a:p>
            <a:pPr algn="ctr" eaLnBrk="1" hangingPunct="1"/>
            <a:r>
              <a:rPr lang="en-US" altLang="en-US" sz="3200" b="1" dirty="0">
                <a:solidFill>
                  <a:srgbClr val="FF0000"/>
                </a:solidFill>
              </a:rPr>
              <a:t>7</a:t>
            </a:r>
            <a:r>
              <a:rPr lang="vi-VN" altLang="en-US" sz="3200" b="1" dirty="0" smtClean="0">
                <a:solidFill>
                  <a:srgbClr val="FF0000"/>
                </a:solidFill>
              </a:rPr>
              <a:t>. PHIẾU THU THẬP SỐ LIỆU</a:t>
            </a:r>
            <a:endParaRPr lang="en-US" altLang="en-US" sz="3200" b="1" dirty="0">
              <a:solidFill>
                <a:srgbClr val="FF0000"/>
              </a:solidFill>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641" y="1219200"/>
            <a:ext cx="8183118" cy="4877162"/>
          </a:xfrm>
          <a:prstGeom prst="rect">
            <a:avLst/>
          </a:prstGeom>
        </p:spPr>
      </p:pic>
    </p:spTree>
    <p:extLst>
      <p:ext uri="{BB962C8B-B14F-4D97-AF65-F5344CB8AC3E}">
        <p14:creationId xmlns:p14="http://schemas.microsoft.com/office/powerpoint/2010/main" val="1500267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2"/>
          </p:nvPr>
        </p:nvSpPr>
        <p:spPr>
          <a:ln>
            <a:miter lim="800000"/>
            <a:headEnd/>
            <a:tailEnd/>
          </a:ln>
        </p:spPr>
        <p:txBody>
          <a:bodyPr/>
          <a:lstStyle/>
          <a:p>
            <a:pPr>
              <a:defRPr/>
            </a:pPr>
            <a:fld id="{F85960EB-59FC-4A09-A862-E887F842D33A}" type="slidenum">
              <a:rPr lang="en-US" altLang="en-US">
                <a:latin typeface="Times New Roman" pitchFamily="18" charset="0"/>
                <a:cs typeface="Times New Roman" pitchFamily="18" charset="0"/>
              </a:rPr>
              <a:pPr>
                <a:defRPr/>
              </a:pPr>
              <a:t>29</a:t>
            </a:fld>
            <a:endParaRPr lang="en-US" altLang="en-US">
              <a:latin typeface="Times New Roman" pitchFamily="18" charset="0"/>
              <a:cs typeface="Times New Roman" pitchFamily="18" charset="0"/>
            </a:endParaRPr>
          </a:p>
        </p:txBody>
      </p:sp>
      <p:sp>
        <p:nvSpPr>
          <p:cNvPr id="35843" name="Rectangle 3"/>
          <p:cNvSpPr txBox="1">
            <a:spLocks noChangeArrowheads="1"/>
          </p:cNvSpPr>
          <p:nvPr/>
        </p:nvSpPr>
        <p:spPr bwMode="gray">
          <a:xfrm>
            <a:off x="609600" y="1260475"/>
            <a:ext cx="7848600" cy="594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vi-VN" b="1" dirty="0"/>
              <a:t>TÀI LIỆU THAM </a:t>
            </a:r>
            <a:r>
              <a:rPr lang="vi-VN" b="1" dirty="0" smtClean="0"/>
              <a:t>KHẢO</a:t>
            </a:r>
            <a:endParaRPr lang="en-US" b="1" dirty="0" smtClean="0"/>
          </a:p>
          <a:p>
            <a:endParaRPr lang="vi-VN" dirty="0"/>
          </a:p>
          <a:p>
            <a:r>
              <a:rPr lang="en-US" sz="1600" dirty="0"/>
              <a:t>1.Hỷ BT. </a:t>
            </a:r>
            <a:r>
              <a:rPr lang="en-US" sz="1600" i="1" dirty="0" err="1"/>
              <a:t>Mô</a:t>
            </a:r>
            <a:r>
              <a:rPr lang="en-US" sz="1600" i="1" dirty="0"/>
              <a:t> </a:t>
            </a:r>
            <a:r>
              <a:rPr lang="en-US" sz="1600" i="1" dirty="0" err="1"/>
              <a:t>tả</a:t>
            </a:r>
            <a:r>
              <a:rPr lang="en-US" sz="1600" i="1" dirty="0"/>
              <a:t> </a:t>
            </a:r>
            <a:r>
              <a:rPr lang="en-US" sz="1600" i="1" dirty="0" err="1"/>
              <a:t>thực</a:t>
            </a:r>
            <a:r>
              <a:rPr lang="en-US" sz="1600" i="1" dirty="0"/>
              <a:t> </a:t>
            </a:r>
            <a:r>
              <a:rPr lang="en-US" sz="1600" i="1" dirty="0" err="1"/>
              <a:t>trạng</a:t>
            </a:r>
            <a:r>
              <a:rPr lang="en-US" sz="1600" i="1" dirty="0"/>
              <a:t> </a:t>
            </a:r>
            <a:r>
              <a:rPr lang="en-US" sz="1600" i="1" dirty="0" err="1"/>
              <a:t>chăm</a:t>
            </a:r>
            <a:r>
              <a:rPr lang="en-US" sz="1600" i="1" dirty="0"/>
              <a:t> </a:t>
            </a:r>
            <a:r>
              <a:rPr lang="en-US" sz="1600" i="1" dirty="0" err="1"/>
              <a:t>sóc</a:t>
            </a:r>
            <a:r>
              <a:rPr lang="en-US" sz="1600" i="1" dirty="0"/>
              <a:t> </a:t>
            </a:r>
            <a:r>
              <a:rPr lang="en-US" sz="1600" i="1" dirty="0" err="1"/>
              <a:t>người</a:t>
            </a:r>
            <a:r>
              <a:rPr lang="en-US" sz="1600" i="1" dirty="0"/>
              <a:t> </a:t>
            </a:r>
            <a:r>
              <a:rPr lang="en-US" sz="1600" i="1" dirty="0" err="1"/>
              <a:t>bệnh</a:t>
            </a:r>
            <a:r>
              <a:rPr lang="en-US" sz="1600" i="1" dirty="0"/>
              <a:t> </a:t>
            </a:r>
            <a:r>
              <a:rPr lang="en-US" sz="1600" i="1" dirty="0" err="1"/>
              <a:t>của</a:t>
            </a:r>
            <a:r>
              <a:rPr lang="en-US" sz="1600" i="1" dirty="0"/>
              <a:t> </a:t>
            </a:r>
            <a:r>
              <a:rPr lang="en-US" sz="1600" i="1" dirty="0" err="1"/>
              <a:t>điều</a:t>
            </a:r>
            <a:r>
              <a:rPr lang="en-US" sz="1600" i="1" dirty="0"/>
              <a:t> </a:t>
            </a:r>
            <a:r>
              <a:rPr lang="en-US" sz="1600" i="1" dirty="0" err="1"/>
              <a:t>dưỡng</a:t>
            </a:r>
            <a:r>
              <a:rPr lang="en-US" sz="1600" i="1" dirty="0"/>
              <a:t> </a:t>
            </a:r>
            <a:r>
              <a:rPr lang="en-US" sz="1600" i="1" dirty="0" err="1"/>
              <a:t>và</a:t>
            </a:r>
            <a:r>
              <a:rPr lang="en-US" sz="1600" i="1" dirty="0"/>
              <a:t> </a:t>
            </a:r>
            <a:r>
              <a:rPr lang="en-US" sz="1600" i="1" dirty="0" err="1"/>
              <a:t>một</a:t>
            </a:r>
            <a:r>
              <a:rPr lang="en-US" sz="1600" i="1" dirty="0"/>
              <a:t> </a:t>
            </a:r>
            <a:r>
              <a:rPr lang="en-US" sz="1600" i="1" dirty="0" err="1"/>
              <a:t>số</a:t>
            </a:r>
            <a:r>
              <a:rPr lang="en-US" sz="1600" i="1" dirty="0"/>
              <a:t> </a:t>
            </a:r>
            <a:r>
              <a:rPr lang="en-US" sz="1600" i="1" dirty="0" err="1"/>
              <a:t>yếu</a:t>
            </a:r>
            <a:r>
              <a:rPr lang="en-US" sz="1600" i="1" dirty="0"/>
              <a:t> </a:t>
            </a:r>
            <a:r>
              <a:rPr lang="en-US" sz="1600" i="1" dirty="0" err="1"/>
              <a:t>tố</a:t>
            </a:r>
            <a:r>
              <a:rPr lang="en-US" sz="1600" i="1" dirty="0"/>
              <a:t> </a:t>
            </a:r>
            <a:r>
              <a:rPr lang="en-US" sz="1600" i="1" dirty="0" err="1"/>
              <a:t>liên</a:t>
            </a:r>
            <a:r>
              <a:rPr lang="en-US" sz="1600" i="1" dirty="0"/>
              <a:t> </a:t>
            </a:r>
            <a:r>
              <a:rPr lang="en-US" sz="1600" i="1" dirty="0" err="1"/>
              <a:t>quan</a:t>
            </a:r>
            <a:r>
              <a:rPr lang="en-US" sz="1600" i="1" dirty="0"/>
              <a:t> </a:t>
            </a:r>
            <a:r>
              <a:rPr lang="en-US" sz="1600" i="1" dirty="0" err="1"/>
              <a:t>tại</a:t>
            </a:r>
            <a:r>
              <a:rPr lang="en-US" sz="1600" i="1" dirty="0"/>
              <a:t> </a:t>
            </a:r>
            <a:r>
              <a:rPr lang="en-US" sz="1600" i="1" dirty="0" err="1"/>
              <a:t>bệnh</a:t>
            </a:r>
            <a:r>
              <a:rPr lang="en-US" sz="1600" i="1" dirty="0"/>
              <a:t> </a:t>
            </a:r>
            <a:r>
              <a:rPr lang="en-US" sz="1600" i="1" dirty="0" err="1"/>
              <a:t>viện</a:t>
            </a:r>
            <a:r>
              <a:rPr lang="en-US" sz="1600" i="1" dirty="0"/>
              <a:t> </a:t>
            </a:r>
            <a:r>
              <a:rPr lang="en-US" sz="1600" i="1" dirty="0" err="1"/>
              <a:t>đa</a:t>
            </a:r>
            <a:r>
              <a:rPr lang="en-US" sz="1600" i="1" dirty="0"/>
              <a:t> </a:t>
            </a:r>
            <a:r>
              <a:rPr lang="en-US" sz="1600" i="1" dirty="0" err="1"/>
              <a:t>khoa</a:t>
            </a:r>
            <a:r>
              <a:rPr lang="en-US" sz="1600" i="1" dirty="0"/>
              <a:t> </a:t>
            </a:r>
            <a:r>
              <a:rPr lang="en-US" sz="1600" i="1" dirty="0" err="1"/>
              <a:t>khu</a:t>
            </a:r>
            <a:r>
              <a:rPr lang="en-US" sz="1600" i="1" dirty="0"/>
              <a:t> </a:t>
            </a:r>
            <a:r>
              <a:rPr lang="en-US" sz="1600" i="1" dirty="0" err="1"/>
              <a:t>vực</a:t>
            </a:r>
            <a:r>
              <a:rPr lang="en-US" sz="1600" i="1" dirty="0"/>
              <a:t> Cam </a:t>
            </a:r>
            <a:r>
              <a:rPr lang="en-US" sz="1600" i="1" dirty="0" err="1"/>
              <a:t>Ranh</a:t>
            </a:r>
            <a:r>
              <a:rPr lang="en-US" sz="1600" i="1" dirty="0"/>
              <a:t>, </a:t>
            </a:r>
            <a:r>
              <a:rPr lang="en-US" sz="1600" i="1" dirty="0" err="1"/>
              <a:t>tỉnh</a:t>
            </a:r>
            <a:r>
              <a:rPr lang="en-US" sz="1600" i="1" dirty="0"/>
              <a:t> </a:t>
            </a:r>
            <a:r>
              <a:rPr lang="en-US" sz="1600" i="1" dirty="0" err="1"/>
              <a:t>Khánh</a:t>
            </a:r>
            <a:r>
              <a:rPr lang="en-US" sz="1600" i="1" dirty="0"/>
              <a:t> </a:t>
            </a:r>
            <a:r>
              <a:rPr lang="en-US" sz="1600" i="1" dirty="0" err="1"/>
              <a:t>Hòa</a:t>
            </a:r>
            <a:r>
              <a:rPr lang="en-US" sz="1600" dirty="0"/>
              <a:t>. 2014. </a:t>
            </a:r>
            <a:endParaRPr lang="vi-VN" sz="1600" dirty="0"/>
          </a:p>
          <a:p>
            <a:r>
              <a:rPr lang="en-US" sz="1600" dirty="0"/>
              <a:t>2.Huyền NT. </a:t>
            </a:r>
            <a:r>
              <a:rPr lang="en-US" sz="1600" dirty="0" err="1"/>
              <a:t>Kiến</a:t>
            </a:r>
            <a:r>
              <a:rPr lang="en-US" sz="1600" dirty="0"/>
              <a:t> </a:t>
            </a:r>
            <a:r>
              <a:rPr lang="en-US" sz="1600" dirty="0" err="1"/>
              <a:t>thức</a:t>
            </a:r>
            <a:r>
              <a:rPr lang="en-US" sz="1600" dirty="0"/>
              <a:t>, </a:t>
            </a:r>
            <a:r>
              <a:rPr lang="en-US" sz="1600" dirty="0" err="1"/>
              <a:t>thái</a:t>
            </a:r>
            <a:r>
              <a:rPr lang="en-US" sz="1600" dirty="0"/>
              <a:t> </a:t>
            </a:r>
            <a:r>
              <a:rPr lang="en-US" sz="1600" dirty="0" err="1"/>
              <a:t>độ</a:t>
            </a:r>
            <a:r>
              <a:rPr lang="en-US" sz="1600" dirty="0"/>
              <a:t>, </a:t>
            </a:r>
            <a:r>
              <a:rPr lang="en-US" sz="1600" dirty="0" err="1"/>
              <a:t>thực</a:t>
            </a:r>
            <a:r>
              <a:rPr lang="en-US" sz="1600" dirty="0"/>
              <a:t> </a:t>
            </a:r>
            <a:r>
              <a:rPr lang="en-US" sz="1600" dirty="0" err="1"/>
              <a:t>hành</a:t>
            </a:r>
            <a:r>
              <a:rPr lang="en-US" sz="1600" dirty="0"/>
              <a:t> </a:t>
            </a:r>
            <a:r>
              <a:rPr lang="en-US" sz="1600" dirty="0" err="1"/>
              <a:t>thay</a:t>
            </a:r>
            <a:r>
              <a:rPr lang="en-US" sz="1600" dirty="0"/>
              <a:t> </a:t>
            </a:r>
            <a:r>
              <a:rPr lang="en-US" sz="1600" dirty="0" err="1"/>
              <a:t>băng</a:t>
            </a:r>
            <a:r>
              <a:rPr lang="en-US" sz="1600" dirty="0"/>
              <a:t> </a:t>
            </a:r>
            <a:r>
              <a:rPr lang="en-US" sz="1600" dirty="0" err="1"/>
              <a:t>vết</a:t>
            </a:r>
            <a:r>
              <a:rPr lang="en-US" sz="1600" dirty="0"/>
              <a:t> </a:t>
            </a:r>
            <a:r>
              <a:rPr lang="en-US" sz="1600" dirty="0" err="1"/>
              <a:t>thương</a:t>
            </a:r>
            <a:r>
              <a:rPr lang="en-US" sz="1600" dirty="0"/>
              <a:t> </a:t>
            </a:r>
            <a:r>
              <a:rPr lang="en-US" sz="1600" dirty="0" err="1"/>
              <a:t>và</a:t>
            </a:r>
            <a:r>
              <a:rPr lang="en-US" sz="1600" dirty="0"/>
              <a:t> </a:t>
            </a:r>
            <a:r>
              <a:rPr lang="en-US" sz="1600" dirty="0" err="1"/>
              <a:t>tìm</a:t>
            </a:r>
            <a:r>
              <a:rPr lang="en-US" sz="1600" dirty="0"/>
              <a:t> </a:t>
            </a:r>
            <a:r>
              <a:rPr lang="en-US" sz="1600" dirty="0" err="1"/>
              <a:t>hiểu</a:t>
            </a:r>
            <a:r>
              <a:rPr lang="en-US" sz="1600" dirty="0"/>
              <a:t> </a:t>
            </a:r>
            <a:r>
              <a:rPr lang="en-US" sz="1600" dirty="0" err="1"/>
              <a:t>một</a:t>
            </a:r>
            <a:r>
              <a:rPr lang="en-US" sz="1600" dirty="0"/>
              <a:t> </a:t>
            </a:r>
            <a:r>
              <a:rPr lang="en-US" sz="1600" dirty="0" err="1"/>
              <a:t>số</a:t>
            </a:r>
            <a:r>
              <a:rPr lang="en-US" sz="1600" dirty="0"/>
              <a:t> </a:t>
            </a:r>
            <a:r>
              <a:rPr lang="en-US" sz="1600" dirty="0" err="1"/>
              <a:t>yếu</a:t>
            </a:r>
            <a:r>
              <a:rPr lang="en-US" sz="1600" dirty="0"/>
              <a:t> </a:t>
            </a:r>
            <a:r>
              <a:rPr lang="en-US" sz="1600" dirty="0" err="1"/>
              <a:t>tố</a:t>
            </a:r>
            <a:r>
              <a:rPr lang="en-US" sz="1600" dirty="0"/>
              <a:t> </a:t>
            </a:r>
            <a:r>
              <a:rPr lang="en-US" sz="1600" dirty="0" err="1"/>
              <a:t>liên</a:t>
            </a:r>
            <a:r>
              <a:rPr lang="en-US" sz="1600" dirty="0"/>
              <a:t> </a:t>
            </a:r>
            <a:r>
              <a:rPr lang="en-US" sz="1600" dirty="0" err="1"/>
              <a:t>quan</a:t>
            </a:r>
            <a:r>
              <a:rPr lang="en-US" sz="1600" dirty="0"/>
              <a:t> </a:t>
            </a:r>
            <a:r>
              <a:rPr lang="en-US" sz="1600" dirty="0" err="1"/>
              <a:t>của</a:t>
            </a:r>
            <a:r>
              <a:rPr lang="en-US" sz="1600" dirty="0"/>
              <a:t> </a:t>
            </a:r>
            <a:r>
              <a:rPr lang="en-US" sz="1600" dirty="0" err="1"/>
              <a:t>Điều</a:t>
            </a:r>
            <a:r>
              <a:rPr lang="en-US" sz="1600" dirty="0"/>
              <a:t> </a:t>
            </a:r>
            <a:r>
              <a:rPr lang="en-US" sz="1600" dirty="0" err="1"/>
              <a:t>dưỡng</a:t>
            </a:r>
            <a:r>
              <a:rPr lang="en-US" sz="1600" dirty="0"/>
              <a:t>, </a:t>
            </a:r>
            <a:r>
              <a:rPr lang="en-US" sz="1600" dirty="0" err="1"/>
              <a:t>kỹ</a:t>
            </a:r>
            <a:r>
              <a:rPr lang="en-US" sz="1600" dirty="0"/>
              <a:t> </a:t>
            </a:r>
            <a:r>
              <a:rPr lang="en-US" sz="1600" dirty="0" err="1"/>
              <a:t>thuật</a:t>
            </a:r>
            <a:r>
              <a:rPr lang="en-US" sz="1600" dirty="0"/>
              <a:t> </a:t>
            </a:r>
            <a:r>
              <a:rPr lang="en-US" sz="1600" dirty="0" err="1"/>
              <a:t>viên</a:t>
            </a:r>
            <a:r>
              <a:rPr lang="en-US" sz="1600" dirty="0"/>
              <a:t> </a:t>
            </a:r>
            <a:r>
              <a:rPr lang="en-US" sz="1600" dirty="0" err="1"/>
              <a:t>bệnh</a:t>
            </a:r>
            <a:r>
              <a:rPr lang="en-US" sz="1600" dirty="0"/>
              <a:t> </a:t>
            </a:r>
            <a:r>
              <a:rPr lang="en-US" sz="1600" dirty="0" err="1"/>
              <a:t>viện</a:t>
            </a:r>
            <a:r>
              <a:rPr lang="en-US" sz="1600" dirty="0"/>
              <a:t> </a:t>
            </a:r>
            <a:r>
              <a:rPr lang="en-US" sz="1600" dirty="0" err="1"/>
              <a:t>Việt</a:t>
            </a:r>
            <a:r>
              <a:rPr lang="en-US" sz="1600" dirty="0"/>
              <a:t> </a:t>
            </a:r>
            <a:r>
              <a:rPr lang="en-US" sz="1600" dirty="0" err="1"/>
              <a:t>Đức</a:t>
            </a:r>
            <a:r>
              <a:rPr lang="en-US" sz="1600" dirty="0"/>
              <a:t> </a:t>
            </a:r>
            <a:r>
              <a:rPr lang="en-US" sz="1600" dirty="0" err="1"/>
              <a:t>năm</a:t>
            </a:r>
            <a:r>
              <a:rPr lang="en-US" sz="1600" dirty="0"/>
              <a:t> 2012. </a:t>
            </a:r>
            <a:r>
              <a:rPr lang="en-US" sz="1600" i="1" dirty="0" err="1"/>
              <a:t>Tạp</a:t>
            </a:r>
            <a:r>
              <a:rPr lang="en-US" sz="1600" i="1" dirty="0"/>
              <a:t> </a:t>
            </a:r>
            <a:r>
              <a:rPr lang="en-US" sz="1600" i="1" dirty="0" err="1"/>
              <a:t>chí</a:t>
            </a:r>
            <a:r>
              <a:rPr lang="en-US" sz="1600" i="1" dirty="0"/>
              <a:t> Y </a:t>
            </a:r>
            <a:r>
              <a:rPr lang="en-US" sz="1600" i="1" dirty="0" err="1"/>
              <a:t>học</a:t>
            </a:r>
            <a:r>
              <a:rPr lang="en-US" sz="1600" i="1" dirty="0"/>
              <a:t> </a:t>
            </a:r>
            <a:r>
              <a:rPr lang="en-US" sz="1600" i="1" dirty="0" err="1"/>
              <a:t>thực</a:t>
            </a:r>
            <a:r>
              <a:rPr lang="en-US" sz="1600" i="1" dirty="0"/>
              <a:t> </a:t>
            </a:r>
            <a:r>
              <a:rPr lang="en-US" sz="1600" i="1" dirty="0" err="1"/>
              <a:t>hành</a:t>
            </a:r>
            <a:r>
              <a:rPr lang="en-US" sz="1600" dirty="0"/>
              <a:t>. 2012;(857)- </a:t>
            </a:r>
            <a:r>
              <a:rPr lang="en-US" sz="1600" dirty="0" err="1"/>
              <a:t>số</a:t>
            </a:r>
            <a:r>
              <a:rPr lang="en-US" sz="1600" dirty="0"/>
              <a:t> 1/2013, tr. 117-119</a:t>
            </a:r>
            <a:endParaRPr lang="vi-VN" sz="1600" dirty="0"/>
          </a:p>
          <a:p>
            <a:r>
              <a:rPr lang="en-US" sz="1600" dirty="0"/>
              <a:t>3.Nhung TT. </a:t>
            </a:r>
            <a:r>
              <a:rPr lang="en-US" sz="1600" i="1" dirty="0" err="1"/>
              <a:t>Thực</a:t>
            </a:r>
            <a:r>
              <a:rPr lang="en-US" sz="1600" i="1" dirty="0"/>
              <a:t> </a:t>
            </a:r>
            <a:r>
              <a:rPr lang="en-US" sz="1600" i="1" dirty="0" err="1"/>
              <a:t>trạng</a:t>
            </a:r>
            <a:r>
              <a:rPr lang="en-US" sz="1600" i="1" dirty="0"/>
              <a:t> </a:t>
            </a:r>
            <a:r>
              <a:rPr lang="en-US" sz="1600" i="1" dirty="0" err="1"/>
              <a:t>viêm</a:t>
            </a:r>
            <a:r>
              <a:rPr lang="en-US" sz="1600" i="1" dirty="0"/>
              <a:t> </a:t>
            </a:r>
            <a:r>
              <a:rPr lang="en-US" sz="1600" i="1" dirty="0" err="1"/>
              <a:t>phổi</a:t>
            </a:r>
            <a:r>
              <a:rPr lang="en-US" sz="1600" i="1" dirty="0"/>
              <a:t> </a:t>
            </a:r>
            <a:r>
              <a:rPr lang="en-US" sz="1600" i="1" dirty="0" err="1"/>
              <a:t>thở</a:t>
            </a:r>
            <a:r>
              <a:rPr lang="en-US" sz="1600" i="1" dirty="0"/>
              <a:t> </a:t>
            </a:r>
            <a:r>
              <a:rPr lang="en-US" sz="1600" i="1" dirty="0" err="1"/>
              <a:t>máy</a:t>
            </a:r>
            <a:r>
              <a:rPr lang="en-US" sz="1600" i="1" dirty="0"/>
              <a:t> </a:t>
            </a:r>
            <a:r>
              <a:rPr lang="en-US" sz="1600" i="1" dirty="0" err="1"/>
              <a:t>và</a:t>
            </a:r>
            <a:r>
              <a:rPr lang="en-US" sz="1600" i="1" dirty="0"/>
              <a:t> </a:t>
            </a:r>
            <a:r>
              <a:rPr lang="en-US" sz="1600" i="1" dirty="0" err="1"/>
              <a:t>một</a:t>
            </a:r>
            <a:r>
              <a:rPr lang="en-US" sz="1600" i="1" dirty="0"/>
              <a:t> </a:t>
            </a:r>
            <a:r>
              <a:rPr lang="en-US" sz="1600" i="1" dirty="0" err="1"/>
              <a:t>số</a:t>
            </a:r>
            <a:r>
              <a:rPr lang="en-US" sz="1600" i="1" dirty="0"/>
              <a:t> </a:t>
            </a:r>
            <a:r>
              <a:rPr lang="en-US" sz="1600" i="1" dirty="0" err="1"/>
              <a:t>yếu</a:t>
            </a:r>
            <a:r>
              <a:rPr lang="en-US" sz="1600" i="1" dirty="0"/>
              <a:t> </a:t>
            </a:r>
            <a:r>
              <a:rPr lang="en-US" sz="1600" i="1" dirty="0" err="1"/>
              <a:t>tố</a:t>
            </a:r>
            <a:r>
              <a:rPr lang="en-US" sz="1600" i="1" dirty="0"/>
              <a:t> </a:t>
            </a:r>
            <a:r>
              <a:rPr lang="en-US" sz="1600" i="1" dirty="0" err="1"/>
              <a:t>liên</a:t>
            </a:r>
            <a:r>
              <a:rPr lang="en-US" sz="1600" i="1" dirty="0"/>
              <a:t> </a:t>
            </a:r>
            <a:r>
              <a:rPr lang="en-US" sz="1600" i="1" dirty="0" err="1"/>
              <a:t>quan</a:t>
            </a:r>
            <a:r>
              <a:rPr lang="en-US" sz="1600" i="1" dirty="0"/>
              <a:t> </a:t>
            </a:r>
            <a:r>
              <a:rPr lang="en-US" sz="1600" i="1" dirty="0" err="1"/>
              <a:t>đến</a:t>
            </a:r>
            <a:r>
              <a:rPr lang="en-US" sz="1600" i="1" dirty="0"/>
              <a:t> </a:t>
            </a:r>
            <a:r>
              <a:rPr lang="en-US" sz="1600" i="1" dirty="0" err="1"/>
              <a:t>chăm</a:t>
            </a:r>
            <a:r>
              <a:rPr lang="en-US" sz="1600" i="1" dirty="0"/>
              <a:t> </a:t>
            </a:r>
            <a:r>
              <a:rPr lang="en-US" sz="1600" i="1" dirty="0" err="1"/>
              <a:t>sóc</a:t>
            </a:r>
            <a:r>
              <a:rPr lang="en-US" sz="1600" i="1" dirty="0"/>
              <a:t> </a:t>
            </a:r>
            <a:r>
              <a:rPr lang="en-US" sz="1600" i="1" dirty="0" err="1"/>
              <a:t>của</a:t>
            </a:r>
            <a:r>
              <a:rPr lang="en-US" sz="1600" i="1" dirty="0"/>
              <a:t> </a:t>
            </a:r>
            <a:r>
              <a:rPr lang="en-US" sz="1600" i="1" dirty="0" err="1"/>
              <a:t>điều</a:t>
            </a:r>
            <a:r>
              <a:rPr lang="en-US" sz="1600" i="1" dirty="0"/>
              <a:t> </a:t>
            </a:r>
            <a:r>
              <a:rPr lang="en-US" sz="1600" i="1" dirty="0" err="1"/>
              <a:t>dưỡng</a:t>
            </a:r>
            <a:r>
              <a:rPr lang="en-US" sz="1600" i="1" dirty="0"/>
              <a:t> </a:t>
            </a:r>
            <a:r>
              <a:rPr lang="en-US" sz="1600" i="1" dirty="0" err="1"/>
              <a:t>tại</a:t>
            </a:r>
            <a:r>
              <a:rPr lang="en-US" sz="1600" i="1" dirty="0"/>
              <a:t> </a:t>
            </a:r>
            <a:r>
              <a:rPr lang="en-US" sz="1600" i="1" dirty="0" err="1"/>
              <a:t>khoa</a:t>
            </a:r>
            <a:r>
              <a:rPr lang="en-US" sz="1600" i="1" dirty="0"/>
              <a:t> </a:t>
            </a:r>
            <a:r>
              <a:rPr lang="en-US" sz="1600" i="1" dirty="0" err="1"/>
              <a:t>hồi</a:t>
            </a:r>
            <a:r>
              <a:rPr lang="en-US" sz="1600" i="1" dirty="0"/>
              <a:t> </a:t>
            </a:r>
            <a:r>
              <a:rPr lang="en-US" sz="1600" i="1" dirty="0" err="1"/>
              <a:t>sức</a:t>
            </a:r>
            <a:r>
              <a:rPr lang="en-US" sz="1600" i="1" dirty="0"/>
              <a:t> </a:t>
            </a:r>
            <a:r>
              <a:rPr lang="en-US" sz="1600" i="1" dirty="0" err="1"/>
              <a:t>cấp</a:t>
            </a:r>
            <a:r>
              <a:rPr lang="en-US" sz="1600" i="1" dirty="0"/>
              <a:t> </a:t>
            </a:r>
            <a:r>
              <a:rPr lang="en-US" sz="1600" i="1" dirty="0" err="1"/>
              <a:t>cứu</a:t>
            </a:r>
            <a:r>
              <a:rPr lang="en-US" sz="1600" i="1" dirty="0"/>
              <a:t> </a:t>
            </a:r>
            <a:r>
              <a:rPr lang="en-US" sz="1600" i="1" dirty="0" err="1"/>
              <a:t>viện</a:t>
            </a:r>
            <a:r>
              <a:rPr lang="en-US" sz="1600" i="1" dirty="0"/>
              <a:t> </a:t>
            </a:r>
            <a:r>
              <a:rPr lang="en-US" sz="1600" i="1" dirty="0" err="1"/>
              <a:t>tim</a:t>
            </a:r>
            <a:r>
              <a:rPr lang="en-US" sz="1600" i="1" dirty="0"/>
              <a:t> </a:t>
            </a:r>
            <a:r>
              <a:rPr lang="en-US" sz="1600" i="1" dirty="0" err="1"/>
              <a:t>mạch</a:t>
            </a:r>
            <a:r>
              <a:rPr lang="en-US" sz="1600" i="1" dirty="0"/>
              <a:t> </a:t>
            </a:r>
            <a:r>
              <a:rPr lang="en-US" sz="1600" i="1" dirty="0" err="1"/>
              <a:t>bệnh</a:t>
            </a:r>
            <a:r>
              <a:rPr lang="en-US" sz="1600" i="1" dirty="0"/>
              <a:t> </a:t>
            </a:r>
            <a:r>
              <a:rPr lang="en-US" sz="1600" i="1" dirty="0" err="1"/>
              <a:t>viện</a:t>
            </a:r>
            <a:r>
              <a:rPr lang="en-US" sz="1600" i="1" dirty="0"/>
              <a:t> </a:t>
            </a:r>
            <a:r>
              <a:rPr lang="en-US" sz="1600" i="1" dirty="0" err="1"/>
              <a:t>Bạch</a:t>
            </a:r>
            <a:r>
              <a:rPr lang="en-US" sz="1600" i="1" dirty="0"/>
              <a:t> Mai </a:t>
            </a:r>
            <a:r>
              <a:rPr lang="en-US" sz="1600" i="1" dirty="0" err="1"/>
              <a:t>năm</a:t>
            </a:r>
            <a:r>
              <a:rPr lang="en-US" sz="1600" i="1" dirty="0"/>
              <a:t> 2016</a:t>
            </a:r>
            <a:r>
              <a:rPr lang="en-US" sz="1600" dirty="0"/>
              <a:t>. 2016. </a:t>
            </a:r>
            <a:endParaRPr lang="vi-VN" sz="1600" dirty="0"/>
          </a:p>
          <a:p>
            <a:r>
              <a:rPr lang="en-US" sz="1600" dirty="0"/>
              <a:t>4.Hoa HT. </a:t>
            </a:r>
            <a:r>
              <a:rPr lang="en-US" sz="1600" dirty="0" err="1"/>
              <a:t>Thực</a:t>
            </a:r>
            <a:r>
              <a:rPr lang="en-US" sz="1600" dirty="0"/>
              <a:t> </a:t>
            </a:r>
            <a:r>
              <a:rPr lang="en-US" sz="1600" dirty="0" err="1"/>
              <a:t>trạng</a:t>
            </a:r>
            <a:r>
              <a:rPr lang="en-US" sz="1600" dirty="0"/>
              <a:t> </a:t>
            </a:r>
            <a:r>
              <a:rPr lang="en-US" sz="1600" dirty="0" err="1"/>
              <a:t>kiến</a:t>
            </a:r>
            <a:r>
              <a:rPr lang="en-US" sz="1600" dirty="0"/>
              <a:t> </a:t>
            </a:r>
            <a:r>
              <a:rPr lang="en-US" sz="1600" dirty="0" err="1"/>
              <a:t>thức</a:t>
            </a:r>
            <a:r>
              <a:rPr lang="en-US" sz="1600" dirty="0"/>
              <a:t> </a:t>
            </a:r>
            <a:r>
              <a:rPr lang="en-US" sz="1600" dirty="0" err="1"/>
              <a:t>thái</a:t>
            </a:r>
            <a:r>
              <a:rPr lang="en-US" sz="1600" dirty="0"/>
              <a:t> </a:t>
            </a:r>
            <a:r>
              <a:rPr lang="en-US" sz="1600" dirty="0" err="1"/>
              <a:t>độ</a:t>
            </a:r>
            <a:r>
              <a:rPr lang="en-US" sz="1600" dirty="0"/>
              <a:t> </a:t>
            </a:r>
            <a:r>
              <a:rPr lang="en-US" sz="1600" dirty="0" err="1"/>
              <a:t>và</a:t>
            </a:r>
            <a:r>
              <a:rPr lang="en-US" sz="1600" dirty="0"/>
              <a:t> </a:t>
            </a:r>
            <a:r>
              <a:rPr lang="en-US" sz="1600" dirty="0" err="1"/>
              <a:t>tuân</a:t>
            </a:r>
            <a:r>
              <a:rPr lang="en-US" sz="1600" dirty="0"/>
              <a:t> </a:t>
            </a:r>
            <a:r>
              <a:rPr lang="en-US" sz="1600" dirty="0" err="1"/>
              <a:t>thủ</a:t>
            </a:r>
            <a:r>
              <a:rPr lang="en-US" sz="1600" dirty="0"/>
              <a:t> </a:t>
            </a:r>
            <a:r>
              <a:rPr lang="en-US" sz="1600" dirty="0" err="1"/>
              <a:t>vệ</a:t>
            </a:r>
            <a:r>
              <a:rPr lang="en-US" sz="1600" dirty="0"/>
              <a:t> </a:t>
            </a:r>
            <a:r>
              <a:rPr lang="en-US" sz="1600" dirty="0" err="1"/>
              <a:t>sinh</a:t>
            </a:r>
            <a:r>
              <a:rPr lang="en-US" sz="1600" dirty="0"/>
              <a:t> </a:t>
            </a:r>
            <a:r>
              <a:rPr lang="en-US" sz="1600" dirty="0" err="1"/>
              <a:t>răng</a:t>
            </a:r>
            <a:r>
              <a:rPr lang="en-US" sz="1600" dirty="0"/>
              <a:t> </a:t>
            </a:r>
            <a:r>
              <a:rPr lang="en-US" sz="1600" dirty="0" err="1"/>
              <a:t>miệng</a:t>
            </a:r>
            <a:r>
              <a:rPr lang="en-US" sz="1600" dirty="0"/>
              <a:t> </a:t>
            </a:r>
            <a:r>
              <a:rPr lang="en-US" sz="1600" dirty="0" err="1"/>
              <a:t>bằng</a:t>
            </a:r>
            <a:r>
              <a:rPr lang="en-US" sz="1600" dirty="0"/>
              <a:t> </a:t>
            </a:r>
            <a:r>
              <a:rPr lang="en-US" sz="1600" dirty="0" err="1"/>
              <a:t>bàn</a:t>
            </a:r>
            <a:r>
              <a:rPr lang="en-US" sz="1600" dirty="0"/>
              <a:t> </a:t>
            </a:r>
            <a:r>
              <a:rPr lang="en-US" sz="1600" dirty="0" err="1"/>
              <a:t>chải</a:t>
            </a:r>
            <a:r>
              <a:rPr lang="en-US" sz="1600" dirty="0"/>
              <a:t> </a:t>
            </a:r>
            <a:r>
              <a:rPr lang="en-US" sz="1600" dirty="0" err="1"/>
              <a:t>cho</a:t>
            </a:r>
            <a:r>
              <a:rPr lang="en-US" sz="1600" dirty="0"/>
              <a:t> </a:t>
            </a:r>
            <a:r>
              <a:rPr lang="en-US" sz="1600" dirty="0" err="1"/>
              <a:t>bệnh</a:t>
            </a:r>
            <a:r>
              <a:rPr lang="en-US" sz="1600" dirty="0"/>
              <a:t> </a:t>
            </a:r>
            <a:r>
              <a:rPr lang="en-US" sz="1600" dirty="0" err="1"/>
              <a:t>nhân</a:t>
            </a:r>
            <a:r>
              <a:rPr lang="en-US" sz="1600" dirty="0"/>
              <a:t> </a:t>
            </a:r>
            <a:r>
              <a:rPr lang="en-US" sz="1600" dirty="0" err="1"/>
              <a:t>thở</a:t>
            </a:r>
            <a:r>
              <a:rPr lang="en-US" sz="1600" dirty="0"/>
              <a:t> </a:t>
            </a:r>
            <a:r>
              <a:rPr lang="en-US" sz="1600" dirty="0" err="1"/>
              <a:t>máy</a:t>
            </a:r>
            <a:r>
              <a:rPr lang="en-US" sz="1600" dirty="0"/>
              <a:t> </a:t>
            </a:r>
            <a:r>
              <a:rPr lang="en-US" sz="1600" dirty="0" err="1"/>
              <a:t>của</a:t>
            </a:r>
            <a:r>
              <a:rPr lang="en-US" sz="1600" dirty="0"/>
              <a:t> </a:t>
            </a:r>
            <a:r>
              <a:rPr lang="en-US" sz="1600" dirty="0" err="1"/>
              <a:t>điều</a:t>
            </a:r>
            <a:r>
              <a:rPr lang="en-US" sz="1600" dirty="0"/>
              <a:t> </a:t>
            </a:r>
            <a:r>
              <a:rPr lang="en-US" sz="1600" dirty="0" err="1"/>
              <a:t>dưỡng</a:t>
            </a:r>
            <a:r>
              <a:rPr lang="en-US" sz="1600" dirty="0"/>
              <a:t> </a:t>
            </a:r>
            <a:r>
              <a:rPr lang="en-US" sz="1600" dirty="0" err="1"/>
              <a:t>tại</a:t>
            </a:r>
            <a:r>
              <a:rPr lang="en-US" sz="1600" dirty="0"/>
              <a:t> </a:t>
            </a:r>
            <a:r>
              <a:rPr lang="en-US" sz="1600" dirty="0" err="1"/>
              <a:t>khoa</a:t>
            </a:r>
            <a:r>
              <a:rPr lang="en-US" sz="1600" dirty="0"/>
              <a:t> </a:t>
            </a:r>
            <a:r>
              <a:rPr lang="en-US" sz="1600" dirty="0" err="1"/>
              <a:t>phẫu</a:t>
            </a:r>
            <a:r>
              <a:rPr lang="en-US" sz="1600" dirty="0"/>
              <a:t> </a:t>
            </a:r>
            <a:r>
              <a:rPr lang="en-US" sz="1600" dirty="0" err="1"/>
              <a:t>thuật</a:t>
            </a:r>
            <a:r>
              <a:rPr lang="en-US" sz="1600" dirty="0"/>
              <a:t> </a:t>
            </a:r>
            <a:r>
              <a:rPr lang="en-US" sz="1600" dirty="0" err="1"/>
              <a:t>thần</a:t>
            </a:r>
            <a:r>
              <a:rPr lang="en-US" sz="1600" dirty="0"/>
              <a:t> </a:t>
            </a:r>
            <a:r>
              <a:rPr lang="en-US" sz="1600" dirty="0" err="1"/>
              <a:t>kinh</a:t>
            </a:r>
            <a:r>
              <a:rPr lang="en-US" sz="1600" dirty="0"/>
              <a:t> </a:t>
            </a:r>
            <a:r>
              <a:rPr lang="en-US" sz="1600" dirty="0" err="1"/>
              <a:t>bệnh</a:t>
            </a:r>
            <a:r>
              <a:rPr lang="en-US" sz="1600" dirty="0"/>
              <a:t> </a:t>
            </a:r>
            <a:r>
              <a:rPr lang="en-US" sz="1600" dirty="0" err="1"/>
              <a:t>viện</a:t>
            </a:r>
            <a:r>
              <a:rPr lang="en-US" sz="1600" dirty="0"/>
              <a:t> </a:t>
            </a:r>
            <a:r>
              <a:rPr lang="en-US" sz="1600" dirty="0" err="1"/>
              <a:t>Hữu</a:t>
            </a:r>
            <a:r>
              <a:rPr lang="en-US" sz="1600" dirty="0"/>
              <a:t> </a:t>
            </a:r>
            <a:r>
              <a:rPr lang="en-US" sz="1600" dirty="0" err="1"/>
              <a:t>Nghị</a:t>
            </a:r>
            <a:r>
              <a:rPr lang="en-US" sz="1600" dirty="0"/>
              <a:t> </a:t>
            </a:r>
            <a:r>
              <a:rPr lang="en-US" sz="1600" dirty="0" err="1"/>
              <a:t>Việt</a:t>
            </a:r>
            <a:r>
              <a:rPr lang="en-US" sz="1600" dirty="0"/>
              <a:t> </a:t>
            </a:r>
            <a:r>
              <a:rPr lang="en-US" sz="1600" dirty="0" err="1"/>
              <a:t>Đức</a:t>
            </a:r>
            <a:r>
              <a:rPr lang="en-US" sz="1600" dirty="0"/>
              <a:t> </a:t>
            </a:r>
            <a:r>
              <a:rPr lang="en-US" sz="1600" dirty="0" err="1"/>
              <a:t>năm</a:t>
            </a:r>
            <a:r>
              <a:rPr lang="en-US" sz="1600" dirty="0"/>
              <a:t> 20. </a:t>
            </a:r>
            <a:r>
              <a:rPr lang="en-US" sz="1600" i="1" dirty="0" err="1"/>
              <a:t>Bệnh</a:t>
            </a:r>
            <a:r>
              <a:rPr lang="en-US" sz="1600" i="1" dirty="0"/>
              <a:t> </a:t>
            </a:r>
            <a:r>
              <a:rPr lang="en-US" sz="1600" i="1" dirty="0" err="1"/>
              <a:t>viện</a:t>
            </a:r>
            <a:r>
              <a:rPr lang="en-US" sz="1600" i="1" dirty="0"/>
              <a:t> </a:t>
            </a:r>
            <a:r>
              <a:rPr lang="en-US" sz="1600" i="1" dirty="0" err="1"/>
              <a:t>Hữu</a:t>
            </a:r>
            <a:r>
              <a:rPr lang="en-US" sz="1600" i="1" dirty="0"/>
              <a:t> </a:t>
            </a:r>
            <a:r>
              <a:rPr lang="en-US" sz="1600" i="1" dirty="0" err="1"/>
              <a:t>Nghị</a:t>
            </a:r>
            <a:r>
              <a:rPr lang="en-US" sz="1600" i="1" dirty="0"/>
              <a:t> </a:t>
            </a:r>
            <a:r>
              <a:rPr lang="en-US" sz="1600" i="1" dirty="0" err="1"/>
              <a:t>Việt</a:t>
            </a:r>
            <a:r>
              <a:rPr lang="en-US" sz="1600" i="1" dirty="0"/>
              <a:t> </a:t>
            </a:r>
            <a:r>
              <a:rPr lang="en-US" sz="1600" i="1" dirty="0" err="1"/>
              <a:t>Đức</a:t>
            </a:r>
            <a:r>
              <a:rPr lang="en-US" sz="1600" dirty="0"/>
              <a:t>. 2015;</a:t>
            </a:r>
            <a:endParaRPr lang="vi-VN" sz="1600" dirty="0"/>
          </a:p>
          <a:p>
            <a:r>
              <a:rPr lang="en-US" sz="1600" dirty="0"/>
              <a:t>5.Tâm LTM. </a:t>
            </a:r>
            <a:r>
              <a:rPr lang="en-US" sz="1600" dirty="0" err="1"/>
              <a:t>Mức</a:t>
            </a:r>
            <a:r>
              <a:rPr lang="en-US" sz="1600" dirty="0"/>
              <a:t> </a:t>
            </a:r>
            <a:r>
              <a:rPr lang="en-US" sz="1600" dirty="0" err="1"/>
              <a:t>độ</a:t>
            </a:r>
            <a:r>
              <a:rPr lang="en-US" sz="1600" dirty="0"/>
              <a:t> </a:t>
            </a:r>
            <a:r>
              <a:rPr lang="en-US" sz="1600" dirty="0" err="1"/>
              <a:t>tuân</a:t>
            </a:r>
            <a:r>
              <a:rPr lang="en-US" sz="1600" dirty="0"/>
              <a:t> </a:t>
            </a:r>
            <a:r>
              <a:rPr lang="en-US" sz="1600" dirty="0" err="1"/>
              <a:t>thủ</a:t>
            </a:r>
            <a:r>
              <a:rPr lang="en-US" sz="1600" dirty="0"/>
              <a:t> </a:t>
            </a:r>
            <a:r>
              <a:rPr lang="en-US" sz="1600" dirty="0" err="1"/>
              <a:t>thực</a:t>
            </a:r>
            <a:r>
              <a:rPr lang="en-US" sz="1600" dirty="0"/>
              <a:t> </a:t>
            </a:r>
            <a:r>
              <a:rPr lang="en-US" sz="1600" dirty="0" err="1"/>
              <a:t>hành</a:t>
            </a:r>
            <a:r>
              <a:rPr lang="en-US" sz="1600" dirty="0"/>
              <a:t> </a:t>
            </a:r>
            <a:r>
              <a:rPr lang="en-US" sz="1600" dirty="0" err="1"/>
              <a:t>của</a:t>
            </a:r>
            <a:r>
              <a:rPr lang="en-US" sz="1600" dirty="0"/>
              <a:t> </a:t>
            </a:r>
            <a:r>
              <a:rPr lang="en-US" sz="1600" dirty="0" err="1"/>
              <a:t>điều</a:t>
            </a:r>
            <a:r>
              <a:rPr lang="en-US" sz="1600" dirty="0"/>
              <a:t> </a:t>
            </a:r>
            <a:r>
              <a:rPr lang="en-US" sz="1600" dirty="0" err="1"/>
              <a:t>dưỡng</a:t>
            </a:r>
            <a:r>
              <a:rPr lang="en-US" sz="1600" dirty="0"/>
              <a:t> </a:t>
            </a:r>
            <a:r>
              <a:rPr lang="en-US" sz="1600" dirty="0" err="1"/>
              <a:t>trong</a:t>
            </a:r>
            <a:r>
              <a:rPr lang="en-US" sz="1600" dirty="0"/>
              <a:t> </a:t>
            </a:r>
            <a:r>
              <a:rPr lang="en-US" sz="1600" dirty="0" err="1"/>
              <a:t>phòng</a:t>
            </a:r>
            <a:r>
              <a:rPr lang="en-US" sz="1600" dirty="0"/>
              <a:t> </a:t>
            </a:r>
            <a:r>
              <a:rPr lang="en-US" sz="1600" dirty="0" err="1"/>
              <a:t>ngừa</a:t>
            </a:r>
            <a:r>
              <a:rPr lang="en-US" sz="1600" dirty="0"/>
              <a:t> </a:t>
            </a:r>
            <a:r>
              <a:rPr lang="en-US" sz="1600" dirty="0" err="1"/>
              <a:t>viêm</a:t>
            </a:r>
            <a:r>
              <a:rPr lang="en-US" sz="1600" dirty="0"/>
              <a:t> </a:t>
            </a:r>
            <a:r>
              <a:rPr lang="en-US" sz="1600" dirty="0" err="1"/>
              <a:t>phổi</a:t>
            </a:r>
            <a:r>
              <a:rPr lang="en-US" sz="1600" dirty="0"/>
              <a:t> do </a:t>
            </a:r>
            <a:r>
              <a:rPr lang="en-US" sz="1600" dirty="0" err="1"/>
              <a:t>thở</a:t>
            </a:r>
            <a:r>
              <a:rPr lang="en-US" sz="1600" dirty="0"/>
              <a:t> </a:t>
            </a:r>
            <a:r>
              <a:rPr lang="en-US" sz="1600" dirty="0" err="1"/>
              <a:t>máy</a:t>
            </a:r>
            <a:r>
              <a:rPr lang="en-US" sz="1600" dirty="0"/>
              <a:t> </a:t>
            </a:r>
            <a:r>
              <a:rPr lang="en-US" sz="1600" dirty="0" err="1"/>
              <a:t>trên</a:t>
            </a:r>
            <a:r>
              <a:rPr lang="en-US" sz="1600" dirty="0"/>
              <a:t> </a:t>
            </a:r>
            <a:r>
              <a:rPr lang="en-US" sz="1600" dirty="0" err="1"/>
              <a:t>bệnh</a:t>
            </a:r>
            <a:r>
              <a:rPr lang="en-US" sz="1600" dirty="0"/>
              <a:t> </a:t>
            </a:r>
            <a:r>
              <a:rPr lang="en-US" sz="1600" dirty="0" err="1"/>
              <a:t>nhân</a:t>
            </a:r>
            <a:r>
              <a:rPr lang="en-US" sz="1600" dirty="0"/>
              <a:t> </a:t>
            </a:r>
            <a:r>
              <a:rPr lang="en-US" sz="1600" dirty="0" err="1"/>
              <a:t>thở</a:t>
            </a:r>
            <a:r>
              <a:rPr lang="en-US" sz="1600" dirty="0"/>
              <a:t> </a:t>
            </a:r>
            <a:r>
              <a:rPr lang="en-US" sz="1600" dirty="0" err="1"/>
              <a:t>máy</a:t>
            </a:r>
            <a:r>
              <a:rPr lang="en-US" sz="1600" dirty="0"/>
              <a:t>. 2013;</a:t>
            </a:r>
            <a:endParaRPr lang="vi-VN" sz="1600" dirty="0"/>
          </a:p>
          <a:p>
            <a:r>
              <a:rPr lang="en-US" sz="1600" dirty="0"/>
              <a:t>6.Trang ĐTV. </a:t>
            </a:r>
            <a:r>
              <a:rPr lang="en-US" sz="1600" dirty="0" err="1"/>
              <a:t>Khảo</a:t>
            </a:r>
            <a:r>
              <a:rPr lang="en-US" sz="1600" dirty="0"/>
              <a:t> </a:t>
            </a:r>
            <a:r>
              <a:rPr lang="en-US" sz="1600" dirty="0" err="1"/>
              <a:t>sát</a:t>
            </a:r>
            <a:r>
              <a:rPr lang="en-US" sz="1600" dirty="0"/>
              <a:t> </a:t>
            </a:r>
            <a:r>
              <a:rPr lang="en-US" sz="1600" dirty="0" err="1"/>
              <a:t>mức</a:t>
            </a:r>
            <a:r>
              <a:rPr lang="en-US" sz="1600" dirty="0"/>
              <a:t> </a:t>
            </a:r>
            <a:r>
              <a:rPr lang="en-US" sz="1600" dirty="0" err="1"/>
              <a:t>độ</a:t>
            </a:r>
            <a:r>
              <a:rPr lang="en-US" sz="1600" dirty="0"/>
              <a:t> </a:t>
            </a:r>
            <a:r>
              <a:rPr lang="en-US" sz="1600" dirty="0" err="1"/>
              <a:t>tuân</a:t>
            </a:r>
            <a:r>
              <a:rPr lang="en-US" sz="1600" dirty="0"/>
              <a:t> </a:t>
            </a:r>
            <a:r>
              <a:rPr lang="en-US" sz="1600" dirty="0" err="1"/>
              <a:t>thủ</a:t>
            </a:r>
            <a:r>
              <a:rPr lang="en-US" sz="1600" dirty="0"/>
              <a:t> </a:t>
            </a:r>
            <a:r>
              <a:rPr lang="en-US" sz="1600" dirty="0" err="1"/>
              <a:t>thực</a:t>
            </a:r>
            <a:r>
              <a:rPr lang="en-US" sz="1600" dirty="0"/>
              <a:t> </a:t>
            </a:r>
            <a:r>
              <a:rPr lang="en-US" sz="1600" dirty="0" err="1"/>
              <a:t>hành</a:t>
            </a:r>
            <a:r>
              <a:rPr lang="en-US" sz="1600" dirty="0"/>
              <a:t> </a:t>
            </a:r>
            <a:r>
              <a:rPr lang="en-US" sz="1600" dirty="0" err="1"/>
              <a:t>phòng</a:t>
            </a:r>
            <a:r>
              <a:rPr lang="en-US" sz="1600" dirty="0"/>
              <a:t> </a:t>
            </a:r>
            <a:r>
              <a:rPr lang="en-US" sz="1600" dirty="0" err="1"/>
              <a:t>ngừa</a:t>
            </a:r>
            <a:r>
              <a:rPr lang="en-US" sz="1600" dirty="0"/>
              <a:t> </a:t>
            </a:r>
            <a:r>
              <a:rPr lang="en-US" sz="1600" dirty="0" err="1"/>
              <a:t>viêm</a:t>
            </a:r>
            <a:r>
              <a:rPr lang="en-US" sz="1600" dirty="0"/>
              <a:t> </a:t>
            </a:r>
            <a:r>
              <a:rPr lang="en-US" sz="1600" dirty="0" err="1"/>
              <a:t>phổi</a:t>
            </a:r>
            <a:r>
              <a:rPr lang="en-US" sz="1600" dirty="0"/>
              <a:t> </a:t>
            </a:r>
            <a:r>
              <a:rPr lang="en-US" sz="1600" dirty="0" err="1"/>
              <a:t>liên</a:t>
            </a:r>
            <a:r>
              <a:rPr lang="en-US" sz="1600" dirty="0"/>
              <a:t> </a:t>
            </a:r>
            <a:r>
              <a:rPr lang="en-US" sz="1600" dirty="0" err="1"/>
              <a:t>quan</a:t>
            </a:r>
            <a:r>
              <a:rPr lang="en-US" sz="1600" dirty="0"/>
              <a:t> </a:t>
            </a:r>
            <a:r>
              <a:rPr lang="en-US" sz="1600" dirty="0" err="1"/>
              <a:t>đến</a:t>
            </a:r>
            <a:r>
              <a:rPr lang="en-US" sz="1600" dirty="0"/>
              <a:t> </a:t>
            </a:r>
            <a:r>
              <a:rPr lang="en-US" sz="1600" dirty="0" err="1"/>
              <a:t>thở</a:t>
            </a:r>
            <a:r>
              <a:rPr lang="en-US" sz="1600" dirty="0"/>
              <a:t> </a:t>
            </a:r>
            <a:r>
              <a:rPr lang="en-US" sz="1600" dirty="0" err="1"/>
              <a:t>máy</a:t>
            </a:r>
            <a:r>
              <a:rPr lang="en-US" sz="1600" dirty="0"/>
              <a:t>. 2011</a:t>
            </a:r>
          </a:p>
          <a:p>
            <a:r>
              <a:rPr lang="en-US" sz="1600" dirty="0">
                <a:cs typeface="Times New Roman" pitchFamily="18" charset="0"/>
              </a:rPr>
              <a:t>7.Tế BY. </a:t>
            </a:r>
            <a:r>
              <a:rPr lang="en-US" sz="1600" dirty="0" err="1">
                <a:cs typeface="Times New Roman" pitchFamily="18" charset="0"/>
              </a:rPr>
              <a:t>Hướng</a:t>
            </a:r>
            <a:r>
              <a:rPr lang="en-US" sz="1600" dirty="0">
                <a:cs typeface="Times New Roman" pitchFamily="18" charset="0"/>
              </a:rPr>
              <a:t> </a:t>
            </a:r>
            <a:r>
              <a:rPr lang="en-US" sz="1600" dirty="0" err="1">
                <a:cs typeface="Times New Roman" pitchFamily="18" charset="0"/>
              </a:rPr>
              <a:t>dẫn</a:t>
            </a:r>
            <a:r>
              <a:rPr lang="en-US" sz="1600" dirty="0">
                <a:cs typeface="Times New Roman" pitchFamily="18" charset="0"/>
              </a:rPr>
              <a:t> </a:t>
            </a:r>
            <a:r>
              <a:rPr lang="en-US" sz="1600" dirty="0" err="1">
                <a:cs typeface="Times New Roman" pitchFamily="18" charset="0"/>
              </a:rPr>
              <a:t>phòng</a:t>
            </a:r>
            <a:r>
              <a:rPr lang="en-US" sz="1600" dirty="0">
                <a:cs typeface="Times New Roman" pitchFamily="18" charset="0"/>
              </a:rPr>
              <a:t> </a:t>
            </a:r>
            <a:r>
              <a:rPr lang="en-US" sz="1600" dirty="0" err="1">
                <a:cs typeface="Times New Roman" pitchFamily="18" charset="0"/>
              </a:rPr>
              <a:t>ngừa</a:t>
            </a:r>
            <a:r>
              <a:rPr lang="en-US" sz="1600" dirty="0">
                <a:cs typeface="Times New Roman" pitchFamily="18" charset="0"/>
              </a:rPr>
              <a:t> </a:t>
            </a:r>
            <a:r>
              <a:rPr lang="en-US" sz="1600" dirty="0" err="1">
                <a:cs typeface="Times New Roman" pitchFamily="18" charset="0"/>
              </a:rPr>
              <a:t>viêm</a:t>
            </a:r>
            <a:r>
              <a:rPr lang="en-US" sz="1600" dirty="0">
                <a:cs typeface="Times New Roman" pitchFamily="18" charset="0"/>
              </a:rPr>
              <a:t> </a:t>
            </a:r>
            <a:r>
              <a:rPr lang="en-US" sz="1600" dirty="0" err="1">
                <a:cs typeface="Times New Roman" pitchFamily="18" charset="0"/>
              </a:rPr>
              <a:t>phổi</a:t>
            </a:r>
            <a:r>
              <a:rPr lang="en-US" sz="1600" dirty="0">
                <a:cs typeface="Times New Roman" pitchFamily="18" charset="0"/>
              </a:rPr>
              <a:t> </a:t>
            </a:r>
            <a:r>
              <a:rPr lang="en-US" sz="1600" dirty="0" err="1">
                <a:cs typeface="Times New Roman" pitchFamily="18" charset="0"/>
              </a:rPr>
              <a:t>bệnh</a:t>
            </a:r>
            <a:r>
              <a:rPr lang="en-US" sz="1600" dirty="0">
                <a:cs typeface="Times New Roman" pitchFamily="18" charset="0"/>
              </a:rPr>
              <a:t> </a:t>
            </a:r>
            <a:r>
              <a:rPr lang="en-US" sz="1600" dirty="0" err="1">
                <a:cs typeface="Times New Roman" pitchFamily="18" charset="0"/>
              </a:rPr>
              <a:t>viện</a:t>
            </a:r>
            <a:r>
              <a:rPr lang="en-US" sz="1600" dirty="0">
                <a:cs typeface="Times New Roman" pitchFamily="18" charset="0"/>
              </a:rPr>
              <a:t> </a:t>
            </a:r>
            <a:r>
              <a:rPr lang="en-US" sz="1600" dirty="0" err="1">
                <a:cs typeface="Times New Roman" pitchFamily="18" charset="0"/>
              </a:rPr>
              <a:t>trong</a:t>
            </a:r>
            <a:r>
              <a:rPr lang="en-US" sz="1600" dirty="0">
                <a:cs typeface="Times New Roman" pitchFamily="18" charset="0"/>
              </a:rPr>
              <a:t> </a:t>
            </a:r>
            <a:r>
              <a:rPr lang="en-US" sz="1600" dirty="0" err="1">
                <a:cs typeface="Times New Roman" pitchFamily="18" charset="0"/>
              </a:rPr>
              <a:t>các</a:t>
            </a:r>
            <a:r>
              <a:rPr lang="en-US" sz="1600" dirty="0">
                <a:cs typeface="Times New Roman" pitchFamily="18" charset="0"/>
              </a:rPr>
              <a:t> </a:t>
            </a:r>
            <a:r>
              <a:rPr lang="en-US" sz="1600" dirty="0" err="1">
                <a:cs typeface="Times New Roman" pitchFamily="18" charset="0"/>
              </a:rPr>
              <a:t>cơ</a:t>
            </a:r>
            <a:r>
              <a:rPr lang="en-US" sz="1600" dirty="0">
                <a:cs typeface="Times New Roman" pitchFamily="18" charset="0"/>
              </a:rPr>
              <a:t> </a:t>
            </a:r>
            <a:r>
              <a:rPr lang="en-US" sz="1600" dirty="0" err="1">
                <a:cs typeface="Times New Roman" pitchFamily="18" charset="0"/>
              </a:rPr>
              <a:t>sở</a:t>
            </a:r>
            <a:r>
              <a:rPr lang="en-US" sz="1600" dirty="0">
                <a:cs typeface="Times New Roman" pitchFamily="18" charset="0"/>
              </a:rPr>
              <a:t> </a:t>
            </a:r>
            <a:r>
              <a:rPr lang="en-US" sz="1600" dirty="0" err="1">
                <a:cs typeface="Times New Roman" pitchFamily="18" charset="0"/>
              </a:rPr>
              <a:t>khám</a:t>
            </a:r>
            <a:r>
              <a:rPr lang="en-US" sz="1600" dirty="0">
                <a:cs typeface="Times New Roman" pitchFamily="18" charset="0"/>
              </a:rPr>
              <a:t> </a:t>
            </a:r>
            <a:r>
              <a:rPr lang="en-US" sz="1600" dirty="0" err="1">
                <a:cs typeface="Times New Roman" pitchFamily="18" charset="0"/>
              </a:rPr>
              <a:t>bệnh</a:t>
            </a:r>
            <a:r>
              <a:rPr lang="en-US" sz="1600" dirty="0">
                <a:cs typeface="Times New Roman" pitchFamily="18" charset="0"/>
              </a:rPr>
              <a:t>, </a:t>
            </a:r>
            <a:r>
              <a:rPr lang="en-US" sz="1600" dirty="0" err="1">
                <a:cs typeface="Times New Roman" pitchFamily="18" charset="0"/>
              </a:rPr>
              <a:t>chữa</a:t>
            </a:r>
            <a:r>
              <a:rPr lang="en-US" sz="1600" dirty="0">
                <a:cs typeface="Times New Roman" pitchFamily="18" charset="0"/>
              </a:rPr>
              <a:t> </a:t>
            </a:r>
            <a:r>
              <a:rPr lang="en-US" sz="1600" dirty="0" err="1">
                <a:cs typeface="Times New Roman" pitchFamily="18" charset="0"/>
              </a:rPr>
              <a:t>bệnh</a:t>
            </a:r>
            <a:r>
              <a:rPr lang="en-US" sz="1600" dirty="0">
                <a:cs typeface="Times New Roman" pitchFamily="18" charset="0"/>
              </a:rPr>
              <a:t>. </a:t>
            </a:r>
            <a:r>
              <a:rPr lang="en-US" sz="1600" i="1" dirty="0">
                <a:cs typeface="Times New Roman" pitchFamily="18" charset="0"/>
              </a:rPr>
              <a:t>Ban </a:t>
            </a:r>
            <a:r>
              <a:rPr lang="en-US" sz="1600" i="1" dirty="0" err="1">
                <a:cs typeface="Times New Roman" pitchFamily="18" charset="0"/>
              </a:rPr>
              <a:t>hành</a:t>
            </a:r>
            <a:r>
              <a:rPr lang="en-US" sz="1600" i="1" dirty="0">
                <a:cs typeface="Times New Roman" pitchFamily="18" charset="0"/>
              </a:rPr>
              <a:t> </a:t>
            </a:r>
            <a:r>
              <a:rPr lang="en-US" sz="1600" i="1" dirty="0" err="1">
                <a:cs typeface="Times New Roman" pitchFamily="18" charset="0"/>
              </a:rPr>
              <a:t>kèm</a:t>
            </a:r>
            <a:r>
              <a:rPr lang="en-US" sz="1600" i="1" dirty="0">
                <a:cs typeface="Times New Roman" pitchFamily="18" charset="0"/>
              </a:rPr>
              <a:t> </a:t>
            </a:r>
            <a:r>
              <a:rPr lang="en-US" sz="1600" i="1" dirty="0" err="1">
                <a:cs typeface="Times New Roman" pitchFamily="18" charset="0"/>
              </a:rPr>
              <a:t>theo</a:t>
            </a:r>
            <a:r>
              <a:rPr lang="en-US" sz="1600" i="1" dirty="0">
                <a:cs typeface="Times New Roman" pitchFamily="18" charset="0"/>
              </a:rPr>
              <a:t> </a:t>
            </a:r>
            <a:r>
              <a:rPr lang="en-US" sz="1600" i="1" dirty="0" err="1">
                <a:cs typeface="Times New Roman" pitchFamily="18" charset="0"/>
              </a:rPr>
              <a:t>Quyết</a:t>
            </a:r>
            <a:r>
              <a:rPr lang="en-US" sz="1600" i="1" dirty="0">
                <a:cs typeface="Times New Roman" pitchFamily="18" charset="0"/>
              </a:rPr>
              <a:t> </a:t>
            </a:r>
            <a:r>
              <a:rPr lang="en-US" sz="1600" i="1" dirty="0" err="1">
                <a:cs typeface="Times New Roman" pitchFamily="18" charset="0"/>
              </a:rPr>
              <a:t>định</a:t>
            </a:r>
            <a:r>
              <a:rPr lang="en-US" sz="1600" i="1" dirty="0">
                <a:cs typeface="Times New Roman" pitchFamily="18" charset="0"/>
              </a:rPr>
              <a:t> </a:t>
            </a:r>
            <a:r>
              <a:rPr lang="en-US" sz="1600" i="1" dirty="0" err="1">
                <a:cs typeface="Times New Roman" pitchFamily="18" charset="0"/>
              </a:rPr>
              <a:t>số</a:t>
            </a:r>
            <a:r>
              <a:rPr lang="en-US" sz="1600" i="1" dirty="0">
                <a:cs typeface="Times New Roman" pitchFamily="18" charset="0"/>
              </a:rPr>
              <a:t>: 3671/QĐ-BYT </a:t>
            </a:r>
            <a:r>
              <a:rPr lang="en-US" sz="1600" i="1" dirty="0" err="1">
                <a:cs typeface="Times New Roman" pitchFamily="18" charset="0"/>
              </a:rPr>
              <a:t>ngày</a:t>
            </a:r>
            <a:r>
              <a:rPr lang="en-US" sz="1600" i="1" dirty="0">
                <a:cs typeface="Times New Roman" pitchFamily="18" charset="0"/>
              </a:rPr>
              <a:t> 27 </a:t>
            </a:r>
            <a:r>
              <a:rPr lang="en-US" sz="1600" i="1" dirty="0" err="1">
                <a:cs typeface="Times New Roman" pitchFamily="18" charset="0"/>
              </a:rPr>
              <a:t>tháng</a:t>
            </a:r>
            <a:r>
              <a:rPr lang="en-US" sz="1600" i="1" dirty="0">
                <a:cs typeface="Times New Roman" pitchFamily="18" charset="0"/>
              </a:rPr>
              <a:t> 9 </a:t>
            </a:r>
            <a:r>
              <a:rPr lang="en-US" sz="1600" i="1" dirty="0" err="1">
                <a:cs typeface="Times New Roman" pitchFamily="18" charset="0"/>
              </a:rPr>
              <a:t>năm</a:t>
            </a:r>
            <a:r>
              <a:rPr lang="en-US" sz="1600" i="1" dirty="0">
                <a:cs typeface="Times New Roman" pitchFamily="18" charset="0"/>
              </a:rPr>
              <a:t> 2012 </a:t>
            </a:r>
            <a:r>
              <a:rPr lang="en-US" sz="1600" i="1" dirty="0" err="1">
                <a:cs typeface="Times New Roman" pitchFamily="18" charset="0"/>
              </a:rPr>
              <a:t>của</a:t>
            </a:r>
            <a:r>
              <a:rPr lang="en-US" sz="1600" i="1" dirty="0">
                <a:cs typeface="Times New Roman" pitchFamily="18" charset="0"/>
              </a:rPr>
              <a:t> </a:t>
            </a:r>
            <a:r>
              <a:rPr lang="en-US" sz="1600" i="1" dirty="0" err="1">
                <a:cs typeface="Times New Roman" pitchFamily="18" charset="0"/>
              </a:rPr>
              <a:t>Bộ</a:t>
            </a:r>
            <a:r>
              <a:rPr lang="en-US" sz="1600" i="1" dirty="0">
                <a:cs typeface="Times New Roman" pitchFamily="18" charset="0"/>
              </a:rPr>
              <a:t> Y </a:t>
            </a:r>
            <a:r>
              <a:rPr lang="en-US" sz="1600" i="1" dirty="0" err="1">
                <a:cs typeface="Times New Roman" pitchFamily="18" charset="0"/>
              </a:rPr>
              <a:t>tế</a:t>
            </a:r>
            <a:r>
              <a:rPr lang="en-US" sz="1600" dirty="0">
                <a:cs typeface="Times New Roman" pitchFamily="18" charset="0"/>
              </a:rPr>
              <a:t>. </a:t>
            </a:r>
            <a:r>
              <a:rPr lang="en-US" sz="1600" dirty="0" smtClean="0">
                <a:cs typeface="Times New Roman" pitchFamily="18" charset="0"/>
              </a:rPr>
              <a:t>2012.</a:t>
            </a:r>
            <a:endParaRPr lang="vi-VN" sz="1600" dirty="0"/>
          </a:p>
          <a:p>
            <a:endParaRPr lang="vi-VN" dirty="0"/>
          </a:p>
        </p:txBody>
      </p:sp>
      <p:sp>
        <p:nvSpPr>
          <p:cNvPr id="35844" name="Rectangle 2"/>
          <p:cNvSpPr txBox="1">
            <a:spLocks noChangeArrowheads="1"/>
          </p:cNvSpPr>
          <p:nvPr/>
        </p:nvSpPr>
        <p:spPr bwMode="gray">
          <a:xfrm>
            <a:off x="827088" y="2698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3200" b="1" dirty="0" smtClean="0">
                <a:solidFill>
                  <a:srgbClr val="FF0000"/>
                </a:solidFill>
                <a:latin typeface="Arial" pitchFamily="34" charset="0"/>
                <a:cs typeface="Arial" pitchFamily="34" charset="0"/>
              </a:rPr>
              <a:t>8</a:t>
            </a:r>
            <a:r>
              <a:rPr lang="vi-VN" altLang="en-US" sz="3200" b="1" dirty="0" smtClean="0">
                <a:solidFill>
                  <a:srgbClr val="FF0000"/>
                </a:solidFill>
                <a:latin typeface="Arial" pitchFamily="34" charset="0"/>
                <a:cs typeface="Arial" pitchFamily="34" charset="0"/>
              </a:rPr>
              <a:t>. </a:t>
            </a:r>
            <a:r>
              <a:rPr lang="vi-VN" altLang="en-US" sz="3200" b="1" dirty="0">
                <a:solidFill>
                  <a:srgbClr val="FF0000"/>
                </a:solidFill>
                <a:latin typeface="Arial" pitchFamily="34" charset="0"/>
                <a:cs typeface="Arial" pitchFamily="34" charset="0"/>
              </a:rPr>
              <a:t>TÀI LIỆU THAM KHẢO</a:t>
            </a:r>
            <a:endParaRPr lang="en-US" altLang="en-US" sz="3200" b="1" dirty="0">
              <a:solidFill>
                <a:srgbClr val="FF0000"/>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2"/>
          </p:nvPr>
        </p:nvSpPr>
        <p:spPr>
          <a:ln>
            <a:miter lim="800000"/>
            <a:headEnd/>
            <a:tailEnd/>
          </a:ln>
        </p:spPr>
        <p:txBody>
          <a:bodyPr/>
          <a:lstStyle/>
          <a:p>
            <a:pPr>
              <a:defRPr/>
            </a:pPr>
            <a:fld id="{8A3E4C81-BB9F-4085-B352-5A7DC16BF6DE}" type="slidenum">
              <a:rPr lang="en-US" altLang="en-US">
                <a:latin typeface="Times New Roman" pitchFamily="18" charset="0"/>
                <a:cs typeface="Times New Roman" pitchFamily="18" charset="0"/>
              </a:rPr>
              <a:pPr>
                <a:defRPr/>
              </a:pPr>
              <a:t>3</a:t>
            </a:fld>
            <a:endParaRPr lang="en-US" altLang="en-US">
              <a:latin typeface="Times New Roman" pitchFamily="18" charset="0"/>
              <a:cs typeface="Times New Roman" pitchFamily="18" charset="0"/>
            </a:endParaRPr>
          </a:p>
        </p:txBody>
      </p:sp>
      <p:sp>
        <p:nvSpPr>
          <p:cNvPr id="7171" name="Rectangle 2"/>
          <p:cNvSpPr txBox="1">
            <a:spLocks noChangeArrowheads="1"/>
          </p:cNvSpPr>
          <p:nvPr/>
        </p:nvSpPr>
        <p:spPr bwMode="gray">
          <a:xfrm>
            <a:off x="944563" y="688975"/>
            <a:ext cx="73406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3200" b="1">
                <a:solidFill>
                  <a:srgbClr val="FF0000"/>
                </a:solidFill>
              </a:rPr>
              <a:t>1. ĐẶT VẤN ĐỀ</a:t>
            </a:r>
            <a:r>
              <a:rPr lang="en-US" altLang="en-US" sz="3200" b="1">
                <a:solidFill>
                  <a:srgbClr val="FF0000"/>
                </a:solidFill>
                <a:latin typeface="Times New Roman" pitchFamily="18" charset="0"/>
                <a:cs typeface="Times New Roman" pitchFamily="18" charset="0"/>
              </a:rPr>
              <a:t/>
            </a:r>
            <a:br>
              <a:rPr lang="en-US" altLang="en-US" sz="3200" b="1">
                <a:solidFill>
                  <a:srgbClr val="FF0000"/>
                </a:solidFill>
                <a:latin typeface="Times New Roman" pitchFamily="18" charset="0"/>
                <a:cs typeface="Times New Roman" pitchFamily="18" charset="0"/>
              </a:rPr>
            </a:br>
            <a:endParaRPr lang="en-US" altLang="en-US" sz="3200" b="1">
              <a:solidFill>
                <a:srgbClr val="FF0000"/>
              </a:solidFill>
              <a:latin typeface="Times New Roman" pitchFamily="18" charset="0"/>
              <a:cs typeface="Times New Roman" pitchFamily="18" charset="0"/>
            </a:endParaRPr>
          </a:p>
        </p:txBody>
      </p:sp>
      <p:sp>
        <p:nvSpPr>
          <p:cNvPr id="7172" name="Rectangle 5"/>
          <p:cNvSpPr>
            <a:spLocks noChangeArrowheads="1"/>
          </p:cNvSpPr>
          <p:nvPr/>
        </p:nvSpPr>
        <p:spPr bwMode="auto">
          <a:xfrm>
            <a:off x="881063" y="1165574"/>
            <a:ext cx="74676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charset="0"/>
              <a:buChar char="•"/>
            </a:pPr>
            <a:endParaRPr lang="en-US" i="1" dirty="0" smtClean="0"/>
          </a:p>
          <a:p>
            <a:pPr>
              <a:buFont typeface="Arial" charset="0"/>
              <a:buChar char="•"/>
            </a:pPr>
            <a:r>
              <a:rPr lang="en-US" i="1" dirty="0"/>
              <a:t> </a:t>
            </a:r>
            <a:r>
              <a:rPr lang="en-US" i="1" dirty="0" err="1" smtClean="0"/>
              <a:t>Bệnh</a:t>
            </a:r>
            <a:r>
              <a:rPr lang="en-US" i="1" dirty="0" smtClean="0"/>
              <a:t> </a:t>
            </a:r>
            <a:r>
              <a:rPr lang="en-US" i="1" dirty="0" err="1"/>
              <a:t>viêm</a:t>
            </a:r>
            <a:r>
              <a:rPr lang="en-US" i="1" dirty="0"/>
              <a:t> </a:t>
            </a:r>
            <a:r>
              <a:rPr lang="en-US" i="1" dirty="0" err="1"/>
              <a:t>phổi</a:t>
            </a:r>
            <a:r>
              <a:rPr lang="en-US" i="1" dirty="0"/>
              <a:t> </a:t>
            </a:r>
            <a:r>
              <a:rPr lang="en-US" i="1" dirty="0" err="1"/>
              <a:t>liên</a:t>
            </a:r>
            <a:r>
              <a:rPr lang="en-US" i="1" dirty="0"/>
              <a:t> </a:t>
            </a:r>
            <a:r>
              <a:rPr lang="en-US" i="1" dirty="0" err="1"/>
              <a:t>quan</a:t>
            </a:r>
            <a:r>
              <a:rPr lang="en-US" i="1" dirty="0"/>
              <a:t> </a:t>
            </a:r>
            <a:r>
              <a:rPr lang="en-US" i="1" dirty="0" err="1"/>
              <a:t>đến</a:t>
            </a:r>
            <a:r>
              <a:rPr lang="en-US" i="1" dirty="0"/>
              <a:t> </a:t>
            </a:r>
            <a:r>
              <a:rPr lang="en-US" i="1" dirty="0" err="1"/>
              <a:t>thở</a:t>
            </a:r>
            <a:r>
              <a:rPr lang="en-US" i="1" dirty="0"/>
              <a:t> </a:t>
            </a:r>
            <a:r>
              <a:rPr lang="en-US" i="1" dirty="0" err="1"/>
              <a:t>máy</a:t>
            </a:r>
            <a:r>
              <a:rPr lang="en-US" i="1" dirty="0"/>
              <a:t> </a:t>
            </a:r>
            <a:r>
              <a:rPr lang="en-US" i="1" dirty="0" err="1"/>
              <a:t>là</a:t>
            </a:r>
            <a:r>
              <a:rPr lang="en-US" i="1" dirty="0"/>
              <a:t> </a:t>
            </a:r>
            <a:r>
              <a:rPr lang="en-US" i="1" dirty="0" err="1"/>
              <a:t>loại</a:t>
            </a:r>
            <a:r>
              <a:rPr lang="en-US" i="1" dirty="0"/>
              <a:t> </a:t>
            </a:r>
            <a:r>
              <a:rPr lang="en-US" i="1" dirty="0" err="1"/>
              <a:t>nhiễm</a:t>
            </a:r>
            <a:r>
              <a:rPr lang="en-US" i="1" dirty="0"/>
              <a:t> </a:t>
            </a:r>
            <a:r>
              <a:rPr lang="en-US" i="1" dirty="0" err="1"/>
              <a:t>khuẩn</a:t>
            </a:r>
            <a:r>
              <a:rPr lang="en-US" i="1" dirty="0"/>
              <a:t> </a:t>
            </a:r>
            <a:r>
              <a:rPr lang="en-US" i="1" dirty="0" err="1"/>
              <a:t>liên</a:t>
            </a:r>
            <a:r>
              <a:rPr lang="en-US" i="1" dirty="0"/>
              <a:t> </a:t>
            </a:r>
            <a:r>
              <a:rPr lang="en-US" i="1" dirty="0" err="1"/>
              <a:t>quan</a:t>
            </a:r>
            <a:r>
              <a:rPr lang="en-US" i="1" dirty="0"/>
              <a:t> </a:t>
            </a:r>
            <a:r>
              <a:rPr lang="en-US" i="1" dirty="0" err="1"/>
              <a:t>đến</a:t>
            </a:r>
            <a:r>
              <a:rPr lang="en-US" i="1" dirty="0"/>
              <a:t> </a:t>
            </a:r>
            <a:r>
              <a:rPr lang="en-US" i="1" dirty="0" err="1"/>
              <a:t>chăm</a:t>
            </a:r>
            <a:r>
              <a:rPr lang="en-US" i="1" dirty="0"/>
              <a:t> </a:t>
            </a:r>
            <a:r>
              <a:rPr lang="en-US" i="1" dirty="0" err="1"/>
              <a:t>sóc</a:t>
            </a:r>
            <a:r>
              <a:rPr lang="en-US" i="1" dirty="0"/>
              <a:t> y </a:t>
            </a:r>
            <a:r>
              <a:rPr lang="en-US" i="1" dirty="0" err="1"/>
              <a:t>tế</a:t>
            </a:r>
            <a:r>
              <a:rPr lang="en-US" i="1" dirty="0"/>
              <a:t> </a:t>
            </a:r>
            <a:r>
              <a:rPr lang="en-US" i="1" dirty="0" err="1"/>
              <a:t>thường</a:t>
            </a:r>
            <a:r>
              <a:rPr lang="en-US" i="1" dirty="0"/>
              <a:t> </a:t>
            </a:r>
            <a:r>
              <a:rPr lang="en-US" i="1" dirty="0" err="1"/>
              <a:t>gặp</a:t>
            </a:r>
            <a:r>
              <a:rPr lang="en-US" i="1" dirty="0"/>
              <a:t> </a:t>
            </a:r>
            <a:r>
              <a:rPr lang="en-US" i="1" dirty="0" err="1"/>
              <a:t>tại</a:t>
            </a:r>
            <a:r>
              <a:rPr lang="en-US" i="1" dirty="0"/>
              <a:t> </a:t>
            </a:r>
            <a:r>
              <a:rPr lang="en-US" i="1" dirty="0" err="1"/>
              <a:t>khoa</a:t>
            </a:r>
            <a:r>
              <a:rPr lang="en-US" i="1" dirty="0"/>
              <a:t> </a:t>
            </a:r>
            <a:r>
              <a:rPr lang="en-US" i="1" dirty="0" err="1"/>
              <a:t>Hồi</a:t>
            </a:r>
            <a:r>
              <a:rPr lang="en-US" i="1" dirty="0"/>
              <a:t> </a:t>
            </a:r>
            <a:r>
              <a:rPr lang="en-US" i="1" dirty="0" err="1"/>
              <a:t>sức</a:t>
            </a:r>
            <a:r>
              <a:rPr lang="en-US" i="1" dirty="0"/>
              <a:t> </a:t>
            </a:r>
            <a:r>
              <a:rPr lang="en-US" i="1" dirty="0" err="1"/>
              <a:t>tích</a:t>
            </a:r>
            <a:r>
              <a:rPr lang="en-US" i="1" dirty="0"/>
              <a:t> </a:t>
            </a:r>
            <a:r>
              <a:rPr lang="en-US" i="1" dirty="0" err="1"/>
              <a:t>cực</a:t>
            </a:r>
            <a:r>
              <a:rPr lang="vi-VN" i="1" dirty="0"/>
              <a:t> và là</a:t>
            </a:r>
            <a:r>
              <a:rPr lang="en-US" i="1" dirty="0"/>
              <a:t> </a:t>
            </a:r>
            <a:r>
              <a:rPr lang="en-US" i="1" dirty="0" err="1"/>
              <a:t>nguyên</a:t>
            </a:r>
            <a:r>
              <a:rPr lang="en-US" i="1" dirty="0"/>
              <a:t> </a:t>
            </a:r>
            <a:r>
              <a:rPr lang="en-US" i="1" dirty="0" err="1"/>
              <a:t>nhân</a:t>
            </a:r>
            <a:r>
              <a:rPr lang="en-US" i="1" dirty="0"/>
              <a:t> </a:t>
            </a:r>
            <a:r>
              <a:rPr lang="en-US" i="1" dirty="0" err="1"/>
              <a:t>hàng</a:t>
            </a:r>
            <a:r>
              <a:rPr lang="en-US" i="1" dirty="0"/>
              <a:t> </a:t>
            </a:r>
            <a:r>
              <a:rPr lang="en-US" i="1" dirty="0" err="1"/>
              <a:t>đầu</a:t>
            </a:r>
            <a:r>
              <a:rPr lang="en-US" i="1" dirty="0"/>
              <a:t> </a:t>
            </a:r>
            <a:r>
              <a:rPr lang="en-US" i="1" dirty="0" err="1"/>
              <a:t>gây</a:t>
            </a:r>
            <a:r>
              <a:rPr lang="en-US" i="1" dirty="0"/>
              <a:t> </a:t>
            </a:r>
            <a:r>
              <a:rPr lang="en-US" i="1" dirty="0" err="1"/>
              <a:t>tử</a:t>
            </a:r>
            <a:r>
              <a:rPr lang="en-US" i="1" dirty="0"/>
              <a:t> </a:t>
            </a:r>
            <a:r>
              <a:rPr lang="en-US" i="1" dirty="0" err="1"/>
              <a:t>vong</a:t>
            </a:r>
            <a:r>
              <a:rPr lang="en-US" i="1" dirty="0"/>
              <a:t> do NKBV ở </a:t>
            </a:r>
            <a:r>
              <a:rPr lang="en-US" i="1" dirty="0" err="1"/>
              <a:t>các</a:t>
            </a:r>
            <a:r>
              <a:rPr lang="en-US" i="1" dirty="0"/>
              <a:t> </a:t>
            </a:r>
            <a:r>
              <a:rPr lang="en-US" i="1" dirty="0" err="1"/>
              <a:t>đơn</a:t>
            </a:r>
            <a:r>
              <a:rPr lang="en-US" i="1" dirty="0"/>
              <a:t> </a:t>
            </a:r>
            <a:r>
              <a:rPr lang="en-US" i="1" dirty="0" err="1"/>
              <a:t>vị</a:t>
            </a:r>
            <a:r>
              <a:rPr lang="en-US" i="1" dirty="0"/>
              <a:t> </a:t>
            </a:r>
            <a:r>
              <a:rPr lang="en-US" i="1" dirty="0" err="1"/>
              <a:t>Hồi</a:t>
            </a:r>
            <a:r>
              <a:rPr lang="en-US" i="1" dirty="0"/>
              <a:t> </a:t>
            </a:r>
            <a:r>
              <a:rPr lang="en-US" i="1" dirty="0" err="1"/>
              <a:t>sức</a:t>
            </a:r>
            <a:r>
              <a:rPr lang="en-US" i="1" dirty="0"/>
              <a:t>. </a:t>
            </a:r>
          </a:p>
          <a:p>
            <a:pPr>
              <a:buFont typeface="Arial" charset="0"/>
              <a:buChar char="•"/>
            </a:pPr>
            <a:r>
              <a:rPr lang="en-US" i="1" dirty="0" smtClean="0"/>
              <a:t> </a:t>
            </a:r>
            <a:r>
              <a:rPr lang="vi-VN" i="1" dirty="0" smtClean="0"/>
              <a:t>Tại </a:t>
            </a:r>
            <a:r>
              <a:rPr lang="vi-VN" i="1" dirty="0"/>
              <a:t>Việt Nam, điều tra 19 bệnh viện toàn quốc 2005: VPLQTM chiếm 55,4%, cao nhất trong các NKBV, đặc biệt tại các ICU: VPLQTM 43 -63,5/1000 ngày thở máy. </a:t>
            </a:r>
          </a:p>
          <a:p>
            <a:pPr>
              <a:buFont typeface="Arial" charset="0"/>
              <a:buChar char="•"/>
            </a:pPr>
            <a:r>
              <a:rPr lang="en-US" i="1" dirty="0" smtClean="0"/>
              <a:t> </a:t>
            </a:r>
            <a:r>
              <a:rPr lang="vi-VN" i="1" dirty="0" smtClean="0"/>
              <a:t>VPLQTM </a:t>
            </a:r>
            <a:r>
              <a:rPr lang="vi-VN" i="1" dirty="0"/>
              <a:t>nguyên nhân hàng đầu gây tử vong trong số các NKBV (30-70%), kéo dài thời gian nằm viện thêm 6-13 ngày và tăng viện phí 15-23 triệu đồng cho 1 trường hợp.</a:t>
            </a:r>
          </a:p>
          <a:p>
            <a:pPr>
              <a:buFont typeface="Arial" charset="0"/>
              <a:buChar char="•"/>
            </a:pPr>
            <a:r>
              <a:rPr lang="en-US" i="1" dirty="0" smtClean="0"/>
              <a:t> </a:t>
            </a:r>
            <a:r>
              <a:rPr lang="vi-VN" i="1" dirty="0" smtClean="0"/>
              <a:t>Tại </a:t>
            </a:r>
            <a:r>
              <a:rPr lang="vi-VN" i="1" dirty="0"/>
              <a:t>khoa HSTC - CĐ bệnh viện Đa khoa tỉnh Phú Thọ: số bệnh nhân thở máy chiếm khoảng trên 50% tổng số bệnh nhân.</a:t>
            </a:r>
          </a:p>
          <a:p>
            <a:pPr>
              <a:buFont typeface="Arial" charset="0"/>
              <a:buChar char="•"/>
            </a:pPr>
            <a:r>
              <a:rPr lang="en-US" i="1" dirty="0" smtClean="0"/>
              <a:t> </a:t>
            </a:r>
            <a:r>
              <a:rPr lang="vi-VN" i="1" dirty="0" smtClean="0"/>
              <a:t>Khoa </a:t>
            </a:r>
            <a:r>
              <a:rPr lang="en-US" i="1" dirty="0" smtClean="0"/>
              <a:t>HSTC </a:t>
            </a:r>
            <a:r>
              <a:rPr lang="vi-VN" i="1" dirty="0" smtClean="0"/>
              <a:t>đã </a:t>
            </a:r>
            <a:r>
              <a:rPr lang="vi-VN" i="1" dirty="0"/>
              <a:t>áp dụng nhiều biện pháp nhằm làm giảm tỉ lệ VPLQTM, tuy nhiên tỉ lệ này vẫn còn cao. Kiểm soát được VPTM làm tăng chất lượng điều trị, giảm chi phí và giảm tử vong.</a:t>
            </a:r>
          </a:p>
          <a:p>
            <a:pPr>
              <a:buFont typeface="Arial" charset="0"/>
              <a:buChar char="•"/>
            </a:pPr>
            <a:r>
              <a:rPr lang="en-US" i="1" dirty="0" smtClean="0"/>
              <a:t> </a:t>
            </a:r>
            <a:r>
              <a:rPr lang="vi-VN" i="1" dirty="0" smtClean="0"/>
              <a:t>Vấn </a:t>
            </a:r>
            <a:r>
              <a:rPr lang="vi-VN" i="1" dirty="0"/>
              <a:t>đề: Điều dưỡng tại khoa HSTC-CĐ Bệnh viện Đa khoa tỉnh Phú Thọ có kiến thức như thế nào về các biện pháp phòng ngừa VPLQTM?</a:t>
            </a:r>
          </a:p>
          <a:p>
            <a:r>
              <a:rPr lang="vi-VN" i="1" dirty="0"/>
              <a:t>Mức độ tuân thủ thực hiện các biện pháp thực hành phòng ngừa VPLQTM là bao nhiêu?</a:t>
            </a:r>
          </a:p>
          <a:p>
            <a:pPr>
              <a:buFont typeface="Arial" charset="0"/>
              <a:buChar char="•"/>
            </a:pPr>
            <a:endParaRPr lang="vi-VN"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AE51116-5C49-4FAD-BBDC-70B3F428234E}" type="slidenum">
              <a:rPr lang="en-US" altLang="en-US"/>
              <a:pPr>
                <a:defRPr/>
              </a:pPr>
              <a:t>30</a:t>
            </a:fld>
            <a:endParaRPr lang="en-US" altLang="en-US"/>
          </a:p>
        </p:txBody>
      </p:sp>
      <p:sp>
        <p:nvSpPr>
          <p:cNvPr id="66561" name="Rectangle 1"/>
          <p:cNvSpPr>
            <a:spLocks noChangeArrowheads="1"/>
          </p:cNvSpPr>
          <p:nvPr/>
        </p:nvSpPr>
        <p:spPr bwMode="auto">
          <a:xfrm>
            <a:off x="609600" y="1099453"/>
            <a:ext cx="7772400" cy="4278094"/>
          </a:xfrm>
          <a:prstGeom prst="rect">
            <a:avLst/>
          </a:prstGeom>
          <a:noFill/>
          <a:ln w="9525">
            <a:noFill/>
            <a:miter lim="800000"/>
            <a:headEnd/>
            <a:tailEnd/>
          </a:ln>
          <a:effectLst/>
        </p:spPr>
        <p:txBody>
          <a:bodyPr wrap="square" anchor="ctr">
            <a:spAutoFit/>
          </a:bodyPr>
          <a:lstStyle/>
          <a:p>
            <a:pPr algn="just">
              <a:defRPr/>
            </a:pPr>
            <a:endParaRPr lang="en-US" sz="1600" dirty="0" smtClean="0">
              <a:latin typeface="Arial" pitchFamily="34" charset="0"/>
              <a:ea typeface="Times New Roman" pitchFamily="18" charset="0"/>
              <a:cs typeface="Arial" pitchFamily="34" charset="0"/>
            </a:endParaRPr>
          </a:p>
          <a:p>
            <a:pPr algn="just">
              <a:defRPr/>
            </a:pPr>
            <a:r>
              <a:rPr lang="vi-VN" sz="1600" dirty="0" smtClean="0">
                <a:latin typeface="Arial" pitchFamily="34" charset="0"/>
                <a:ea typeface="Times New Roman" pitchFamily="18" charset="0"/>
                <a:cs typeface="Arial" pitchFamily="34" charset="0"/>
              </a:rPr>
              <a:t>7</a:t>
            </a:r>
            <a:r>
              <a:rPr lang="vi-VN" sz="1600" dirty="0">
                <a:latin typeface="Arial" pitchFamily="34" charset="0"/>
                <a:ea typeface="Times New Roman" pitchFamily="18" charset="0"/>
                <a:cs typeface="Arial" pitchFamily="34" charset="0"/>
              </a:rPr>
              <a:t>. A. DL. </a:t>
            </a:r>
            <a:r>
              <a:rPr lang="en-US" sz="1600" dirty="0">
                <a:latin typeface="Arial" pitchFamily="34" charset="0"/>
                <a:ea typeface="Times New Roman" pitchFamily="18" charset="0"/>
                <a:cs typeface="Arial" pitchFamily="34" charset="0"/>
              </a:rPr>
              <a:t>Non-pharmacological prevention of ventilator associated pneumonia. </a:t>
            </a:r>
            <a:r>
              <a:rPr lang="en-US" sz="1600" i="1" dirty="0" err="1">
                <a:latin typeface="Arial" pitchFamily="34" charset="0"/>
                <a:ea typeface="Times New Roman" pitchFamily="18" charset="0"/>
                <a:cs typeface="Arial" pitchFamily="34" charset="0"/>
              </a:rPr>
              <a:t>Archivos</a:t>
            </a:r>
            <a:r>
              <a:rPr lang="en-US" sz="1600" i="1" dirty="0">
                <a:latin typeface="Arial" pitchFamily="34" charset="0"/>
                <a:ea typeface="Times New Roman" pitchFamily="18" charset="0"/>
                <a:cs typeface="Arial" pitchFamily="34" charset="0"/>
              </a:rPr>
              <a:t> de </a:t>
            </a:r>
            <a:r>
              <a:rPr lang="en-US" sz="1600" i="1" dirty="0" err="1">
                <a:latin typeface="Arial" pitchFamily="34" charset="0"/>
                <a:ea typeface="Times New Roman" pitchFamily="18" charset="0"/>
                <a:cs typeface="Arial" pitchFamily="34" charset="0"/>
              </a:rPr>
              <a:t>Bronconeumología</a:t>
            </a:r>
            <a:r>
              <a:rPr lang="en-US" sz="1600" dirty="0">
                <a:latin typeface="Arial" pitchFamily="34" charset="0"/>
                <a:ea typeface="Times New Roman" pitchFamily="18" charset="0"/>
                <a:cs typeface="Arial" pitchFamily="34" charset="0"/>
              </a:rPr>
              <a:t>. 2010</a:t>
            </a:r>
            <a:endParaRPr lang="vi-VN" sz="1600" dirty="0">
              <a:latin typeface="Arial" pitchFamily="34" charset="0"/>
              <a:cs typeface="Arial" pitchFamily="34" charset="0"/>
            </a:endParaRPr>
          </a:p>
          <a:p>
            <a:pPr algn="just">
              <a:defRPr/>
            </a:pPr>
            <a:r>
              <a:rPr lang="en-US" sz="1600" dirty="0">
                <a:latin typeface="Arial" pitchFamily="34" charset="0"/>
                <a:ea typeface="Times New Roman" pitchFamily="18" charset="0"/>
                <a:cs typeface="Arial" pitchFamily="34" charset="0"/>
              </a:rPr>
              <a:t>8. I. BS. Patient to nurse ratio and risk of ventilator-associated pneumonia in critically ill patients. </a:t>
            </a:r>
            <a:r>
              <a:rPr lang="en-US" sz="1600" i="1" dirty="0">
                <a:latin typeface="Arial" pitchFamily="34" charset="0"/>
                <a:ea typeface="Times New Roman" pitchFamily="18" charset="0"/>
                <a:cs typeface="Arial" pitchFamily="34" charset="0"/>
              </a:rPr>
              <a:t>", American Journal of Critical Care 20</a:t>
            </a:r>
            <a:r>
              <a:rPr lang="en-US" sz="1600" dirty="0">
                <a:latin typeface="Arial" pitchFamily="34" charset="0"/>
                <a:ea typeface="Times New Roman" pitchFamily="18" charset="0"/>
                <a:cs typeface="Arial" pitchFamily="34" charset="0"/>
              </a:rPr>
              <a:t>. 2011</a:t>
            </a:r>
            <a:endParaRPr lang="vi-VN" sz="1600" dirty="0">
              <a:latin typeface="Arial" pitchFamily="34" charset="0"/>
              <a:cs typeface="Arial" pitchFamily="34" charset="0"/>
            </a:endParaRPr>
          </a:p>
          <a:p>
            <a:pPr marL="342900" indent="-342900" algn="just">
              <a:defRPr/>
            </a:pPr>
            <a:r>
              <a:rPr lang="en-US" sz="1600" dirty="0">
                <a:latin typeface="Arial" pitchFamily="34" charset="0"/>
                <a:ea typeface="Times New Roman" pitchFamily="18" charset="0"/>
                <a:cs typeface="Arial" pitchFamily="34" charset="0"/>
              </a:rPr>
              <a:t>9. M. MS. </a:t>
            </a:r>
            <a:r>
              <a:rPr lang="en-US" sz="1600" dirty="0" err="1">
                <a:latin typeface="Arial" pitchFamily="34" charset="0"/>
                <a:ea typeface="Times New Roman" pitchFamily="18" charset="0"/>
                <a:cs typeface="Arial" pitchFamily="34" charset="0"/>
              </a:rPr>
              <a:t>Nurses’knowledge</a:t>
            </a:r>
            <a:r>
              <a:rPr lang="en-US" sz="1600" dirty="0">
                <a:latin typeface="Arial" pitchFamily="34" charset="0"/>
                <a:ea typeface="Times New Roman" pitchFamily="18" charset="0"/>
                <a:cs typeface="Arial" pitchFamily="34" charset="0"/>
              </a:rPr>
              <a:t> of evidence-based </a:t>
            </a:r>
            <a:r>
              <a:rPr lang="en-US" sz="1600" dirty="0" err="1">
                <a:latin typeface="Arial" pitchFamily="34" charset="0"/>
                <a:ea typeface="Times New Roman" pitchFamily="18" charset="0"/>
                <a:cs typeface="Arial" pitchFamily="34" charset="0"/>
              </a:rPr>
              <a:t>guidelinesfor</a:t>
            </a:r>
            <a:r>
              <a:rPr lang="en-US" sz="1600" dirty="0">
                <a:latin typeface="Arial" pitchFamily="34" charset="0"/>
                <a:ea typeface="Times New Roman" pitchFamily="18" charset="0"/>
                <a:cs typeface="Arial" pitchFamily="34" charset="0"/>
              </a:rPr>
              <a:t> prevention of ventilator-associated pneumonia in critical care areas: A </a:t>
            </a:r>
            <a:r>
              <a:rPr lang="en-US" sz="1600" dirty="0" err="1">
                <a:latin typeface="Arial" pitchFamily="34" charset="0"/>
                <a:ea typeface="Times New Roman" pitchFamily="18" charset="0"/>
                <a:cs typeface="Arial" pitchFamily="34" charset="0"/>
              </a:rPr>
              <a:t>preand</a:t>
            </a:r>
            <a:r>
              <a:rPr lang="en-US" sz="1600" dirty="0">
                <a:latin typeface="Arial" pitchFamily="34" charset="0"/>
                <a:ea typeface="Times New Roman" pitchFamily="18" charset="0"/>
                <a:cs typeface="Arial" pitchFamily="34" charset="0"/>
              </a:rPr>
              <a:t> post test design. </a:t>
            </a:r>
            <a:r>
              <a:rPr lang="en-US" sz="1600" i="1" dirty="0">
                <a:latin typeface="Arial" pitchFamily="34" charset="0"/>
                <a:ea typeface="Times New Roman" pitchFamily="18" charset="0"/>
                <a:cs typeface="Arial" pitchFamily="34" charset="0"/>
              </a:rPr>
              <a:t>J </a:t>
            </a:r>
            <a:r>
              <a:rPr lang="en-US" sz="1600" i="1" dirty="0" err="1">
                <a:latin typeface="Arial" pitchFamily="34" charset="0"/>
                <a:ea typeface="Times New Roman" pitchFamily="18" charset="0"/>
                <a:cs typeface="Arial" pitchFamily="34" charset="0"/>
              </a:rPr>
              <a:t>Ayub</a:t>
            </a:r>
            <a:r>
              <a:rPr lang="en-US" sz="1600" i="1" dirty="0">
                <a:latin typeface="Arial" pitchFamily="34" charset="0"/>
                <a:ea typeface="Times New Roman" pitchFamily="18" charset="0"/>
                <a:cs typeface="Arial" pitchFamily="34" charset="0"/>
              </a:rPr>
              <a:t> Med </a:t>
            </a:r>
            <a:r>
              <a:rPr lang="en-US" sz="1600" i="1" dirty="0" err="1">
                <a:latin typeface="Arial" pitchFamily="34" charset="0"/>
                <a:ea typeface="Times New Roman" pitchFamily="18" charset="0"/>
                <a:cs typeface="Arial" pitchFamily="34" charset="0"/>
              </a:rPr>
              <a:t>Coll</a:t>
            </a:r>
            <a:r>
              <a:rPr lang="en-US" sz="1600" i="1" dirty="0">
                <a:latin typeface="Arial" pitchFamily="34" charset="0"/>
                <a:ea typeface="Times New Roman" pitchFamily="18" charset="0"/>
                <a:cs typeface="Arial" pitchFamily="34" charset="0"/>
              </a:rPr>
              <a:t> Abbottabad</a:t>
            </a:r>
            <a:r>
              <a:rPr lang="en-US" sz="1600" dirty="0">
                <a:latin typeface="Arial" pitchFamily="34" charset="0"/>
                <a:ea typeface="Times New Roman" pitchFamily="18" charset="0"/>
                <a:cs typeface="Arial" pitchFamily="34" charset="0"/>
              </a:rPr>
              <a:t>. 2011</a:t>
            </a:r>
          </a:p>
          <a:p>
            <a:pPr>
              <a:defRPr/>
            </a:pPr>
            <a:r>
              <a:rPr lang="en-US" sz="1600" dirty="0">
                <a:latin typeface="Arial" pitchFamily="34" charset="0"/>
                <a:cs typeface="Arial" pitchFamily="34" charset="0"/>
              </a:rPr>
              <a:t>10. </a:t>
            </a:r>
            <a:r>
              <a:rPr lang="en-US" sz="1600" i="1" dirty="0" err="1">
                <a:latin typeface="Arial" pitchFamily="34" charset="0"/>
                <a:cs typeface="Arial" pitchFamily="34" charset="0"/>
              </a:rPr>
              <a:t>Labeau</a:t>
            </a:r>
            <a:r>
              <a:rPr lang="en-US" sz="1600" i="1" dirty="0">
                <a:latin typeface="Arial" pitchFamily="34" charset="0"/>
                <a:cs typeface="Arial" pitchFamily="34" charset="0"/>
              </a:rPr>
              <a:t> S, </a:t>
            </a:r>
            <a:r>
              <a:rPr lang="en-US" sz="1600" i="1" dirty="0" err="1">
                <a:latin typeface="Arial" pitchFamily="34" charset="0"/>
                <a:cs typeface="Arial" pitchFamily="34" charset="0"/>
              </a:rPr>
              <a:t>Vandijck</a:t>
            </a:r>
            <a:r>
              <a:rPr lang="en-US" sz="1600" i="1" dirty="0">
                <a:latin typeface="Arial" pitchFamily="34" charset="0"/>
                <a:cs typeface="Arial" pitchFamily="34" charset="0"/>
              </a:rPr>
              <a:t> DM, </a:t>
            </a:r>
            <a:r>
              <a:rPr lang="en-US" sz="1600" i="1" dirty="0" err="1">
                <a:latin typeface="Arial" pitchFamily="34" charset="0"/>
                <a:cs typeface="Arial" pitchFamily="34" charset="0"/>
              </a:rPr>
              <a:t>Claes</a:t>
            </a:r>
            <a:r>
              <a:rPr lang="en-US" sz="1600" i="1" dirty="0">
                <a:latin typeface="Arial" pitchFamily="34" charset="0"/>
                <a:cs typeface="Arial" pitchFamily="34" charset="0"/>
              </a:rPr>
              <a:t> B, Van </a:t>
            </a:r>
            <a:r>
              <a:rPr lang="en-US" sz="1600" i="1" dirty="0" err="1">
                <a:latin typeface="Arial" pitchFamily="34" charset="0"/>
                <a:cs typeface="Arial" pitchFamily="34" charset="0"/>
              </a:rPr>
              <a:t>Aken</a:t>
            </a:r>
            <a:r>
              <a:rPr lang="en-US" sz="1600" i="1" dirty="0">
                <a:latin typeface="Arial" pitchFamily="34" charset="0"/>
                <a:cs typeface="Arial" pitchFamily="34" charset="0"/>
              </a:rPr>
              <a:t> P, Blot SI. Critical care nurses' knowledge of evidence-based guidelines for preventing ventilator-associated pneumonia: an evaluation questionnaire. American journal of critical care : an official publication, American Association of Critical-Care Nurses. Jul 2007</a:t>
            </a:r>
            <a:endParaRPr lang="vi-VN" sz="1600" i="1" dirty="0">
              <a:latin typeface="Arial" pitchFamily="34" charset="0"/>
              <a:cs typeface="Arial" pitchFamily="34" charset="0"/>
            </a:endParaRPr>
          </a:p>
          <a:p>
            <a:pPr>
              <a:defRPr/>
            </a:pPr>
            <a:r>
              <a:rPr lang="en-US" sz="1600" i="1" dirty="0">
                <a:latin typeface="Arial" pitchFamily="34" charset="0"/>
                <a:cs typeface="Arial" pitchFamily="34" charset="0"/>
              </a:rPr>
              <a:t>11.Tablan OC, Anderson LJ, </a:t>
            </a:r>
            <a:r>
              <a:rPr lang="en-US" sz="1600" i="1" dirty="0" err="1">
                <a:latin typeface="Arial" pitchFamily="34" charset="0"/>
                <a:cs typeface="Arial" pitchFamily="34" charset="0"/>
              </a:rPr>
              <a:t>Besser</a:t>
            </a:r>
            <a:r>
              <a:rPr lang="en-US" sz="1600" i="1" dirty="0">
                <a:latin typeface="Arial" pitchFamily="34" charset="0"/>
                <a:cs typeface="Arial" pitchFamily="34" charset="0"/>
              </a:rPr>
              <a:t> R, Bridges C, </a:t>
            </a:r>
            <a:r>
              <a:rPr lang="en-US" sz="1600" i="1" dirty="0" err="1">
                <a:latin typeface="Arial" pitchFamily="34" charset="0"/>
                <a:cs typeface="Arial" pitchFamily="34" charset="0"/>
              </a:rPr>
              <a:t>Hajjeh</a:t>
            </a:r>
            <a:r>
              <a:rPr lang="en-US" sz="1600" i="1" dirty="0">
                <a:latin typeface="Arial" pitchFamily="34" charset="0"/>
                <a:cs typeface="Arial" pitchFamily="34" charset="0"/>
              </a:rPr>
              <a:t> R. Guidelines for preventing health-care--associated pneumonia, 2003: recommendations of CDC and the Healthcare Infection Control Practices Advisory Committee. MMWR Recommendations and reports : Morbidity and mortality weekly report Recommendations and reports. Mar 26 2004;53(Rr-3).</a:t>
            </a:r>
          </a:p>
        </p:txBody>
      </p:sp>
      <p:sp>
        <p:nvSpPr>
          <p:cNvPr id="3" name="Rectangle 2"/>
          <p:cNvSpPr/>
          <p:nvPr/>
        </p:nvSpPr>
        <p:spPr>
          <a:xfrm>
            <a:off x="1697241" y="685800"/>
            <a:ext cx="4969630" cy="584775"/>
          </a:xfrm>
          <a:prstGeom prst="rect">
            <a:avLst/>
          </a:prstGeom>
        </p:spPr>
        <p:txBody>
          <a:bodyPr wrap="none">
            <a:spAutoFit/>
          </a:bodyPr>
          <a:lstStyle/>
          <a:p>
            <a:pPr algn="ctr" eaLnBrk="1" hangingPunct="1"/>
            <a:r>
              <a:rPr lang="en-US" altLang="en-US" sz="3200" b="1" dirty="0">
                <a:solidFill>
                  <a:srgbClr val="FF0000"/>
                </a:solidFill>
                <a:latin typeface="Arial" pitchFamily="34" charset="0"/>
                <a:cs typeface="Arial" pitchFamily="34" charset="0"/>
              </a:rPr>
              <a:t>8</a:t>
            </a:r>
            <a:r>
              <a:rPr lang="vi-VN" altLang="en-US" sz="3200" b="1" dirty="0" smtClean="0">
                <a:solidFill>
                  <a:srgbClr val="FF0000"/>
                </a:solidFill>
                <a:latin typeface="Arial" pitchFamily="34" charset="0"/>
                <a:cs typeface="Arial" pitchFamily="34" charset="0"/>
              </a:rPr>
              <a:t>. TÀI LIỆU THAM KHẢO</a:t>
            </a:r>
            <a:endParaRPr lang="en-US" altLang="en-US" sz="3200" b="1" dirty="0">
              <a:solidFill>
                <a:srgbClr val="FF0000"/>
              </a:solidFill>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2"/>
          </p:nvPr>
        </p:nvSpPr>
        <p:spPr>
          <a:ln>
            <a:miter lim="800000"/>
            <a:headEnd/>
            <a:tailEnd/>
          </a:ln>
        </p:spPr>
        <p:txBody>
          <a:bodyPr/>
          <a:lstStyle/>
          <a:p>
            <a:pPr>
              <a:defRPr/>
            </a:pPr>
            <a:fld id="{35A4E66F-9BA7-4115-81D8-7C9DC89F2EFD}" type="slidenum">
              <a:rPr lang="en-US" altLang="en-US"/>
              <a:pPr>
                <a:defRPr/>
              </a:pPr>
              <a:t>31</a:t>
            </a:fld>
            <a:endParaRPr lang="en-US" altLang="en-US"/>
          </a:p>
        </p:txBody>
      </p:sp>
      <p:sp>
        <p:nvSpPr>
          <p:cNvPr id="37891" name="Rectangle 3"/>
          <p:cNvSpPr txBox="1">
            <a:spLocks noChangeArrowheads="1"/>
          </p:cNvSpPr>
          <p:nvPr/>
        </p:nvSpPr>
        <p:spPr bwMode="gray">
          <a:xfrm>
            <a:off x="609600" y="2133600"/>
            <a:ext cx="7985125"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pPr>
            <a:r>
              <a:rPr lang="en-US" altLang="en-US" sz="4000" b="1" i="1" dirty="0" err="1">
                <a:solidFill>
                  <a:srgbClr val="0070C0"/>
                </a:solidFill>
                <a:latin typeface="Times New Roman" pitchFamily="18" charset="0"/>
              </a:rPr>
              <a:t>Xin</a:t>
            </a:r>
            <a:r>
              <a:rPr lang="en-US" altLang="en-US" sz="4000" b="1" i="1" dirty="0">
                <a:solidFill>
                  <a:srgbClr val="0070C0"/>
                </a:solidFill>
                <a:latin typeface="Times New Roman" pitchFamily="18" charset="0"/>
              </a:rPr>
              <a:t> </a:t>
            </a:r>
            <a:r>
              <a:rPr lang="en-US" altLang="en-US" sz="4000" b="1" i="1" dirty="0" err="1">
                <a:solidFill>
                  <a:srgbClr val="0070C0"/>
                </a:solidFill>
                <a:latin typeface="Times New Roman" pitchFamily="18" charset="0"/>
              </a:rPr>
              <a:t>chân</a:t>
            </a:r>
            <a:r>
              <a:rPr lang="en-US" altLang="en-US" sz="4000" b="1" i="1" dirty="0">
                <a:solidFill>
                  <a:srgbClr val="0070C0"/>
                </a:solidFill>
                <a:latin typeface="Times New Roman" pitchFamily="18" charset="0"/>
              </a:rPr>
              <a:t> </a:t>
            </a:r>
            <a:r>
              <a:rPr lang="en-US" altLang="en-US" sz="4000" b="1" i="1" dirty="0" err="1">
                <a:solidFill>
                  <a:srgbClr val="0070C0"/>
                </a:solidFill>
                <a:latin typeface="Times New Roman" pitchFamily="18" charset="0"/>
              </a:rPr>
              <a:t>thành</a:t>
            </a:r>
            <a:r>
              <a:rPr lang="en-US" altLang="en-US" sz="4000" b="1" i="1" dirty="0">
                <a:solidFill>
                  <a:srgbClr val="0070C0"/>
                </a:solidFill>
                <a:latin typeface="Times New Roman" pitchFamily="18" charset="0"/>
              </a:rPr>
              <a:t> </a:t>
            </a:r>
            <a:r>
              <a:rPr lang="en-US" altLang="en-US" sz="4000" b="1" i="1" dirty="0" err="1">
                <a:solidFill>
                  <a:srgbClr val="0070C0"/>
                </a:solidFill>
                <a:latin typeface="Times New Roman" pitchFamily="18" charset="0"/>
              </a:rPr>
              <a:t>cảm</a:t>
            </a:r>
            <a:r>
              <a:rPr lang="en-US" altLang="en-US" sz="4000" b="1" i="1" dirty="0">
                <a:solidFill>
                  <a:srgbClr val="0070C0"/>
                </a:solidFill>
                <a:latin typeface="Times New Roman" pitchFamily="18" charset="0"/>
              </a:rPr>
              <a:t> </a:t>
            </a:r>
            <a:r>
              <a:rPr lang="en-US" altLang="en-US" sz="4000" b="1" i="1" dirty="0" err="1">
                <a:solidFill>
                  <a:srgbClr val="0070C0"/>
                </a:solidFill>
                <a:latin typeface="Times New Roman" pitchFamily="18" charset="0"/>
              </a:rPr>
              <a:t>ơn</a:t>
            </a:r>
            <a:r>
              <a:rPr lang="en-US" altLang="en-US" sz="4000" b="1" i="1" dirty="0">
                <a:solidFill>
                  <a:srgbClr val="0070C0"/>
                </a:solidFill>
                <a:latin typeface="Times New Roman" pitchFamily="18" charset="0"/>
              </a:rPr>
              <a:t>!</a:t>
            </a:r>
          </a:p>
          <a:p>
            <a:pPr algn="ctr" eaLnBrk="1" hangingPunct="1">
              <a:spcBef>
                <a:spcPct val="20000"/>
              </a:spcBef>
            </a:pPr>
            <a:r>
              <a:rPr lang="vi-VN" altLang="en-US" sz="4000" b="1" i="1" dirty="0">
                <a:solidFill>
                  <a:srgbClr val="0070C0"/>
                </a:solidFill>
                <a:latin typeface="Times New Roman" pitchFamily="18" charset="0"/>
              </a:rPr>
              <a:t>Hội đồng </a:t>
            </a:r>
            <a:r>
              <a:rPr lang="en-US" altLang="en-US" sz="4000" b="1" i="1" dirty="0" err="1">
                <a:solidFill>
                  <a:srgbClr val="0070C0"/>
                </a:solidFill>
                <a:latin typeface="Times New Roman" pitchFamily="18" charset="0"/>
              </a:rPr>
              <a:t>và</a:t>
            </a:r>
            <a:r>
              <a:rPr lang="en-US" altLang="en-US" sz="4000" b="1" i="1" dirty="0">
                <a:solidFill>
                  <a:srgbClr val="0070C0"/>
                </a:solidFill>
                <a:latin typeface="Times New Roman" pitchFamily="18" charset="0"/>
              </a:rPr>
              <a:t> </a:t>
            </a:r>
            <a:r>
              <a:rPr lang="vi-VN" altLang="en-US" sz="4000" b="1" i="1" dirty="0">
                <a:solidFill>
                  <a:srgbClr val="0070C0"/>
                </a:solidFill>
                <a:latin typeface="Times New Roman" pitchFamily="18" charset="0"/>
              </a:rPr>
              <a:t>quý</a:t>
            </a:r>
            <a:r>
              <a:rPr lang="en-US" altLang="en-US" sz="4000" b="1" i="1" dirty="0">
                <a:solidFill>
                  <a:srgbClr val="0070C0"/>
                </a:solidFill>
                <a:latin typeface="Times New Roman" pitchFamily="18" charset="0"/>
              </a:rPr>
              <a:t> </a:t>
            </a:r>
            <a:r>
              <a:rPr lang="en-US" altLang="en-US" sz="4000" b="1" i="1" dirty="0" err="1">
                <a:solidFill>
                  <a:srgbClr val="0070C0"/>
                </a:solidFill>
                <a:latin typeface="Times New Roman" pitchFamily="18" charset="0"/>
              </a:rPr>
              <a:t>đồng</a:t>
            </a:r>
            <a:r>
              <a:rPr lang="en-US" altLang="en-US" sz="4000" b="1" i="1" dirty="0">
                <a:solidFill>
                  <a:srgbClr val="0070C0"/>
                </a:solidFill>
                <a:latin typeface="Times New Roman" pitchFamily="18" charset="0"/>
              </a:rPr>
              <a:t> </a:t>
            </a:r>
            <a:r>
              <a:rPr lang="en-US" altLang="en-US" sz="4000" b="1" i="1" dirty="0" err="1">
                <a:solidFill>
                  <a:srgbClr val="0070C0"/>
                </a:solidFill>
                <a:latin typeface="Times New Roman" pitchFamily="18" charset="0"/>
              </a:rPr>
              <a:t>nghiệp</a:t>
            </a:r>
            <a:endParaRPr lang="en-US" altLang="en-US" sz="4000" b="1" i="1" dirty="0">
              <a:solidFill>
                <a:srgbClr val="0070C0"/>
              </a:solidFill>
              <a:latin typeface="Times New Roman" pitchFamily="18" charset="0"/>
            </a:endParaRPr>
          </a:p>
          <a:p>
            <a:pPr algn="ctr" eaLnBrk="1" hangingPunct="1">
              <a:spcBef>
                <a:spcPct val="20000"/>
              </a:spcBef>
            </a:pPr>
            <a:endParaRPr lang="vi-VN" altLang="en-US" sz="4000" b="1"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2"/>
          </p:nvPr>
        </p:nvSpPr>
        <p:spPr>
          <a:ln>
            <a:miter lim="800000"/>
            <a:headEnd/>
            <a:tailEnd/>
          </a:ln>
        </p:spPr>
        <p:txBody>
          <a:bodyPr/>
          <a:lstStyle/>
          <a:p>
            <a:pPr>
              <a:defRPr/>
            </a:pPr>
            <a:fld id="{2183FE1A-71FE-4BE4-8C0C-7223AA8C73CA}" type="slidenum">
              <a:rPr lang="en-US" altLang="en-US"/>
              <a:pPr>
                <a:defRPr/>
              </a:pPr>
              <a:t>4</a:t>
            </a:fld>
            <a:endParaRPr lang="en-US" altLang="en-US"/>
          </a:p>
        </p:txBody>
      </p:sp>
      <p:sp>
        <p:nvSpPr>
          <p:cNvPr id="8195" name="Rectangle 3"/>
          <p:cNvSpPr txBox="1">
            <a:spLocks noChangeArrowheads="1"/>
          </p:cNvSpPr>
          <p:nvPr/>
        </p:nvSpPr>
        <p:spPr bwMode="gray">
          <a:xfrm>
            <a:off x="152400" y="1752600"/>
            <a:ext cx="8613775" cy="594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457200">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lnSpc>
                <a:spcPts val="4500"/>
              </a:lnSpc>
              <a:spcBef>
                <a:spcPts val="600"/>
              </a:spcBef>
              <a:spcAft>
                <a:spcPts val="600"/>
              </a:spcAft>
            </a:pPr>
            <a:endParaRPr lang="vi-VN" altLang="en-US" sz="3200" b="1">
              <a:solidFill>
                <a:srgbClr val="FF0000"/>
              </a:solidFill>
              <a:latin typeface="Times New Roman" pitchFamily="18" charset="0"/>
              <a:cs typeface="Times New Roman" pitchFamily="18" charset="0"/>
            </a:endParaRPr>
          </a:p>
          <a:p>
            <a:pPr algn="just" eaLnBrk="1" hangingPunct="1">
              <a:lnSpc>
                <a:spcPts val="4500"/>
              </a:lnSpc>
              <a:spcBef>
                <a:spcPts val="600"/>
              </a:spcBef>
              <a:spcAft>
                <a:spcPts val="600"/>
              </a:spcAft>
            </a:pPr>
            <a:endParaRPr lang="en-US" altLang="en-US" sz="3000">
              <a:solidFill>
                <a:schemeClr val="bg1"/>
              </a:solidFill>
              <a:latin typeface="Times New Roman" pitchFamily="18" charset="0"/>
              <a:cs typeface="Times New Roman" pitchFamily="18" charset="0"/>
            </a:endParaRPr>
          </a:p>
        </p:txBody>
      </p:sp>
      <p:sp>
        <p:nvSpPr>
          <p:cNvPr id="8196" name="Rectangle 3"/>
          <p:cNvSpPr>
            <a:spLocks noChangeArrowheads="1"/>
          </p:cNvSpPr>
          <p:nvPr/>
        </p:nvSpPr>
        <p:spPr bwMode="auto">
          <a:xfrm>
            <a:off x="1143000" y="1752600"/>
            <a:ext cx="72390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Arial" charset="0"/>
              <a:buChar char="•"/>
            </a:pPr>
            <a:r>
              <a:rPr lang="vi-VN" dirty="0">
                <a:latin typeface="Arial" pitchFamily="34" charset="0"/>
                <a:cs typeface="Arial" pitchFamily="34" charset="0"/>
              </a:rPr>
              <a:t> Mục tiêu nghiên cứu là đánh giá chăm sóc điều dưỡng trong phòng ngừa VPLQTM. Để xác định liệu những can thiệp này được thực hiện đúng và đầy đủ bởi nhân viên khoa ICU. </a:t>
            </a:r>
          </a:p>
          <a:p>
            <a:pPr>
              <a:buFont typeface="Arial" charset="0"/>
              <a:buChar char="•"/>
            </a:pPr>
            <a:r>
              <a:rPr lang="vi-VN" dirty="0">
                <a:latin typeface="Arial" pitchFamily="34" charset="0"/>
                <a:cs typeface="Arial" pitchFamily="34" charset="0"/>
              </a:rPr>
              <a:t> Mục tiêu cụ thể: </a:t>
            </a:r>
          </a:p>
          <a:p>
            <a:pPr marL="800100" lvl="1" indent="-342900">
              <a:buFont typeface="Calibri" pitchFamily="34" charset="0"/>
              <a:buAutoNum type="arabicPeriod"/>
            </a:pPr>
            <a:r>
              <a:rPr lang="vi-VN" dirty="0">
                <a:latin typeface="Arial" pitchFamily="34" charset="0"/>
                <a:cs typeface="Arial" pitchFamily="34" charset="0"/>
              </a:rPr>
              <a:t> Tỉ lệ thực hành đúng từng biện pháp phòng ngừa VPLQTM tại các ICU là bao nhiêu? </a:t>
            </a:r>
          </a:p>
          <a:p>
            <a:pPr marL="800100" lvl="1" indent="-342900">
              <a:buFont typeface="Calibri" pitchFamily="34" charset="0"/>
              <a:buAutoNum type="arabicPeriod"/>
            </a:pPr>
            <a:r>
              <a:rPr lang="vi-VN" dirty="0">
                <a:latin typeface="Arial" pitchFamily="34" charset="0"/>
                <a:cs typeface="Arial" pitchFamily="34" charset="0"/>
              </a:rPr>
              <a:t>Tỉ lệ VPLQTM tại </a:t>
            </a:r>
            <a:r>
              <a:rPr lang="en-US" dirty="0" err="1" smtClean="0">
                <a:latin typeface="Arial" pitchFamily="34" charset="0"/>
                <a:cs typeface="Arial" pitchFamily="34" charset="0"/>
              </a:rPr>
              <a:t>khoa</a:t>
            </a:r>
            <a:r>
              <a:rPr lang="en-US" dirty="0" smtClean="0">
                <a:latin typeface="Arial" pitchFamily="34" charset="0"/>
                <a:cs typeface="Arial" pitchFamily="34" charset="0"/>
              </a:rPr>
              <a:t> HSTC- CĐ</a:t>
            </a:r>
            <a:r>
              <a:rPr lang="vi-VN" dirty="0" smtClean="0">
                <a:latin typeface="Arial" pitchFamily="34" charset="0"/>
                <a:cs typeface="Arial" pitchFamily="34" charset="0"/>
              </a:rPr>
              <a:t> </a:t>
            </a:r>
            <a:r>
              <a:rPr lang="vi-VN" dirty="0">
                <a:latin typeface="Arial" pitchFamily="34" charset="0"/>
                <a:cs typeface="Arial" pitchFamily="34" charset="0"/>
              </a:rPr>
              <a:t>là bao nhiêu? </a:t>
            </a:r>
          </a:p>
          <a:p>
            <a:pPr marL="800100" lvl="1" indent="-342900">
              <a:buFont typeface="Calibri" pitchFamily="34" charset="0"/>
              <a:buAutoNum type="arabicPeriod"/>
            </a:pPr>
            <a:r>
              <a:rPr lang="vi-VN" dirty="0">
                <a:latin typeface="Arial" pitchFamily="34" charset="0"/>
                <a:cs typeface="Arial" pitchFamily="34" charset="0"/>
              </a:rPr>
              <a:t>Có mối liên quan giữa tỉ lệ thực hành đúng biện pháp phòng ngừa VPLQTM và tỉ lệ VPLQTM? </a:t>
            </a:r>
          </a:p>
        </p:txBody>
      </p:sp>
      <p:sp>
        <p:nvSpPr>
          <p:cNvPr id="8197" name="Rectangle 4"/>
          <p:cNvSpPr>
            <a:spLocks noChangeArrowheads="1"/>
          </p:cNvSpPr>
          <p:nvPr/>
        </p:nvSpPr>
        <p:spPr bwMode="auto">
          <a:xfrm>
            <a:off x="990600" y="914400"/>
            <a:ext cx="746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200" b="1" dirty="0" smtClean="0">
                <a:solidFill>
                  <a:srgbClr val="FF0000"/>
                </a:solidFill>
              </a:rPr>
              <a:t>1. </a:t>
            </a:r>
            <a:r>
              <a:rPr lang="en-US" sz="3200" b="1" dirty="0">
                <a:solidFill>
                  <a:srgbClr val="FF0000"/>
                </a:solidFill>
              </a:rPr>
              <a:t>MỤC TIÊU</a:t>
            </a:r>
            <a:endParaRPr lang="vi-VN" sz="32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2"/>
          </p:nvPr>
        </p:nvSpPr>
        <p:spPr>
          <a:ln>
            <a:miter lim="800000"/>
            <a:headEnd/>
            <a:tailEnd/>
          </a:ln>
        </p:spPr>
        <p:txBody>
          <a:bodyPr/>
          <a:lstStyle/>
          <a:p>
            <a:pPr>
              <a:defRPr/>
            </a:pPr>
            <a:fld id="{2577FFBC-D2C4-4F57-B4B0-179358ACE0FA}" type="slidenum">
              <a:rPr lang="en-US" altLang="en-US"/>
              <a:pPr>
                <a:defRPr/>
              </a:pPr>
              <a:t>5</a:t>
            </a:fld>
            <a:endParaRPr lang="en-US" altLang="en-US"/>
          </a:p>
        </p:txBody>
      </p:sp>
      <p:sp>
        <p:nvSpPr>
          <p:cNvPr id="9219" name="Rectangle 2"/>
          <p:cNvSpPr txBox="1">
            <a:spLocks noChangeArrowheads="1"/>
          </p:cNvSpPr>
          <p:nvPr/>
        </p:nvSpPr>
        <p:spPr bwMode="gray">
          <a:xfrm>
            <a:off x="944563" y="554038"/>
            <a:ext cx="73406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3200" b="1" dirty="0">
                <a:solidFill>
                  <a:srgbClr val="FF0000"/>
                </a:solidFill>
                <a:latin typeface="Times New Roman" pitchFamily="18" charset="0"/>
                <a:cs typeface="Times New Roman" pitchFamily="18" charset="0"/>
              </a:rPr>
              <a:t>2. TỔNG QUAN TÀI LIỆU</a:t>
            </a:r>
            <a:r>
              <a:rPr lang="en-US" altLang="en-US" sz="3200" b="1" dirty="0">
                <a:latin typeface="Times New Roman" pitchFamily="18" charset="0"/>
                <a:cs typeface="Times New Roman" pitchFamily="18" charset="0"/>
              </a:rPr>
              <a:t/>
            </a:r>
            <a:br>
              <a:rPr lang="en-US" altLang="en-US" sz="3200" b="1" dirty="0">
                <a:latin typeface="Times New Roman" pitchFamily="18" charset="0"/>
                <a:cs typeface="Times New Roman" pitchFamily="18" charset="0"/>
              </a:rPr>
            </a:br>
            <a:endParaRPr lang="en-US" altLang="en-US" sz="3200" b="1" dirty="0">
              <a:latin typeface="Times New Roman" pitchFamily="18" charset="0"/>
              <a:cs typeface="Times New Roman" pitchFamily="18" charset="0"/>
            </a:endParaRPr>
          </a:p>
        </p:txBody>
      </p:sp>
      <p:sp>
        <p:nvSpPr>
          <p:cNvPr id="9220" name="Rectangle 4"/>
          <p:cNvSpPr>
            <a:spLocks noChangeArrowheads="1"/>
          </p:cNvSpPr>
          <p:nvPr/>
        </p:nvSpPr>
        <p:spPr bwMode="auto">
          <a:xfrm>
            <a:off x="0" y="0"/>
            <a:ext cx="1841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38088" bIns="38088" anchor="ctr">
            <a:spAutoFit/>
          </a:bodyPr>
          <a:lstStyle/>
          <a:p>
            <a:endParaRPr lang="en-US" sz="1300">
              <a:solidFill>
                <a:srgbClr val="365F91"/>
              </a:solidFill>
              <a:latin typeface="Times New Roman" pitchFamily="18" charset="0"/>
              <a:cs typeface="Times New Roman" pitchFamily="18" charset="0"/>
            </a:endParaRPr>
          </a:p>
          <a:p>
            <a:endParaRPr lang="en-US"/>
          </a:p>
        </p:txBody>
      </p:sp>
      <p:sp>
        <p:nvSpPr>
          <p:cNvPr id="9221" name="Rectangle 5"/>
          <p:cNvSpPr>
            <a:spLocks noChangeArrowheads="1"/>
          </p:cNvSpPr>
          <p:nvPr/>
        </p:nvSpPr>
        <p:spPr bwMode="auto">
          <a:xfrm>
            <a:off x="1066800" y="865825"/>
            <a:ext cx="7086600" cy="6370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38088" anchor="ctr">
            <a:spAutoFit/>
          </a:bodyPr>
          <a:lstStyle/>
          <a:p>
            <a:endParaRPr lang="en-US" b="1" dirty="0" smtClean="0">
              <a:solidFill>
                <a:srgbClr val="000000"/>
              </a:solidFill>
              <a:cs typeface="Times New Roman" pitchFamily="18" charset="0"/>
            </a:endParaRPr>
          </a:p>
          <a:p>
            <a:r>
              <a:rPr lang="vi-VN" b="1" dirty="0" smtClean="0">
                <a:solidFill>
                  <a:srgbClr val="000000"/>
                </a:solidFill>
                <a:cs typeface="Times New Roman" pitchFamily="18" charset="0"/>
              </a:rPr>
              <a:t>2.1</a:t>
            </a:r>
            <a:r>
              <a:rPr lang="vi-VN" b="1" dirty="0">
                <a:solidFill>
                  <a:srgbClr val="000000"/>
                </a:solidFill>
                <a:cs typeface="Times New Roman" pitchFamily="18" charset="0"/>
              </a:rPr>
              <a:t>. CÁC KHÁI NIỆM CƠ </a:t>
            </a:r>
            <a:r>
              <a:rPr lang="vi-VN" b="1" dirty="0" smtClean="0">
                <a:solidFill>
                  <a:srgbClr val="000000"/>
                </a:solidFill>
                <a:cs typeface="Times New Roman" pitchFamily="18" charset="0"/>
              </a:rPr>
              <a:t>BẢN</a:t>
            </a:r>
            <a:endParaRPr lang="vi-VN" b="1" dirty="0">
              <a:solidFill>
                <a:srgbClr val="000000"/>
              </a:solidFill>
              <a:cs typeface="Times New Roman" pitchFamily="18" charset="0"/>
            </a:endParaRPr>
          </a:p>
          <a:p>
            <a:pPr marL="800100" lvl="1" indent="-342900">
              <a:buFont typeface="Calibri" pitchFamily="34" charset="0"/>
              <a:buAutoNum type="arabicPeriod"/>
            </a:pPr>
            <a:r>
              <a:rPr lang="vi-VN" dirty="0"/>
              <a:t>VPBV là viêm phổi xảy ra sau 48 giờ nhập viện mà trước đó không có triệu chứng hô hấp hay nhiễm trùng và không có tổn thương mới hay tiến triển trên X quang ngực trước 48 giờ nhập viện. </a:t>
            </a:r>
          </a:p>
          <a:p>
            <a:pPr marL="800100" lvl="1" indent="-342900">
              <a:buFont typeface="Calibri" pitchFamily="34" charset="0"/>
              <a:buAutoNum type="arabicPeriod"/>
            </a:pPr>
            <a:r>
              <a:rPr lang="vi-VN" dirty="0"/>
              <a:t>Viêm phổi liên quan đến thở máy là viêm phổi xảy ra sau 48 -72 giờ thở máy. </a:t>
            </a:r>
          </a:p>
          <a:p>
            <a:pPr marL="800100" lvl="1" indent="-342900">
              <a:buFont typeface="Calibri" pitchFamily="34" charset="0"/>
              <a:buAutoNum type="arabicPeriod"/>
            </a:pPr>
            <a:r>
              <a:rPr lang="vi-VN" dirty="0"/>
              <a:t>Viêm phổi kết hợp với chăm sóc y tế cũng được xem như là một bộ phận của VPBV do phổ vi khuẩn tương tự như viêm phổi bệnh viện thực sự. </a:t>
            </a:r>
            <a:endParaRPr lang="en-US" dirty="0" smtClean="0"/>
          </a:p>
          <a:p>
            <a:pPr marL="800100" lvl="1" indent="-342900">
              <a:buFont typeface="Calibri" pitchFamily="34" charset="0"/>
              <a:buAutoNum type="arabicPeriod"/>
            </a:pPr>
            <a:endParaRPr lang="vi-VN" dirty="0"/>
          </a:p>
          <a:p>
            <a:r>
              <a:rPr lang="vi-VN" b="1" dirty="0"/>
              <a:t>2.2. CÁC TÁC NHÂN VI KHUẨN GÂY </a:t>
            </a:r>
            <a:r>
              <a:rPr lang="vi-VN" b="1" dirty="0" smtClean="0"/>
              <a:t>BỆNH</a:t>
            </a:r>
            <a:endParaRPr lang="vi-VN" b="1" dirty="0"/>
          </a:p>
          <a:p>
            <a:pPr marL="800100" lvl="1" indent="-342900"/>
            <a:r>
              <a:rPr lang="vi-VN" dirty="0"/>
              <a:t>Tác nhân gây bệnh có thể khác nhau giữa các bệnh viện, địa</a:t>
            </a:r>
          </a:p>
          <a:p>
            <a:pPr marL="800100" lvl="1" indent="-342900"/>
            <a:r>
              <a:rPr lang="vi-VN" dirty="0"/>
              <a:t>lý do nguồn bệnh và phương pháp chẩn đoán khác nhau. Tác</a:t>
            </a:r>
          </a:p>
          <a:p>
            <a:pPr marL="800100" lvl="1" indent="-342900"/>
            <a:r>
              <a:rPr lang="vi-VN" dirty="0"/>
              <a:t>nhân gây VP thở máy do nhiều loại vi khuẩn, thường là vi</a:t>
            </a:r>
          </a:p>
          <a:p>
            <a:pPr marL="800100" lvl="1" indent="-342900"/>
            <a:r>
              <a:rPr lang="vi-VN" dirty="0"/>
              <a:t>khuẩn Gram âm hiếu khí.Những vi khuẩn này thường đa kháng</a:t>
            </a:r>
          </a:p>
          <a:p>
            <a:pPr marL="800100" lvl="1" indent="-342900"/>
            <a:r>
              <a:rPr lang="vi-VN" dirty="0"/>
              <a:t>thuốc nên gây khó khăn cho điều trị.</a:t>
            </a:r>
            <a:endParaRPr lang="vi-VN" b="1" dirty="0"/>
          </a:p>
          <a:p>
            <a:pPr marL="800100" lvl="1" indent="-342900"/>
            <a:endParaRPr lang="vi-VN" b="1" dirty="0"/>
          </a:p>
          <a:p>
            <a:pPr>
              <a:buFont typeface="Calibri" pitchFamily="34" charset="0"/>
              <a:buAutoNum type="arabicPeriod"/>
            </a:pPr>
            <a:endParaRPr lang="vi-VN" dirty="0"/>
          </a:p>
          <a:p>
            <a:pPr>
              <a:buFont typeface="Calibri" pitchFamily="34" charset="0"/>
              <a:buAutoNum type="arabicPeriod"/>
            </a:pPr>
            <a:endParaRPr lang="vi-VN" dirty="0"/>
          </a:p>
          <a:p>
            <a:endParaRPr lang="en-US" sz="1300" dirty="0">
              <a:solidFill>
                <a:srgbClr val="365F91"/>
              </a:solidFill>
              <a:latin typeface="Times New Roman" pitchFamily="18" charset="0"/>
              <a:cs typeface="Times New Roman" pitchFamily="18" charset="0"/>
            </a:endParaRPr>
          </a:p>
          <a:p>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3BF9842A-224E-4B44-8734-597E5FD3DD57}" type="slidenum">
              <a:rPr lang="en-US" altLang="en-US"/>
              <a:pPr>
                <a:defRPr/>
              </a:pPr>
              <a:t>6</a:t>
            </a:fld>
            <a:endParaRPr lang="en-US" altLang="en-US"/>
          </a:p>
        </p:txBody>
      </p:sp>
      <p:sp>
        <p:nvSpPr>
          <p:cNvPr id="10243" name="Rectangle 3"/>
          <p:cNvSpPr>
            <a:spLocks noChangeArrowheads="1"/>
          </p:cNvSpPr>
          <p:nvPr/>
        </p:nvSpPr>
        <p:spPr bwMode="auto">
          <a:xfrm>
            <a:off x="914400" y="533400"/>
            <a:ext cx="7467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3200" b="1">
                <a:solidFill>
                  <a:srgbClr val="FF0000"/>
                </a:solidFill>
              </a:rPr>
              <a:t>2. TỔNG QUAN TÀI LIỆU</a:t>
            </a:r>
            <a:endParaRPr lang="vi-VN" sz="3200">
              <a:solidFill>
                <a:srgbClr val="FF0000"/>
              </a:solidFill>
            </a:endParaRPr>
          </a:p>
        </p:txBody>
      </p:sp>
      <p:sp>
        <p:nvSpPr>
          <p:cNvPr id="10244" name="Rectangle 3"/>
          <p:cNvSpPr>
            <a:spLocks noChangeArrowheads="1"/>
          </p:cNvSpPr>
          <p:nvPr/>
        </p:nvSpPr>
        <p:spPr bwMode="auto">
          <a:xfrm>
            <a:off x="838200" y="1138238"/>
            <a:ext cx="7315200" cy="637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38088" anchor="ctr">
            <a:spAutoFit/>
          </a:bodyPr>
          <a:lstStyle/>
          <a:p>
            <a:r>
              <a:rPr lang="vi-VN" b="1" dirty="0">
                <a:solidFill>
                  <a:srgbClr val="000000"/>
                </a:solidFill>
                <a:cs typeface="Times New Roman" pitchFamily="18" charset="0"/>
              </a:rPr>
              <a:t>2.3. CƠ CHẾ GÂY VIÊM PHỔI BỆNH VIỆN</a:t>
            </a:r>
          </a:p>
          <a:p>
            <a:pPr lvl="1"/>
            <a:r>
              <a:rPr lang="en-US" dirty="0" err="1"/>
              <a:t>Chủ</a:t>
            </a:r>
            <a:r>
              <a:rPr lang="en-US" dirty="0"/>
              <a:t> </a:t>
            </a:r>
            <a:r>
              <a:rPr lang="en-US" dirty="0" err="1"/>
              <a:t>yếu</a:t>
            </a:r>
            <a:r>
              <a:rPr lang="en-US" dirty="0"/>
              <a:t> do t</a:t>
            </a:r>
            <a:r>
              <a:rPr lang="vi-VN" dirty="0"/>
              <a:t>ì</a:t>
            </a:r>
            <a:r>
              <a:rPr lang="en-US" dirty="0" err="1"/>
              <a:t>nh</a:t>
            </a:r>
            <a:r>
              <a:rPr lang="en-US" dirty="0"/>
              <a:t> </a:t>
            </a:r>
            <a:r>
              <a:rPr lang="en-US" dirty="0" err="1"/>
              <a:t>trạng</a:t>
            </a:r>
            <a:r>
              <a:rPr lang="en-US" dirty="0"/>
              <a:t> </a:t>
            </a:r>
            <a:r>
              <a:rPr lang="en-US" dirty="0" err="1"/>
              <a:t>hít</a:t>
            </a:r>
            <a:r>
              <a:rPr lang="en-US" dirty="0"/>
              <a:t> </a:t>
            </a:r>
            <a:r>
              <a:rPr lang="en-US" dirty="0" err="1"/>
              <a:t>sặc</a:t>
            </a:r>
            <a:r>
              <a:rPr lang="en-US" dirty="0"/>
              <a:t> v</a:t>
            </a:r>
            <a:r>
              <a:rPr lang="vi-VN" dirty="0"/>
              <a:t>ào</a:t>
            </a:r>
            <a:r>
              <a:rPr lang="en-US" dirty="0"/>
              <a:t> </a:t>
            </a:r>
            <a:r>
              <a:rPr lang="en-US" dirty="0" err="1"/>
              <a:t>đường</a:t>
            </a:r>
            <a:r>
              <a:rPr lang="en-US" dirty="0"/>
              <a:t> </a:t>
            </a:r>
            <a:r>
              <a:rPr lang="en-US" dirty="0" err="1"/>
              <a:t>hô</a:t>
            </a:r>
            <a:r>
              <a:rPr lang="en-US" dirty="0"/>
              <a:t> </a:t>
            </a:r>
            <a:r>
              <a:rPr lang="en-US" dirty="0" err="1"/>
              <a:t>hấp</a:t>
            </a:r>
            <a:r>
              <a:rPr lang="en-US" dirty="0"/>
              <a:t>, </a:t>
            </a:r>
            <a:r>
              <a:rPr lang="en-US" dirty="0" err="1"/>
              <a:t>các</a:t>
            </a:r>
            <a:r>
              <a:rPr lang="en-US" dirty="0"/>
              <a:t> </a:t>
            </a:r>
            <a:r>
              <a:rPr lang="en-US" dirty="0" err="1"/>
              <a:t>yếu</a:t>
            </a:r>
            <a:r>
              <a:rPr lang="en-US" dirty="0"/>
              <a:t> </a:t>
            </a:r>
            <a:r>
              <a:rPr lang="en-US" dirty="0" err="1"/>
              <a:t>tố</a:t>
            </a:r>
            <a:r>
              <a:rPr lang="en-US" dirty="0"/>
              <a:t> </a:t>
            </a:r>
            <a:r>
              <a:rPr lang="en-US" dirty="0" err="1"/>
              <a:t>bao</a:t>
            </a:r>
            <a:r>
              <a:rPr lang="en-US" dirty="0"/>
              <a:t> </a:t>
            </a:r>
            <a:r>
              <a:rPr lang="en-US" dirty="0" err="1"/>
              <a:t>gồm</a:t>
            </a:r>
            <a:r>
              <a:rPr lang="en-US" dirty="0"/>
              <a:t> </a:t>
            </a:r>
            <a:r>
              <a:rPr lang="en-US" dirty="0" err="1"/>
              <a:t>dịch</a:t>
            </a:r>
            <a:r>
              <a:rPr lang="en-US" dirty="0"/>
              <a:t> </a:t>
            </a:r>
            <a:r>
              <a:rPr lang="en-US" dirty="0" err="1"/>
              <a:t>tiết</a:t>
            </a:r>
            <a:r>
              <a:rPr lang="en-US" dirty="0"/>
              <a:t> </a:t>
            </a:r>
            <a:r>
              <a:rPr lang="en-US" dirty="0" err="1"/>
              <a:t>vùng</a:t>
            </a:r>
            <a:r>
              <a:rPr lang="en-US" dirty="0"/>
              <a:t> </a:t>
            </a:r>
            <a:r>
              <a:rPr lang="en-US" dirty="0" err="1"/>
              <a:t>hầu</a:t>
            </a:r>
            <a:r>
              <a:rPr lang="en-US" dirty="0"/>
              <a:t> </a:t>
            </a:r>
            <a:r>
              <a:rPr lang="en-US" dirty="0" err="1"/>
              <a:t>họng</a:t>
            </a:r>
            <a:r>
              <a:rPr lang="en-US" dirty="0"/>
              <a:t>, </a:t>
            </a:r>
            <a:r>
              <a:rPr lang="en-US" dirty="0" err="1"/>
              <a:t>dịch</a:t>
            </a:r>
            <a:r>
              <a:rPr lang="en-US" dirty="0"/>
              <a:t> </a:t>
            </a:r>
            <a:r>
              <a:rPr lang="en-US" dirty="0" err="1"/>
              <a:t>dạ</a:t>
            </a:r>
            <a:r>
              <a:rPr lang="en-US" dirty="0"/>
              <a:t> </a:t>
            </a:r>
            <a:r>
              <a:rPr lang="en-US" dirty="0" err="1"/>
              <a:t>dày</a:t>
            </a:r>
            <a:r>
              <a:rPr lang="en-US" dirty="0"/>
              <a:t> </a:t>
            </a:r>
            <a:r>
              <a:rPr lang="en-US" dirty="0" err="1"/>
              <a:t>ruột</a:t>
            </a:r>
            <a:r>
              <a:rPr lang="en-US" dirty="0"/>
              <a:t>, </a:t>
            </a:r>
            <a:r>
              <a:rPr lang="en-US" dirty="0" err="1"/>
              <a:t>thức</a:t>
            </a:r>
            <a:r>
              <a:rPr lang="en-US" dirty="0"/>
              <a:t> </a:t>
            </a:r>
            <a:r>
              <a:rPr lang="en-US" dirty="0" err="1"/>
              <a:t>ăn</a:t>
            </a:r>
            <a:r>
              <a:rPr lang="vi-VN" dirty="0"/>
              <a:t>, </a:t>
            </a:r>
            <a:r>
              <a:rPr lang="en-US" dirty="0" err="1"/>
              <a:t>các</a:t>
            </a:r>
            <a:r>
              <a:rPr lang="en-US" dirty="0"/>
              <a:t> </a:t>
            </a:r>
            <a:r>
              <a:rPr lang="en-US" dirty="0" err="1"/>
              <a:t>dụng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hô</a:t>
            </a:r>
            <a:r>
              <a:rPr lang="en-US" dirty="0"/>
              <a:t> </a:t>
            </a:r>
            <a:r>
              <a:rPr lang="en-US" dirty="0" err="1"/>
              <a:t>hấp</a:t>
            </a:r>
            <a:r>
              <a:rPr lang="en-US" dirty="0"/>
              <a:t> </a:t>
            </a:r>
            <a:r>
              <a:rPr lang="en-US" dirty="0" err="1"/>
              <a:t>hoặc</a:t>
            </a:r>
            <a:r>
              <a:rPr lang="en-US" dirty="0"/>
              <a:t> </a:t>
            </a:r>
            <a:r>
              <a:rPr lang="en-US" dirty="0" err="1"/>
              <a:t>bàn</a:t>
            </a:r>
            <a:r>
              <a:rPr lang="en-US" dirty="0"/>
              <a:t> </a:t>
            </a:r>
            <a:r>
              <a:rPr lang="en-US" dirty="0" err="1"/>
              <a:t>tay</a:t>
            </a:r>
            <a:r>
              <a:rPr lang="en-US" dirty="0"/>
              <a:t> NVYT </a:t>
            </a:r>
            <a:r>
              <a:rPr lang="en-US" dirty="0" err="1"/>
              <a:t>bị</a:t>
            </a:r>
            <a:r>
              <a:rPr lang="en-US" dirty="0"/>
              <a:t> ô </a:t>
            </a:r>
            <a:r>
              <a:rPr lang="en-US" dirty="0" err="1"/>
              <a:t>nhiễm</a:t>
            </a:r>
            <a:endParaRPr lang="vi-VN" dirty="0"/>
          </a:p>
          <a:p>
            <a:r>
              <a:rPr lang="vi-VN" b="1" dirty="0"/>
              <a:t>2.4. DỊCH TỄ HỌC</a:t>
            </a:r>
          </a:p>
          <a:p>
            <a:pPr lvl="1">
              <a:buFont typeface="Arial" charset="0"/>
              <a:buChar char="•"/>
            </a:pPr>
            <a:r>
              <a:rPr lang="vi-VN" dirty="0"/>
              <a:t>Theo các nghiên cứu ở các nước phát triển, VP thở máy chiếm 15% trong tổng số các loại NKBV, chiếm tới 27% trong các nhiễm khuẩn bệnh viện ở khoa HSTC (CDC 2003). Trong số các viêm phổi bệnh viện, loại liên quan đến thở máy chiếm tỉ lệ 90%. </a:t>
            </a:r>
          </a:p>
          <a:p>
            <a:pPr lvl="1">
              <a:buFont typeface="Arial" charset="0"/>
              <a:buChar char="•"/>
            </a:pPr>
            <a:r>
              <a:rPr lang="vi-VN" dirty="0"/>
              <a:t>Tại Viện Nam tỉ lệ VPBV chiếm từ 21-75%trong các tổng NKBV, là nguyên nhân hàng đầu gây gia tăng tỉ lệ tử vong (30-70%), kéo dài thời gian nằm viện và tăng chi phí điều trị. </a:t>
            </a:r>
            <a:endParaRPr lang="vi-VN" baseline="30000" dirty="0"/>
          </a:p>
          <a:p>
            <a:r>
              <a:rPr lang="vi-VN" b="1" dirty="0"/>
              <a:t>2.5</a:t>
            </a:r>
            <a:r>
              <a:rPr lang="vi-VN" b="1" dirty="0" smtClean="0"/>
              <a:t>.</a:t>
            </a:r>
            <a:r>
              <a:rPr lang="en-US" b="1" dirty="0" smtClean="0"/>
              <a:t> </a:t>
            </a:r>
            <a:r>
              <a:rPr lang="vi-VN" b="1" dirty="0" smtClean="0"/>
              <a:t>VAI </a:t>
            </a:r>
            <a:r>
              <a:rPr lang="vi-VN" b="1" dirty="0"/>
              <a:t>TRÒ CỦA ĐIỀU DƯỠNG TRONG PHÒNG NGỪA VIÊM PHỔI LIÊN QUAN ĐẾN THỞ MÁY</a:t>
            </a:r>
          </a:p>
          <a:p>
            <a:pPr lvl="1"/>
            <a:r>
              <a:rPr lang="vi-VN" dirty="0"/>
              <a:t>Bệnh nhân thở máy nằm tại các đơn vị HSTC, </a:t>
            </a:r>
            <a:r>
              <a:rPr lang="en-US" dirty="0" err="1"/>
              <a:t>ngoài</a:t>
            </a:r>
            <a:r>
              <a:rPr lang="en-US" dirty="0"/>
              <a:t> </a:t>
            </a:r>
            <a:r>
              <a:rPr lang="en-US" dirty="0" err="1"/>
              <a:t>yếu</a:t>
            </a:r>
            <a:r>
              <a:rPr lang="en-US" dirty="0"/>
              <a:t> </a:t>
            </a:r>
            <a:r>
              <a:rPr lang="en-US" dirty="0" err="1"/>
              <a:t>tố</a:t>
            </a:r>
            <a:r>
              <a:rPr lang="en-US" dirty="0"/>
              <a:t> </a:t>
            </a:r>
            <a:r>
              <a:rPr lang="en-US" dirty="0" err="1"/>
              <a:t>khách</a:t>
            </a:r>
            <a:r>
              <a:rPr lang="en-US" dirty="0"/>
              <a:t> </a:t>
            </a:r>
            <a:r>
              <a:rPr lang="en-US" dirty="0" err="1"/>
              <a:t>quan</a:t>
            </a:r>
            <a:r>
              <a:rPr lang="en-US" dirty="0"/>
              <a:t> </a:t>
            </a:r>
            <a:r>
              <a:rPr lang="en-US" dirty="0" err="1"/>
              <a:t>mà</a:t>
            </a:r>
            <a:r>
              <a:rPr lang="en-US" dirty="0"/>
              <a:t> </a:t>
            </a:r>
            <a:r>
              <a:rPr lang="en-US" dirty="0" err="1"/>
              <a:t>bệnh</a:t>
            </a:r>
            <a:r>
              <a:rPr lang="en-US" dirty="0"/>
              <a:t> </a:t>
            </a:r>
            <a:r>
              <a:rPr lang="en-US" dirty="0" err="1"/>
              <a:t>nhân</a:t>
            </a:r>
            <a:r>
              <a:rPr lang="en-US" dirty="0"/>
              <a:t> </a:t>
            </a:r>
            <a:r>
              <a:rPr lang="en-US" dirty="0" err="1"/>
              <a:t>sẵn</a:t>
            </a:r>
            <a:r>
              <a:rPr lang="en-US" dirty="0"/>
              <a:t> </a:t>
            </a:r>
            <a:r>
              <a:rPr lang="en-US" dirty="0" err="1"/>
              <a:t>có</a:t>
            </a:r>
            <a:r>
              <a:rPr lang="en-US" dirty="0"/>
              <a:t>, </a:t>
            </a:r>
            <a:r>
              <a:rPr lang="en-US" dirty="0" err="1"/>
              <a:t>thì</a:t>
            </a:r>
            <a:r>
              <a:rPr lang="en-US" dirty="0"/>
              <a:t> </a:t>
            </a:r>
            <a:r>
              <a:rPr lang="en-US" dirty="0" err="1"/>
              <a:t>vai</a:t>
            </a:r>
            <a:r>
              <a:rPr lang="en-US" dirty="0"/>
              <a:t> </a:t>
            </a:r>
            <a:r>
              <a:rPr lang="en-US" dirty="0" err="1"/>
              <a:t>trò</a:t>
            </a:r>
            <a:r>
              <a:rPr lang="en-US" dirty="0"/>
              <a:t> </a:t>
            </a:r>
            <a:r>
              <a:rPr lang="en-US" dirty="0" err="1"/>
              <a:t>của</a:t>
            </a:r>
            <a:r>
              <a:rPr lang="en-US" dirty="0"/>
              <a:t> can </a:t>
            </a:r>
            <a:r>
              <a:rPr lang="en-US" dirty="0" err="1"/>
              <a:t>thiệp</a:t>
            </a:r>
            <a:r>
              <a:rPr lang="en-US" dirty="0"/>
              <a:t> y </a:t>
            </a:r>
            <a:r>
              <a:rPr lang="en-US" dirty="0" err="1"/>
              <a:t>tế</a:t>
            </a:r>
            <a:r>
              <a:rPr lang="en-US" dirty="0"/>
              <a:t> </a:t>
            </a:r>
            <a:r>
              <a:rPr lang="en-US" dirty="0" err="1"/>
              <a:t>rất</a:t>
            </a:r>
            <a:r>
              <a:rPr lang="en-US" dirty="0"/>
              <a:t> </a:t>
            </a:r>
            <a:r>
              <a:rPr lang="en-US" dirty="0" err="1"/>
              <a:t>lớn</a:t>
            </a:r>
            <a:r>
              <a:rPr lang="en-US" dirty="0"/>
              <a:t> </a:t>
            </a:r>
            <a:r>
              <a:rPr lang="en-US" dirty="0" err="1"/>
              <a:t>trong</a:t>
            </a:r>
            <a:r>
              <a:rPr lang="en-US" dirty="0"/>
              <a:t> </a:t>
            </a:r>
            <a:r>
              <a:rPr lang="en-US" dirty="0" err="1"/>
              <a:t>việc</a:t>
            </a:r>
            <a:r>
              <a:rPr lang="en-US" dirty="0"/>
              <a:t> </a:t>
            </a:r>
            <a:r>
              <a:rPr lang="en-US" dirty="0" err="1"/>
              <a:t>chủ</a:t>
            </a:r>
            <a:r>
              <a:rPr lang="en-US" dirty="0"/>
              <a:t> </a:t>
            </a:r>
            <a:r>
              <a:rPr lang="en-US" dirty="0" err="1"/>
              <a:t>động</a:t>
            </a:r>
            <a:r>
              <a:rPr lang="en-US" dirty="0"/>
              <a:t> </a:t>
            </a:r>
            <a:r>
              <a:rPr lang="en-US" dirty="0" err="1"/>
              <a:t>phòng</a:t>
            </a:r>
            <a:r>
              <a:rPr lang="en-US" dirty="0"/>
              <a:t> </a:t>
            </a:r>
            <a:r>
              <a:rPr lang="en-US" dirty="0" err="1"/>
              <a:t>ngừa</a:t>
            </a:r>
            <a:r>
              <a:rPr lang="en-US" dirty="0"/>
              <a:t> </a:t>
            </a:r>
            <a:r>
              <a:rPr lang="en-US" dirty="0" err="1"/>
              <a:t>và</a:t>
            </a:r>
            <a:r>
              <a:rPr lang="en-US" dirty="0"/>
              <a:t> </a:t>
            </a:r>
            <a:r>
              <a:rPr lang="en-US" dirty="0" err="1"/>
              <a:t>giảm</a:t>
            </a:r>
            <a:r>
              <a:rPr lang="en-US" dirty="0"/>
              <a:t> </a:t>
            </a:r>
            <a:r>
              <a:rPr lang="en-US" dirty="0" err="1"/>
              <a:t>thiểu</a:t>
            </a:r>
            <a:r>
              <a:rPr lang="en-US" dirty="0"/>
              <a:t> </a:t>
            </a:r>
            <a:r>
              <a:rPr lang="en-US" dirty="0" err="1"/>
              <a:t>tỉ</a:t>
            </a:r>
            <a:r>
              <a:rPr lang="en-US" dirty="0"/>
              <a:t> </a:t>
            </a:r>
            <a:r>
              <a:rPr lang="en-US" dirty="0" err="1"/>
              <a:t>lệ</a:t>
            </a:r>
            <a:r>
              <a:rPr lang="en-US" dirty="0"/>
              <a:t> </a:t>
            </a:r>
            <a:r>
              <a:rPr lang="en-US" dirty="0" err="1"/>
              <a:t>viêm</a:t>
            </a:r>
            <a:r>
              <a:rPr lang="en-US" dirty="0"/>
              <a:t> </a:t>
            </a:r>
            <a:r>
              <a:rPr lang="en-US" dirty="0" err="1"/>
              <a:t>phổi</a:t>
            </a:r>
            <a:r>
              <a:rPr lang="en-US" dirty="0"/>
              <a:t> </a:t>
            </a:r>
            <a:r>
              <a:rPr lang="en-US" dirty="0" err="1"/>
              <a:t>thở</a:t>
            </a:r>
            <a:r>
              <a:rPr lang="en-US" dirty="0"/>
              <a:t> </a:t>
            </a:r>
            <a:r>
              <a:rPr lang="en-US" dirty="0" err="1"/>
              <a:t>máy</a:t>
            </a:r>
            <a:r>
              <a:rPr lang="en-US" dirty="0"/>
              <a:t>, </a:t>
            </a:r>
            <a:r>
              <a:rPr lang="en-US" dirty="0" err="1"/>
              <a:t>nhất</a:t>
            </a:r>
            <a:r>
              <a:rPr lang="en-US" dirty="0"/>
              <a:t> </a:t>
            </a:r>
            <a:r>
              <a:rPr lang="en-US" dirty="0" err="1"/>
              <a:t>là</a:t>
            </a:r>
            <a:r>
              <a:rPr lang="en-US" dirty="0"/>
              <a:t> </a:t>
            </a:r>
            <a:r>
              <a:rPr lang="en-US" dirty="0" err="1"/>
              <a:t>vai</a:t>
            </a:r>
            <a:r>
              <a:rPr lang="en-US" dirty="0"/>
              <a:t> </a:t>
            </a:r>
            <a:r>
              <a:rPr lang="en-US" dirty="0" err="1"/>
              <a:t>trò</a:t>
            </a:r>
            <a:r>
              <a:rPr lang="en-US" dirty="0"/>
              <a:t> </a:t>
            </a:r>
            <a:r>
              <a:rPr lang="en-US" dirty="0" err="1"/>
              <a:t>điều</a:t>
            </a:r>
            <a:r>
              <a:rPr lang="en-US" dirty="0"/>
              <a:t> </a:t>
            </a:r>
            <a:r>
              <a:rPr lang="en-US" dirty="0" err="1"/>
              <a:t>dưỡng</a:t>
            </a:r>
            <a:r>
              <a:rPr lang="en-US" dirty="0"/>
              <a:t>.</a:t>
            </a:r>
          </a:p>
          <a:p>
            <a:endParaRPr lang="vi-VN" b="1" dirty="0"/>
          </a:p>
          <a:p>
            <a:endParaRPr lang="vi-VN" b="1" dirty="0"/>
          </a:p>
          <a:p>
            <a:pPr lvl="1"/>
            <a:endParaRPr lang="vi-VN" b="1" dirty="0">
              <a:solidFill>
                <a:srgbClr val="000000"/>
              </a:solidFill>
              <a:cs typeface="Times New Roman" pitchFamily="18" charset="0"/>
            </a:endParaRPr>
          </a:p>
          <a:p>
            <a:endParaRPr lang="en-US" sz="1300" dirty="0">
              <a:solidFill>
                <a:srgbClr val="365F91"/>
              </a:solidFill>
              <a:latin typeface="Times New Roman" pitchFamily="18" charset="0"/>
              <a:cs typeface="Times New Roman"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9025E4D-AB18-4411-AF58-5344E6533F41}" type="slidenum">
              <a:rPr lang="en-US" altLang="en-US"/>
              <a:pPr>
                <a:defRPr/>
              </a:pPr>
              <a:t>7</a:t>
            </a:fld>
            <a:endParaRPr lang="en-US" altLang="en-US"/>
          </a:p>
        </p:txBody>
      </p:sp>
      <p:sp>
        <p:nvSpPr>
          <p:cNvPr id="11267" name="Rectangle 1"/>
          <p:cNvSpPr>
            <a:spLocks noChangeArrowheads="1"/>
          </p:cNvSpPr>
          <p:nvPr/>
        </p:nvSpPr>
        <p:spPr bwMode="auto">
          <a:xfrm>
            <a:off x="457200" y="1066800"/>
            <a:ext cx="79248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just"/>
            <a:r>
              <a:rPr lang="en-US" b="1" dirty="0">
                <a:solidFill>
                  <a:srgbClr val="000000"/>
                </a:solidFill>
                <a:cs typeface="Times New Roman" pitchFamily="18" charset="0"/>
              </a:rPr>
              <a:t>2.6. HƯỚNG DẪN CỦA BỘ Y TẾ NĂM 2012 VỀ PHÒNG NGỪA VIÊM </a:t>
            </a:r>
            <a:r>
              <a:rPr lang="en-US" b="1" dirty="0" smtClean="0">
                <a:solidFill>
                  <a:srgbClr val="000000"/>
                </a:solidFill>
                <a:cs typeface="Times New Roman" pitchFamily="18" charset="0"/>
              </a:rPr>
              <a:t>PHỔI BỆNH </a:t>
            </a:r>
            <a:r>
              <a:rPr lang="en-US" b="1" dirty="0">
                <a:solidFill>
                  <a:srgbClr val="000000"/>
                </a:solidFill>
                <a:cs typeface="Times New Roman" pitchFamily="18" charset="0"/>
              </a:rPr>
              <a:t>VIỆN LIÊN QUAN ĐẾN THỞ MÁY </a:t>
            </a:r>
          </a:p>
          <a:p>
            <a:pPr algn="just"/>
            <a:r>
              <a:rPr lang="en-US" dirty="0" err="1"/>
              <a:t>Tóm</a:t>
            </a:r>
            <a:r>
              <a:rPr lang="en-US" dirty="0"/>
              <a:t> </a:t>
            </a:r>
            <a:r>
              <a:rPr lang="en-US" dirty="0" err="1"/>
              <a:t>tắt</a:t>
            </a:r>
            <a:r>
              <a:rPr lang="en-US" dirty="0"/>
              <a:t> </a:t>
            </a:r>
            <a:r>
              <a:rPr lang="en-US" dirty="0" err="1"/>
              <a:t>các</a:t>
            </a:r>
            <a:r>
              <a:rPr lang="en-US" dirty="0"/>
              <a:t> </a:t>
            </a:r>
            <a:r>
              <a:rPr lang="en-US" dirty="0" err="1"/>
              <a:t>biện</a:t>
            </a:r>
            <a:r>
              <a:rPr lang="en-US" dirty="0"/>
              <a:t> </a:t>
            </a:r>
            <a:r>
              <a:rPr lang="en-US" dirty="0" err="1"/>
              <a:t>pháp</a:t>
            </a:r>
            <a:r>
              <a:rPr lang="en-US" dirty="0"/>
              <a:t> </a:t>
            </a:r>
            <a:r>
              <a:rPr lang="en-US" dirty="0" err="1"/>
              <a:t>chính</a:t>
            </a:r>
            <a:r>
              <a:rPr lang="en-US" dirty="0"/>
              <a:t> </a:t>
            </a:r>
            <a:r>
              <a:rPr lang="en-US" dirty="0" err="1"/>
              <a:t>trong</a:t>
            </a:r>
            <a:r>
              <a:rPr lang="en-US" dirty="0"/>
              <a:t> </a:t>
            </a:r>
            <a:r>
              <a:rPr lang="en-US" dirty="0" err="1"/>
              <a:t>phòng</a:t>
            </a:r>
            <a:r>
              <a:rPr lang="en-US" dirty="0"/>
              <a:t> </a:t>
            </a:r>
            <a:r>
              <a:rPr lang="en-US" dirty="0" err="1"/>
              <a:t>ngừa</a:t>
            </a:r>
            <a:r>
              <a:rPr lang="en-US" dirty="0"/>
              <a:t> VPBV ( </a:t>
            </a:r>
            <a:r>
              <a:rPr lang="en-US" dirty="0" err="1"/>
              <a:t>Bộ</a:t>
            </a:r>
            <a:r>
              <a:rPr lang="en-US" dirty="0"/>
              <a:t> y </a:t>
            </a:r>
            <a:r>
              <a:rPr lang="en-US" dirty="0" err="1"/>
              <a:t>tế</a:t>
            </a:r>
            <a:r>
              <a:rPr lang="en-US" dirty="0"/>
              <a:t>, 2012)</a:t>
            </a:r>
            <a:endParaRPr lang="vi-VN" dirty="0"/>
          </a:p>
          <a:p>
            <a:pPr lvl="1">
              <a:buFont typeface="Arial" charset="0"/>
              <a:buChar char="•"/>
            </a:pPr>
            <a:r>
              <a:rPr lang="en-US" dirty="0" err="1"/>
              <a:t>Vệ</a:t>
            </a:r>
            <a:r>
              <a:rPr lang="en-US" dirty="0"/>
              <a:t> </a:t>
            </a:r>
            <a:r>
              <a:rPr lang="en-US" dirty="0" err="1"/>
              <a:t>sinh</a:t>
            </a:r>
            <a:r>
              <a:rPr lang="en-US" dirty="0"/>
              <a:t> </a:t>
            </a:r>
            <a:r>
              <a:rPr lang="en-US" dirty="0" err="1"/>
              <a:t>tay</a:t>
            </a:r>
            <a:r>
              <a:rPr lang="en-US" dirty="0"/>
              <a:t> </a:t>
            </a:r>
            <a:r>
              <a:rPr lang="en-US" dirty="0" err="1"/>
              <a:t>trước</a:t>
            </a:r>
            <a:r>
              <a:rPr lang="en-US" dirty="0"/>
              <a:t> </a:t>
            </a:r>
            <a:r>
              <a:rPr lang="en-US" dirty="0" err="1"/>
              <a:t>và</a:t>
            </a:r>
            <a:r>
              <a:rPr lang="en-US" dirty="0"/>
              <a:t> </a:t>
            </a:r>
            <a:r>
              <a:rPr lang="en-US" dirty="0" err="1"/>
              <a:t>sau</a:t>
            </a:r>
            <a:r>
              <a:rPr lang="en-US" dirty="0"/>
              <a:t> </a:t>
            </a:r>
            <a:r>
              <a:rPr lang="en-US" dirty="0" err="1"/>
              <a:t>khi</a:t>
            </a:r>
            <a:r>
              <a:rPr lang="en-US" dirty="0"/>
              <a:t> </a:t>
            </a:r>
            <a:r>
              <a:rPr lang="en-US" dirty="0" err="1"/>
              <a:t>tiếp</a:t>
            </a:r>
            <a:r>
              <a:rPr lang="en-US" dirty="0"/>
              <a:t> </a:t>
            </a:r>
            <a:r>
              <a:rPr lang="en-US" dirty="0" err="1"/>
              <a:t>xúc</a:t>
            </a:r>
            <a:r>
              <a:rPr lang="en-US" dirty="0"/>
              <a:t> </a:t>
            </a:r>
            <a:r>
              <a:rPr lang="en-US" dirty="0" err="1"/>
              <a:t>với</a:t>
            </a:r>
            <a:r>
              <a:rPr lang="en-US" dirty="0"/>
              <a:t> </a:t>
            </a:r>
            <a:r>
              <a:rPr lang="en-US" dirty="0" err="1"/>
              <a:t>bệnh</a:t>
            </a:r>
            <a:r>
              <a:rPr lang="en-US" dirty="0"/>
              <a:t> </a:t>
            </a:r>
            <a:r>
              <a:rPr lang="en-US" dirty="0" err="1"/>
              <a:t>nhân</a:t>
            </a:r>
            <a:r>
              <a:rPr lang="en-US" dirty="0"/>
              <a:t> </a:t>
            </a:r>
            <a:r>
              <a:rPr lang="en-US" dirty="0" err="1"/>
              <a:t>và</a:t>
            </a:r>
            <a:r>
              <a:rPr lang="en-US" dirty="0"/>
              <a:t> </a:t>
            </a:r>
            <a:r>
              <a:rPr lang="en-US" dirty="0" err="1"/>
              <a:t>bất</a:t>
            </a:r>
            <a:r>
              <a:rPr lang="en-US" dirty="0"/>
              <a:t> </a:t>
            </a:r>
            <a:r>
              <a:rPr lang="en-US" dirty="0" err="1"/>
              <a:t>kỳ</a:t>
            </a:r>
            <a:r>
              <a:rPr lang="en-US" dirty="0"/>
              <a:t> </a:t>
            </a:r>
            <a:r>
              <a:rPr lang="en-US" dirty="0" err="1"/>
              <a:t>dụng</a:t>
            </a:r>
            <a:r>
              <a:rPr lang="en-US" dirty="0"/>
              <a:t> </a:t>
            </a:r>
            <a:r>
              <a:rPr lang="en-US" dirty="0" err="1"/>
              <a:t>cụ</a:t>
            </a:r>
            <a:r>
              <a:rPr lang="en-US" dirty="0"/>
              <a:t> </a:t>
            </a:r>
            <a:r>
              <a:rPr lang="en-US" dirty="0" err="1"/>
              <a:t>hô</a:t>
            </a:r>
            <a:r>
              <a:rPr lang="en-US" dirty="0"/>
              <a:t> </a:t>
            </a:r>
            <a:r>
              <a:rPr lang="en-US" dirty="0" err="1"/>
              <a:t>hấp</a:t>
            </a:r>
            <a:r>
              <a:rPr lang="en-US" dirty="0"/>
              <a:t> </a:t>
            </a:r>
            <a:r>
              <a:rPr lang="en-US" dirty="0" err="1"/>
              <a:t>đang</a:t>
            </a:r>
            <a:r>
              <a:rPr lang="en-US" dirty="0"/>
              <a:t> </a:t>
            </a:r>
            <a:r>
              <a:rPr lang="en-US" dirty="0" err="1"/>
              <a:t>sử</a:t>
            </a:r>
            <a:r>
              <a:rPr lang="en-US" dirty="0"/>
              <a:t> </a:t>
            </a:r>
            <a:r>
              <a:rPr lang="en-US" dirty="0" err="1"/>
              <a:t>dụng</a:t>
            </a:r>
            <a:r>
              <a:rPr lang="en-US" dirty="0"/>
              <a:t> </a:t>
            </a:r>
            <a:r>
              <a:rPr lang="en-US" dirty="0" err="1"/>
              <a:t>cho</a:t>
            </a:r>
            <a:r>
              <a:rPr lang="en-US" dirty="0"/>
              <a:t> </a:t>
            </a:r>
            <a:r>
              <a:rPr lang="en-US" dirty="0" err="1"/>
              <a:t>bệnh</a:t>
            </a:r>
            <a:r>
              <a:rPr lang="en-US" dirty="0"/>
              <a:t> </a:t>
            </a:r>
            <a:r>
              <a:rPr lang="en-US" dirty="0" err="1"/>
              <a:t>nhân</a:t>
            </a:r>
            <a:r>
              <a:rPr lang="en-US" dirty="0"/>
              <a:t>(</a:t>
            </a:r>
            <a:r>
              <a:rPr lang="en-US" dirty="0" err="1"/>
              <a:t>Thực</a:t>
            </a:r>
            <a:r>
              <a:rPr lang="en-US" dirty="0"/>
              <a:t> </a:t>
            </a:r>
            <a:r>
              <a:rPr lang="en-US" dirty="0" err="1"/>
              <a:t>hiện</a:t>
            </a:r>
            <a:r>
              <a:rPr lang="en-US" dirty="0"/>
              <a:t> </a:t>
            </a:r>
            <a:r>
              <a:rPr lang="en-US" dirty="0" err="1"/>
              <a:t>đúng</a:t>
            </a:r>
            <a:r>
              <a:rPr lang="en-US" dirty="0"/>
              <a:t> </a:t>
            </a:r>
            <a:r>
              <a:rPr lang="en-US" dirty="0" err="1"/>
              <a:t>và</a:t>
            </a:r>
            <a:r>
              <a:rPr lang="en-US" dirty="0"/>
              <a:t> </a:t>
            </a:r>
            <a:r>
              <a:rPr lang="en-US" dirty="0" err="1"/>
              <a:t>đủ</a:t>
            </a:r>
            <a:r>
              <a:rPr lang="en-US" dirty="0"/>
              <a:t> 6 </a:t>
            </a:r>
            <a:r>
              <a:rPr lang="en-US" dirty="0" err="1"/>
              <a:t>bước</a:t>
            </a:r>
            <a:r>
              <a:rPr lang="en-US" dirty="0"/>
              <a:t> </a:t>
            </a:r>
            <a:r>
              <a:rPr lang="en-US" dirty="0" err="1"/>
              <a:t>rửa</a:t>
            </a:r>
            <a:r>
              <a:rPr lang="en-US" dirty="0"/>
              <a:t> </a:t>
            </a:r>
            <a:r>
              <a:rPr lang="en-US" dirty="0" err="1"/>
              <a:t>tay</a:t>
            </a:r>
            <a:r>
              <a:rPr lang="en-US" dirty="0"/>
              <a:t> , </a:t>
            </a:r>
            <a:r>
              <a:rPr lang="en-US" dirty="0" err="1"/>
              <a:t>mỗi</a:t>
            </a:r>
            <a:r>
              <a:rPr lang="en-US" dirty="0"/>
              <a:t> </a:t>
            </a:r>
            <a:r>
              <a:rPr lang="en-US" dirty="0" err="1"/>
              <a:t>bước</a:t>
            </a:r>
            <a:r>
              <a:rPr lang="en-US" dirty="0"/>
              <a:t> </a:t>
            </a:r>
            <a:r>
              <a:rPr lang="en-US" dirty="0" err="1"/>
              <a:t>tối</a:t>
            </a:r>
            <a:r>
              <a:rPr lang="en-US" dirty="0"/>
              <a:t> </a:t>
            </a:r>
            <a:r>
              <a:rPr lang="en-US" dirty="0" err="1"/>
              <a:t>thiểu</a:t>
            </a:r>
            <a:r>
              <a:rPr lang="en-US" dirty="0"/>
              <a:t> 30 </a:t>
            </a:r>
            <a:r>
              <a:rPr lang="en-US" dirty="0" err="1"/>
              <a:t>giây</a:t>
            </a:r>
            <a:r>
              <a:rPr lang="en-US" dirty="0"/>
              <a:t>).</a:t>
            </a:r>
            <a:endParaRPr lang="vi-VN" dirty="0"/>
          </a:p>
          <a:p>
            <a:pPr lvl="1">
              <a:buFont typeface="Arial" charset="0"/>
              <a:buChar char="•"/>
            </a:pPr>
            <a:r>
              <a:rPr lang="en-US" dirty="0" err="1"/>
              <a:t>Vệ</a:t>
            </a:r>
            <a:r>
              <a:rPr lang="en-US" dirty="0"/>
              <a:t> </a:t>
            </a:r>
            <a:r>
              <a:rPr lang="en-US" dirty="0" err="1"/>
              <a:t>sinh</a:t>
            </a:r>
            <a:r>
              <a:rPr lang="en-US" dirty="0"/>
              <a:t> </a:t>
            </a:r>
            <a:r>
              <a:rPr lang="en-US" dirty="0" err="1"/>
              <a:t>răng</a:t>
            </a:r>
            <a:r>
              <a:rPr lang="en-US" dirty="0"/>
              <a:t> </a:t>
            </a:r>
            <a:r>
              <a:rPr lang="en-US" dirty="0" err="1"/>
              <a:t>miệng</a:t>
            </a:r>
            <a:r>
              <a:rPr lang="en-US" dirty="0"/>
              <a:t> </a:t>
            </a:r>
            <a:r>
              <a:rPr lang="en-US" dirty="0" err="1"/>
              <a:t>mỗi</a:t>
            </a:r>
            <a:r>
              <a:rPr lang="en-US" dirty="0"/>
              <a:t> 4h/</a:t>
            </a:r>
            <a:r>
              <a:rPr lang="en-US" dirty="0" err="1"/>
              <a:t>lần</a:t>
            </a:r>
            <a:r>
              <a:rPr lang="en-US" dirty="0"/>
              <a:t> </a:t>
            </a:r>
            <a:r>
              <a:rPr lang="en-US" dirty="0" err="1"/>
              <a:t>bằng</a:t>
            </a:r>
            <a:r>
              <a:rPr lang="en-US" dirty="0"/>
              <a:t> dung </a:t>
            </a:r>
            <a:r>
              <a:rPr lang="en-US" dirty="0" err="1"/>
              <a:t>dịch</a:t>
            </a:r>
            <a:r>
              <a:rPr lang="en-US" dirty="0"/>
              <a:t> </a:t>
            </a:r>
            <a:r>
              <a:rPr lang="en-US" dirty="0" err="1"/>
              <a:t>vệ</a:t>
            </a:r>
            <a:r>
              <a:rPr lang="en-US" dirty="0"/>
              <a:t> </a:t>
            </a:r>
            <a:r>
              <a:rPr lang="en-US" dirty="0" err="1"/>
              <a:t>sinh</a:t>
            </a:r>
            <a:r>
              <a:rPr lang="en-US" dirty="0"/>
              <a:t> </a:t>
            </a:r>
            <a:r>
              <a:rPr lang="en-US" dirty="0" err="1"/>
              <a:t>răng</a:t>
            </a:r>
            <a:r>
              <a:rPr lang="en-US" dirty="0"/>
              <a:t> </a:t>
            </a:r>
            <a:r>
              <a:rPr lang="en-US" dirty="0" err="1"/>
              <a:t>miệng</a:t>
            </a:r>
            <a:endParaRPr lang="vi-VN" dirty="0"/>
          </a:p>
          <a:p>
            <a:pPr lvl="1">
              <a:buFont typeface="Arial" charset="0"/>
              <a:buChar char="•"/>
            </a:pPr>
            <a:r>
              <a:rPr lang="en-US" dirty="0" err="1"/>
              <a:t>Rút</a:t>
            </a:r>
            <a:r>
              <a:rPr lang="en-US" dirty="0"/>
              <a:t> </a:t>
            </a:r>
            <a:r>
              <a:rPr lang="en-US" dirty="0" err="1"/>
              <a:t>các</a:t>
            </a:r>
            <a:r>
              <a:rPr lang="en-US" dirty="0"/>
              <a:t> </a:t>
            </a:r>
            <a:r>
              <a:rPr lang="en-US" dirty="0" err="1"/>
              <a:t>ống</a:t>
            </a:r>
            <a:r>
              <a:rPr lang="en-US" dirty="0"/>
              <a:t> </a:t>
            </a:r>
            <a:r>
              <a:rPr lang="en-US" dirty="0" err="1"/>
              <a:t>nội</a:t>
            </a:r>
            <a:r>
              <a:rPr lang="en-US" dirty="0"/>
              <a:t> </a:t>
            </a:r>
            <a:r>
              <a:rPr lang="en-US" dirty="0" err="1"/>
              <a:t>khí</a:t>
            </a:r>
            <a:r>
              <a:rPr lang="en-US" dirty="0"/>
              <a:t> </a:t>
            </a:r>
            <a:r>
              <a:rPr lang="en-US" dirty="0" err="1"/>
              <a:t>quản</a:t>
            </a:r>
            <a:r>
              <a:rPr lang="en-US" dirty="0"/>
              <a:t>, </a:t>
            </a:r>
            <a:r>
              <a:rPr lang="en-US" dirty="0" err="1"/>
              <a:t>mở</a:t>
            </a:r>
            <a:r>
              <a:rPr lang="en-US" dirty="0"/>
              <a:t> </a:t>
            </a:r>
            <a:r>
              <a:rPr lang="en-US" dirty="0" err="1"/>
              <a:t>khí</a:t>
            </a:r>
            <a:r>
              <a:rPr lang="en-US" dirty="0"/>
              <a:t> </a:t>
            </a:r>
            <a:r>
              <a:rPr lang="en-US" dirty="0" err="1"/>
              <a:t>quản</a:t>
            </a:r>
            <a:r>
              <a:rPr lang="en-US" dirty="0"/>
              <a:t>, </a:t>
            </a:r>
            <a:r>
              <a:rPr lang="en-US" dirty="0" err="1"/>
              <a:t>ống</a:t>
            </a:r>
            <a:r>
              <a:rPr lang="en-US" dirty="0"/>
              <a:t> </a:t>
            </a:r>
            <a:r>
              <a:rPr lang="en-US" dirty="0" err="1"/>
              <a:t>nuôi</a:t>
            </a:r>
            <a:r>
              <a:rPr lang="en-US" dirty="0"/>
              <a:t> </a:t>
            </a:r>
            <a:r>
              <a:rPr lang="en-US" dirty="0" err="1"/>
              <a:t>ăn</a:t>
            </a:r>
            <a:r>
              <a:rPr lang="en-US" dirty="0"/>
              <a:t>, </a:t>
            </a:r>
            <a:r>
              <a:rPr lang="en-US" dirty="0" err="1"/>
              <a:t>cai</a:t>
            </a:r>
            <a:r>
              <a:rPr lang="en-US" dirty="0"/>
              <a:t> </a:t>
            </a:r>
            <a:r>
              <a:rPr lang="en-US" dirty="0" err="1"/>
              <a:t>máy</a:t>
            </a:r>
            <a:r>
              <a:rPr lang="en-US" dirty="0"/>
              <a:t> </a:t>
            </a:r>
            <a:r>
              <a:rPr lang="en-US" dirty="0" err="1"/>
              <a:t>thở</a:t>
            </a:r>
            <a:r>
              <a:rPr lang="en-US" dirty="0"/>
              <a:t> </a:t>
            </a:r>
            <a:r>
              <a:rPr lang="en-US" dirty="0" err="1"/>
              <a:t>càng</a:t>
            </a:r>
            <a:r>
              <a:rPr lang="en-US" dirty="0"/>
              <a:t> </a:t>
            </a:r>
            <a:r>
              <a:rPr lang="en-US" dirty="0" err="1"/>
              <a:t>sớm</a:t>
            </a:r>
            <a:r>
              <a:rPr lang="en-US" dirty="0"/>
              <a:t> </a:t>
            </a:r>
            <a:r>
              <a:rPr lang="en-US" dirty="0" err="1"/>
              <a:t>càng</a:t>
            </a:r>
            <a:r>
              <a:rPr lang="en-US" dirty="0"/>
              <a:t> </a:t>
            </a:r>
            <a:r>
              <a:rPr lang="en-US" dirty="0" err="1"/>
              <a:t>tốt</a:t>
            </a:r>
            <a:r>
              <a:rPr lang="en-US" dirty="0"/>
              <a:t> </a:t>
            </a:r>
            <a:r>
              <a:rPr lang="en-US" dirty="0" err="1"/>
              <a:t>khi</a:t>
            </a:r>
            <a:r>
              <a:rPr lang="en-US" dirty="0"/>
              <a:t> </a:t>
            </a:r>
            <a:r>
              <a:rPr lang="en-US" dirty="0" err="1"/>
              <a:t>có</a:t>
            </a:r>
            <a:r>
              <a:rPr lang="en-US" dirty="0"/>
              <a:t> </a:t>
            </a:r>
            <a:r>
              <a:rPr lang="en-US" dirty="0" err="1"/>
              <a:t>chỉ</a:t>
            </a:r>
            <a:r>
              <a:rPr lang="en-US" dirty="0"/>
              <a:t> </a:t>
            </a:r>
            <a:r>
              <a:rPr lang="en-US" dirty="0" err="1"/>
              <a:t>định</a:t>
            </a:r>
            <a:r>
              <a:rPr lang="en-US" dirty="0"/>
              <a:t>.</a:t>
            </a:r>
            <a:endParaRPr lang="vi-VN" dirty="0"/>
          </a:p>
          <a:p>
            <a:pPr lvl="1">
              <a:buFont typeface="Arial" charset="0"/>
              <a:buChar char="•"/>
            </a:pPr>
            <a:r>
              <a:rPr lang="en-US" dirty="0" err="1"/>
              <a:t>Nằm</a:t>
            </a:r>
            <a:r>
              <a:rPr lang="en-US" dirty="0"/>
              <a:t> </a:t>
            </a:r>
            <a:r>
              <a:rPr lang="en-US" dirty="0" err="1"/>
              <a:t>đầu</a:t>
            </a:r>
            <a:r>
              <a:rPr lang="en-US" dirty="0"/>
              <a:t> </a:t>
            </a:r>
            <a:r>
              <a:rPr lang="en-US" dirty="0" err="1"/>
              <a:t>cao</a:t>
            </a:r>
            <a:r>
              <a:rPr lang="en-US" dirty="0"/>
              <a:t> 30-45 </a:t>
            </a:r>
            <a:r>
              <a:rPr lang="en-US" dirty="0" err="1"/>
              <a:t>độ</a:t>
            </a:r>
            <a:r>
              <a:rPr lang="en-US" dirty="0"/>
              <a:t> </a:t>
            </a:r>
            <a:r>
              <a:rPr lang="en-US" dirty="0" err="1"/>
              <a:t>nếu</a:t>
            </a:r>
            <a:r>
              <a:rPr lang="en-US" dirty="0"/>
              <a:t> </a:t>
            </a:r>
            <a:r>
              <a:rPr lang="en-US" dirty="0" err="1"/>
              <a:t>không</a:t>
            </a:r>
            <a:r>
              <a:rPr lang="en-US" dirty="0"/>
              <a:t> </a:t>
            </a:r>
            <a:r>
              <a:rPr lang="en-US" dirty="0" err="1"/>
              <a:t>có</a:t>
            </a:r>
            <a:r>
              <a:rPr lang="en-US" dirty="0"/>
              <a:t> </a:t>
            </a:r>
            <a:r>
              <a:rPr lang="en-US" dirty="0" err="1"/>
              <a:t>chống</a:t>
            </a:r>
            <a:r>
              <a:rPr lang="en-US" dirty="0"/>
              <a:t> </a:t>
            </a:r>
            <a:r>
              <a:rPr lang="en-US" dirty="0" err="1"/>
              <a:t>chỉ</a:t>
            </a:r>
            <a:r>
              <a:rPr lang="en-US" dirty="0"/>
              <a:t> </a:t>
            </a:r>
            <a:r>
              <a:rPr lang="en-US" dirty="0" err="1"/>
              <a:t>định</a:t>
            </a:r>
            <a:r>
              <a:rPr lang="en-US" dirty="0"/>
              <a:t>.</a:t>
            </a:r>
            <a:endParaRPr lang="vi-VN" dirty="0"/>
          </a:p>
          <a:p>
            <a:pPr lvl="1">
              <a:buFont typeface="Arial" charset="0"/>
              <a:buChar char="•"/>
            </a:pPr>
            <a:r>
              <a:rPr lang="en-US" dirty="0" err="1"/>
              <a:t>Nên</a:t>
            </a:r>
            <a:r>
              <a:rPr lang="en-US" dirty="0"/>
              <a:t> </a:t>
            </a:r>
            <a:r>
              <a:rPr lang="en-US" dirty="0" err="1"/>
              <a:t>sử</a:t>
            </a:r>
            <a:r>
              <a:rPr lang="en-US" dirty="0"/>
              <a:t> </a:t>
            </a:r>
            <a:r>
              <a:rPr lang="en-US" dirty="0" err="1"/>
              <a:t>dụng</a:t>
            </a:r>
            <a:r>
              <a:rPr lang="en-US" dirty="0"/>
              <a:t> </a:t>
            </a:r>
            <a:r>
              <a:rPr lang="en-US" dirty="0" err="1"/>
              <a:t>dụng</a:t>
            </a:r>
            <a:r>
              <a:rPr lang="en-US" dirty="0"/>
              <a:t> </a:t>
            </a:r>
            <a:r>
              <a:rPr lang="en-US" dirty="0" err="1"/>
              <a:t>cụ</a:t>
            </a:r>
            <a:r>
              <a:rPr lang="en-US" dirty="0"/>
              <a:t> </a:t>
            </a:r>
            <a:r>
              <a:rPr lang="en-US" dirty="0" err="1"/>
              <a:t>chăm</a:t>
            </a:r>
            <a:r>
              <a:rPr lang="en-US" dirty="0"/>
              <a:t> </a:t>
            </a:r>
            <a:r>
              <a:rPr lang="en-US" dirty="0" err="1"/>
              <a:t>sóc</a:t>
            </a:r>
            <a:r>
              <a:rPr lang="en-US" dirty="0"/>
              <a:t> </a:t>
            </a:r>
            <a:r>
              <a:rPr lang="en-US" dirty="0" err="1"/>
              <a:t>hô</a:t>
            </a:r>
            <a:r>
              <a:rPr lang="en-US" dirty="0"/>
              <a:t> </a:t>
            </a:r>
            <a:r>
              <a:rPr lang="en-US" dirty="0" err="1"/>
              <a:t>hấp</a:t>
            </a:r>
            <a:r>
              <a:rPr lang="en-US" dirty="0"/>
              <a:t> </a:t>
            </a:r>
            <a:r>
              <a:rPr lang="en-US" dirty="0" err="1"/>
              <a:t>dùng</a:t>
            </a:r>
            <a:r>
              <a:rPr lang="en-US" dirty="0"/>
              <a:t> </a:t>
            </a:r>
            <a:r>
              <a:rPr lang="en-US" dirty="0" err="1"/>
              <a:t>một</a:t>
            </a:r>
            <a:r>
              <a:rPr lang="en-US" dirty="0"/>
              <a:t> </a:t>
            </a:r>
            <a:r>
              <a:rPr lang="en-US" dirty="0" err="1"/>
              <a:t>lần</a:t>
            </a:r>
            <a:r>
              <a:rPr lang="en-US" dirty="0"/>
              <a:t> </a:t>
            </a:r>
            <a:r>
              <a:rPr lang="en-US" dirty="0" err="1"/>
              <a:t>hoặc</a:t>
            </a:r>
            <a:r>
              <a:rPr lang="en-US" dirty="0"/>
              <a:t> </a:t>
            </a:r>
            <a:r>
              <a:rPr lang="en-US" dirty="0" err="1"/>
              <a:t>tiệt</a:t>
            </a:r>
            <a:r>
              <a:rPr lang="en-US" dirty="0"/>
              <a:t> </a:t>
            </a:r>
            <a:r>
              <a:rPr lang="en-US" dirty="0" err="1"/>
              <a:t>khuẩn</a:t>
            </a:r>
            <a:r>
              <a:rPr lang="en-US" dirty="0"/>
              <a:t> </a:t>
            </a:r>
            <a:r>
              <a:rPr lang="en-US" dirty="0" err="1"/>
              <a:t>mức</a:t>
            </a:r>
            <a:r>
              <a:rPr lang="en-US" dirty="0"/>
              <a:t> </a:t>
            </a:r>
            <a:r>
              <a:rPr lang="en-US" dirty="0" err="1"/>
              <a:t>độ</a:t>
            </a:r>
            <a:r>
              <a:rPr lang="en-US" dirty="0"/>
              <a:t> </a:t>
            </a:r>
            <a:r>
              <a:rPr lang="en-US" dirty="0" err="1"/>
              <a:t>cao</a:t>
            </a:r>
            <a:r>
              <a:rPr lang="en-US" dirty="0"/>
              <a:t> </a:t>
            </a:r>
            <a:r>
              <a:rPr lang="en-US" dirty="0" err="1"/>
              <a:t>các</a:t>
            </a:r>
            <a:r>
              <a:rPr lang="en-US" dirty="0"/>
              <a:t> </a:t>
            </a:r>
            <a:r>
              <a:rPr lang="en-US" dirty="0" err="1"/>
              <a:t>dụng</a:t>
            </a:r>
            <a:r>
              <a:rPr lang="en-US" dirty="0"/>
              <a:t> </a:t>
            </a:r>
            <a:r>
              <a:rPr lang="en-US" dirty="0" err="1"/>
              <a:t>cụ</a:t>
            </a:r>
            <a:r>
              <a:rPr lang="en-US" dirty="0"/>
              <a:t> </a:t>
            </a:r>
            <a:r>
              <a:rPr lang="en-US" dirty="0" err="1"/>
              <a:t>dùng</a:t>
            </a:r>
            <a:r>
              <a:rPr lang="en-US" dirty="0"/>
              <a:t> </a:t>
            </a:r>
            <a:r>
              <a:rPr lang="en-US" dirty="0" err="1"/>
              <a:t>lại</a:t>
            </a:r>
            <a:r>
              <a:rPr lang="en-US" dirty="0"/>
              <a:t>.</a:t>
            </a:r>
            <a:endParaRPr lang="vi-VN" dirty="0"/>
          </a:p>
          <a:p>
            <a:pPr lvl="1">
              <a:buFont typeface="Arial" charset="0"/>
              <a:buChar char="•"/>
            </a:pPr>
            <a:r>
              <a:rPr lang="en-US" dirty="0" err="1"/>
              <a:t>Đổ</a:t>
            </a:r>
            <a:r>
              <a:rPr lang="en-US" dirty="0"/>
              <a:t> </a:t>
            </a:r>
            <a:r>
              <a:rPr lang="en-US" dirty="0" err="1"/>
              <a:t>nước</a:t>
            </a:r>
            <a:r>
              <a:rPr lang="en-US" dirty="0"/>
              <a:t> </a:t>
            </a:r>
            <a:r>
              <a:rPr lang="en-US" dirty="0" err="1"/>
              <a:t>tồn</a:t>
            </a:r>
            <a:r>
              <a:rPr lang="en-US" dirty="0"/>
              <a:t> </a:t>
            </a:r>
            <a:r>
              <a:rPr lang="en-US" dirty="0" err="1"/>
              <a:t>lưu</a:t>
            </a:r>
            <a:r>
              <a:rPr lang="en-US" dirty="0"/>
              <a:t> </a:t>
            </a:r>
            <a:r>
              <a:rPr lang="en-US" dirty="0" err="1"/>
              <a:t>trong</a:t>
            </a:r>
            <a:r>
              <a:rPr lang="en-US" dirty="0"/>
              <a:t> </a:t>
            </a:r>
            <a:r>
              <a:rPr lang="en-US" dirty="0" err="1"/>
              <a:t>ống</a:t>
            </a:r>
            <a:r>
              <a:rPr lang="en-US" dirty="0"/>
              <a:t> </a:t>
            </a:r>
            <a:r>
              <a:rPr lang="en-US" dirty="0" err="1"/>
              <a:t>dây</a:t>
            </a:r>
            <a:r>
              <a:rPr lang="en-US" dirty="0"/>
              <a:t> </a:t>
            </a:r>
            <a:r>
              <a:rPr lang="en-US" dirty="0" err="1"/>
              <a:t>máy</a:t>
            </a:r>
            <a:r>
              <a:rPr lang="en-US" dirty="0"/>
              <a:t> </a:t>
            </a:r>
            <a:r>
              <a:rPr lang="en-US" dirty="0" err="1"/>
              <a:t>thở</a:t>
            </a:r>
            <a:r>
              <a:rPr lang="en-US" dirty="0"/>
              <a:t> , </a:t>
            </a:r>
            <a:r>
              <a:rPr lang="en-US" dirty="0" err="1"/>
              <a:t>bẫy</a:t>
            </a:r>
            <a:r>
              <a:rPr lang="en-US" dirty="0"/>
              <a:t> </a:t>
            </a:r>
            <a:r>
              <a:rPr lang="en-US" dirty="0" err="1"/>
              <a:t>nước</a:t>
            </a:r>
            <a:r>
              <a:rPr lang="en-US" dirty="0"/>
              <a:t> </a:t>
            </a:r>
            <a:r>
              <a:rPr lang="en-US" dirty="0" err="1"/>
              <a:t>thường</a:t>
            </a:r>
            <a:r>
              <a:rPr lang="en-US" dirty="0"/>
              <a:t> </a:t>
            </a:r>
            <a:r>
              <a:rPr lang="en-US" dirty="0" err="1"/>
              <a:t>xuyên</a:t>
            </a:r>
            <a:r>
              <a:rPr lang="en-US" dirty="0"/>
              <a:t>.</a:t>
            </a:r>
            <a:endParaRPr lang="vi-VN" dirty="0"/>
          </a:p>
          <a:p>
            <a:pPr lvl="1">
              <a:buFont typeface="Arial" charset="0"/>
              <a:buChar char="•"/>
            </a:pPr>
            <a:r>
              <a:rPr lang="en-US" dirty="0" err="1"/>
              <a:t>Dây</a:t>
            </a:r>
            <a:r>
              <a:rPr lang="en-US" dirty="0"/>
              <a:t> </a:t>
            </a:r>
            <a:r>
              <a:rPr lang="en-US" dirty="0" err="1"/>
              <a:t>thở</a:t>
            </a:r>
            <a:r>
              <a:rPr lang="en-US" dirty="0"/>
              <a:t> </a:t>
            </a:r>
            <a:r>
              <a:rPr lang="en-US" dirty="0" err="1"/>
              <a:t>phải</a:t>
            </a:r>
            <a:r>
              <a:rPr lang="en-US" dirty="0"/>
              <a:t> </a:t>
            </a:r>
            <a:r>
              <a:rPr lang="en-US" dirty="0" err="1"/>
              <a:t>để</a:t>
            </a:r>
            <a:r>
              <a:rPr lang="en-US" dirty="0"/>
              <a:t> ở </a:t>
            </a:r>
            <a:r>
              <a:rPr lang="en-US" dirty="0" err="1"/>
              <a:t>vị</a:t>
            </a:r>
            <a:r>
              <a:rPr lang="en-US" dirty="0"/>
              <a:t> </a:t>
            </a:r>
            <a:r>
              <a:rPr lang="en-US" dirty="0" err="1"/>
              <a:t>trí</a:t>
            </a:r>
            <a:r>
              <a:rPr lang="en-US" dirty="0"/>
              <a:t> </a:t>
            </a:r>
            <a:r>
              <a:rPr lang="en-US" dirty="0" err="1"/>
              <a:t>thấp</a:t>
            </a:r>
            <a:r>
              <a:rPr lang="en-US" dirty="0"/>
              <a:t> </a:t>
            </a:r>
            <a:r>
              <a:rPr lang="en-US" dirty="0" err="1"/>
              <a:t>hơn</a:t>
            </a:r>
            <a:r>
              <a:rPr lang="en-US" dirty="0"/>
              <a:t> </a:t>
            </a:r>
            <a:r>
              <a:rPr lang="en-US" dirty="0" err="1"/>
              <a:t>phần</a:t>
            </a:r>
            <a:r>
              <a:rPr lang="en-US" dirty="0"/>
              <a:t> </a:t>
            </a:r>
            <a:r>
              <a:rPr lang="en-US" dirty="0" err="1"/>
              <a:t>trên</a:t>
            </a:r>
            <a:r>
              <a:rPr lang="en-US" dirty="0"/>
              <a:t> </a:t>
            </a:r>
            <a:r>
              <a:rPr lang="en-US" dirty="0" err="1"/>
              <a:t>của</a:t>
            </a:r>
            <a:r>
              <a:rPr lang="en-US" dirty="0"/>
              <a:t> </a:t>
            </a:r>
            <a:r>
              <a:rPr lang="en-US" dirty="0" err="1"/>
              <a:t>ống</a:t>
            </a:r>
            <a:r>
              <a:rPr lang="en-US" dirty="0"/>
              <a:t> NKQ</a:t>
            </a:r>
            <a:endParaRPr lang="vi-VN" dirty="0"/>
          </a:p>
          <a:p>
            <a:pPr lvl="1">
              <a:buFont typeface="Arial" charset="0"/>
              <a:buChar char="•"/>
            </a:pPr>
            <a:r>
              <a:rPr lang="en-US" dirty="0" err="1"/>
              <a:t>Thường</a:t>
            </a:r>
            <a:r>
              <a:rPr lang="en-US" dirty="0"/>
              <a:t> </a:t>
            </a:r>
            <a:r>
              <a:rPr lang="en-US" dirty="0" err="1"/>
              <a:t>xuyên</a:t>
            </a:r>
            <a:r>
              <a:rPr lang="en-US" dirty="0"/>
              <a:t> </a:t>
            </a:r>
            <a:r>
              <a:rPr lang="en-US" dirty="0" err="1"/>
              <a:t>kiểm</a:t>
            </a:r>
            <a:r>
              <a:rPr lang="en-US" dirty="0"/>
              <a:t> </a:t>
            </a:r>
            <a:r>
              <a:rPr lang="en-US" dirty="0" err="1"/>
              <a:t>tra</a:t>
            </a:r>
            <a:r>
              <a:rPr lang="en-US" dirty="0"/>
              <a:t> </a:t>
            </a:r>
            <a:r>
              <a:rPr lang="en-US" dirty="0" err="1"/>
              <a:t>tình</a:t>
            </a:r>
            <a:r>
              <a:rPr lang="en-US" dirty="0"/>
              <a:t> </a:t>
            </a:r>
            <a:r>
              <a:rPr lang="en-US" dirty="0" err="1"/>
              <a:t>trạng</a:t>
            </a:r>
            <a:r>
              <a:rPr lang="en-US" dirty="0"/>
              <a:t> ứ </a:t>
            </a:r>
            <a:r>
              <a:rPr lang="en-US" dirty="0" err="1"/>
              <a:t>đọng</a:t>
            </a:r>
            <a:r>
              <a:rPr lang="en-US" dirty="0"/>
              <a:t> </a:t>
            </a:r>
            <a:r>
              <a:rPr lang="en-US" dirty="0" err="1"/>
              <a:t>của</a:t>
            </a:r>
            <a:r>
              <a:rPr lang="en-US" dirty="0"/>
              <a:t> </a:t>
            </a:r>
            <a:r>
              <a:rPr lang="en-US" dirty="0" err="1"/>
              <a:t>dạ</a:t>
            </a:r>
            <a:r>
              <a:rPr lang="en-US" dirty="0"/>
              <a:t> </a:t>
            </a:r>
            <a:r>
              <a:rPr lang="en-US" dirty="0" err="1"/>
              <a:t>dày</a:t>
            </a:r>
            <a:r>
              <a:rPr lang="en-US" dirty="0"/>
              <a:t> </a:t>
            </a:r>
            <a:r>
              <a:rPr lang="en-US" dirty="0" err="1"/>
              <a:t>trước</a:t>
            </a:r>
            <a:r>
              <a:rPr lang="en-US" dirty="0"/>
              <a:t> </a:t>
            </a:r>
            <a:r>
              <a:rPr lang="en-US" dirty="0" err="1"/>
              <a:t>khi</a:t>
            </a:r>
            <a:r>
              <a:rPr lang="en-US" dirty="0"/>
              <a:t> </a:t>
            </a:r>
            <a:r>
              <a:rPr lang="en-US" dirty="0" err="1"/>
              <a:t>cho</a:t>
            </a:r>
            <a:r>
              <a:rPr lang="en-US" dirty="0"/>
              <a:t> </a:t>
            </a:r>
            <a:r>
              <a:rPr lang="en-US" dirty="0" err="1"/>
              <a:t>Bn</a:t>
            </a:r>
            <a:r>
              <a:rPr lang="en-US" dirty="0"/>
              <a:t> </a:t>
            </a:r>
            <a:r>
              <a:rPr lang="en-US" dirty="0" err="1"/>
              <a:t>ăn</a:t>
            </a:r>
            <a:r>
              <a:rPr lang="en-US" dirty="0"/>
              <a:t> qua </a:t>
            </a:r>
            <a:r>
              <a:rPr lang="en-US" dirty="0" err="1"/>
              <a:t>sonde</a:t>
            </a:r>
            <a:r>
              <a:rPr lang="en-US" dirty="0"/>
              <a:t> </a:t>
            </a:r>
            <a:r>
              <a:rPr lang="en-US" dirty="0" err="1"/>
              <a:t>dạ</a:t>
            </a:r>
            <a:r>
              <a:rPr lang="en-US" dirty="0"/>
              <a:t> </a:t>
            </a:r>
            <a:r>
              <a:rPr lang="en-US" dirty="0" err="1"/>
              <a:t>dày</a:t>
            </a:r>
            <a:endParaRPr lang="vi-VN" dirty="0"/>
          </a:p>
          <a:p>
            <a:pPr lvl="1">
              <a:buFont typeface="Arial" charset="0"/>
              <a:buChar char="•"/>
            </a:pPr>
            <a:r>
              <a:rPr lang="en-US" dirty="0" err="1"/>
              <a:t>Giám</a:t>
            </a:r>
            <a:r>
              <a:rPr lang="en-US" dirty="0"/>
              <a:t> </a:t>
            </a:r>
            <a:r>
              <a:rPr lang="en-US" dirty="0" err="1"/>
              <a:t>sát</a:t>
            </a:r>
            <a:r>
              <a:rPr lang="en-US" dirty="0"/>
              <a:t> </a:t>
            </a:r>
            <a:r>
              <a:rPr lang="en-US" dirty="0" err="1"/>
              <a:t>và</a:t>
            </a:r>
            <a:r>
              <a:rPr lang="en-US" dirty="0"/>
              <a:t> </a:t>
            </a:r>
            <a:r>
              <a:rPr lang="en-US" dirty="0" err="1"/>
              <a:t>phản</a:t>
            </a:r>
            <a:r>
              <a:rPr lang="en-US" dirty="0"/>
              <a:t> </a:t>
            </a:r>
            <a:r>
              <a:rPr lang="en-US" dirty="0" err="1"/>
              <a:t>hồi</a:t>
            </a:r>
            <a:r>
              <a:rPr lang="en-US" dirty="0"/>
              <a:t> </a:t>
            </a:r>
            <a:r>
              <a:rPr lang="en-US" dirty="0" err="1"/>
              <a:t>ca</a:t>
            </a:r>
            <a:r>
              <a:rPr lang="en-US" dirty="0"/>
              <a:t> </a:t>
            </a:r>
            <a:r>
              <a:rPr lang="en-US" dirty="0" err="1"/>
              <a:t>viêm</a:t>
            </a:r>
            <a:r>
              <a:rPr lang="en-US" dirty="0"/>
              <a:t> </a:t>
            </a:r>
            <a:r>
              <a:rPr lang="en-US" dirty="0" err="1"/>
              <a:t>phổi</a:t>
            </a:r>
            <a:r>
              <a:rPr lang="en-US" dirty="0"/>
              <a:t> </a:t>
            </a:r>
            <a:r>
              <a:rPr lang="en-US" dirty="0" err="1"/>
              <a:t>bệnh</a:t>
            </a:r>
            <a:r>
              <a:rPr lang="en-US" dirty="0"/>
              <a:t> </a:t>
            </a:r>
            <a:r>
              <a:rPr lang="en-US" dirty="0" err="1"/>
              <a:t>viện</a:t>
            </a:r>
            <a:r>
              <a:rPr lang="en-US" dirty="0"/>
              <a:t>.</a:t>
            </a:r>
            <a:endParaRPr lang="vi-VN" dirty="0"/>
          </a:p>
          <a:p>
            <a:pPr lvl="1">
              <a:buFont typeface="Arial" charset="0"/>
              <a:buChar char="•"/>
            </a:pPr>
            <a:r>
              <a:rPr lang="en-US" dirty="0" err="1"/>
              <a:t>Chăm</a:t>
            </a:r>
            <a:r>
              <a:rPr lang="en-US" dirty="0"/>
              <a:t> </a:t>
            </a:r>
            <a:r>
              <a:rPr lang="en-US" dirty="0" err="1"/>
              <a:t>sóc</a:t>
            </a:r>
            <a:r>
              <a:rPr lang="en-US" dirty="0"/>
              <a:t> CUFF </a:t>
            </a:r>
            <a:r>
              <a:rPr lang="en-US" dirty="0" err="1"/>
              <a:t>của</a:t>
            </a:r>
            <a:r>
              <a:rPr lang="en-US" dirty="0"/>
              <a:t> </a:t>
            </a:r>
            <a:r>
              <a:rPr lang="en-US" dirty="0" err="1"/>
              <a:t>ống</a:t>
            </a:r>
            <a:r>
              <a:rPr lang="en-US" dirty="0"/>
              <a:t> NKQ,MKQ.</a:t>
            </a:r>
            <a:endParaRPr lang="vi-VN" dirty="0"/>
          </a:p>
          <a:p>
            <a:pPr algn="just"/>
            <a:endParaRPr lang="en-US" dirty="0"/>
          </a:p>
        </p:txBody>
      </p:sp>
      <p:sp>
        <p:nvSpPr>
          <p:cNvPr id="11268" name="Rectangle 3"/>
          <p:cNvSpPr>
            <a:spLocks noChangeArrowheads="1"/>
          </p:cNvSpPr>
          <p:nvPr/>
        </p:nvSpPr>
        <p:spPr bwMode="auto">
          <a:xfrm>
            <a:off x="381000" y="533400"/>
            <a:ext cx="822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en-US" sz="3200" b="1">
                <a:solidFill>
                  <a:srgbClr val="FF0000"/>
                </a:solidFill>
              </a:rPr>
              <a:t>2. TỔNG QUAN TÀI LIỆU</a:t>
            </a:r>
            <a:endParaRPr lang="vi-VN" sz="32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2"/>
          </p:nvPr>
        </p:nvSpPr>
        <p:spPr>
          <a:ln>
            <a:miter lim="800000"/>
            <a:headEnd/>
            <a:tailEnd/>
          </a:ln>
        </p:spPr>
        <p:txBody>
          <a:bodyPr/>
          <a:lstStyle/>
          <a:p>
            <a:pPr>
              <a:defRPr/>
            </a:pPr>
            <a:fld id="{4F5FB5C6-9301-453B-AF04-8D3C40953664}" type="slidenum">
              <a:rPr lang="en-US" altLang="en-US">
                <a:latin typeface="Times New Roman" pitchFamily="18" charset="0"/>
                <a:cs typeface="Times New Roman" pitchFamily="18" charset="0"/>
              </a:rPr>
              <a:pPr>
                <a:defRPr/>
              </a:pPr>
              <a:t>8</a:t>
            </a:fld>
            <a:endParaRPr lang="en-US" altLang="en-US">
              <a:latin typeface="Times New Roman" pitchFamily="18" charset="0"/>
              <a:cs typeface="Times New Roman" pitchFamily="18" charset="0"/>
            </a:endParaRPr>
          </a:p>
        </p:txBody>
      </p:sp>
      <p:sp>
        <p:nvSpPr>
          <p:cNvPr id="12291" name="Rectangle 2"/>
          <p:cNvSpPr txBox="1">
            <a:spLocks noChangeArrowheads="1"/>
          </p:cNvSpPr>
          <p:nvPr/>
        </p:nvSpPr>
        <p:spPr bwMode="gray">
          <a:xfrm>
            <a:off x="457200" y="381000"/>
            <a:ext cx="858361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838200" indent="-838200">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en-US" sz="3200" b="1" dirty="0">
              <a:solidFill>
                <a:srgbClr val="FF0000"/>
              </a:solidFill>
            </a:endParaRPr>
          </a:p>
          <a:p>
            <a:pPr algn="ctr" eaLnBrk="1" hangingPunct="1"/>
            <a:endParaRPr lang="en-US" altLang="en-US" sz="3200" b="1" dirty="0">
              <a:solidFill>
                <a:srgbClr val="FF0000"/>
              </a:solidFill>
            </a:endParaRPr>
          </a:p>
          <a:p>
            <a:pPr algn="ctr" eaLnBrk="1" hangingPunct="1"/>
            <a:r>
              <a:rPr lang="en-US" altLang="en-US" sz="3200" b="1" dirty="0">
                <a:solidFill>
                  <a:srgbClr val="FF0000"/>
                </a:solidFill>
              </a:rPr>
              <a:t>3. ĐỐI TƯỢNG &amp; PHƯƠNG PHÁP NGHIÊN CỨU</a:t>
            </a:r>
            <a:r>
              <a:rPr lang="en-US" altLang="en-US" sz="2600" b="1" dirty="0">
                <a:latin typeface="Times New Roman" pitchFamily="18" charset="0"/>
                <a:cs typeface="Times New Roman" pitchFamily="18" charset="0"/>
              </a:rPr>
              <a:t/>
            </a:r>
            <a:br>
              <a:rPr lang="en-US" altLang="en-US" sz="2600" b="1" dirty="0">
                <a:latin typeface="Times New Roman" pitchFamily="18" charset="0"/>
                <a:cs typeface="Times New Roman" pitchFamily="18" charset="0"/>
              </a:rPr>
            </a:br>
            <a:endParaRPr lang="en-US" altLang="en-US" sz="2600" b="1" dirty="0">
              <a:latin typeface="Times New Roman" pitchFamily="18" charset="0"/>
              <a:cs typeface="Times New Roman" pitchFamily="18" charset="0"/>
            </a:endParaRPr>
          </a:p>
        </p:txBody>
      </p:sp>
      <p:sp>
        <p:nvSpPr>
          <p:cNvPr id="12292" name="Rectangle 4"/>
          <p:cNvSpPr>
            <a:spLocks noChangeArrowheads="1"/>
          </p:cNvSpPr>
          <p:nvPr/>
        </p:nvSpPr>
        <p:spPr bwMode="auto">
          <a:xfrm>
            <a:off x="457200" y="1371600"/>
            <a:ext cx="81534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vi-VN" b="1" dirty="0"/>
          </a:p>
          <a:p>
            <a:r>
              <a:rPr lang="vi-VN" b="1" dirty="0"/>
              <a:t>3.1 Thiết kế nghiên cứu</a:t>
            </a:r>
          </a:p>
          <a:p>
            <a:r>
              <a:rPr lang="en-US" dirty="0" err="1"/>
              <a:t>Nghiên</a:t>
            </a:r>
            <a:r>
              <a:rPr lang="en-US" dirty="0"/>
              <a:t> </a:t>
            </a:r>
            <a:r>
              <a:rPr lang="en-US" dirty="0" err="1"/>
              <a:t>cứu</a:t>
            </a:r>
            <a:r>
              <a:rPr lang="en-US" dirty="0"/>
              <a:t> </a:t>
            </a:r>
            <a:r>
              <a:rPr lang="en-US" dirty="0" err="1"/>
              <a:t>theo</a:t>
            </a:r>
            <a:r>
              <a:rPr lang="en-US" dirty="0"/>
              <a:t> </a:t>
            </a:r>
            <a:r>
              <a:rPr lang="en-US" dirty="0" err="1"/>
              <a:t>phương</a:t>
            </a:r>
            <a:r>
              <a:rPr lang="en-US" dirty="0"/>
              <a:t> </a:t>
            </a:r>
            <a:r>
              <a:rPr lang="en-US" dirty="0" err="1"/>
              <a:t>pháp</a:t>
            </a:r>
            <a:r>
              <a:rPr lang="en-US" dirty="0"/>
              <a:t> </a:t>
            </a:r>
            <a:r>
              <a:rPr lang="en-US" dirty="0" err="1"/>
              <a:t>mô</a:t>
            </a:r>
            <a:r>
              <a:rPr lang="en-US" dirty="0"/>
              <a:t> </a:t>
            </a:r>
            <a:r>
              <a:rPr lang="en-US" dirty="0" err="1"/>
              <a:t>tả</a:t>
            </a:r>
            <a:r>
              <a:rPr lang="en-US" dirty="0"/>
              <a:t> </a:t>
            </a:r>
            <a:r>
              <a:rPr lang="en-US" dirty="0" err="1"/>
              <a:t>cắt</a:t>
            </a:r>
            <a:r>
              <a:rPr lang="en-US" dirty="0"/>
              <a:t> </a:t>
            </a:r>
            <a:r>
              <a:rPr lang="en-US" dirty="0" err="1"/>
              <a:t>ngang</a:t>
            </a:r>
            <a:endParaRPr lang="vi-VN" dirty="0"/>
          </a:p>
          <a:p>
            <a:r>
              <a:rPr lang="vi-VN" b="1" dirty="0"/>
              <a:t>3.2 Dân số nghiên cứu</a:t>
            </a:r>
          </a:p>
          <a:p>
            <a:r>
              <a:rPr lang="vi-VN" dirty="0"/>
              <a:t>Là lượt chăm sóc các BN thở máy nằm điều trị tại khoa ICU được các điều dưỡng chăm sóc trong gói dự phòng VPLQTM</a:t>
            </a:r>
            <a:r>
              <a:rPr lang="en-US" dirty="0"/>
              <a:t>.</a:t>
            </a:r>
            <a:endParaRPr lang="vi-VN" dirty="0"/>
          </a:p>
          <a:p>
            <a:r>
              <a:rPr lang="en-US" b="1" dirty="0"/>
              <a:t>3.3 </a:t>
            </a:r>
            <a:r>
              <a:rPr lang="en-US" b="1" dirty="0" err="1"/>
              <a:t>Địa</a:t>
            </a:r>
            <a:r>
              <a:rPr lang="en-US" b="1" dirty="0"/>
              <a:t> </a:t>
            </a:r>
            <a:r>
              <a:rPr lang="en-US" b="1" dirty="0" err="1"/>
              <a:t>điểm</a:t>
            </a:r>
            <a:r>
              <a:rPr lang="en-US" b="1" dirty="0"/>
              <a:t> </a:t>
            </a:r>
            <a:r>
              <a:rPr lang="en-US" b="1" dirty="0" err="1"/>
              <a:t>nghiên</a:t>
            </a:r>
            <a:r>
              <a:rPr lang="en-US" b="1" dirty="0"/>
              <a:t> </a:t>
            </a:r>
            <a:r>
              <a:rPr lang="en-US" b="1" dirty="0" err="1"/>
              <a:t>cứu</a:t>
            </a:r>
            <a:r>
              <a:rPr lang="en-US" b="1" dirty="0"/>
              <a:t>: </a:t>
            </a:r>
            <a:r>
              <a:rPr lang="en-US" dirty="0" err="1"/>
              <a:t>khoa</a:t>
            </a:r>
            <a:r>
              <a:rPr lang="en-US" dirty="0"/>
              <a:t> </a:t>
            </a:r>
            <a:r>
              <a:rPr lang="en-US" dirty="0" err="1"/>
              <a:t>Hồi</a:t>
            </a:r>
            <a:r>
              <a:rPr lang="en-US" dirty="0"/>
              <a:t> </a:t>
            </a:r>
            <a:r>
              <a:rPr lang="en-US" dirty="0" err="1"/>
              <a:t>sức</a:t>
            </a:r>
            <a:r>
              <a:rPr lang="en-US" dirty="0"/>
              <a:t> </a:t>
            </a:r>
            <a:r>
              <a:rPr lang="en-US" dirty="0" err="1"/>
              <a:t>tích</a:t>
            </a:r>
            <a:r>
              <a:rPr lang="en-US" dirty="0"/>
              <a:t> </a:t>
            </a:r>
            <a:r>
              <a:rPr lang="en-US" dirty="0" err="1"/>
              <a:t>cực-chống</a:t>
            </a:r>
            <a:r>
              <a:rPr lang="en-US" dirty="0"/>
              <a:t> </a:t>
            </a:r>
            <a:r>
              <a:rPr lang="en-US" dirty="0" err="1"/>
              <a:t>độc</a:t>
            </a:r>
            <a:r>
              <a:rPr lang="en-US" dirty="0"/>
              <a:t> </a:t>
            </a:r>
            <a:r>
              <a:rPr lang="en-US" dirty="0" err="1"/>
              <a:t>Bệnh</a:t>
            </a:r>
            <a:r>
              <a:rPr lang="en-US" dirty="0"/>
              <a:t> </a:t>
            </a:r>
            <a:r>
              <a:rPr lang="en-US" dirty="0" err="1"/>
              <a:t>viện</a:t>
            </a:r>
            <a:r>
              <a:rPr lang="en-US" dirty="0"/>
              <a:t> </a:t>
            </a:r>
            <a:r>
              <a:rPr lang="en-US" dirty="0" err="1"/>
              <a:t>Đa</a:t>
            </a:r>
            <a:r>
              <a:rPr lang="en-US" dirty="0"/>
              <a:t> </a:t>
            </a:r>
            <a:r>
              <a:rPr lang="en-US" dirty="0" err="1"/>
              <a:t>khoa</a:t>
            </a:r>
            <a:r>
              <a:rPr lang="en-US" dirty="0"/>
              <a:t> </a:t>
            </a:r>
            <a:r>
              <a:rPr lang="en-US" dirty="0" err="1"/>
              <a:t>tỉnh</a:t>
            </a:r>
            <a:r>
              <a:rPr lang="en-US" dirty="0"/>
              <a:t> </a:t>
            </a:r>
            <a:r>
              <a:rPr lang="en-US" dirty="0" err="1"/>
              <a:t>Phú</a:t>
            </a:r>
            <a:r>
              <a:rPr lang="en-US" dirty="0"/>
              <a:t> </a:t>
            </a:r>
            <a:r>
              <a:rPr lang="en-US" dirty="0" err="1"/>
              <a:t>Thọ</a:t>
            </a:r>
            <a:r>
              <a:rPr lang="en-US" dirty="0"/>
              <a:t>.</a:t>
            </a:r>
          </a:p>
          <a:p>
            <a:r>
              <a:rPr lang="en-US" b="1" dirty="0"/>
              <a:t>3.4 </a:t>
            </a:r>
            <a:r>
              <a:rPr lang="en-US" b="1" dirty="0" err="1"/>
              <a:t>Kỹ</a:t>
            </a:r>
            <a:r>
              <a:rPr lang="en-US" b="1" dirty="0"/>
              <a:t> </a:t>
            </a:r>
            <a:r>
              <a:rPr lang="en-US" b="1" dirty="0" err="1"/>
              <a:t>thuật</a:t>
            </a:r>
            <a:r>
              <a:rPr lang="en-US" b="1" dirty="0"/>
              <a:t> </a:t>
            </a:r>
            <a:r>
              <a:rPr lang="en-US" b="1" dirty="0" err="1"/>
              <a:t>chọn</a:t>
            </a:r>
            <a:r>
              <a:rPr lang="en-US" b="1" dirty="0"/>
              <a:t> </a:t>
            </a:r>
            <a:r>
              <a:rPr lang="en-US" b="1" dirty="0" err="1"/>
              <a:t>mẫu</a:t>
            </a:r>
            <a:endParaRPr lang="en-US" b="1" dirty="0"/>
          </a:p>
          <a:p>
            <a:r>
              <a:rPr lang="en-US" dirty="0" err="1"/>
              <a:t>Kỹ</a:t>
            </a:r>
            <a:r>
              <a:rPr lang="en-US" dirty="0"/>
              <a:t> </a:t>
            </a:r>
            <a:r>
              <a:rPr lang="en-US" dirty="0" err="1"/>
              <a:t>thuật</a:t>
            </a:r>
            <a:r>
              <a:rPr lang="en-US" dirty="0"/>
              <a:t> </a:t>
            </a:r>
            <a:r>
              <a:rPr lang="en-US" dirty="0" err="1"/>
              <a:t>chọn</a:t>
            </a:r>
            <a:r>
              <a:rPr lang="en-US" dirty="0"/>
              <a:t> </a:t>
            </a:r>
            <a:r>
              <a:rPr lang="en-US" dirty="0" err="1" smtClean="0"/>
              <a:t>mẫu</a:t>
            </a:r>
            <a:r>
              <a:rPr lang="en-US" dirty="0" smtClean="0"/>
              <a:t>: </a:t>
            </a:r>
            <a:r>
              <a:rPr lang="en-US" dirty="0" err="1" smtClean="0"/>
              <a:t>Thuận</a:t>
            </a:r>
            <a:r>
              <a:rPr lang="en-US" dirty="0" smtClean="0"/>
              <a:t> </a:t>
            </a:r>
            <a:r>
              <a:rPr lang="en-US" dirty="0" err="1" smtClean="0"/>
              <a:t>ti</a:t>
            </a:r>
            <a:r>
              <a:rPr lang="en-US" dirty="0" smtClean="0"/>
              <a:t> </a:t>
            </a:r>
            <a:r>
              <a:rPr lang="en-US" dirty="0" err="1" smtClean="0"/>
              <a:t>chọn</a:t>
            </a:r>
            <a:r>
              <a:rPr lang="en-US" dirty="0" smtClean="0"/>
              <a:t> </a:t>
            </a:r>
            <a:r>
              <a:rPr lang="en-US" dirty="0" err="1"/>
              <a:t>tất</a:t>
            </a:r>
            <a:r>
              <a:rPr lang="en-US" dirty="0"/>
              <a:t> </a:t>
            </a:r>
            <a:r>
              <a:rPr lang="en-US" dirty="0" err="1"/>
              <a:t>cả</a:t>
            </a:r>
            <a:r>
              <a:rPr lang="en-US" dirty="0"/>
              <a:t> </a:t>
            </a:r>
            <a:r>
              <a:rPr lang="en-US" dirty="0" err="1"/>
              <a:t>các</a:t>
            </a:r>
            <a:r>
              <a:rPr lang="vi-VN" dirty="0"/>
              <a:t> lượt chăm sóc </a:t>
            </a:r>
            <a:r>
              <a:rPr lang="en-US" dirty="0" err="1"/>
              <a:t>có</a:t>
            </a:r>
            <a:r>
              <a:rPr lang="en-US" dirty="0"/>
              <a:t> </a:t>
            </a:r>
            <a:r>
              <a:rPr lang="en-US" dirty="0" err="1"/>
              <a:t>những</a:t>
            </a:r>
            <a:r>
              <a:rPr lang="en-US" dirty="0"/>
              <a:t> </a:t>
            </a:r>
            <a:r>
              <a:rPr lang="en-US" dirty="0" err="1"/>
              <a:t>tiêu</a:t>
            </a:r>
            <a:r>
              <a:rPr lang="en-US" dirty="0"/>
              <a:t> </a:t>
            </a:r>
            <a:r>
              <a:rPr lang="en-US" dirty="0" err="1"/>
              <a:t>chí</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tiêu</a:t>
            </a:r>
            <a:r>
              <a:rPr lang="en-US" dirty="0"/>
              <a:t> </a:t>
            </a:r>
            <a:r>
              <a:rPr lang="en-US" dirty="0" err="1"/>
              <a:t>chí</a:t>
            </a:r>
            <a:r>
              <a:rPr lang="en-US" dirty="0"/>
              <a:t> </a:t>
            </a:r>
            <a:r>
              <a:rPr lang="en-US" dirty="0" err="1"/>
              <a:t>chọn</a:t>
            </a:r>
            <a:r>
              <a:rPr lang="en-US" dirty="0"/>
              <a:t> </a:t>
            </a:r>
            <a:r>
              <a:rPr lang="en-US" dirty="0" err="1"/>
              <a:t>mẫu</a:t>
            </a:r>
            <a:r>
              <a:rPr lang="vi-VN" dirty="0"/>
              <a:t> </a:t>
            </a:r>
            <a:r>
              <a:rPr lang="vi-VN" dirty="0" smtClean="0"/>
              <a:t>vào</a:t>
            </a:r>
            <a:r>
              <a:rPr lang="en-US" dirty="0" smtClean="0"/>
              <a:t>.</a:t>
            </a:r>
            <a:endParaRPr lang="en-US" dirty="0"/>
          </a:p>
          <a:p>
            <a:r>
              <a:rPr lang="vi-VN" dirty="0"/>
              <a:t>Nhóm điều tra gồm 3 nhân viên được huấn luyện kỹ về theo dõi các biện pháp phòng ngừa VPLQTM, quan sát trực tiếp và độc lập với nhân viên tại khoa</a:t>
            </a:r>
          </a:p>
          <a:p>
            <a:r>
              <a:rPr lang="en-US" dirty="0" err="1"/>
              <a:t>Các</a:t>
            </a:r>
            <a:r>
              <a:rPr lang="en-US" dirty="0"/>
              <a:t> </a:t>
            </a:r>
            <a:r>
              <a:rPr lang="en-US" dirty="0" err="1"/>
              <a:t>nghiên</a:t>
            </a:r>
            <a:r>
              <a:rPr lang="en-US" dirty="0"/>
              <a:t> </a:t>
            </a:r>
            <a:r>
              <a:rPr lang="en-US" dirty="0" err="1"/>
              <a:t>cứu</a:t>
            </a:r>
            <a:r>
              <a:rPr lang="en-US" dirty="0"/>
              <a:t> </a:t>
            </a:r>
            <a:r>
              <a:rPr lang="en-US" dirty="0" err="1"/>
              <a:t>viên</a:t>
            </a:r>
            <a:r>
              <a:rPr lang="en-US" dirty="0"/>
              <a:t> </a:t>
            </a:r>
            <a:r>
              <a:rPr lang="en-US" dirty="0" err="1"/>
              <a:t>tiến</a:t>
            </a:r>
            <a:r>
              <a:rPr lang="en-US" dirty="0"/>
              <a:t> </a:t>
            </a:r>
            <a:r>
              <a:rPr lang="en-US" dirty="0" err="1"/>
              <a:t>hành</a:t>
            </a:r>
            <a:r>
              <a:rPr lang="en-US" dirty="0"/>
              <a:t> </a:t>
            </a:r>
            <a:r>
              <a:rPr lang="en-US" dirty="0" err="1"/>
              <a:t>quan</a:t>
            </a:r>
            <a:r>
              <a:rPr lang="en-US" dirty="0"/>
              <a:t> </a:t>
            </a:r>
            <a:r>
              <a:rPr lang="en-US" dirty="0" err="1"/>
              <a:t>sát</a:t>
            </a:r>
            <a:r>
              <a:rPr lang="en-US" dirty="0"/>
              <a:t> </a:t>
            </a:r>
            <a:r>
              <a:rPr lang="en-US" dirty="0" err="1"/>
              <a:t>trực</a:t>
            </a:r>
            <a:r>
              <a:rPr lang="en-US" dirty="0"/>
              <a:t> </a:t>
            </a:r>
            <a:r>
              <a:rPr lang="en-US" dirty="0" err="1"/>
              <a:t>tiếp</a:t>
            </a:r>
            <a:r>
              <a:rPr lang="en-US" dirty="0"/>
              <a:t> ĐDV </a:t>
            </a:r>
            <a:r>
              <a:rPr lang="en-US" dirty="0" err="1"/>
              <a:t>thực</a:t>
            </a:r>
            <a:r>
              <a:rPr lang="en-US" dirty="0"/>
              <a:t> </a:t>
            </a:r>
            <a:r>
              <a:rPr lang="en-US" dirty="0" err="1"/>
              <a:t>hiện</a:t>
            </a:r>
            <a:r>
              <a:rPr lang="en-US" dirty="0"/>
              <a:t> </a:t>
            </a:r>
            <a:r>
              <a:rPr lang="en-US" dirty="0" err="1"/>
              <a:t>quy</a:t>
            </a:r>
            <a:r>
              <a:rPr lang="vi-VN" dirty="0"/>
              <a:t> trình kỹ thuật </a:t>
            </a:r>
            <a:r>
              <a:rPr lang="en-US" dirty="0" err="1"/>
              <a:t>dựa</a:t>
            </a:r>
            <a:r>
              <a:rPr lang="en-US" dirty="0"/>
              <a:t> </a:t>
            </a:r>
            <a:r>
              <a:rPr lang="en-US" dirty="0" err="1"/>
              <a:t>trên</a:t>
            </a:r>
            <a:r>
              <a:rPr lang="en-US" dirty="0"/>
              <a:t> </a:t>
            </a:r>
            <a:r>
              <a:rPr lang="en-US" dirty="0" err="1"/>
              <a:t>bảng</a:t>
            </a:r>
            <a:r>
              <a:rPr lang="en-US" dirty="0"/>
              <a:t> </a:t>
            </a:r>
            <a:r>
              <a:rPr lang="en-US" dirty="0" err="1"/>
              <a:t>kiểm</a:t>
            </a:r>
            <a:r>
              <a:rPr lang="en-US" dirty="0"/>
              <a:t> </a:t>
            </a:r>
            <a:r>
              <a:rPr lang="en-US" dirty="0" err="1"/>
              <a:t>có</a:t>
            </a:r>
            <a:r>
              <a:rPr lang="en-US" dirty="0"/>
              <a:t> </a:t>
            </a:r>
            <a:r>
              <a:rPr lang="en-US" dirty="0" err="1"/>
              <a:t>sẵn</a:t>
            </a:r>
            <a:r>
              <a:rPr lang="en-US" dirty="0"/>
              <a:t>, </a:t>
            </a:r>
            <a:r>
              <a:rPr lang="en-US" dirty="0" err="1"/>
              <a:t>mỗi</a:t>
            </a:r>
            <a:r>
              <a:rPr lang="en-US" dirty="0"/>
              <a:t> </a:t>
            </a:r>
            <a:r>
              <a:rPr lang="en-US" dirty="0" err="1"/>
              <a:t>bảng</a:t>
            </a:r>
            <a:r>
              <a:rPr lang="en-US" dirty="0"/>
              <a:t> </a:t>
            </a:r>
            <a:r>
              <a:rPr lang="en-US" dirty="0" err="1"/>
              <a:t>kiểm</a:t>
            </a:r>
            <a:r>
              <a:rPr lang="en-US" dirty="0"/>
              <a:t> </a:t>
            </a:r>
            <a:r>
              <a:rPr lang="en-US" dirty="0" err="1"/>
              <a:t>quan</a:t>
            </a:r>
            <a:r>
              <a:rPr lang="en-US" dirty="0"/>
              <a:t> </a:t>
            </a:r>
            <a:r>
              <a:rPr lang="en-US" dirty="0" err="1"/>
              <a:t>sát</a:t>
            </a:r>
            <a:r>
              <a:rPr lang="en-US" dirty="0"/>
              <a:t> ĐDV </a:t>
            </a:r>
            <a:r>
              <a:rPr lang="en-US" dirty="0" err="1"/>
              <a:t>thực</a:t>
            </a:r>
            <a:r>
              <a:rPr lang="en-US" dirty="0"/>
              <a:t> </a:t>
            </a:r>
            <a:r>
              <a:rPr lang="en-US" dirty="0" err="1"/>
              <a:t>hiện</a:t>
            </a:r>
            <a:r>
              <a:rPr lang="en-US" dirty="0"/>
              <a:t> 1 </a:t>
            </a:r>
            <a:r>
              <a:rPr lang="en-US" dirty="0" err="1"/>
              <a:t>lần</a:t>
            </a:r>
            <a:r>
              <a:rPr lang="en-US" dirty="0"/>
              <a:t>, </a:t>
            </a:r>
            <a:r>
              <a:rPr lang="en-US" dirty="0" err="1"/>
              <a:t>mỗi</a:t>
            </a:r>
            <a:r>
              <a:rPr lang="en-US" dirty="0"/>
              <a:t> ĐDV </a:t>
            </a:r>
            <a:r>
              <a:rPr lang="en-US" dirty="0" err="1"/>
              <a:t>có</a:t>
            </a:r>
            <a:r>
              <a:rPr lang="en-US" dirty="0"/>
              <a:t> </a:t>
            </a:r>
            <a:r>
              <a:rPr lang="en-US" dirty="0" err="1"/>
              <a:t>thể</a:t>
            </a:r>
            <a:r>
              <a:rPr lang="en-US" dirty="0"/>
              <a:t> </a:t>
            </a:r>
            <a:r>
              <a:rPr lang="en-US" dirty="0" err="1"/>
              <a:t>được</a:t>
            </a:r>
            <a:r>
              <a:rPr lang="en-US" dirty="0"/>
              <a:t> </a:t>
            </a:r>
            <a:r>
              <a:rPr lang="en-US" dirty="0" err="1"/>
              <a:t>quan</a:t>
            </a:r>
            <a:r>
              <a:rPr lang="en-US" dirty="0"/>
              <a:t> </a:t>
            </a:r>
            <a:r>
              <a:rPr lang="en-US" dirty="0" err="1"/>
              <a:t>sát</a:t>
            </a:r>
            <a:r>
              <a:rPr lang="en-US" dirty="0"/>
              <a:t> </a:t>
            </a:r>
            <a:r>
              <a:rPr lang="en-US" dirty="0" err="1"/>
              <a:t>nhiều</a:t>
            </a:r>
            <a:r>
              <a:rPr lang="en-US" dirty="0"/>
              <a:t> </a:t>
            </a:r>
            <a:r>
              <a:rPr lang="en-US" dirty="0" err="1"/>
              <a:t>lần</a:t>
            </a:r>
            <a:r>
              <a:rPr lang="en-US" dirty="0"/>
              <a:t>. </a:t>
            </a:r>
            <a:r>
              <a:rPr lang="en-US" dirty="0" err="1"/>
              <a:t>Sau</a:t>
            </a:r>
            <a:r>
              <a:rPr lang="en-US" dirty="0"/>
              <a:t> </a:t>
            </a:r>
            <a:r>
              <a:rPr lang="en-US" dirty="0" err="1"/>
              <a:t>khi</a:t>
            </a:r>
            <a:r>
              <a:rPr lang="en-US" dirty="0"/>
              <a:t> </a:t>
            </a:r>
            <a:r>
              <a:rPr lang="en-US" dirty="0" err="1"/>
              <a:t>hoàn</a:t>
            </a:r>
            <a:r>
              <a:rPr lang="en-US" dirty="0"/>
              <a:t> </a:t>
            </a:r>
            <a:r>
              <a:rPr lang="en-US" dirty="0" err="1"/>
              <a:t>thành</a:t>
            </a:r>
            <a:r>
              <a:rPr lang="en-US" dirty="0"/>
              <a:t> </a:t>
            </a:r>
            <a:r>
              <a:rPr lang="en-US" dirty="0" err="1"/>
              <a:t>phiếu</a:t>
            </a:r>
            <a:r>
              <a:rPr lang="en-US" dirty="0"/>
              <a:t> </a:t>
            </a:r>
            <a:r>
              <a:rPr lang="en-US" dirty="0" err="1"/>
              <a:t>quan</a:t>
            </a:r>
            <a:r>
              <a:rPr lang="en-US" dirty="0"/>
              <a:t> </a:t>
            </a:r>
            <a:r>
              <a:rPr lang="en-US" dirty="0" err="1"/>
              <a:t>sát</a:t>
            </a:r>
            <a:r>
              <a:rPr lang="en-US" dirty="0"/>
              <a:t> </a:t>
            </a:r>
            <a:r>
              <a:rPr lang="en-US" dirty="0" err="1"/>
              <a:t>người</a:t>
            </a:r>
            <a:r>
              <a:rPr lang="en-US" dirty="0"/>
              <a:t> </a:t>
            </a:r>
            <a:r>
              <a:rPr lang="en-US" dirty="0" err="1"/>
              <a:t>nghiên</a:t>
            </a:r>
            <a:r>
              <a:rPr lang="en-US" dirty="0"/>
              <a:t> </a:t>
            </a:r>
            <a:r>
              <a:rPr lang="en-US" dirty="0" err="1"/>
              <a:t>cứu</a:t>
            </a:r>
            <a:r>
              <a:rPr lang="en-US" dirty="0"/>
              <a:t> </a:t>
            </a:r>
            <a:r>
              <a:rPr lang="en-US" dirty="0" err="1"/>
              <a:t>tính</a:t>
            </a:r>
            <a:r>
              <a:rPr lang="en-US" dirty="0"/>
              <a:t> </a:t>
            </a:r>
            <a:r>
              <a:rPr lang="en-US" dirty="0" err="1"/>
              <a:t>tổng</a:t>
            </a:r>
            <a:r>
              <a:rPr lang="en-US" dirty="0"/>
              <a:t> </a:t>
            </a:r>
            <a:r>
              <a:rPr lang="en-US" dirty="0" err="1"/>
              <a:t>điểm</a:t>
            </a:r>
            <a:r>
              <a:rPr lang="en-US" dirty="0"/>
              <a:t>, </a:t>
            </a:r>
            <a:r>
              <a:rPr lang="en-US" dirty="0" err="1"/>
              <a:t>thu</a:t>
            </a:r>
            <a:r>
              <a:rPr lang="en-US" dirty="0"/>
              <a:t> </a:t>
            </a:r>
            <a:r>
              <a:rPr lang="en-US" dirty="0" err="1"/>
              <a:t>lại</a:t>
            </a:r>
            <a:r>
              <a:rPr lang="en-US" dirty="0"/>
              <a:t> </a:t>
            </a:r>
            <a:r>
              <a:rPr lang="en-US" dirty="0" err="1"/>
              <a:t>kiểm</a:t>
            </a:r>
            <a:r>
              <a:rPr lang="en-US" dirty="0"/>
              <a:t> </a:t>
            </a:r>
            <a:r>
              <a:rPr lang="en-US" dirty="0" err="1"/>
              <a:t>tra</a:t>
            </a:r>
            <a:r>
              <a:rPr lang="en-US" dirty="0"/>
              <a:t> </a:t>
            </a:r>
            <a:r>
              <a:rPr lang="en-US" dirty="0" err="1"/>
              <a:t>và</a:t>
            </a:r>
            <a:r>
              <a:rPr lang="en-US" dirty="0"/>
              <a:t> </a:t>
            </a:r>
            <a:r>
              <a:rPr lang="en-US" dirty="0" err="1"/>
              <a:t>hoàn</a:t>
            </a:r>
            <a:r>
              <a:rPr lang="en-US" dirty="0"/>
              <a:t> </a:t>
            </a:r>
            <a:r>
              <a:rPr lang="en-US" dirty="0" err="1"/>
              <a:t>thiện</a:t>
            </a:r>
            <a:r>
              <a:rPr lang="en-US" dirty="0"/>
              <a:t> </a:t>
            </a:r>
            <a:r>
              <a:rPr lang="en-US" dirty="0" err="1"/>
              <a:t>phiếu</a:t>
            </a:r>
            <a:r>
              <a:rPr lang="en-US" dirty="0"/>
              <a:t>.</a:t>
            </a:r>
            <a:endParaRPr lang="vi-VN" dirty="0"/>
          </a:p>
          <a:p>
            <a:endParaRPr lang="vi-VN" b="1" dirty="0"/>
          </a:p>
          <a:p>
            <a:endParaRPr lang="vi-VN" b="1"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5A33DDCF-631B-4D41-9D8E-237E358BE056}" type="slidenum">
              <a:rPr lang="en-US" altLang="en-US"/>
              <a:pPr>
                <a:defRPr/>
              </a:pPr>
              <a:t>9</a:t>
            </a:fld>
            <a:endParaRPr lang="en-US" altLang="en-US"/>
          </a:p>
        </p:txBody>
      </p:sp>
      <p:sp>
        <p:nvSpPr>
          <p:cNvPr id="13315" name="Rectangle 2"/>
          <p:cNvSpPr>
            <a:spLocks noChangeArrowheads="1"/>
          </p:cNvSpPr>
          <p:nvPr/>
        </p:nvSpPr>
        <p:spPr bwMode="auto">
          <a:xfrm>
            <a:off x="457200" y="152400"/>
            <a:ext cx="81534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838200" indent="-838200" algn="ctr" eaLnBrk="1" hangingPunct="1"/>
            <a:endParaRPr lang="en-US" altLang="en-US" b="1" dirty="0">
              <a:solidFill>
                <a:srgbClr val="FF0000"/>
              </a:solidFill>
            </a:endParaRPr>
          </a:p>
          <a:p>
            <a:pPr marL="838200" indent="-838200" algn="ctr" eaLnBrk="1" hangingPunct="1"/>
            <a:r>
              <a:rPr lang="en-US" altLang="en-US" sz="3200" b="1" dirty="0">
                <a:solidFill>
                  <a:srgbClr val="FF0000"/>
                </a:solidFill>
              </a:rPr>
              <a:t>3. ĐỐI TƯỢNG &amp; PHƯƠNG PHÁP NGHIÊN CỨU</a:t>
            </a:r>
            <a:endParaRPr lang="vi-VN" sz="3200" dirty="0"/>
          </a:p>
        </p:txBody>
      </p:sp>
      <p:sp>
        <p:nvSpPr>
          <p:cNvPr id="13316" name="Rectangle 2"/>
          <p:cNvSpPr>
            <a:spLocks noChangeArrowheads="1"/>
          </p:cNvSpPr>
          <p:nvPr/>
        </p:nvSpPr>
        <p:spPr bwMode="auto">
          <a:xfrm>
            <a:off x="762000" y="1981200"/>
            <a:ext cx="769620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just"/>
            <a:r>
              <a:rPr lang="en-US" b="1" dirty="0">
                <a:solidFill>
                  <a:srgbClr val="000000"/>
                </a:solidFill>
                <a:cs typeface="Times New Roman" pitchFamily="18" charset="0"/>
              </a:rPr>
              <a:t>3.5 </a:t>
            </a:r>
            <a:r>
              <a:rPr lang="en-US" b="1" dirty="0" err="1">
                <a:solidFill>
                  <a:srgbClr val="000000"/>
                </a:solidFill>
                <a:cs typeface="Times New Roman" pitchFamily="18" charset="0"/>
              </a:rPr>
              <a:t>Tiêu</a:t>
            </a:r>
            <a:r>
              <a:rPr lang="en-US" b="1" dirty="0">
                <a:solidFill>
                  <a:srgbClr val="000000"/>
                </a:solidFill>
                <a:cs typeface="Times New Roman" pitchFamily="18" charset="0"/>
              </a:rPr>
              <a:t> </a:t>
            </a:r>
            <a:r>
              <a:rPr lang="en-US" b="1" dirty="0" err="1">
                <a:solidFill>
                  <a:srgbClr val="000000"/>
                </a:solidFill>
                <a:cs typeface="Times New Roman" pitchFamily="18" charset="0"/>
              </a:rPr>
              <a:t>chí</a:t>
            </a:r>
            <a:r>
              <a:rPr lang="en-US" b="1" dirty="0">
                <a:solidFill>
                  <a:srgbClr val="000000"/>
                </a:solidFill>
                <a:cs typeface="Times New Roman" pitchFamily="18" charset="0"/>
              </a:rPr>
              <a:t> </a:t>
            </a:r>
            <a:r>
              <a:rPr lang="en-US" b="1" dirty="0" err="1">
                <a:solidFill>
                  <a:srgbClr val="000000"/>
                </a:solidFill>
                <a:cs typeface="Times New Roman" pitchFamily="18" charset="0"/>
              </a:rPr>
              <a:t>chọn</a:t>
            </a:r>
            <a:r>
              <a:rPr lang="en-US" b="1" dirty="0">
                <a:solidFill>
                  <a:srgbClr val="000000"/>
                </a:solidFill>
                <a:cs typeface="Times New Roman" pitchFamily="18" charset="0"/>
              </a:rPr>
              <a:t> </a:t>
            </a:r>
            <a:r>
              <a:rPr lang="en-US" b="1" dirty="0" err="1">
                <a:solidFill>
                  <a:srgbClr val="000000"/>
                </a:solidFill>
                <a:cs typeface="Times New Roman" pitchFamily="18" charset="0"/>
              </a:rPr>
              <a:t>vào</a:t>
            </a:r>
            <a:r>
              <a:rPr lang="en-US" b="1" dirty="0">
                <a:solidFill>
                  <a:srgbClr val="000000"/>
                </a:solidFill>
                <a:cs typeface="Times New Roman" pitchFamily="18" charset="0"/>
              </a:rPr>
              <a:t>:</a:t>
            </a:r>
          </a:p>
          <a:p>
            <a:pPr algn="just"/>
            <a:endParaRPr lang="en-US" dirty="0" smtClean="0"/>
          </a:p>
          <a:p>
            <a:pPr algn="just"/>
            <a:r>
              <a:rPr lang="vi-VN" dirty="0" smtClean="0"/>
              <a:t>Lựa </a:t>
            </a:r>
            <a:r>
              <a:rPr lang="vi-VN" dirty="0"/>
              <a:t>chọn các lượt chăm </a:t>
            </a:r>
            <a:r>
              <a:rPr lang="vi-VN" dirty="0" smtClean="0"/>
              <a:t>sóc</a:t>
            </a:r>
            <a:r>
              <a:rPr lang="en-US" dirty="0" smtClean="0"/>
              <a:t> </a:t>
            </a:r>
            <a:r>
              <a:rPr lang="vi-VN" dirty="0" smtClean="0"/>
              <a:t>của </a:t>
            </a:r>
            <a:r>
              <a:rPr lang="vi-VN" dirty="0"/>
              <a:t>điều </a:t>
            </a:r>
            <a:r>
              <a:rPr lang="vi-VN" dirty="0" smtClean="0"/>
              <a:t>dưỡng</a:t>
            </a:r>
            <a:r>
              <a:rPr lang="en-US" dirty="0" smtClean="0"/>
              <a:t> </a:t>
            </a:r>
            <a:r>
              <a:rPr lang="en-US" dirty="0" err="1" smtClean="0"/>
              <a:t>đồng</a:t>
            </a:r>
            <a:r>
              <a:rPr lang="en-US" dirty="0" smtClean="0"/>
              <a:t> ý</a:t>
            </a:r>
            <a:r>
              <a:rPr lang="vi-VN" dirty="0" smtClean="0"/>
              <a:t> </a:t>
            </a:r>
            <a:r>
              <a:rPr lang="vi-VN" dirty="0"/>
              <a:t>tham gia thực hiện gói chăm sóc dự phòng viêm phổi thở máy tại khoa </a:t>
            </a:r>
            <a:r>
              <a:rPr lang="en-US" dirty="0" smtClean="0"/>
              <a:t>HSTC- CĐ</a:t>
            </a:r>
            <a:r>
              <a:rPr lang="en-US" dirty="0" smtClean="0"/>
              <a:t>.</a:t>
            </a:r>
            <a:endParaRPr lang="en-US" dirty="0" smtClean="0"/>
          </a:p>
          <a:p>
            <a:pPr algn="just"/>
            <a:endParaRPr lang="en-US" dirty="0"/>
          </a:p>
          <a:p>
            <a:pPr algn="just"/>
            <a:r>
              <a:rPr lang="en-US" b="1" dirty="0"/>
              <a:t>3.6 </a:t>
            </a:r>
            <a:r>
              <a:rPr lang="en-US" b="1" dirty="0" err="1"/>
              <a:t>Tiêu</a:t>
            </a:r>
            <a:r>
              <a:rPr lang="en-US" b="1" dirty="0"/>
              <a:t> </a:t>
            </a:r>
            <a:r>
              <a:rPr lang="en-US" b="1" dirty="0" err="1"/>
              <a:t>chí</a:t>
            </a:r>
            <a:r>
              <a:rPr lang="en-US" b="1" dirty="0"/>
              <a:t> </a:t>
            </a:r>
            <a:r>
              <a:rPr lang="en-US" b="1" dirty="0" err="1"/>
              <a:t>loại</a:t>
            </a:r>
            <a:r>
              <a:rPr lang="en-US" b="1" dirty="0"/>
              <a:t> </a:t>
            </a:r>
            <a:r>
              <a:rPr lang="en-US" b="1" dirty="0" err="1"/>
              <a:t>ra</a:t>
            </a:r>
            <a:r>
              <a:rPr lang="en-US" b="1" dirty="0"/>
              <a:t>:</a:t>
            </a:r>
          </a:p>
          <a:p>
            <a:pPr algn="just"/>
            <a:endParaRPr lang="en-US" dirty="0" smtClean="0"/>
          </a:p>
          <a:p>
            <a:pPr algn="just"/>
            <a:r>
              <a:rPr lang="vi-VN" dirty="0" smtClean="0"/>
              <a:t>Người </a:t>
            </a:r>
            <a:r>
              <a:rPr lang="vi-VN" dirty="0"/>
              <a:t>bệnh tử vong trong vòng 48 giờ sau khi được đặt nội khí quản, thở máy</a:t>
            </a:r>
            <a:r>
              <a:rPr lang="en-US" dirty="0" smtClean="0"/>
              <a:t>.</a:t>
            </a:r>
          </a:p>
          <a:p>
            <a:pPr algn="just"/>
            <a:endParaRPr lang="en-US" dirty="0"/>
          </a:p>
          <a:p>
            <a:pPr algn="just"/>
            <a:r>
              <a:rPr lang="vi-VN" b="1" dirty="0"/>
              <a:t>3.7 </a:t>
            </a:r>
            <a:r>
              <a:rPr lang="vi-VN" dirty="0"/>
              <a:t>Tỉ lệ thực hành đúng= số cơ hội thực hành đúng/tổng số cơ hội quan sát </a:t>
            </a:r>
          </a:p>
          <a:p>
            <a:pPr algn="just"/>
            <a:endParaRPr lang="en-US" sz="1400" dirty="0">
              <a:solidFill>
                <a:srgbClr val="000000"/>
              </a:solidFill>
              <a:cs typeface="Times New Roman" pitchFamily="18" charset="0"/>
            </a:endParaRPr>
          </a:p>
          <a:p>
            <a:pPr algn="just"/>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377</TotalTime>
  <Words>2418</Words>
  <Application>Microsoft Office PowerPoint</Application>
  <PresentationFormat>On-screen Show (4:3)</PresentationFormat>
  <Paragraphs>230</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SE7EN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SE7EN</dc:creator>
  <cp:lastModifiedBy>HSTC12</cp:lastModifiedBy>
  <cp:revision>19</cp:revision>
  <dcterms:created xsi:type="dcterms:W3CDTF">2015-01-22T08:26:06Z</dcterms:created>
  <dcterms:modified xsi:type="dcterms:W3CDTF">2023-03-21T06:17:42Z</dcterms:modified>
</cp:coreProperties>
</file>