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313" r:id="rId6"/>
    <p:sldId id="314" r:id="rId7"/>
    <p:sldId id="315" r:id="rId8"/>
    <p:sldId id="317" r:id="rId9"/>
    <p:sldId id="316" r:id="rId10"/>
    <p:sldId id="263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327" r:id="rId19"/>
    <p:sldId id="324" r:id="rId20"/>
    <p:sldId id="326" r:id="rId21"/>
  </p:sldIdLst>
  <p:sldSz cx="9144000" cy="5143500" type="screen16x9"/>
  <p:notesSz cx="6858000" cy="9144000"/>
  <p:embeddedFontLst>
    <p:embeddedFont>
      <p:font typeface="맑은 고딕" pitchFamily="50" charset="-127"/>
      <p:regular r:id="rId23"/>
      <p:bold r:id="rId24"/>
    </p:embeddedFont>
    <p:embeddedFont>
      <p:font typeface="배달의민족 도현" pitchFamily="50" charset="-127"/>
      <p:regular r:id="rId25"/>
    </p:embeddedFont>
    <p:embeddedFont>
      <p:font typeface="Signika" charset="0"/>
      <p:regular r:id="rId26"/>
      <p:bold r:id="rId27"/>
    </p:embeddedFont>
    <p:embeddedFont>
      <p:font typeface="Palanquin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0ACBE27-CB2A-4105-A14F-13BEB9A6EEA2}">
  <a:tblStyle styleId="{40ACBE27-CB2A-4105-A14F-13BEB9A6EE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-557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244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4111add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4111add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3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4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4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slide" Target="slide13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3903822" y="622767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66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6600" dirty="0" smtClean="0">
                <a:latin typeface="배달의민족 도현" pitchFamily="50" charset="-127"/>
                <a:ea typeface="배달의민족 도현" pitchFamily="50" charset="-127"/>
              </a:rPr>
              <a:t>감성 </a:t>
            </a:r>
            <a:r>
              <a:rPr lang="ko-KR" altLang="en-US" sz="6600" dirty="0" err="1" smtClean="0">
                <a:latin typeface="배달의민족 도현" pitchFamily="50" charset="-127"/>
                <a:ea typeface="배달의민족 도현" pitchFamily="50" charset="-127"/>
              </a:rPr>
              <a:t>챗봇</a:t>
            </a:r>
            <a:r>
              <a:rPr lang="en-US" altLang="ko-KR" sz="6600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66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6600" dirty="0" smtClean="0">
                <a:latin typeface="배달의민족 도현" pitchFamily="50" charset="-127"/>
                <a:ea typeface="배달의민족 도현" pitchFamily="50" charset="-127"/>
              </a:rPr>
              <a:t>오늘 어때 </a:t>
            </a:r>
            <a:endParaRPr sz="6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3884577" y="3327096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배달의민족 도현" pitchFamily="50" charset="-127"/>
                <a:ea typeface="배달의민족 도현" pitchFamily="50" charset="-127"/>
              </a:rPr>
              <a:t>BY  AI_08_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이혜람</a:t>
            </a:r>
            <a:endParaRPr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62" name="Google Shape;162;p30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30">
            <a:hlinkClick r:id="rId3" action="ppaction://hlinksldjump"/>
          </p:cNvPr>
          <p:cNvSpPr txBox="1"/>
          <p:nvPr/>
        </p:nvSpPr>
        <p:spPr>
          <a:xfrm>
            <a:off x="6148677" y="3881400"/>
            <a:ext cx="22821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Start Now</a:t>
            </a:r>
            <a:endParaRPr sz="30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문제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가설 </a:t>
            </a:r>
            <a:endParaRPr dirty="0"/>
          </a:p>
        </p:txBody>
      </p:sp>
      <p:sp>
        <p:nvSpPr>
          <p:cNvPr id="307" name="Google Shape;307;p37"/>
          <p:cNvSpPr txBox="1"/>
          <p:nvPr/>
        </p:nvSpPr>
        <p:spPr>
          <a:xfrm>
            <a:off x="156307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2000" dirty="0">
                <a:solidFill>
                  <a:schemeClr val="dk1"/>
                </a:solidFill>
                <a:latin typeface="배달의민족 도현" pitchFamily="50" charset="-127"/>
                <a:ea typeface="배달의민족 도현" pitchFamily="50" charset="-127"/>
                <a:cs typeface="Signika"/>
                <a:sym typeface="Signika"/>
              </a:rPr>
              <a:t>문제 상황 </a:t>
            </a:r>
            <a:endParaRPr sz="2000" dirty="0">
              <a:solidFill>
                <a:schemeClr val="dk1"/>
              </a:solidFill>
              <a:latin typeface="배달의민족 도현" pitchFamily="50" charset="-127"/>
              <a:ea typeface="배달의민족 도현" pitchFamily="50" charset="-127"/>
              <a:cs typeface="Signika"/>
              <a:sym typeface="Signika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571397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배달의민족 도현" pitchFamily="50" charset="-127"/>
                <a:ea typeface="배달의민족 도현" pitchFamily="50" charset="-127"/>
                <a:cs typeface="Signika"/>
                <a:sym typeface="Signika"/>
              </a:rPr>
              <a:t>가설</a:t>
            </a:r>
            <a:r>
              <a:rPr lang="ko-KR" altLang="en-US" sz="2000" b="1" dirty="0" smtClean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1130950" y="2181125"/>
            <a:ext cx="2751300" cy="18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한국인 </a:t>
            </a:r>
            <a:r>
              <a:rPr lang="en-US" altLang="ko-KR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10</a:t>
            </a:r>
            <a:r>
              <a:rPr lang="ko-KR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명 중 </a:t>
            </a:r>
            <a:r>
              <a:rPr lang="en-US" altLang="ko-KR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명이 </a:t>
            </a:r>
            <a:r>
              <a:rPr lang="ko-KR" alt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우울감을</a:t>
            </a:r>
            <a:r>
              <a:rPr lang="ko-KR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겪고 있지만 </a:t>
            </a:r>
            <a:endParaRPr lang="en-US" altLang="ko-KR" sz="16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lv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상담</a:t>
            </a:r>
            <a:r>
              <a:rPr lang="ko-KR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을</a:t>
            </a:r>
            <a:r>
              <a:rPr lang="ko-KR" alt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잘 받지 않음</a:t>
            </a:r>
            <a:r>
              <a:rPr lang="en-US" altLang="ko-K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5281825" y="2181125"/>
            <a:ext cx="2751300" cy="18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 latinLnBrk="1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감성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챗봇을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통해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 fontAlgn="base" latinLnBrk="1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유의미한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심리 상담을 할 수 있을 것이다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0551" y="602073"/>
            <a:ext cx="7717500" cy="572700"/>
          </a:xfrm>
        </p:spPr>
        <p:txBody>
          <a:bodyPr/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Dataset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dirty="0" smtClean="0"/>
              <a:t>AI 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감성 대화 말뭉치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미디어젠 </a:t>
            </a:r>
            <a:br>
              <a:rPr lang="ko-KR" altLang="en-US" dirty="0" smtClean="0"/>
            </a:b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</a:b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2520"/>
              </p:ext>
            </p:extLst>
          </p:nvPr>
        </p:nvGraphicFramePr>
        <p:xfrm>
          <a:off x="886690" y="2149620"/>
          <a:ext cx="7225868" cy="1802428"/>
        </p:xfrm>
        <a:graphic>
          <a:graphicData uri="http://schemas.openxmlformats.org/drawingml/2006/table">
            <a:tbl>
              <a:tblPr/>
              <a:tblGrid>
                <a:gridCol w="1711038"/>
                <a:gridCol w="5514830"/>
              </a:tblGrid>
              <a:tr h="239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solidFill>
                            <a:srgbClr val="333333"/>
                          </a:solidFill>
                          <a:effectLst/>
                        </a:rPr>
                        <a:t>구분</a:t>
                      </a:r>
                    </a:p>
                  </a:txBody>
                  <a:tcPr marT="53340" marB="5334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dirty="0">
                          <a:solidFill>
                            <a:srgbClr val="333333"/>
                          </a:solidFill>
                          <a:effectLst/>
                        </a:rPr>
                        <a:t>내용</a:t>
                      </a:r>
                    </a:p>
                  </a:txBody>
                  <a:tcPr marT="53340" marB="5334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815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데이터 구축 범위</a:t>
                      </a:r>
                    </a:p>
                  </a:txBody>
                  <a:tcPr marL="152400" marR="121920" marT="68580" marB="6858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감성 텍스트 언어 수집</a:t>
                      </a:r>
                      <a:b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우울증 관련 언어 의미 구조화 및 대화 응답 시나리오 동반 수집</a:t>
                      </a:r>
                    </a:p>
                  </a:txBody>
                  <a:tcPr marL="152400" marR="121920" marT="68580" marB="6858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08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데이터구축 규모</a:t>
                      </a:r>
                    </a:p>
                  </a:txBody>
                  <a:tcPr marL="152400" marR="121920" marT="68580" marB="6858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음성 약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15,700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발화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코퍼스 </a:t>
                      </a:r>
                      <a:r>
                        <a:rPr lang="en-US" altLang="ko-KR" sz="14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27</a:t>
                      </a:r>
                      <a:r>
                        <a:rPr lang="ko-KR" altLang="en-US" sz="14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만 문장</a:t>
                      </a:r>
                      <a:r>
                        <a:rPr lang="ko-KR" altLang="en-US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수집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r>
                        <a:rPr lang="ko-KR" altLang="en-US" sz="1400" dirty="0" err="1">
                          <a:solidFill>
                            <a:srgbClr val="333333"/>
                          </a:solidFill>
                          <a:effectLst/>
                        </a:rPr>
                        <a:t>태깅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/>
                      </a:r>
                      <a:b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일반인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1,500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명 대상의 인터뷰 및 </a:t>
                      </a:r>
                      <a:r>
                        <a:rPr lang="ko-KR" altLang="en-US" sz="1400" dirty="0" err="1">
                          <a:solidFill>
                            <a:srgbClr val="333333"/>
                          </a:solidFill>
                          <a:effectLst/>
                        </a:rPr>
                        <a:t>크라우드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333333"/>
                          </a:solidFill>
                          <a:effectLst/>
                        </a:rPr>
                        <a:t>소싱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 수행</a:t>
                      </a:r>
                      <a:b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우울증 환자 대상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</a:rPr>
                        <a:t>WOZ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</a:rPr>
                        <a:t>대화 수집</a:t>
                      </a:r>
                    </a:p>
                  </a:txBody>
                  <a:tcPr marL="152400" marR="121920" marT="68580" marB="6858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8" y="243321"/>
            <a:ext cx="963303" cy="104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90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5" y="126421"/>
            <a:ext cx="4759288" cy="229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7" y="2448024"/>
            <a:ext cx="4476496" cy="263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" r="73210" b="-1"/>
          <a:stretch/>
        </p:blipFill>
        <p:spPr bwMode="auto">
          <a:xfrm>
            <a:off x="5526143" y="1410696"/>
            <a:ext cx="2377876" cy="326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5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461" y="2215900"/>
            <a:ext cx="7717500" cy="572700"/>
          </a:xfrm>
        </p:spPr>
        <p:txBody>
          <a:bodyPr/>
          <a:lstStyle/>
          <a:p>
            <a:r>
              <a:rPr lang="ko-KR" altLang="en-US" sz="3200" dirty="0"/>
              <a:t>트랜스포머</a:t>
            </a:r>
            <a:r>
              <a:rPr lang="en-US" altLang="ko-KR" sz="3200" dirty="0"/>
              <a:t>(Transformer)</a:t>
            </a:r>
            <a:r>
              <a:rPr lang="ko-KR" altLang="en-US" sz="1800" dirty="0"/>
              <a:t>는 </a:t>
            </a:r>
            <a:r>
              <a:rPr lang="en-US" altLang="ko-KR" sz="1800" dirty="0"/>
              <a:t>2017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구글이</a:t>
            </a:r>
            <a:r>
              <a:rPr lang="ko-KR" altLang="en-US" sz="1800" dirty="0"/>
              <a:t> 발표한 논문인 </a:t>
            </a:r>
            <a:r>
              <a:rPr lang="en-US" altLang="ko-KR" sz="1800" dirty="0"/>
              <a:t>"Attention is all you need"</a:t>
            </a:r>
            <a:r>
              <a:rPr lang="ko-KR" altLang="en-US" sz="1800" dirty="0"/>
              <a:t>에서 나온 모델로 기존의 </a:t>
            </a:r>
            <a:r>
              <a:rPr lang="en-US" altLang="ko-KR" sz="1800" dirty="0"/>
              <a:t>seq2seq</a:t>
            </a:r>
            <a:r>
              <a:rPr lang="ko-KR" altLang="en-US" sz="1800" dirty="0"/>
              <a:t>의 구조인 인코더</a:t>
            </a:r>
            <a:r>
              <a:rPr lang="en-US" altLang="ko-KR" sz="1800" dirty="0"/>
              <a:t>-</a:t>
            </a:r>
            <a:r>
              <a:rPr lang="ko-KR" altLang="en-US" sz="1800" dirty="0" err="1"/>
              <a:t>디코더를</a:t>
            </a:r>
            <a:r>
              <a:rPr lang="ko-KR" altLang="en-US" sz="1800" dirty="0"/>
              <a:t> 따르면서도</a:t>
            </a:r>
            <a:r>
              <a:rPr lang="en-US" altLang="ko-KR" sz="1800" dirty="0"/>
              <a:t>, </a:t>
            </a:r>
            <a:r>
              <a:rPr lang="ko-KR" altLang="en-US" sz="1800" dirty="0"/>
              <a:t>논문의 이름처럼 </a:t>
            </a:r>
            <a:r>
              <a:rPr lang="ko-KR" altLang="en-US" sz="1800" dirty="0" err="1"/>
              <a:t>어텐션</a:t>
            </a:r>
            <a:r>
              <a:rPr lang="en-US" altLang="ko-KR" sz="1800" dirty="0"/>
              <a:t>(Attention)</a:t>
            </a:r>
            <a:r>
              <a:rPr lang="ko-KR" altLang="en-US" sz="1800" dirty="0"/>
              <a:t>만으로 구현한 </a:t>
            </a:r>
            <a:r>
              <a:rPr lang="ko-KR" altLang="en-US" sz="1800" dirty="0" smtClean="0"/>
              <a:t>모델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0" dirty="0" smtClean="0"/>
              <a:t>RNN </a:t>
            </a:r>
            <a:r>
              <a:rPr lang="ko-KR" altLang="en-US" sz="1800" b="0" dirty="0"/>
              <a:t>혹은 </a:t>
            </a:r>
            <a:r>
              <a:rPr lang="en-US" altLang="ko-KR" sz="1800" b="0" dirty="0"/>
              <a:t>CNN</a:t>
            </a:r>
            <a:r>
              <a:rPr lang="ko-KR" altLang="en-US" sz="1800" b="0" dirty="0"/>
              <a:t>을 사용하지 않고 </a:t>
            </a:r>
            <a:r>
              <a:rPr lang="en-US" altLang="ko-KR" sz="1800" b="0" dirty="0"/>
              <a:t>attention</a:t>
            </a:r>
            <a:r>
              <a:rPr lang="ko-KR" altLang="en-US" sz="1800" b="0" dirty="0"/>
              <a:t>만 </a:t>
            </a:r>
            <a:r>
              <a:rPr lang="ko-KR" altLang="en-US" sz="1800" b="0" dirty="0" smtClean="0"/>
              <a:t>사용해서 학습 시간이 훨씬 감소</a:t>
            </a:r>
            <a:r>
              <a:rPr lang="en-US" altLang="ko-KR" sz="1800" b="0" dirty="0" smtClean="0"/>
              <a:t>. </a:t>
            </a:r>
            <a:r>
              <a:rPr lang="ko-KR" altLang="en-US" sz="1800" b="0" dirty="0"/>
              <a:t>그럼에도 불구하고 성능도 매우 높게 나오는 모델이라는 </a:t>
            </a:r>
            <a:r>
              <a:rPr lang="ko-KR" altLang="en-US" sz="1800" b="0" dirty="0" smtClean="0"/>
              <a:t>점</a:t>
            </a:r>
            <a:r>
              <a:rPr lang="en-US" altLang="ko-KR" sz="1800" b="0" dirty="0" smtClean="0"/>
              <a:t>.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endParaRPr lang="ko-KR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2" y="575398"/>
            <a:ext cx="3114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92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9" y="0"/>
            <a:ext cx="2944523" cy="138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995" y="1007996"/>
            <a:ext cx="2800801" cy="408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11" y="146179"/>
            <a:ext cx="2915516" cy="494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53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93174" y="195478"/>
            <a:ext cx="6937663" cy="457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04" y="1136779"/>
            <a:ext cx="2957043" cy="269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33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63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55" y="6928"/>
            <a:ext cx="504706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15" y="886981"/>
            <a:ext cx="5178685" cy="9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93"/>
          <a:stretch/>
        </p:blipFill>
        <p:spPr bwMode="auto">
          <a:xfrm>
            <a:off x="4398120" y="1940007"/>
            <a:ext cx="4625201" cy="226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44" y="4168820"/>
            <a:ext cx="3607888" cy="9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99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39" y="1168187"/>
            <a:ext cx="5234003" cy="372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r="11475" b="10501"/>
          <a:stretch/>
        </p:blipFill>
        <p:spPr bwMode="auto">
          <a:xfrm>
            <a:off x="55418" y="126852"/>
            <a:ext cx="2445327" cy="14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7545" y="547254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감성 </a:t>
            </a:r>
            <a:r>
              <a:rPr lang="ko-KR" alt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챗봇</a:t>
            </a:r>
            <a:r>
              <a:rPr lang="en-US" altLang="ko-KR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오늘 어때</a:t>
            </a:r>
            <a:endParaRPr lang="ko-KR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8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KakaoTalk_20220112_17080725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908" y="0"/>
            <a:ext cx="8984674" cy="50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079" y="1821044"/>
            <a:ext cx="4052739" cy="2563919"/>
          </a:xfrm>
        </p:spPr>
        <p:txBody>
          <a:bodyPr/>
          <a:lstStyle/>
          <a:p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직접 모델을 웹으로 구현하고 싶었으나 개발 실력과 시간 부족으로 구현하지 못함</a:t>
            </a: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음성 인식</a:t>
            </a: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음성 합성 기술을 적용하여 노년층 대상의 감성 </a:t>
            </a:r>
            <a:r>
              <a:rPr lang="ko-KR" altLang="en-US" sz="1800" dirty="0" err="1" smtClean="0">
                <a:latin typeface="배달의민족 도현" pitchFamily="50" charset="-127"/>
                <a:ea typeface="배달의민족 도현" pitchFamily="50" charset="-127"/>
              </a:rPr>
              <a:t>보이스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 대화를 만들고 싶었으나 하지 못함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자연스러운 대화 능력이 부족함 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5" y="76200"/>
            <a:ext cx="3659764" cy="166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17186" y="1647862"/>
            <a:ext cx="4052739" cy="256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웹 개발과 배포 실력을 기르고 구현한다</a:t>
            </a: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  <a:b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음성 인식</a:t>
            </a: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음성 합성 기술을 추후에 공부하여 해결점을 찾아 본다</a:t>
            </a: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  <a:b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성능을 높이기 위해 데이터를 더 모은다</a:t>
            </a: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sz="18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인지 행동 치료 </a:t>
            </a:r>
            <a:r>
              <a:rPr lang="ko-KR" altLang="en-US" sz="1800" dirty="0" err="1" smtClean="0">
                <a:latin typeface="배달의민족 도현" pitchFamily="50" charset="-127"/>
                <a:ea typeface="배달의민족 도현" pitchFamily="50" charset="-127"/>
              </a:rPr>
              <a:t>기법등을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 사용한 해외 모델을 참고한다</a:t>
            </a: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052455" y="2625436"/>
            <a:ext cx="51954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>
            <a:hlinkClick r:id="" action="ppaction://noaction"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>
            <a:hlinkClick r:id="" action="ppaction://noaction"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hlinkClick r:id="rId4" action="ppaction://hlinksldjump"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5" action="ppaction://hlinksldjump"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hlinkClick r:id="rId6" action="ppaction://hlinksldjump"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0" name="Google Shape;230;p3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문제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&amp;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가설 </a:t>
            </a:r>
            <a:endParaRPr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32" name="Google Shape;232;p33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" name="Google Shape;233;p33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모델 학습</a:t>
            </a:r>
            <a:endParaRPr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35" name="Google Shape;235;p33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" name="Google Shape;238;p3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9" name="Google Shape;239;p3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구현</a:t>
            </a:r>
            <a:endParaRPr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41" name="Google Shape;241;p33">
            <a:hlinkClick r:id="rId5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2" name="Google Shape;242;p33">
            <a:hlinkClick r:id="rId5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모델 선택 </a:t>
            </a:r>
            <a:endParaRPr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43" name="Google Shape;243;p33">
            <a:hlinkClick r:id="rId5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Transformer</a:t>
            </a:r>
            <a:endParaRPr dirty="0"/>
          </a:p>
        </p:txBody>
      </p:sp>
      <p:sp>
        <p:nvSpPr>
          <p:cNvPr id="244" name="Google Shape;244;p33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5" name="Google Shape;245;p33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852451" y="379931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한계점과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추후 해결 방안</a:t>
            </a:r>
            <a:endParaRPr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0" name="Google Shape;230;p33">
            <a:hlinkClick r:id="rId3" action="ppaction://hlinksldjump"/>
          </p:cNvPr>
          <p:cNvSpPr txBox="1">
            <a:spLocks/>
          </p:cNvSpPr>
          <p:nvPr/>
        </p:nvSpPr>
        <p:spPr>
          <a:xfrm>
            <a:off x="4244575" y="2046491"/>
            <a:ext cx="1684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18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Dataset</a:t>
            </a:r>
          </a:p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설명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073" y="1385455"/>
            <a:ext cx="7911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 smtClean="0"/>
              <a:t>우종하</a:t>
            </a:r>
            <a:r>
              <a:rPr lang="en-US" altLang="ko-KR" sz="1800" dirty="0" smtClean="0"/>
              <a:t>(2019), </a:t>
            </a:r>
            <a:r>
              <a:rPr lang="ko-KR" altLang="en-US" sz="1800" dirty="0" smtClean="0"/>
              <a:t>사례 중심으로 본 감성 </a:t>
            </a:r>
            <a:r>
              <a:rPr lang="ko-KR" altLang="en-US" sz="1800" dirty="0" err="1" smtClean="0"/>
              <a:t>챗봇의</a:t>
            </a:r>
            <a:r>
              <a:rPr lang="ko-KR" altLang="en-US" sz="1800" dirty="0" smtClean="0"/>
              <a:t> 미래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LangCon</a:t>
            </a:r>
            <a:r>
              <a:rPr lang="en-US" altLang="ko-KR" sz="1800" dirty="0" smtClean="0"/>
              <a:t> presentation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송민규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미디어젠</a:t>
            </a:r>
            <a:r>
              <a:rPr lang="en-US" altLang="ko-KR" sz="1800" dirty="0" smtClean="0"/>
              <a:t>(2020), </a:t>
            </a:r>
            <a:r>
              <a:rPr lang="ko-KR" altLang="en-US" sz="1800" dirty="0" smtClean="0"/>
              <a:t>감성대화 데이터 구축 가이드라인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유원준 외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명 </a:t>
            </a:r>
            <a:r>
              <a:rPr lang="en-US" altLang="ko-KR" sz="1800" dirty="0" smtClean="0"/>
              <a:t>(2022), </a:t>
            </a:r>
            <a:r>
              <a:rPr lang="ko-KR" altLang="en-US" sz="1800" dirty="0" err="1" smtClean="0"/>
              <a:t>딥러닝을</a:t>
            </a:r>
            <a:r>
              <a:rPr lang="ko-KR" altLang="en-US" sz="1800" dirty="0" smtClean="0"/>
              <a:t> 이용한 자연어 처리 입문 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위키독스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조경래 </a:t>
            </a:r>
            <a:r>
              <a:rPr lang="en-US" altLang="ko-KR" sz="1800" dirty="0" smtClean="0"/>
              <a:t>(2020) ,</a:t>
            </a:r>
            <a:r>
              <a:rPr lang="ko-KR" altLang="en-US" sz="1800" dirty="0" smtClean="0"/>
              <a:t>처음 배우는 </a:t>
            </a:r>
            <a:r>
              <a:rPr lang="ko-KR" altLang="en-US" sz="1800" dirty="0" err="1" smtClean="0"/>
              <a:t>딥러닝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챗봇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21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2" y="1288315"/>
            <a:ext cx="4260983" cy="32005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906515" y="2455408"/>
            <a:ext cx="4772892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OECD 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코로나 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19 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이후 </a:t>
            </a:r>
            <a:r>
              <a:rPr lang="ko-KR" altLang="en-US" sz="1800" dirty="0" err="1">
                <a:latin typeface="배달의민족 도현" pitchFamily="50" charset="-127"/>
                <a:ea typeface="배달의민족 도현" pitchFamily="50" charset="-127"/>
              </a:rPr>
              <a:t>우울감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 확산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지수</a:t>
            </a:r>
            <a:endParaRPr lang="en-US" altLang="ko-KR" sz="1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0" lvl="0" indent="0">
              <a:buNone/>
            </a:pP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한국의 경우 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10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명 중 약 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명이 </a:t>
            </a:r>
            <a:endParaRPr lang="en-US" altLang="ko-KR" sz="1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0" lvl="0" indent="0">
              <a:buNone/>
            </a:pP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우울증 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또는 </a:t>
            </a:r>
            <a:r>
              <a:rPr lang="ko-KR" altLang="en-US" sz="1800" dirty="0" err="1">
                <a:latin typeface="배달의민족 도현" pitchFamily="50" charset="-127"/>
                <a:ea typeface="배달의민족 도현" pitchFamily="50" charset="-127"/>
              </a:rPr>
              <a:t>우울감을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 겪을 정도로 </a:t>
            </a:r>
            <a:endParaRPr lang="en-US" altLang="ko-KR" sz="1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0" lvl="0" indent="0">
              <a:buNone/>
            </a:pP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상황이 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심각하다고 나타났다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. </a:t>
            </a:r>
          </a:p>
          <a:p>
            <a:pPr marL="0" lvl="0" indent="0">
              <a:buNone/>
            </a:pPr>
            <a:endParaRPr lang="en-US" altLang="ko-KR" sz="18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대한민국의 지난해 우울증 유병률은 </a:t>
            </a:r>
            <a:endParaRPr lang="en-US" altLang="ko-KR" sz="18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0" lvl="0" indent="0">
              <a:buNone/>
            </a:pPr>
            <a:r>
              <a:rPr lang="en-US" altLang="ko-KR" sz="1800" dirty="0" smtClean="0">
                <a:latin typeface="배달의민족 도현" pitchFamily="50" charset="-127"/>
                <a:ea typeface="배달의민족 도현" pitchFamily="50" charset="-127"/>
              </a:rPr>
              <a:t>36.8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%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로 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OECD </a:t>
            </a:r>
            <a:r>
              <a:rPr lang="ko-KR" altLang="en-US" sz="1800" dirty="0">
                <a:latin typeface="배달의민족 도현" pitchFamily="50" charset="-127"/>
                <a:ea typeface="배달의민족 도현" pitchFamily="50" charset="-127"/>
              </a:rPr>
              <a:t>국가 중 가장 </a:t>
            </a:r>
            <a:r>
              <a:rPr lang="ko-KR" altLang="en-US" sz="1800" dirty="0" smtClean="0">
                <a:latin typeface="배달의민족 도현" pitchFamily="50" charset="-127"/>
                <a:ea typeface="배달의민족 도현" pitchFamily="50" charset="-127"/>
              </a:rPr>
              <a:t>높았다</a:t>
            </a:r>
            <a:r>
              <a:rPr lang="en-US" altLang="ko-KR" sz="1800" dirty="0" smtClean="0"/>
              <a:t>. 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80" y="375276"/>
            <a:ext cx="3211787" cy="9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9" y="103908"/>
            <a:ext cx="974148" cy="10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543059" y="1255649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smtClean="0">
                <a:latin typeface="배달의민족 도현" pitchFamily="50" charset="-127"/>
                <a:ea typeface="배달의민족 도현" pitchFamily="50" charset="-127"/>
              </a:rPr>
              <a:t>문제 상황 </a:t>
            </a:r>
            <a:endParaRPr b="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2237509" y="2070018"/>
            <a:ext cx="4772892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장기간 지속되는 </a:t>
            </a:r>
            <a:r>
              <a:rPr lang="ko-KR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코로나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 비대면 상황 등으로 인해 한국인 </a:t>
            </a:r>
            <a:r>
              <a:rPr lang="en-US" altLang="ko-K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10</a:t>
            </a:r>
            <a:r>
              <a:rPr lang="ko-KR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명 중 </a:t>
            </a:r>
            <a:r>
              <a:rPr lang="en-US" altLang="ko-K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명이 </a:t>
            </a:r>
            <a:r>
              <a:rPr lang="ko-KR" alt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우울감</a:t>
            </a:r>
            <a:r>
              <a:rPr lang="ko-KR" altLang="en-US" sz="2000" dirty="0" err="1">
                <a:latin typeface="배달의민족 도현" pitchFamily="50" charset="-127"/>
                <a:ea typeface="배달의민족 도현" pitchFamily="50" charset="-127"/>
              </a:rPr>
              <a:t>을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 겪고 있지만 심리 </a:t>
            </a:r>
            <a:r>
              <a:rPr lang="ko-KR" altLang="en-US" sz="2000" dirty="0" smtClean="0">
                <a:latin typeface="배달의민족 도현" pitchFamily="50" charset="-127"/>
                <a:ea typeface="배달의민족 도현" pitchFamily="50" charset="-127"/>
              </a:rPr>
              <a:t>상담 등의 </a:t>
            </a:r>
            <a:r>
              <a:rPr lang="ko-KR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치료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를 잘 받지 않음</a:t>
            </a:r>
            <a:r>
              <a:rPr lang="en-US" altLang="ko-KR" sz="2000" dirty="0"/>
              <a:t>.</a:t>
            </a:r>
            <a:endParaRPr sz="2000" dirty="0"/>
          </a:p>
        </p:txBody>
      </p:sp>
      <p:grpSp>
        <p:nvGrpSpPr>
          <p:cNvPr id="202" name="Google Shape;202;p32"/>
          <p:cNvGrpSpPr/>
          <p:nvPr/>
        </p:nvGrpSpPr>
        <p:grpSpPr>
          <a:xfrm>
            <a:off x="697512" y="1446659"/>
            <a:ext cx="1349664" cy="912572"/>
            <a:chOff x="1023426" y="3412746"/>
            <a:chExt cx="1242670" cy="840151"/>
          </a:xfrm>
        </p:grpSpPr>
        <p:sp>
          <p:nvSpPr>
            <p:cNvPr id="203" name="Google Shape;203;p32"/>
            <p:cNvSpPr/>
            <p:nvPr/>
          </p:nvSpPr>
          <p:spPr>
            <a:xfrm flipH="1">
              <a:off x="1023426" y="3413217"/>
              <a:ext cx="1242670" cy="810068"/>
            </a:xfrm>
            <a:custGeom>
              <a:avLst/>
              <a:gdLst/>
              <a:ahLst/>
              <a:cxnLst/>
              <a:rect l="l" t="t" r="r" b="b"/>
              <a:pathLst>
                <a:path w="96331" h="62796" extrusionOk="0">
                  <a:moveTo>
                    <a:pt x="4438" y="1"/>
                  </a:moveTo>
                  <a:cubicBezTo>
                    <a:pt x="2005" y="144"/>
                    <a:pt x="1" y="2291"/>
                    <a:pt x="144" y="4724"/>
                  </a:cubicBezTo>
                  <a:lnTo>
                    <a:pt x="144" y="46949"/>
                  </a:lnTo>
                  <a:cubicBezTo>
                    <a:pt x="1" y="49382"/>
                    <a:pt x="1862" y="51529"/>
                    <a:pt x="4438" y="51672"/>
                  </a:cubicBezTo>
                  <a:lnTo>
                    <a:pt x="9018" y="51672"/>
                  </a:lnTo>
                  <a:lnTo>
                    <a:pt x="9018" y="61119"/>
                  </a:lnTo>
                  <a:cubicBezTo>
                    <a:pt x="8825" y="62088"/>
                    <a:pt x="9615" y="62795"/>
                    <a:pt x="10457" y="62795"/>
                  </a:cubicBezTo>
                  <a:cubicBezTo>
                    <a:pt x="10858" y="62795"/>
                    <a:pt x="11271" y="62634"/>
                    <a:pt x="11595" y="62264"/>
                  </a:cubicBezTo>
                  <a:lnTo>
                    <a:pt x="21185" y="51529"/>
                  </a:lnTo>
                  <a:lnTo>
                    <a:pt x="91893" y="51529"/>
                  </a:lnTo>
                  <a:cubicBezTo>
                    <a:pt x="94470" y="51386"/>
                    <a:pt x="96330" y="49382"/>
                    <a:pt x="96187" y="46806"/>
                  </a:cubicBezTo>
                  <a:lnTo>
                    <a:pt x="96187" y="4724"/>
                  </a:lnTo>
                  <a:cubicBezTo>
                    <a:pt x="96330" y="2291"/>
                    <a:pt x="94470" y="144"/>
                    <a:pt x="9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023426" y="3412746"/>
              <a:ext cx="1242670" cy="840151"/>
            </a:xfrm>
            <a:custGeom>
              <a:avLst/>
              <a:gdLst/>
              <a:ahLst/>
              <a:cxnLst/>
              <a:rect l="l" t="t" r="r" b="b"/>
              <a:pathLst>
                <a:path w="96331" h="65128" fill="none" extrusionOk="0">
                  <a:moveTo>
                    <a:pt x="4438" y="1"/>
                  </a:moveTo>
                  <a:lnTo>
                    <a:pt x="91893" y="1"/>
                  </a:lnTo>
                  <a:cubicBezTo>
                    <a:pt x="94469" y="1"/>
                    <a:pt x="96330" y="2148"/>
                    <a:pt x="96187" y="4724"/>
                  </a:cubicBezTo>
                  <a:lnTo>
                    <a:pt x="96187" y="46806"/>
                  </a:lnTo>
                  <a:cubicBezTo>
                    <a:pt x="96330" y="49383"/>
                    <a:pt x="94469" y="51386"/>
                    <a:pt x="91893" y="51530"/>
                  </a:cubicBezTo>
                  <a:lnTo>
                    <a:pt x="87456" y="51530"/>
                  </a:lnTo>
                  <a:lnTo>
                    <a:pt x="87456" y="65127"/>
                  </a:lnTo>
                  <a:lnTo>
                    <a:pt x="75146" y="51530"/>
                  </a:lnTo>
                  <a:lnTo>
                    <a:pt x="4438" y="51530"/>
                  </a:lnTo>
                  <a:cubicBezTo>
                    <a:pt x="1861" y="51386"/>
                    <a:pt x="0" y="49383"/>
                    <a:pt x="144" y="46806"/>
                  </a:cubicBezTo>
                  <a:lnTo>
                    <a:pt x="144" y="4724"/>
                  </a:lnTo>
                  <a:cubicBezTo>
                    <a:pt x="0" y="2148"/>
                    <a:pt x="1861" y="1"/>
                    <a:pt x="443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2"/>
          <p:cNvGrpSpPr/>
          <p:nvPr/>
        </p:nvGrpSpPr>
        <p:grpSpPr>
          <a:xfrm>
            <a:off x="7414692" y="2352747"/>
            <a:ext cx="1016081" cy="1413062"/>
            <a:chOff x="6775075" y="-938225"/>
            <a:chExt cx="1676425" cy="2331400"/>
          </a:xfrm>
        </p:grpSpPr>
        <p:sp>
          <p:nvSpPr>
            <p:cNvPr id="206" name="Google Shape;206;p32"/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381300" y="189875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>
            <a:hlinkClick r:id="rId3" action="ppaction://hlinksldjump"/>
          </p:cNvPr>
          <p:cNvSpPr txBox="1"/>
          <p:nvPr/>
        </p:nvSpPr>
        <p:spPr>
          <a:xfrm>
            <a:off x="3762850" y="4170325"/>
            <a:ext cx="16185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Activities</a:t>
            </a:r>
            <a:endParaRPr sz="20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6" name="Google Shape;216;p32">
            <a:hlinkClick r:id="" action="ppaction://hlinkshowjump?jump=previousslide"/>
          </p:cNvPr>
          <p:cNvSpPr txBox="1"/>
          <p:nvPr/>
        </p:nvSpPr>
        <p:spPr>
          <a:xfrm>
            <a:off x="713225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7" name="Google Shape;217;p32">
            <a:hlinkClick r:id="" action="ppaction://hlinkshowjump?jump=nextslide"/>
          </p:cNvPr>
          <p:cNvSpPr txBox="1"/>
          <p:nvPr/>
        </p:nvSpPr>
        <p:spPr>
          <a:xfrm>
            <a:off x="7232750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908" y="2190831"/>
            <a:ext cx="6968837" cy="576000"/>
          </a:xfrm>
        </p:spPr>
        <p:txBody>
          <a:bodyPr/>
          <a:lstStyle/>
          <a:p>
            <a:pPr fontAlgn="base" latinLnBrk="1"/>
            <a:r>
              <a:rPr lang="en-US" altLang="ko-KR" sz="2800" b="0" dirty="0">
                <a:latin typeface="배달의민족 도현" pitchFamily="50" charset="-127"/>
                <a:ea typeface="배달의민족 도현" pitchFamily="50" charset="-127"/>
              </a:rPr>
              <a:t>(feat. </a:t>
            </a:r>
            <a:r>
              <a:rPr lang="ko-KR" altLang="en-US" sz="2800" b="0" dirty="0">
                <a:latin typeface="배달의민족 도현" pitchFamily="50" charset="-127"/>
                <a:ea typeface="배달의민족 도현" pitchFamily="50" charset="-127"/>
              </a:rPr>
              <a:t>늘어나는 </a:t>
            </a:r>
            <a:r>
              <a:rPr lang="en-US" altLang="ko-KR" sz="2800" b="0" dirty="0"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2800" b="0" dirty="0">
                <a:latin typeface="배달의민족 도현" pitchFamily="50" charset="-127"/>
                <a:ea typeface="배달의민족 도현" pitchFamily="50" charset="-127"/>
              </a:rPr>
              <a:t>인 가구</a:t>
            </a:r>
            <a:r>
              <a:rPr lang="en-US" altLang="ko-KR" sz="2800" b="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br>
              <a:rPr lang="en-US" altLang="ko-KR" sz="2800" b="0" dirty="0" smtClean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2800" b="0" dirty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ko-KR" altLang="en-US" sz="2800" b="0" dirty="0"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2800" b="0" dirty="0" smtClean="0">
                <a:latin typeface="배달의민족 도현" pitchFamily="50" charset="-127"/>
                <a:ea typeface="배달의민족 도현" pitchFamily="50" charset="-127"/>
              </a:rPr>
              <a:t>인간은 </a:t>
            </a:r>
            <a:r>
              <a:rPr lang="ko-KR" altLang="en-US" sz="2800" b="0" dirty="0">
                <a:latin typeface="배달의민족 도현" pitchFamily="50" charset="-127"/>
                <a:ea typeface="배달의민족 도현" pitchFamily="50" charset="-127"/>
              </a:rPr>
              <a:t>사회적 동물이라는데</a:t>
            </a:r>
            <a:r>
              <a:rPr lang="en-US" altLang="ko-KR" sz="2800" b="0" dirty="0">
                <a:latin typeface="배달의민족 도현" pitchFamily="50" charset="-127"/>
                <a:ea typeface="배달의민족 도현" pitchFamily="50" charset="-127"/>
              </a:rPr>
              <a:t>... </a:t>
            </a:r>
            <a:r>
              <a:rPr lang="ko-KR" altLang="en-US" sz="2800" b="0" dirty="0">
                <a:latin typeface="배달의민족 도현" pitchFamily="50" charset="-127"/>
                <a:ea typeface="배달의민족 도현" pitchFamily="50" charset="-127"/>
              </a:rPr>
              <a:t>왜 나는 사람을 만나서 대화를 못하는 걸까</a:t>
            </a:r>
            <a:r>
              <a:rPr lang="en-US" altLang="ko-KR" sz="2800" b="0" dirty="0" smtClean="0">
                <a:latin typeface="배달의민족 도현" pitchFamily="50" charset="-127"/>
                <a:ea typeface="배달의민족 도현" pitchFamily="50" charset="-127"/>
              </a:rPr>
              <a:t>...</a:t>
            </a:r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</a:b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직원, 책상, 스트레스, 탈진 한, 지루한, 피곤한, 우울한, 우울증, 슬퍼, 게으른, 과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22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65" y="1913021"/>
            <a:ext cx="4959927" cy="30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son holding black samsung android smartpho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500" r="15572" b="6300"/>
          <a:stretch/>
        </p:blipFill>
        <p:spPr bwMode="auto">
          <a:xfrm>
            <a:off x="7005492" y="2155562"/>
            <a:ext cx="1941698" cy="2305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2340218"/>
            <a:ext cx="2393281" cy="22145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>
            <a:stCxn id="2055" idx="3"/>
          </p:cNvCxnSpPr>
          <p:nvPr/>
        </p:nvCxnSpPr>
        <p:spPr>
          <a:xfrm>
            <a:off x="2564730" y="3447499"/>
            <a:ext cx="552543" cy="9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73037" y="3253534"/>
            <a:ext cx="772391" cy="29323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860474" y="2687782"/>
            <a:ext cx="1233053" cy="51611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60474" y="4374612"/>
            <a:ext cx="616526" cy="7688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0012" y="2735706"/>
            <a:ext cx="3960900" cy="576000"/>
          </a:xfrm>
        </p:spPr>
        <p:txBody>
          <a:bodyPr/>
          <a:lstStyle/>
          <a:p>
            <a:r>
              <a:rPr lang="ko-KR" altLang="en-US" dirty="0" smtClean="0"/>
              <a:t>기능적 측면에 치중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규칙기반 </a:t>
            </a:r>
            <a:r>
              <a:rPr lang="ko-KR" altLang="en-US" dirty="0" err="1" smtClean="0"/>
              <a:t>챗봇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5" y="326942"/>
            <a:ext cx="4684197" cy="229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7" y="2735706"/>
            <a:ext cx="4754185" cy="231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68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4" y="747712"/>
            <a:ext cx="54864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8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50" y="1399310"/>
            <a:ext cx="6906923" cy="321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53954" y="394690"/>
            <a:ext cx="5759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sz="4000" dirty="0">
                <a:latin typeface="배달의민족 도현" pitchFamily="50" charset="-127"/>
                <a:ea typeface="배달의민족 도현" pitchFamily="50" charset="-127"/>
              </a:rPr>
              <a:t>감성 </a:t>
            </a:r>
            <a:r>
              <a:rPr lang="ko-KR" altLang="en-US" sz="4000" dirty="0" err="1">
                <a:latin typeface="배달의민족 도현" pitchFamily="50" charset="-127"/>
                <a:ea typeface="배달의민족 도현" pitchFamily="50" charset="-127"/>
              </a:rPr>
              <a:t>챗봇이</a:t>
            </a:r>
            <a:r>
              <a:rPr lang="ko-KR" altLang="en-US" sz="40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필요한 이유 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52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606801"/>
            <a:ext cx="7912741" cy="395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49931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273</Words>
  <Application>Microsoft Office PowerPoint</Application>
  <PresentationFormat>화면 슬라이드 쇼(16:9)</PresentationFormat>
  <Paragraphs>59</Paragraphs>
  <Slides>20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맑은 고딕</vt:lpstr>
      <vt:lpstr>배달의민족 도현</vt:lpstr>
      <vt:lpstr>Signika</vt:lpstr>
      <vt:lpstr>Palanquin</vt:lpstr>
      <vt:lpstr>University Digital Choice Boards by Slidesgo</vt:lpstr>
      <vt:lpstr> 감성 챗봇 오늘 어때 </vt:lpstr>
      <vt:lpstr>목차</vt:lpstr>
      <vt:lpstr>PowerPoint 프레젠테이션</vt:lpstr>
      <vt:lpstr>문제 상황 </vt:lpstr>
      <vt:lpstr>(feat. 늘어나는 1인 가구)  인간은 사회적 동물이라는데... 왜 나는 사람을 만나서 대화를 못하는 걸까... </vt:lpstr>
      <vt:lpstr>기능적 측면에 치중  규칙기반 챗봇</vt:lpstr>
      <vt:lpstr>PowerPoint 프레젠테이션</vt:lpstr>
      <vt:lpstr>PowerPoint 프레젠테이션</vt:lpstr>
      <vt:lpstr>PowerPoint 프레젠테이션</vt:lpstr>
      <vt:lpstr>문제 &amp; 가설 </vt:lpstr>
      <vt:lpstr>Dataset 설명  AI 허브, 감성 대화 말뭉치,미디어젠   </vt:lpstr>
      <vt:lpstr>PowerPoint 프레젠테이션</vt:lpstr>
      <vt:lpstr>트랜스포머(Transformer)는 2017년 구글이 발표한 논문인 "Attention is all you need"에서 나온 모델로 기존의 seq2seq의 구조인 인코더-디코더를 따르면서도, 논문의 이름처럼 어텐션(Attention)만으로 구현한 모델   RNN 혹은 CNN을 사용하지 않고 attention만 사용해서 학습 시간이 훨씬 감소. 그럼에도 불구하고 성능도 매우 높게 나오는 모델이라는 점.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직접 모델을 웹으로 구현하고 싶었으나 개발 실력과 시간 부족으로 구현하지 못함  - 음성 인식, 음성 합성 기술을 적용하여 노년층 대상의 감성 보이스 대화를 만들고 싶었으나 하지 못함  - 자연스러운 대화 능력이 부족함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Digital Choice Boards</dc:title>
  <dc:creator>Administrator</dc:creator>
  <cp:lastModifiedBy>USER</cp:lastModifiedBy>
  <cp:revision>16</cp:revision>
  <dcterms:modified xsi:type="dcterms:W3CDTF">2022-01-12T08:17:06Z</dcterms:modified>
</cp:coreProperties>
</file>