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79" r:id="rId9"/>
    <p:sldId id="267" r:id="rId10"/>
    <p:sldId id="268" r:id="rId11"/>
    <p:sldId id="257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9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Simplifying SQL*Loader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Oracle 12c </a:t>
            </a:r>
          </a:p>
          <a:p>
            <a:endParaRPr lang="en-US" dirty="0"/>
          </a:p>
          <a:p>
            <a:r>
              <a:rPr lang="en-US" dirty="0" smtClean="0"/>
              <a:t>By:  Dorothy H. Sanchez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SQLLDR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many options that can be used with SQLLDR some include:</a:t>
            </a:r>
          </a:p>
          <a:p>
            <a:r>
              <a:rPr lang="en-US" dirty="0" smtClean="0"/>
              <a:t>ROWS = n</a:t>
            </a:r>
          </a:p>
          <a:p>
            <a:r>
              <a:rPr lang="en-US" dirty="0" smtClean="0"/>
              <a:t>ERRORS = 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DIRECT = {TRUE | FALSE}</a:t>
            </a:r>
            <a:endParaRPr lang="en-US" dirty="0" smtClean="0"/>
          </a:p>
          <a:p>
            <a:r>
              <a:rPr lang="en-US" dirty="0" smtClean="0"/>
              <a:t>LOADS = n</a:t>
            </a:r>
          </a:p>
          <a:p>
            <a:r>
              <a:rPr lang="en-US" dirty="0" smtClean="0"/>
              <a:t>PARALLEL = { TRUE | FALSE}</a:t>
            </a:r>
          </a:p>
          <a:p>
            <a:r>
              <a:rPr lang="en-US" dirty="0" smtClean="0"/>
              <a:t>SKIP = 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Input data file contains the data to be loaded into the database</a:t>
            </a:r>
          </a:p>
          <a:p>
            <a:r>
              <a:rPr lang="en-US" dirty="0" smtClean="0"/>
              <a:t>Each and every record must be on a separate line</a:t>
            </a:r>
          </a:p>
          <a:p>
            <a:r>
              <a:rPr lang="en-US" dirty="0" smtClean="0"/>
              <a:t>The column values must have a delimiter character. Examples are commas, semicolons, whitespaces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97" y="2286000"/>
            <a:ext cx="539650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1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CSV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362200"/>
            <a:ext cx="7073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create table </a:t>
            </a:r>
            <a:r>
              <a:rPr lang="en-US" sz="2400" b="1" dirty="0">
                <a:solidFill>
                  <a:srgbClr val="FF0000"/>
                </a:solidFill>
              </a:rPr>
              <a:t>txt_employees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 EMPLOYEE_ID 	</a:t>
            </a:r>
            <a:r>
              <a:rPr lang="en-US" sz="2400" dirty="0" smtClean="0"/>
              <a:t>	NUMBER(6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FIRST_NAME </a:t>
            </a:r>
            <a:r>
              <a:rPr lang="en-US" sz="2400" dirty="0" smtClean="0"/>
              <a:t>			VARCHAR2(20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LAST_NAME			VARCHAR2(25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HIRE_DATE </a:t>
            </a:r>
            <a:r>
              <a:rPr lang="en-US" sz="2400" dirty="0" smtClean="0"/>
              <a:t>			DATE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 JOB_ID              </a:t>
            </a:r>
            <a:r>
              <a:rPr lang="en-US" sz="2400" dirty="0" smtClean="0"/>
              <a:t>		VARCHAR2(10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SALARY              </a:t>
            </a:r>
            <a:r>
              <a:rPr lang="en-US" sz="2400" dirty="0" smtClean="0"/>
              <a:t>		NUMBER(8,2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MANAGER_ID </a:t>
            </a:r>
            <a:r>
              <a:rPr lang="en-US" sz="2400" dirty="0" smtClean="0"/>
              <a:t>		NUMBER(6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DEPARTMENT_ID		 </a:t>
            </a:r>
            <a:r>
              <a:rPr lang="en-US" sz="2400" dirty="0"/>
              <a:t>NUMBER(4)</a:t>
            </a:r>
          </a:p>
          <a:p>
            <a:pPr marL="0" indent="0">
              <a:buNone/>
            </a:pP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create table </a:t>
            </a:r>
            <a:r>
              <a:rPr lang="en-US" sz="2400" b="1" dirty="0">
                <a:solidFill>
                  <a:srgbClr val="FF0000"/>
                </a:solidFill>
              </a:rPr>
              <a:t>csv_employees </a:t>
            </a:r>
            <a:r>
              <a:rPr lang="en-US" sz="2400" dirty="0"/>
              <a:t>as select * from txt_employees;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19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– CSV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load data</a:t>
            </a:r>
          </a:p>
          <a:p>
            <a:pPr marL="0" indent="0">
              <a:buNone/>
            </a:pPr>
            <a:r>
              <a:rPr lang="en-US" dirty="0"/>
              <a:t>infile </a:t>
            </a:r>
            <a:r>
              <a:rPr lang="en-US" dirty="0" smtClean="0"/>
              <a:t>‘D:\interview_project\csv_data.csv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into table csv_employees</a:t>
            </a:r>
          </a:p>
          <a:p>
            <a:pPr marL="0" indent="0">
              <a:buNone/>
            </a:pPr>
            <a:r>
              <a:rPr lang="en-US" dirty="0"/>
              <a:t>fields terminated by ','</a:t>
            </a:r>
          </a:p>
          <a:p>
            <a:pPr marL="0" indent="0">
              <a:buNone/>
            </a:pPr>
            <a:r>
              <a:rPr lang="en-US" dirty="0"/>
              <a:t>TRAILING NULLCOLS</a:t>
            </a:r>
          </a:p>
          <a:p>
            <a:pPr marL="0" indent="0">
              <a:buNone/>
            </a:pPr>
            <a:r>
              <a:rPr lang="en-US" dirty="0"/>
              <a:t>(employee_id, first_name, last_name, </a:t>
            </a:r>
          </a:p>
          <a:p>
            <a:pPr marL="0" indent="0">
              <a:buNone/>
            </a:pPr>
            <a:r>
              <a:rPr lang="en-US" dirty="0"/>
              <a:t>hire_date, job_id, salary,</a:t>
            </a:r>
          </a:p>
          <a:p>
            <a:pPr marL="0" indent="0">
              <a:buNone/>
            </a:pPr>
            <a:r>
              <a:rPr lang="en-US" dirty="0"/>
              <a:t>manager_id nullif manager_id = BLANKS, department_id nullif department_id= BLANKS)</a:t>
            </a:r>
          </a:p>
        </p:txBody>
      </p:sp>
    </p:spTree>
    <p:extLst>
      <p:ext uri="{BB962C8B-B14F-4D97-AF65-F5344CB8AC3E}">
        <p14:creationId xmlns:p14="http://schemas.microsoft.com/office/powerpoint/2010/main" val="6440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CSV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:&gt; sqlldr hr/</a:t>
            </a:r>
            <a:r>
              <a:rPr lang="en-US" dirty="0" err="1"/>
              <a:t>hr@pdborcl</a:t>
            </a:r>
            <a:r>
              <a:rPr lang="en-US" dirty="0"/>
              <a:t> control=</a:t>
            </a:r>
            <a:r>
              <a:rPr lang="en-US" dirty="0" err="1"/>
              <a:t>csv_loader.ctl</a:t>
            </a:r>
            <a:r>
              <a:rPr lang="en-US" dirty="0"/>
              <a:t> direct=TRUE log=csvlog.log discard=</a:t>
            </a:r>
            <a:r>
              <a:rPr lang="en-US" dirty="0" err="1"/>
              <a:t>csvdiscard.dsc</a:t>
            </a:r>
            <a:r>
              <a:rPr lang="en-US" dirty="0"/>
              <a:t> bad=</a:t>
            </a:r>
            <a:r>
              <a:rPr lang="en-US" dirty="0" err="1"/>
              <a:t>csvbad.bad</a:t>
            </a:r>
            <a:r>
              <a:rPr lang="en-US" dirty="0"/>
              <a:t> </a:t>
            </a:r>
            <a:r>
              <a:rPr lang="en-US" dirty="0" smtClean="0"/>
              <a:t>skip=1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 There are no commas in the SQLLDR command line.  Commands are separated by whitespace.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a look at the data in the csv_employees table.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71800"/>
            <a:ext cx="1798320" cy="16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– Text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load data</a:t>
            </a:r>
          </a:p>
          <a:p>
            <a:pPr marL="0" indent="0">
              <a:buNone/>
            </a:pPr>
            <a:r>
              <a:rPr lang="en-US" dirty="0"/>
              <a:t>infile 'D:\interview_project\txt_data.txt'</a:t>
            </a:r>
          </a:p>
          <a:p>
            <a:pPr marL="0" indent="0">
              <a:buNone/>
            </a:pPr>
            <a:r>
              <a:rPr lang="en-US" dirty="0"/>
              <a:t>into table </a:t>
            </a:r>
            <a:r>
              <a:rPr lang="en-US" dirty="0" err="1"/>
              <a:t>hr.txt_employees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fields terminated by '\t'</a:t>
            </a:r>
          </a:p>
          <a:p>
            <a:pPr marL="0" indent="0">
              <a:buNone/>
            </a:pPr>
            <a:r>
              <a:rPr lang="en-US" dirty="0"/>
              <a:t>TRAILING NULLCOLS</a:t>
            </a:r>
          </a:p>
          <a:p>
            <a:pPr marL="0" indent="0">
              <a:buNone/>
            </a:pPr>
            <a:r>
              <a:rPr lang="en-US" dirty="0"/>
              <a:t>(employee_id, first_name, last_name, </a:t>
            </a:r>
          </a:p>
          <a:p>
            <a:pPr marL="0" indent="0">
              <a:buNone/>
            </a:pPr>
            <a:r>
              <a:rPr lang="en-US" dirty="0"/>
              <a:t>hire_date, job_id, salary,manager_id nullif manager_id=BLANKS, department_id nullif department_id=BLANKS)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– Text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:&gt; sqlldr hr/</a:t>
            </a:r>
            <a:r>
              <a:rPr lang="en-US" dirty="0" err="1"/>
              <a:t>hr@pdborcl</a:t>
            </a:r>
            <a:r>
              <a:rPr lang="en-US" dirty="0"/>
              <a:t> control=</a:t>
            </a:r>
            <a:r>
              <a:rPr lang="en-US" dirty="0" err="1"/>
              <a:t>txt_loader.ctl</a:t>
            </a:r>
            <a:r>
              <a:rPr lang="en-US" dirty="0"/>
              <a:t> direct=TRUE log=txtlog.log discard=</a:t>
            </a:r>
            <a:r>
              <a:rPr lang="en-US" dirty="0" err="1"/>
              <a:t>txtdiscard.dsc</a:t>
            </a:r>
            <a:r>
              <a:rPr lang="en-US" dirty="0"/>
              <a:t> bad=</a:t>
            </a:r>
            <a:r>
              <a:rPr lang="en-US" dirty="0" err="1"/>
              <a:t>txt.bad</a:t>
            </a:r>
            <a:r>
              <a:rPr lang="en-US" dirty="0"/>
              <a:t> </a:t>
            </a:r>
            <a:r>
              <a:rPr lang="en-US" dirty="0" smtClean="0"/>
              <a:t>skip=1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4114800"/>
            <a:ext cx="22860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SQL*Loader?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Utility that loads data from external files into the Oracle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a look at the data in the txt_employees table.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3200400"/>
            <a:ext cx="13792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load data</a:t>
            </a:r>
          </a:p>
          <a:p>
            <a:pPr marL="0" indent="0">
              <a:buNone/>
            </a:pPr>
            <a:r>
              <a:rPr lang="en-US" dirty="0"/>
              <a:t>infile *</a:t>
            </a:r>
          </a:p>
          <a:p>
            <a:pPr marL="0" indent="0">
              <a:buNone/>
            </a:pPr>
            <a:r>
              <a:rPr lang="en-US" dirty="0"/>
              <a:t>append</a:t>
            </a:r>
          </a:p>
          <a:p>
            <a:pPr marL="0" indent="0">
              <a:buNone/>
            </a:pPr>
            <a:r>
              <a:rPr lang="en-US" dirty="0"/>
              <a:t>into table </a:t>
            </a:r>
            <a:r>
              <a:rPr lang="en-US" dirty="0" err="1"/>
              <a:t>hr.csv_employees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fields terminated by '\t'</a:t>
            </a:r>
          </a:p>
          <a:p>
            <a:pPr marL="0" indent="0">
              <a:buNone/>
            </a:pPr>
            <a:r>
              <a:rPr lang="en-US" dirty="0"/>
              <a:t>(employee_id, first_name, last_name, </a:t>
            </a:r>
          </a:p>
          <a:p>
            <a:pPr marL="0" indent="0">
              <a:buNone/>
            </a:pPr>
            <a:r>
              <a:rPr lang="en-US" dirty="0"/>
              <a:t>hire_date, job_id, salary,manager_id, department_id)</a:t>
            </a:r>
          </a:p>
          <a:p>
            <a:pPr marL="0" indent="0">
              <a:buNone/>
            </a:pPr>
            <a:r>
              <a:rPr lang="en-US" dirty="0"/>
              <a:t>BEGINDATA</a:t>
            </a:r>
          </a:p>
          <a:p>
            <a:pPr marL="0" indent="0">
              <a:buNone/>
            </a:pPr>
            <a:r>
              <a:rPr lang="en-US" dirty="0"/>
              <a:t>555	Diana	</a:t>
            </a:r>
            <a:r>
              <a:rPr lang="en-US" dirty="0" smtClean="0"/>
              <a:t>David</a:t>
            </a:r>
            <a:r>
              <a:rPr lang="en-US" dirty="0"/>
              <a:t>	07-FEB-99	IT_PROG	4200	103	60                          </a:t>
            </a:r>
          </a:p>
          <a:p>
            <a:pPr marL="0" indent="0">
              <a:buNone/>
            </a:pPr>
            <a:r>
              <a:rPr lang="en-US" dirty="0"/>
              <a:t>666	Nancy	Lewis	17-AUG-94 	FI_MGR	12000	101	100                          </a:t>
            </a:r>
          </a:p>
          <a:p>
            <a:pPr marL="0" indent="0">
              <a:buNone/>
            </a:pPr>
            <a:r>
              <a:rPr lang="en-US" dirty="0"/>
              <a:t>777	Daniel	Smith	16-AUG-94 	FI_ACCOUNT	9000	108	100                              </a:t>
            </a:r>
          </a:p>
          <a:p>
            <a:pPr marL="0" indent="0">
              <a:buNone/>
            </a:pPr>
            <a:r>
              <a:rPr lang="en-US" dirty="0"/>
              <a:t>888	John	</a:t>
            </a:r>
            <a:r>
              <a:rPr lang="en-US" dirty="0" smtClean="0"/>
              <a:t>Kumar</a:t>
            </a:r>
            <a:r>
              <a:rPr lang="en-US" dirty="0"/>
              <a:t>	28-SEP-97 	FI_ACCOUNT	8200	108	100                          </a:t>
            </a:r>
          </a:p>
          <a:p>
            <a:pPr marL="0" indent="0">
              <a:buNone/>
            </a:pPr>
            <a:r>
              <a:rPr lang="en-US" dirty="0"/>
              <a:t>999	Ismael	Brown	30-SEP-97 	FI_ACCOUNT	7700	108	100 </a:t>
            </a:r>
          </a:p>
        </p:txBody>
      </p:sp>
    </p:spTree>
    <p:extLst>
      <p:ext uri="{BB962C8B-B14F-4D97-AF65-F5344CB8AC3E}">
        <p14:creationId xmlns:p14="http://schemas.microsoft.com/office/powerpoint/2010/main" val="33827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Append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:&gt; sqlldr hr/</a:t>
            </a:r>
            <a:r>
              <a:rPr lang="en-US" dirty="0" err="1"/>
              <a:t>hr@pdborcl</a:t>
            </a:r>
            <a:r>
              <a:rPr lang="en-US" dirty="0"/>
              <a:t> control=</a:t>
            </a:r>
            <a:r>
              <a:rPr lang="en-US" dirty="0" err="1"/>
              <a:t>append_loader.ctl</a:t>
            </a:r>
            <a:r>
              <a:rPr lang="en-US" dirty="0"/>
              <a:t> log=appendlog.log </a:t>
            </a:r>
            <a:r>
              <a:rPr lang="en-US" dirty="0" smtClean="0"/>
              <a:t>discard=</a:t>
            </a:r>
            <a:r>
              <a:rPr lang="en-US" dirty="0" err="1" smtClean="0"/>
              <a:t>appenddiscard.dsc</a:t>
            </a:r>
            <a:r>
              <a:rPr lang="en-US" dirty="0" smtClean="0"/>
              <a:t> bad=</a:t>
            </a:r>
            <a:r>
              <a:rPr lang="en-US" dirty="0" err="1" smtClean="0"/>
              <a:t>appendbad.bad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84331"/>
            <a:ext cx="1790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a look at the new records add to the csv_employees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76600"/>
            <a:ext cx="1333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396" y="2743200"/>
            <a:ext cx="614405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SQL*Loader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 across a network  or locally</a:t>
            </a:r>
          </a:p>
          <a:p>
            <a:r>
              <a:rPr lang="en-US" dirty="0" smtClean="0"/>
              <a:t>With one load session, data can be loaded from multiple data files.</a:t>
            </a:r>
            <a:endParaRPr lang="en-US" dirty="0"/>
          </a:p>
          <a:p>
            <a:r>
              <a:rPr lang="en-US" dirty="0" smtClean="0"/>
              <a:t>With one load session, data can be loaded into multiple tables.</a:t>
            </a:r>
          </a:p>
          <a:p>
            <a:r>
              <a:rPr lang="en-US" dirty="0" smtClean="0"/>
              <a:t>Data character set can be specified</a:t>
            </a:r>
          </a:p>
          <a:p>
            <a:r>
              <a:rPr lang="en-US" dirty="0" smtClean="0"/>
              <a:t>Load data based on a data criteria </a:t>
            </a:r>
          </a:p>
        </p:txBody>
      </p:sp>
    </p:spTree>
    <p:extLst>
      <p:ext uri="{BB962C8B-B14F-4D97-AF65-F5344CB8AC3E}">
        <p14:creationId xmlns:p14="http://schemas.microsoft.com/office/powerpoint/2010/main" val="8886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 from disk, tape, or name pipe</a:t>
            </a:r>
          </a:p>
          <a:p>
            <a:r>
              <a:rPr lang="en-US" dirty="0" smtClean="0"/>
              <a:t>Generate error reports</a:t>
            </a:r>
          </a:p>
          <a:p>
            <a:r>
              <a:rPr lang="en-US" dirty="0" smtClean="0"/>
              <a:t>Generate unique sequential key values in specified columns</a:t>
            </a:r>
          </a:p>
          <a:p>
            <a:r>
              <a:rPr lang="en-US" dirty="0" smtClean="0"/>
              <a:t>Manipulate the data before loading it, using SQL functions.</a:t>
            </a:r>
          </a:p>
          <a:p>
            <a:r>
              <a:rPr lang="en-US" dirty="0" smtClean="0"/>
              <a:t>Use secondary datafiles for loading LOBs and collections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file to be loaded </a:t>
            </a:r>
          </a:p>
          <a:p>
            <a:r>
              <a:rPr lang="en-US" dirty="0" smtClean="0"/>
              <a:t>A database table to load the input data into.</a:t>
            </a:r>
          </a:p>
          <a:p>
            <a:r>
              <a:rPr lang="en-US" dirty="0" smtClean="0"/>
              <a:t>Control file instructing SQL*Loader on how to process the input data file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10000"/>
            <a:ext cx="2971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SQL*Loader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Input data files </a:t>
            </a:r>
            <a:r>
              <a:rPr lang="en-US" dirty="0" smtClean="0"/>
              <a:t>– contains the data that will be loaded into the database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Control file </a:t>
            </a:r>
            <a:r>
              <a:rPr lang="en-US" dirty="0" smtClean="0"/>
              <a:t>–  it tells the SQL*Loader how to interpret the content of the Input data files and what to do with each row extracted.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Log file </a:t>
            </a:r>
            <a:r>
              <a:rPr lang="en-US" dirty="0" smtClean="0"/>
              <a:t>– contains a detail summary about the data load and gives a description of any errors that have occurred during the load process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Bad file </a:t>
            </a:r>
            <a:r>
              <a:rPr lang="en-US" dirty="0" smtClean="0"/>
              <a:t>– contains records that are rejected. Examples: invalid format or integrity constraint violation. It will be automatically created if not specified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Discard File </a:t>
            </a:r>
            <a:r>
              <a:rPr lang="en-US" dirty="0" smtClean="0"/>
              <a:t>– Contains records that were filtered out of the load process because they did not match the criteria specified in the control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Load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Conventional Path Loads</a:t>
            </a:r>
          </a:p>
          <a:p>
            <a:pPr lvl="1"/>
            <a:r>
              <a:rPr lang="en-US" dirty="0" smtClean="0"/>
              <a:t>Executes SQL </a:t>
            </a:r>
            <a:r>
              <a:rPr lang="en-US" dirty="0"/>
              <a:t> </a:t>
            </a:r>
            <a:r>
              <a:rPr lang="en-US" dirty="0" smtClean="0"/>
              <a:t>INSERT</a:t>
            </a:r>
            <a:r>
              <a:rPr lang="en-US" dirty="0" smtClean="0"/>
              <a:t> statements </a:t>
            </a:r>
            <a:r>
              <a:rPr lang="en-US" dirty="0" smtClean="0"/>
              <a:t>to </a:t>
            </a:r>
            <a:r>
              <a:rPr lang="en-US" smtClean="0"/>
              <a:t>populate </a:t>
            </a:r>
            <a:r>
              <a:rPr lang="en-US" smtClean="0"/>
              <a:t>tables</a:t>
            </a:r>
            <a:endParaRPr lang="en-US" dirty="0" smtClean="0"/>
          </a:p>
          <a:p>
            <a:r>
              <a:rPr lang="en-US" dirty="0" smtClean="0"/>
              <a:t>Direct Path Load</a:t>
            </a:r>
          </a:p>
          <a:p>
            <a:pPr lvl="1"/>
            <a:r>
              <a:rPr lang="en-US" dirty="0" smtClean="0"/>
              <a:t>Formats data blocks and writes data blocks directly to the database file.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Direct Path is faster because much of the overhead is removed.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SQLLDR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command to start SQL* Loader is </a:t>
            </a:r>
            <a:r>
              <a:rPr lang="en-US" b="1" dirty="0" smtClean="0"/>
              <a:t>SQLLDR</a:t>
            </a:r>
            <a:r>
              <a:rPr lang="en-US" dirty="0" smtClean="0"/>
              <a:t>.  The only three parameters that is required  of the SQLLDR command are Username/password,   the control file  and the log file.  The other parameters are optional.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 if records are rejected in the load process, the bad file is created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7279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686</Words>
  <Application>Microsoft Office PowerPoint</Application>
  <PresentationFormat>On-screen Show (4:3)</PresentationFormat>
  <Paragraphs>115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Simplifying SQL*Loader</vt:lpstr>
      <vt:lpstr>What is SQL*Loader?</vt:lpstr>
      <vt:lpstr>What can SQL*Loader Do?</vt:lpstr>
      <vt:lpstr>Continue…</vt:lpstr>
      <vt:lpstr>What is Needed</vt:lpstr>
      <vt:lpstr>SQL*Loader Files </vt:lpstr>
      <vt:lpstr>Files continue..</vt:lpstr>
      <vt:lpstr>Load Methods</vt:lpstr>
      <vt:lpstr>SQLLDR</vt:lpstr>
      <vt:lpstr>SQLLDR Options</vt:lpstr>
      <vt:lpstr>Input Data Files</vt:lpstr>
      <vt:lpstr>Input From Text file</vt:lpstr>
      <vt:lpstr>Input From CSV File</vt:lpstr>
      <vt:lpstr>Target Tables</vt:lpstr>
      <vt:lpstr>Control File – CSV Load</vt:lpstr>
      <vt:lpstr>Execute CSV Load</vt:lpstr>
      <vt:lpstr>Success!!</vt:lpstr>
      <vt:lpstr>Control File – Text Load</vt:lpstr>
      <vt:lpstr>Execute – Text Load</vt:lpstr>
      <vt:lpstr>Success!!</vt:lpstr>
      <vt:lpstr>Appending Data </vt:lpstr>
      <vt:lpstr>Execute the Append</vt:lpstr>
      <vt:lpstr>Success!!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* Loader</dc:title>
  <dc:creator>Dorothy</dc:creator>
  <cp:lastModifiedBy>Dorothy</cp:lastModifiedBy>
  <cp:revision>54</cp:revision>
  <cp:lastPrinted>2015-02-20T20:55:18Z</cp:lastPrinted>
  <dcterms:created xsi:type="dcterms:W3CDTF">2015-02-18T06:27:31Z</dcterms:created>
  <dcterms:modified xsi:type="dcterms:W3CDTF">2015-02-22T02:14:01Z</dcterms:modified>
</cp:coreProperties>
</file>