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2588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98294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17351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94522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B6D15-E501-4B30-9258-F6AF2DAF638F}"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9646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B6D15-E501-4B30-9258-F6AF2DAF638F}"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0524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B6D15-E501-4B30-9258-F6AF2DAF638F}" type="datetimeFigureOut">
              <a:rPr lang="en-US" smtClean="0"/>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37095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B6D15-E501-4B30-9258-F6AF2DAF638F}" type="datetimeFigureOut">
              <a:rPr lang="en-US" smtClean="0"/>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165896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B6D15-E501-4B30-9258-F6AF2DAF638F}" type="datetimeFigureOut">
              <a:rPr lang="en-US" smtClean="0"/>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81534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56730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3587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B6D15-E501-4B30-9258-F6AF2DAF638F}" type="datetimeFigureOut">
              <a:rPr lang="en-US" smtClean="0"/>
              <a:t>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6A330-2BF2-4076-8300-5893D8437AAD}" type="slidenum">
              <a:rPr lang="en-US" smtClean="0"/>
              <a:t>‹#›</a:t>
            </a:fld>
            <a:endParaRPr lang="en-US"/>
          </a:p>
        </p:txBody>
      </p:sp>
    </p:spTree>
    <p:extLst>
      <p:ext uri="{BB962C8B-B14F-4D97-AF65-F5344CB8AC3E}">
        <p14:creationId xmlns:p14="http://schemas.microsoft.com/office/powerpoint/2010/main" val="14015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ottie333/dorothybox/tree/master/SQLLD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Loader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Bad file</a:t>
            </a:r>
          </a:p>
          <a:p>
            <a:r>
              <a:rPr lang="en-US" dirty="0" smtClean="0">
                <a:solidFill>
                  <a:schemeClr val="tx1"/>
                </a:solidFill>
              </a:rPr>
              <a:t>-Vs-</a:t>
            </a:r>
          </a:p>
          <a:p>
            <a:r>
              <a:rPr lang="en-US" dirty="0" smtClean="0">
                <a:solidFill>
                  <a:schemeClr val="tx1"/>
                </a:solidFill>
              </a:rPr>
              <a:t>Discard file</a:t>
            </a:r>
            <a:endParaRPr lang="en-US" dirty="0">
              <a:solidFill>
                <a:schemeClr val="tx1"/>
              </a:solidFill>
            </a:endParaRPr>
          </a:p>
        </p:txBody>
      </p:sp>
    </p:spTree>
    <p:extLst>
      <p:ext uri="{BB962C8B-B14F-4D97-AF65-F5344CB8AC3E}">
        <p14:creationId xmlns:p14="http://schemas.microsoft.com/office/powerpoint/2010/main" val="262891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part of Log File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Record 1: Discarded - failed all WHEN clauses.</a:t>
            </a:r>
          </a:p>
          <a:p>
            <a:pPr marL="0" indent="0">
              <a:buNone/>
            </a:pPr>
            <a:r>
              <a:rPr lang="en-US" dirty="0" smtClean="0"/>
              <a:t>Record 2: Discarded - failed all WHEN clauses.</a:t>
            </a:r>
          </a:p>
          <a:p>
            <a:pPr marL="0" indent="0">
              <a:buNone/>
            </a:pPr>
            <a:r>
              <a:rPr lang="en-US" dirty="0" smtClean="0"/>
              <a:t>Record 5: Discarded - failed all WHEN clauses.</a:t>
            </a:r>
          </a:p>
          <a:p>
            <a:pPr marL="0" indent="0">
              <a:buNone/>
            </a:pPr>
            <a:r>
              <a:rPr lang="en-US" dirty="0" smtClean="0"/>
              <a:t>Record 4: Rejected - Error on table HR.EMP2.</a:t>
            </a:r>
          </a:p>
          <a:p>
            <a:pPr marL="0" indent="0">
              <a:buNone/>
            </a:pPr>
            <a:r>
              <a:rPr lang="en-US" dirty="0" smtClean="0"/>
              <a:t>ORA-00001: unique constraint (HR.PK_EMP2) violated</a:t>
            </a:r>
          </a:p>
          <a:p>
            <a:pPr marL="0" indent="0">
              <a:buNone/>
            </a:pPr>
            <a:endParaRPr lang="en-US" dirty="0" smtClean="0"/>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r>
              <a:rPr lang="en-US" dirty="0" smtClean="0"/>
              <a:t>  1 Row not loaded due to data errors.</a:t>
            </a:r>
          </a:p>
          <a:p>
            <a:pPr marL="0" indent="0">
              <a:buNone/>
            </a:pPr>
            <a:r>
              <a:rPr lang="en-US" dirty="0" smtClean="0"/>
              <a:t>  3 Rows not loaded because all WHEN clauses were failed.</a:t>
            </a:r>
          </a:p>
          <a:p>
            <a:pPr marL="0" indent="0">
              <a:buNone/>
            </a:pPr>
            <a:r>
              <a:rPr lang="en-US" dirty="0" smtClean="0"/>
              <a:t>  0 Rows not loaded because all fields were null.</a:t>
            </a:r>
          </a:p>
          <a:p>
            <a:pPr marL="0" indent="0">
              <a:buNone/>
            </a:pPr>
            <a:endParaRPr lang="en-US" dirty="0" smtClean="0"/>
          </a:p>
          <a:p>
            <a:pPr marL="0" indent="0">
              <a:buNone/>
            </a:pPr>
            <a:endParaRPr lang="en-US" dirty="0" smtClean="0"/>
          </a:p>
          <a:p>
            <a:pPr marL="0" indent="0">
              <a:buNone/>
            </a:pPr>
            <a:r>
              <a:rPr lang="en-US" dirty="0" smtClean="0"/>
              <a:t>Space allocated for bind array:                  49536 bytes(64 rows)</a:t>
            </a:r>
          </a:p>
          <a:p>
            <a:pPr marL="0" indent="0">
              <a:buNone/>
            </a:pPr>
            <a:r>
              <a:rPr lang="en-US" dirty="0" smtClean="0"/>
              <a:t>Read   buffer bytes: 1048576</a:t>
            </a:r>
          </a:p>
          <a:p>
            <a:pPr marL="0" indent="0">
              <a:buNone/>
            </a:pPr>
            <a:endParaRPr lang="en-US" dirty="0" smtClean="0"/>
          </a:p>
          <a:p>
            <a:pPr marL="0" indent="0">
              <a:buNone/>
            </a:pPr>
            <a:r>
              <a:rPr lang="en-US" dirty="0" smtClean="0"/>
              <a:t>Total logical records skipped:          0</a:t>
            </a:r>
          </a:p>
          <a:p>
            <a:pPr marL="0" indent="0">
              <a:buNone/>
            </a:pPr>
            <a:r>
              <a:rPr lang="en-US" dirty="0" smtClean="0"/>
              <a:t>Total logical records read:             5</a:t>
            </a:r>
          </a:p>
          <a:p>
            <a:pPr marL="0" indent="0">
              <a:buNone/>
            </a:pPr>
            <a:r>
              <a:rPr lang="en-US" dirty="0" smtClean="0"/>
              <a:t>Total logical records rejected:         1</a:t>
            </a:r>
          </a:p>
          <a:p>
            <a:pPr marL="0" indent="0">
              <a:buNone/>
            </a:pPr>
            <a:r>
              <a:rPr lang="en-US" dirty="0" smtClean="0"/>
              <a:t>Total logical records discarded:        3</a:t>
            </a:r>
            <a:endParaRPr lang="en-US" dirty="0"/>
          </a:p>
        </p:txBody>
      </p:sp>
    </p:spTree>
    <p:extLst>
      <p:ext uri="{BB962C8B-B14F-4D97-AF65-F5344CB8AC3E}">
        <p14:creationId xmlns:p14="http://schemas.microsoft.com/office/powerpoint/2010/main" val="248565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log</a:t>
            </a:r>
            <a:endParaRPr lang="en-US" dirty="0"/>
          </a:p>
        </p:txBody>
      </p:sp>
      <p:sp>
        <p:nvSpPr>
          <p:cNvPr id="3" name="Content Placeholder 2"/>
          <p:cNvSpPr>
            <a:spLocks noGrp="1"/>
          </p:cNvSpPr>
          <p:nvPr>
            <p:ph idx="1"/>
          </p:nvPr>
        </p:nvSpPr>
        <p:spPr/>
        <p:txBody>
          <a:bodyPr/>
          <a:lstStyle/>
          <a:p>
            <a:r>
              <a:rPr lang="en-US" dirty="0" smtClean="0"/>
              <a:t>Noticed that record 1,2,and 5 were discarded</a:t>
            </a:r>
          </a:p>
          <a:p>
            <a:r>
              <a:rPr lang="en-US" dirty="0" smtClean="0"/>
              <a:t>Record 4 was rejected</a:t>
            </a:r>
          </a:p>
          <a:p>
            <a:r>
              <a:rPr lang="en-US" dirty="0" smtClean="0"/>
              <a:t>Only record 3 was loaded , record 4 was rejected because it violated the primary key constraint.  There is already a record with the primary key of 300.</a:t>
            </a:r>
          </a:p>
          <a:p>
            <a:r>
              <a:rPr lang="en-US" dirty="0" smtClean="0"/>
              <a:t> 5 records read, 1 rejected and 3 discarded.</a:t>
            </a:r>
          </a:p>
          <a:p>
            <a:pPr marL="0" indent="0">
              <a:buNone/>
            </a:pPr>
            <a:endParaRPr lang="en-US" dirty="0"/>
          </a:p>
        </p:txBody>
      </p:sp>
    </p:spTree>
    <p:extLst>
      <p:ext uri="{BB962C8B-B14F-4D97-AF65-F5344CB8AC3E}">
        <p14:creationId xmlns:p14="http://schemas.microsoft.com/office/powerpoint/2010/main" val="217354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file</a:t>
            </a:r>
            <a:endParaRPr lang="en-US" dirty="0"/>
          </a:p>
        </p:txBody>
      </p:sp>
      <p:sp>
        <p:nvSpPr>
          <p:cNvPr id="3" name="Content Placeholder 2"/>
          <p:cNvSpPr>
            <a:spLocks noGrp="1"/>
          </p:cNvSpPr>
          <p:nvPr>
            <p:ph idx="1"/>
          </p:nvPr>
        </p:nvSpPr>
        <p:spPr/>
        <p:txBody>
          <a:bodyPr/>
          <a:lstStyle/>
          <a:p>
            <a:r>
              <a:rPr lang="en-US" dirty="0" smtClean="0"/>
              <a:t>300	John	Kumar	</a:t>
            </a:r>
          </a:p>
          <a:p>
            <a:endParaRPr lang="en-US" dirty="0"/>
          </a:p>
          <a:p>
            <a:endParaRPr lang="en-US" dirty="0" smtClean="0"/>
          </a:p>
          <a:p>
            <a:pPr marL="0" indent="0">
              <a:buNone/>
            </a:pPr>
            <a:r>
              <a:rPr lang="en-US" dirty="0" smtClean="0"/>
              <a:t>There is only 1 record</a:t>
            </a:r>
            <a:endParaRPr lang="en-US" dirty="0"/>
          </a:p>
        </p:txBody>
      </p:sp>
    </p:spTree>
    <p:extLst>
      <p:ext uri="{BB962C8B-B14F-4D97-AF65-F5344CB8AC3E}">
        <p14:creationId xmlns:p14="http://schemas.microsoft.com/office/powerpoint/2010/main" val="235251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Discard File</a:t>
            </a:r>
            <a:endParaRPr lang="en-US" dirty="0"/>
          </a:p>
        </p:txBody>
      </p:sp>
      <p:sp>
        <p:nvSpPr>
          <p:cNvPr id="3" name="Content Placeholder 2"/>
          <p:cNvSpPr>
            <a:spLocks noGrp="1"/>
          </p:cNvSpPr>
          <p:nvPr>
            <p:ph idx="1"/>
          </p:nvPr>
        </p:nvSpPr>
        <p:spPr/>
        <p:txBody>
          <a:bodyPr/>
          <a:lstStyle/>
          <a:p>
            <a:pPr marL="0" indent="0">
              <a:buNone/>
            </a:pPr>
            <a:r>
              <a:rPr lang="en-US" dirty="0" smtClean="0"/>
              <a:t>555	Diana	David	                          </a:t>
            </a:r>
          </a:p>
          <a:p>
            <a:pPr marL="0" indent="0">
              <a:buNone/>
            </a:pPr>
            <a:r>
              <a:rPr lang="en-US" dirty="0" smtClean="0"/>
              <a:t>200	Nancy	Lewis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300705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hope this helps clarify the confusion between the two files.  Nearly all people learning SQL*Loader for the first time ask for clarification on this topic.  I hope this helps. </a:t>
            </a:r>
            <a:endParaRPr lang="en-US" dirty="0"/>
          </a:p>
          <a:p>
            <a:pPr marL="0" indent="0">
              <a:buNone/>
            </a:pPr>
            <a:r>
              <a:rPr lang="en-US" dirty="0" smtClean="0"/>
              <a:t>Please let me know if you have any more questions.  I will continue to add more detail to my presentation on </a:t>
            </a:r>
            <a:r>
              <a:rPr lang="en-US" dirty="0" err="1" smtClean="0"/>
              <a:t>github</a:t>
            </a:r>
            <a:r>
              <a:rPr lang="en-US" dirty="0" smtClean="0"/>
              <a:t> posting on this topic:</a:t>
            </a:r>
          </a:p>
          <a:p>
            <a:pPr marL="0" indent="0">
              <a:buNone/>
            </a:pPr>
            <a:r>
              <a:rPr lang="en-US" dirty="0" smtClean="0">
                <a:hlinkClick r:id="rId2"/>
              </a:rPr>
              <a:t>https://github.com/dottie333/dorothybox/tree/master/SQLLDR</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9127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Table</a:t>
            </a:r>
            <a:endParaRPr lang="en-US" dirty="0"/>
          </a:p>
        </p:txBody>
      </p:sp>
      <p:sp>
        <p:nvSpPr>
          <p:cNvPr id="3" name="Content Placeholder 2"/>
          <p:cNvSpPr>
            <a:spLocks noGrp="1"/>
          </p:cNvSpPr>
          <p:nvPr>
            <p:ph idx="1"/>
          </p:nvPr>
        </p:nvSpPr>
        <p:spPr/>
        <p:txBody>
          <a:bodyPr/>
          <a:lstStyle/>
          <a:p>
            <a:pPr marL="0" indent="0">
              <a:buNone/>
            </a:pPr>
            <a:r>
              <a:rPr lang="en-US" dirty="0" smtClean="0"/>
              <a:t>create table emp2(</a:t>
            </a:r>
          </a:p>
          <a:p>
            <a:pPr marL="0" indent="0">
              <a:buNone/>
            </a:pPr>
            <a:r>
              <a:rPr lang="en-US" dirty="0" smtClean="0"/>
              <a:t>employee_id number(6) not null,</a:t>
            </a:r>
          </a:p>
          <a:p>
            <a:pPr marL="0" indent="0">
              <a:buNone/>
            </a:pPr>
            <a:r>
              <a:rPr lang="en-US" dirty="0" err="1" smtClean="0"/>
              <a:t>first_name</a:t>
            </a:r>
            <a:r>
              <a:rPr lang="en-US" dirty="0" smtClean="0"/>
              <a:t>	varchar2(20),</a:t>
            </a:r>
          </a:p>
          <a:p>
            <a:pPr marL="0" indent="0">
              <a:buNone/>
            </a:pPr>
            <a:r>
              <a:rPr lang="en-US" dirty="0" err="1" smtClean="0"/>
              <a:t>last_name</a:t>
            </a:r>
            <a:r>
              <a:rPr lang="en-US" dirty="0" smtClean="0"/>
              <a:t>	varchar2(20));</a:t>
            </a:r>
          </a:p>
          <a:p>
            <a:pPr marL="0" indent="0">
              <a:buNone/>
            </a:pPr>
            <a:endParaRPr lang="en-US" dirty="0" smtClean="0"/>
          </a:p>
          <a:p>
            <a:pPr marL="0" indent="0">
              <a:buNone/>
            </a:pPr>
            <a:r>
              <a:rPr lang="en-US" dirty="0" smtClean="0"/>
              <a:t>alter table emp2 add constraint pk_emp2 primary key(</a:t>
            </a:r>
            <a:r>
              <a:rPr lang="en-US" dirty="0" err="1" smtClean="0"/>
              <a:t>employee_id</a:t>
            </a:r>
            <a:r>
              <a:rPr lang="en-US" dirty="0" smtClean="0"/>
              <a:t>);</a:t>
            </a:r>
          </a:p>
          <a:p>
            <a:pPr marL="0" indent="0">
              <a:buNone/>
            </a:pPr>
            <a:endParaRPr lang="en-US" dirty="0"/>
          </a:p>
        </p:txBody>
      </p:sp>
    </p:spTree>
    <p:extLst>
      <p:ext uri="{BB962C8B-B14F-4D97-AF65-F5344CB8AC3E}">
        <p14:creationId xmlns:p14="http://schemas.microsoft.com/office/powerpoint/2010/main" val="281359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Target Table</a:t>
            </a:r>
            <a:endParaRPr lang="en-US" dirty="0"/>
          </a:p>
        </p:txBody>
      </p:sp>
      <p:sp>
        <p:nvSpPr>
          <p:cNvPr id="3" name="Content Placeholder 2"/>
          <p:cNvSpPr>
            <a:spLocks noGrp="1"/>
          </p:cNvSpPr>
          <p:nvPr>
            <p:ph idx="1"/>
          </p:nvPr>
        </p:nvSpPr>
        <p:spPr/>
        <p:txBody>
          <a:bodyPr/>
          <a:lstStyle/>
          <a:p>
            <a:r>
              <a:rPr lang="en-US" dirty="0" smtClean="0"/>
              <a:t>I created a table name emp2</a:t>
            </a:r>
          </a:p>
          <a:p>
            <a:r>
              <a:rPr lang="en-US" dirty="0" smtClean="0"/>
              <a:t>I added a constraint on the table that states the primary key from the table is the employee_id</a:t>
            </a:r>
          </a:p>
          <a:p>
            <a:r>
              <a:rPr lang="en-US" dirty="0" smtClean="0"/>
              <a:t>It is best practice that all rows in a table be uniquely identified. So, employee_id will uniquely identify each row in the table.  </a:t>
            </a:r>
          </a:p>
          <a:p>
            <a:r>
              <a:rPr lang="en-US" dirty="0" smtClean="0"/>
              <a:t>Rows and records are the same  </a:t>
            </a:r>
          </a:p>
          <a:p>
            <a:pPr marL="0" indent="0">
              <a:buNone/>
            </a:pPr>
            <a:endParaRPr lang="en-US" dirty="0"/>
          </a:p>
        </p:txBody>
      </p:sp>
    </p:spTree>
    <p:extLst>
      <p:ext uri="{BB962C8B-B14F-4D97-AF65-F5344CB8AC3E}">
        <p14:creationId xmlns:p14="http://schemas.microsoft.com/office/powerpoint/2010/main" val="162164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Next, I add the rows to my table.</a:t>
            </a:r>
          </a:p>
          <a:p>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(100,'John','West');</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(200,'Kim','Lee');</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(300,'Alice','Green');</a:t>
            </a:r>
          </a:p>
          <a:p>
            <a:pPr marL="0" indent="0">
              <a:buNone/>
            </a:pPr>
            <a:r>
              <a:rPr lang="en-US" dirty="0" smtClean="0"/>
              <a:t>commit;</a:t>
            </a:r>
            <a:endParaRPr lang="en-US" dirty="0"/>
          </a:p>
        </p:txBody>
      </p:sp>
    </p:spTree>
    <p:extLst>
      <p:ext uri="{BB962C8B-B14F-4D97-AF65-F5344CB8AC3E}">
        <p14:creationId xmlns:p14="http://schemas.microsoft.com/office/powerpoint/2010/main" val="37308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my table looks like this:</a:t>
            </a:r>
          </a:p>
          <a:p>
            <a:pPr marL="0" indent="0">
              <a:buNone/>
            </a:pPr>
            <a:endParaRPr lang="en-US" dirty="0" smtClean="0"/>
          </a:p>
          <a:p>
            <a:pPr marL="0" indent="0">
              <a:buNone/>
            </a:pPr>
            <a:r>
              <a:rPr lang="en-US" dirty="0" smtClean="0"/>
              <a:t>SQL&gt; select * from emp2;</a:t>
            </a:r>
          </a:p>
          <a:p>
            <a:pPr marL="0" indent="0">
              <a:buNone/>
            </a:pPr>
            <a:endParaRPr lang="en-US" dirty="0" smtClean="0"/>
          </a:p>
          <a:p>
            <a:pPr marL="0" indent="0">
              <a:buNone/>
            </a:pPr>
            <a:r>
              <a:rPr lang="en-US" dirty="0" smtClean="0"/>
              <a:t>EMPLOYEE_ID FIRST_NAME           LAST_NAME</a:t>
            </a:r>
          </a:p>
          <a:p>
            <a:pPr marL="0" indent="0">
              <a:buNone/>
            </a:pPr>
            <a:r>
              <a:rPr lang="en-US" dirty="0" smtClean="0"/>
              <a:t>----------- -------------------- --------------------</a:t>
            </a:r>
          </a:p>
          <a:p>
            <a:pPr marL="0" indent="0">
              <a:buNone/>
            </a:pPr>
            <a:r>
              <a:rPr lang="en-US" dirty="0" smtClean="0"/>
              <a:t>        100 John                 West</a:t>
            </a:r>
          </a:p>
          <a:p>
            <a:pPr marL="0" indent="0">
              <a:buNone/>
            </a:pPr>
            <a:r>
              <a:rPr lang="en-US" dirty="0" smtClean="0"/>
              <a:t>        200 Kim                  Lee</a:t>
            </a:r>
          </a:p>
          <a:p>
            <a:pPr marL="0" indent="0">
              <a:buNone/>
            </a:pPr>
            <a:r>
              <a:rPr lang="en-US" dirty="0" smtClean="0"/>
              <a:t>        300 Alice                Green</a:t>
            </a:r>
          </a:p>
          <a:p>
            <a:pPr marL="0" indent="0">
              <a:buNone/>
            </a:pPr>
            <a:endParaRPr lang="en-US" dirty="0"/>
          </a:p>
        </p:txBody>
      </p:sp>
    </p:spTree>
    <p:extLst>
      <p:ext uri="{BB962C8B-B14F-4D97-AF65-F5344CB8AC3E}">
        <p14:creationId xmlns:p14="http://schemas.microsoft.com/office/powerpoint/2010/main" val="157364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 load process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am now creating a load job that will add more records to the table emp2.   This load will create a bad file and a discard file.</a:t>
            </a:r>
          </a:p>
          <a:p>
            <a:pPr marL="514350" indent="-514350">
              <a:buAutoNum type="arabicPeriod"/>
            </a:pPr>
            <a:r>
              <a:rPr lang="en-US" dirty="0" smtClean="0"/>
              <a:t>The bad record is rejected because it violated the primary key constraint on the table. </a:t>
            </a:r>
          </a:p>
          <a:p>
            <a:pPr marL="514350" indent="-514350">
              <a:buAutoNum type="arabicPeriod"/>
            </a:pPr>
            <a:r>
              <a:rPr lang="en-US" dirty="0" smtClean="0"/>
              <a:t>The discard records are good records but they did not meet the condition of name “John”.  There is nothing wrong with the records, we just disregarded them.  </a:t>
            </a:r>
            <a:endParaRPr lang="en-US" dirty="0"/>
          </a:p>
        </p:txBody>
      </p:sp>
    </p:spTree>
    <p:extLst>
      <p:ext uri="{BB962C8B-B14F-4D97-AF65-F5344CB8AC3E}">
        <p14:creationId xmlns:p14="http://schemas.microsoft.com/office/powerpoint/2010/main" val="8540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load data</a:t>
            </a:r>
          </a:p>
          <a:p>
            <a:pPr marL="0" indent="0">
              <a:buNone/>
            </a:pPr>
            <a:r>
              <a:rPr lang="en-US" dirty="0" err="1" smtClean="0"/>
              <a:t>infile</a:t>
            </a:r>
            <a:r>
              <a:rPr lang="en-US" dirty="0" smtClean="0"/>
              <a:t> *</a:t>
            </a:r>
          </a:p>
          <a:p>
            <a:pPr marL="0" indent="0">
              <a:buNone/>
            </a:pPr>
            <a:r>
              <a:rPr lang="en-US" dirty="0" smtClean="0"/>
              <a:t>append</a:t>
            </a:r>
          </a:p>
          <a:p>
            <a:pPr marL="0" indent="0">
              <a:buNone/>
            </a:pPr>
            <a:r>
              <a:rPr lang="en-US" dirty="0" smtClean="0"/>
              <a:t>into table hr.emp2</a:t>
            </a:r>
          </a:p>
          <a:p>
            <a:pPr marL="0" indent="0">
              <a:buNone/>
            </a:pPr>
            <a:r>
              <a:rPr lang="en-US" dirty="0" smtClean="0"/>
              <a:t>when (</a:t>
            </a:r>
            <a:r>
              <a:rPr lang="en-US" dirty="0" err="1" smtClean="0"/>
              <a:t>first_name</a:t>
            </a:r>
            <a:r>
              <a:rPr lang="en-US" dirty="0" smtClean="0"/>
              <a:t> = 'John')</a:t>
            </a:r>
          </a:p>
          <a:p>
            <a:pPr marL="0" indent="0">
              <a:buNone/>
            </a:pPr>
            <a:r>
              <a:rPr lang="en-US" dirty="0" smtClean="0"/>
              <a:t>fields terminated by '\t'</a:t>
            </a:r>
          </a:p>
          <a:p>
            <a:pPr marL="0" indent="0">
              <a:buNone/>
            </a:pPr>
            <a:r>
              <a:rPr lang="en-US" dirty="0" smtClean="0"/>
              <a:t>(employee_id, </a:t>
            </a:r>
            <a:r>
              <a:rPr lang="en-US" dirty="0" err="1" smtClean="0"/>
              <a:t>first_name</a:t>
            </a:r>
            <a:r>
              <a:rPr lang="en-US" dirty="0" smtClean="0"/>
              <a:t>, </a:t>
            </a:r>
            <a:r>
              <a:rPr lang="en-US" dirty="0" err="1" smtClean="0"/>
              <a:t>last_name</a:t>
            </a:r>
            <a:r>
              <a:rPr lang="en-US" dirty="0" smtClean="0"/>
              <a:t> </a:t>
            </a:r>
          </a:p>
          <a:p>
            <a:pPr marL="0" indent="0">
              <a:buNone/>
            </a:pPr>
            <a:r>
              <a:rPr lang="en-US" dirty="0" smtClean="0"/>
              <a:t>)</a:t>
            </a:r>
          </a:p>
          <a:p>
            <a:pPr marL="0" indent="0">
              <a:buNone/>
            </a:pPr>
            <a:r>
              <a:rPr lang="en-US" dirty="0" smtClean="0"/>
              <a:t>BEGINDATA</a:t>
            </a:r>
          </a:p>
          <a:p>
            <a:pPr marL="0" indent="0">
              <a:buNone/>
            </a:pPr>
            <a:r>
              <a:rPr lang="en-US" dirty="0" smtClean="0"/>
              <a:t>555	Diana	David	                          </a:t>
            </a:r>
          </a:p>
          <a:p>
            <a:pPr marL="0" indent="0">
              <a:buNone/>
            </a:pPr>
            <a:r>
              <a:rPr lang="en-US" dirty="0" smtClean="0"/>
              <a:t>200	Nancy	Lewis	                         </a:t>
            </a:r>
          </a:p>
          <a:p>
            <a:pPr marL="0" indent="0">
              <a:buNone/>
            </a:pPr>
            <a:r>
              <a:rPr lang="en-US" dirty="0" smtClean="0"/>
              <a:t>777	John	Smith	                             </a:t>
            </a:r>
          </a:p>
          <a:p>
            <a:pPr marL="0" indent="0">
              <a:buNone/>
            </a:pPr>
            <a:r>
              <a:rPr lang="en-US" dirty="0" smtClean="0"/>
              <a:t>300	John	Kumar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177007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SQLLDR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:&gt; </a:t>
            </a:r>
            <a:r>
              <a:rPr lang="en-US" dirty="0" err="1" smtClean="0"/>
              <a:t>sqlldr</a:t>
            </a:r>
            <a:r>
              <a:rPr lang="en-US" dirty="0" smtClean="0"/>
              <a:t> </a:t>
            </a:r>
            <a:r>
              <a:rPr lang="en-US" dirty="0" err="1" smtClean="0"/>
              <a:t>hr</a:t>
            </a:r>
            <a:r>
              <a:rPr lang="en-US" dirty="0" smtClean="0"/>
              <a:t>/</a:t>
            </a:r>
            <a:r>
              <a:rPr lang="en-US" dirty="0" err="1" smtClean="0"/>
              <a:t>hr@pdborcl</a:t>
            </a:r>
            <a:r>
              <a:rPr lang="en-US" dirty="0" smtClean="0"/>
              <a:t> control=emp2_add.ctl log=emp2log.log discard=emp2discard.dsc bad=emp2bad.bad</a:t>
            </a:r>
          </a:p>
          <a:p>
            <a:pPr marL="0" indent="0">
              <a:buNone/>
            </a:pPr>
            <a:endParaRPr lang="en-US" dirty="0"/>
          </a:p>
          <a:p>
            <a:pPr marL="0" indent="0">
              <a:buNone/>
            </a:pPr>
            <a:r>
              <a:rPr lang="en-US" sz="2000" dirty="0" smtClean="0"/>
              <a:t>Note: Please note that this training is only for showing you how the process work.  In the real world, it is not best practice to put passwords on the command line for security reasons.  That is a DBA function. </a:t>
            </a:r>
            <a:endParaRPr lang="en-US" sz="2000" dirty="0"/>
          </a:p>
        </p:txBody>
      </p:sp>
    </p:spTree>
    <p:extLst>
      <p:ext uri="{BB962C8B-B14F-4D97-AF65-F5344CB8AC3E}">
        <p14:creationId xmlns:p14="http://schemas.microsoft.com/office/powerpoint/2010/main" val="120493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from the SQLLDR command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PS D:\&gt; </a:t>
            </a:r>
            <a:r>
              <a:rPr lang="en-US" dirty="0" err="1" smtClean="0"/>
              <a:t>sqlldr</a:t>
            </a:r>
            <a:r>
              <a:rPr lang="en-US" dirty="0" smtClean="0"/>
              <a:t> </a:t>
            </a:r>
            <a:r>
              <a:rPr lang="en-US" dirty="0" err="1" smtClean="0"/>
              <a:t>hr</a:t>
            </a:r>
            <a:r>
              <a:rPr lang="en-US" dirty="0" smtClean="0"/>
              <a:t>/</a:t>
            </a:r>
            <a:r>
              <a:rPr lang="en-US" dirty="0" err="1" smtClean="0"/>
              <a:t>hr@pdborcl</a:t>
            </a:r>
            <a:r>
              <a:rPr lang="en-US" dirty="0" smtClean="0"/>
              <a:t> control=emp2_add.ctl log=emp2log.log discard=emp2discard.dsc bad=emp2bad.bad</a:t>
            </a:r>
          </a:p>
          <a:p>
            <a:pPr marL="0" indent="0">
              <a:buNone/>
            </a:pPr>
            <a:endParaRPr lang="en-US" dirty="0" smtClean="0"/>
          </a:p>
          <a:p>
            <a:pPr marL="0" indent="0">
              <a:buNone/>
            </a:pPr>
            <a:r>
              <a:rPr lang="en-US" dirty="0" smtClean="0"/>
              <a:t>SQL*Loader: Release 12.1.0.2.0 - Production on Wed Feb 25 18:32:24 2015</a:t>
            </a:r>
          </a:p>
          <a:p>
            <a:pPr marL="0" indent="0">
              <a:buNone/>
            </a:pPr>
            <a:endParaRPr lang="en-US" dirty="0" smtClean="0"/>
          </a:p>
          <a:p>
            <a:pPr marL="0" indent="0">
              <a:buNone/>
            </a:pPr>
            <a:r>
              <a:rPr lang="en-US" dirty="0" smtClean="0"/>
              <a:t>Copyright (c) 1982, 2014, Oracle and/or its affiliates.  All rights reserved.</a:t>
            </a:r>
          </a:p>
          <a:p>
            <a:pPr marL="0" indent="0">
              <a:buNone/>
            </a:pPr>
            <a:endParaRPr lang="en-US" dirty="0" smtClean="0"/>
          </a:p>
          <a:p>
            <a:pPr marL="0" indent="0">
              <a:buNone/>
            </a:pPr>
            <a:r>
              <a:rPr lang="en-US" dirty="0" smtClean="0"/>
              <a:t>Path used:      Conventional</a:t>
            </a:r>
          </a:p>
          <a:p>
            <a:pPr marL="0" indent="0">
              <a:buNone/>
            </a:pPr>
            <a:r>
              <a:rPr lang="en-US" dirty="0" smtClean="0"/>
              <a:t>Commit point reached - logical record count 5</a:t>
            </a:r>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endParaRPr lang="en-US" dirty="0" smtClean="0"/>
          </a:p>
          <a:p>
            <a:pPr marL="0" indent="0">
              <a:buNone/>
            </a:pPr>
            <a:r>
              <a:rPr lang="en-US" dirty="0" smtClean="0"/>
              <a:t>Check the log file:</a:t>
            </a:r>
          </a:p>
          <a:p>
            <a:pPr marL="0" indent="0">
              <a:buNone/>
            </a:pPr>
            <a:r>
              <a:rPr lang="en-US" dirty="0" smtClean="0"/>
              <a:t>  emp2log.log</a:t>
            </a:r>
          </a:p>
          <a:p>
            <a:pPr marL="0" indent="0">
              <a:buNone/>
            </a:pPr>
            <a:r>
              <a:rPr lang="en-US" dirty="0" smtClean="0"/>
              <a:t>for more information about the load.</a:t>
            </a:r>
            <a:endParaRPr lang="en-US" dirty="0"/>
          </a:p>
        </p:txBody>
      </p:sp>
    </p:spTree>
    <p:extLst>
      <p:ext uri="{BB962C8B-B14F-4D97-AF65-F5344CB8AC3E}">
        <p14:creationId xmlns:p14="http://schemas.microsoft.com/office/powerpoint/2010/main" val="2042921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668</Words>
  <Application>Microsoft Office PowerPoint</Application>
  <PresentationFormat>On-screen Show (4:3)</PresentationFormat>
  <Paragraphs>117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SQL* Loader</vt:lpstr>
      <vt:lpstr>Target Table</vt:lpstr>
      <vt:lpstr>Explain Target Table</vt:lpstr>
      <vt:lpstr>Continue..</vt:lpstr>
      <vt:lpstr>Continue..</vt:lpstr>
      <vt:lpstr>Now the load process</vt:lpstr>
      <vt:lpstr>Control file </vt:lpstr>
      <vt:lpstr>SQLLDR statement</vt:lpstr>
      <vt:lpstr>Output from the SQLLDR command</vt:lpstr>
      <vt:lpstr>Main part of Log File</vt:lpstr>
      <vt:lpstr>Reading the log</vt:lpstr>
      <vt:lpstr>Bad file</vt:lpstr>
      <vt:lpstr>Discard File</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Loader</dc:title>
  <dc:creator>Dorothy</dc:creator>
  <cp:lastModifiedBy>Dorothy</cp:lastModifiedBy>
  <cp:revision>8</cp:revision>
  <dcterms:created xsi:type="dcterms:W3CDTF">2015-02-25T23:55:59Z</dcterms:created>
  <dcterms:modified xsi:type="dcterms:W3CDTF">2015-02-26T01:30:39Z</dcterms:modified>
</cp:coreProperties>
</file>