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5" r:id="rId4"/>
    <p:sldId id="259" r:id="rId5"/>
    <p:sldId id="257" r:id="rId6"/>
    <p:sldId id="262" r:id="rId7"/>
    <p:sldId id="263" r:id="rId8"/>
    <p:sldId id="264" r:id="rId9"/>
    <p:sldId id="260" r:id="rId10"/>
    <p:sldId id="269" r:id="rId11"/>
    <p:sldId id="258" r:id="rId12"/>
    <p:sldId id="272" r:id="rId13"/>
    <p:sldId id="266" r:id="rId14"/>
    <p:sldId id="261" r:id="rId15"/>
    <p:sldId id="267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D1B9E-E1BE-4DAD-AC45-DEC71044CF9C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B0F17-463E-47BA-B6AB-31F249EAE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8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B0F17-463E-47BA-B6AB-31F249EAEF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713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9953-532E-C5A1-DE36-B35A5BBB5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86F36-249E-D22C-612A-8C25D7472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E035-9739-6E35-7D33-4D3965B6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2F7B-1F19-43DA-A7C2-5B5E9023509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AFE35-4AC4-F691-9DF5-67F19A50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0813D-7B49-72E4-3009-A89F2E78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E047-227F-4097-9115-1F1D29B5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51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7FA6-F106-CB78-8AFA-50B799EB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7C832-AD88-4F2E-48D3-92C34694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8082-5F65-8ABE-3530-C86E35AE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2F7B-1F19-43DA-A7C2-5B5E9023509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5068B-BB52-FBD9-E491-E1D40A8B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0B19A-D028-453D-E28D-58779C1D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E047-227F-4097-9115-1F1D29B5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5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39B7D-008B-6AC2-D1FB-6B29D978D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C1ADD-FFB4-2EE5-6C49-7201F97F7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C35C3-554A-61FE-6B13-06883FC0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2F7B-1F19-43DA-A7C2-5B5E9023509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FB95B-78FD-14D1-7C78-0A8F3E28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4E64F-98E0-ED6C-FB04-C1379F0B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E047-227F-4097-9115-1F1D29B5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4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5788-128D-1CF4-F4EF-23BD6110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B14D0-5DD8-BB39-7852-67740DC21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E4497-2DA7-4158-4E1D-3AA7FAA9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2F7B-1F19-43DA-A7C2-5B5E9023509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DBB90-9CC9-6EDE-DE7E-94DD02E8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0FE2B-72D6-82DE-6863-12F7D194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E047-227F-4097-9115-1F1D29B5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18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9A76-7ED2-606E-B3D3-E3633194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CDE62-B022-93DA-B1D0-A208A7670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D9EDC-DA8E-D7F3-8907-15BE2C90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2F7B-1F19-43DA-A7C2-5B5E9023509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66712-EEB2-3E54-5FAF-74D8DA57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4BC8B-2CAC-2349-EB86-AF7FA3D9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E047-227F-4097-9115-1F1D29B5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95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BE5C-8DB1-ADA6-ABD1-F8D8959C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3913-37EA-3914-88B0-9DC7AA5FA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A17EB-E848-3705-0BB4-7C28C7B77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F64EE-6A68-53BF-1F28-5D0BDD4C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2F7B-1F19-43DA-A7C2-5B5E9023509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26830-E0DC-C961-5EDD-EAE86302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E3BCA-9D14-7F4F-A332-E6B5F0B1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E047-227F-4097-9115-1F1D29B5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14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5E84-23D7-07D0-1048-457BE8A1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F859F-D590-D7F5-6843-09888B1EC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029BA-DCDD-FAF3-6CED-05BE1990C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69092-4D26-7B7F-FFC0-4B7718314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6774A-DF95-9ECB-1A82-390C1B9D7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2E321-998A-BE26-766A-7F0371A4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2F7B-1F19-43DA-A7C2-5B5E9023509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89AED-7C19-B82C-BF53-645E9625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50071-A9B0-D347-2B26-EB774743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E047-227F-4097-9115-1F1D29B5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52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830F-9CBF-0F67-8177-C5A153A3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1F3B9-81A6-607E-E32D-5EC8BCC1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2F7B-1F19-43DA-A7C2-5B5E9023509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AB180-EBEF-A335-1760-ADB93F6E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A93D9-2FDD-72E0-76A4-22CBB20C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E047-227F-4097-9115-1F1D29B5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3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BB291-03A3-4FCE-CA6A-4F2ED41E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2F7B-1F19-43DA-A7C2-5B5E9023509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1B716-2BFC-2A85-F4E9-DA34B686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84278-71D3-A05A-8D3E-F72B2F1F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E047-227F-4097-9115-1F1D29B5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9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AA67-9095-C002-9F05-D1300061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EB73-C489-89DB-4C35-83D8BEB77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3D1E1-758B-A907-E20E-7AA8B2B12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6CFC0-2FC6-9985-1D2D-E5995823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2F7B-1F19-43DA-A7C2-5B5E9023509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8E30A-5952-5AFD-14E5-2EC30620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0E98D-E2B9-4362-5E58-40287B5D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E047-227F-4097-9115-1F1D29B5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8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6D12-EC3A-87BF-AEE1-4D50F00E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04CED-2E91-045D-E286-66FBD9C29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D088C-0F9A-D54E-9059-B6E5C1AF8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00474-D4BF-D62C-F167-74A0AE89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2F7B-1F19-43DA-A7C2-5B5E9023509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A9B45-909C-B43F-0866-6A193B20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092D8-F062-EC5F-8AAE-DDB4E1DA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0E047-227F-4097-9115-1F1D29B5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40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8215E-B4EF-5CCD-7944-2312AFCF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4FB4B-8063-6DFB-D20E-F44FE0BE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80812-5164-0CEA-42E8-918D91E1D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2F7B-1F19-43DA-A7C2-5B5E9023509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4C85-9191-9E25-F6EC-294C08008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5E37B-6495-E577-3354-28C9734D1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0E047-227F-4097-9115-1F1D29B5D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09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graph.com/stock-illustration/pass.html" TargetMode="External"/><Relationship Id="rId7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fotosearch.com/CSP717/k7173669/" TargetMode="Externa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7AE5-102B-7F8B-4843-5DBA6B896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890" y="1325562"/>
            <a:ext cx="9522691" cy="2387600"/>
          </a:xfrm>
        </p:spPr>
        <p:txBody>
          <a:bodyPr>
            <a:noAutofit/>
          </a:bodyPr>
          <a:lstStyle/>
          <a:p>
            <a:pPr algn="l"/>
            <a:r>
              <a:rPr lang="en-US" altLang="zh-CN" sz="4800" b="1" i="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Fraudulent Risk Prediction: Machine Learning Assisting Audit Planning</a:t>
            </a:r>
            <a:endParaRPr lang="zh-CN" altLang="en-US" sz="4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760A6-9056-117C-BCCA-61C58B23D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235" y="4520983"/>
            <a:ext cx="9144000" cy="37429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Shuang Zhang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4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FFD1-AA88-B02A-E6C9-F82A62F6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Consequence of errors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1E47D-4B0F-C3D9-6CAD-43CF05CF11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 positive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(Type I error):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Inefficiency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lead to additional work</a:t>
            </a:r>
          </a:p>
          <a:p>
            <a:endParaRPr lang="en-US" altLang="zh-C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9480054-145C-4CA6-F3E5-4866DDCE65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90388" y="3282012"/>
            <a:ext cx="2019300" cy="215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1FF533-CE7C-107A-1265-AD3318257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149" y="3282012"/>
            <a:ext cx="2106738" cy="2637201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CA3E358-6FAB-7EBA-9F0A-EED1DE8E4F1D}"/>
              </a:ext>
            </a:extLst>
          </p:cNvPr>
          <p:cNvSpPr txBox="1">
            <a:spLocks/>
          </p:cNvSpPr>
          <p:nvPr/>
        </p:nvSpPr>
        <p:spPr>
          <a:xfrm>
            <a:off x="6334261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False negative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(Type II error):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Ineffectiveness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 lead to an inappropriate audit opinion</a:t>
            </a:r>
          </a:p>
          <a:p>
            <a:endParaRPr lang="en-US" altLang="zh-C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A2DC04-C341-F03E-BC6A-78F8601166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61113" y="3282012"/>
            <a:ext cx="1934809" cy="21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1624BB-5C63-9E7C-E8DC-4AADEB8AAE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049" y="3340173"/>
            <a:ext cx="2447925" cy="240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6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F5EF4A-F94D-154B-CA4D-23EBC618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644525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Confusion Matrix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5F4035C-E761-C352-B4FC-788E6C9A1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62960"/>
            <a:ext cx="3840000" cy="28800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EDDD8A8-25AC-31D7-9278-F0D2F5AD9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889" y="862960"/>
            <a:ext cx="3840000" cy="2880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B571193-BE60-0B09-ED85-6D84B66D2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39" y="862960"/>
            <a:ext cx="3840000" cy="288000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E9F49ED-25E8-96B6-B83A-1719DD9388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0" y="3796660"/>
            <a:ext cx="3840000" cy="2880000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274A0030-9F5F-AC97-B247-5E16EA1837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239" y="3796660"/>
            <a:ext cx="3840000" cy="2880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FDE272E-EA25-74F5-9E8B-F10332C5590A}"/>
              </a:ext>
            </a:extLst>
          </p:cNvPr>
          <p:cNvSpPr/>
          <p:nvPr/>
        </p:nvSpPr>
        <p:spPr>
          <a:xfrm>
            <a:off x="9892146" y="1431637"/>
            <a:ext cx="849746" cy="55418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Star: 12 Points 15">
            <a:extLst>
              <a:ext uri="{FF2B5EF4-FFF2-40B4-BE49-F238E27FC236}">
                <a16:creationId xmlns:a16="http://schemas.microsoft.com/office/drawing/2014/main" id="{C623B3D5-7399-BF5E-7745-689FF940FBE7}"/>
              </a:ext>
            </a:extLst>
          </p:cNvPr>
          <p:cNvSpPr/>
          <p:nvPr/>
        </p:nvSpPr>
        <p:spPr>
          <a:xfrm>
            <a:off x="8617528" y="2472748"/>
            <a:ext cx="1034471" cy="644525"/>
          </a:xfrm>
          <a:prstGeom prst="star12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74F2AE-D84D-D3EC-BB08-BAB15ED98762}"/>
              </a:ext>
            </a:extLst>
          </p:cNvPr>
          <p:cNvSpPr/>
          <p:nvPr/>
        </p:nvSpPr>
        <p:spPr>
          <a:xfrm>
            <a:off x="6772386" y="5462366"/>
            <a:ext cx="849746" cy="554182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8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20C1-B231-27D5-629F-CBC0C706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Model Evaluation Metrics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2B2B3-BA1F-EF3C-1F4B-312CF36EB493}"/>
              </a:ext>
            </a:extLst>
          </p:cNvPr>
          <p:cNvSpPr txBox="1"/>
          <p:nvPr/>
        </p:nvSpPr>
        <p:spPr>
          <a:xfrm>
            <a:off x="979055" y="2277147"/>
            <a:ext cx="10123054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altLang="zh-CN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n-NZ" altLang="zh-CN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 (True Positive + True Negative) / (True Positive + True Negative + False Positive + False Negative)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altLang="zh-CN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en-NZ" altLang="zh-CN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 True Positive / (True Positive + False Positive)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altLang="zh-CN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en-NZ" altLang="zh-CN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 True Positive / (True Positive + False Negative)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altLang="zh-CN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Specificity</a:t>
            </a:r>
            <a:r>
              <a:rPr lang="en-NZ" altLang="zh-CN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 True Negative / (True Negative + False Positive)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altLang="zh-CN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F1 Score</a:t>
            </a:r>
            <a:r>
              <a:rPr lang="en-NZ" altLang="zh-CN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 Precision × Recall / (Precision + Recall)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Z" altLang="zh-CN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  <a:r>
              <a:rPr lang="en-NZ" altLang="zh-CN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 Area under the ROC Curve (receiver operating characteristic curve)</a:t>
            </a:r>
          </a:p>
        </p:txBody>
      </p:sp>
    </p:spTree>
    <p:extLst>
      <p:ext uri="{BB962C8B-B14F-4D97-AF65-F5344CB8AC3E}">
        <p14:creationId xmlns:p14="http://schemas.microsoft.com/office/powerpoint/2010/main" val="332786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66A6-8975-0283-A442-CB705E6D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Model Evaluation Scores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0A6485-AFCB-E1A1-F927-AFF272D17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92440"/>
              </p:ext>
            </p:extLst>
          </p:nvPr>
        </p:nvGraphicFramePr>
        <p:xfrm>
          <a:off x="838200" y="2401094"/>
          <a:ext cx="10515600" cy="256032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527091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9665709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7702978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589440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7698329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77024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097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NZ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0" strike="sng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144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NZ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038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NZ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0" strike="sng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19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NZ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2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NZ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0" strike="sng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598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NZ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0" strike="sng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968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704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1211-7FF9-C5AE-DFFE-425AE849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3384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ROC curve and Precision-recall curve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6238899-3CE9-911E-F26C-BB9CF5670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59" y="1137804"/>
            <a:ext cx="4860000" cy="48600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118E874-9AD5-048C-23CD-384FA915E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800" y="1137804"/>
            <a:ext cx="4860000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7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D5B2-D577-807E-4DD6-444D5822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Learning curves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088A51A-D5A6-7D09-F83D-A7FD7A48F6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6" r="9243"/>
          <a:stretch/>
        </p:blipFill>
        <p:spPr>
          <a:xfrm>
            <a:off x="496451" y="1905000"/>
            <a:ext cx="11076926" cy="3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9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4960-1F3F-3DBC-3F48-5CD99066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Feature Importance with Decision Tree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D9B2A84E-294C-D00F-714C-A01CE0D4C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19" y="1258448"/>
            <a:ext cx="8229616" cy="548641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2BA0D9-CE43-ACBD-90F8-9A5933B97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710839"/>
              </p:ext>
            </p:extLst>
          </p:nvPr>
        </p:nvGraphicFramePr>
        <p:xfrm>
          <a:off x="1085265" y="1617850"/>
          <a:ext cx="2847110" cy="329184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423555">
                  <a:extLst>
                    <a:ext uri="{9D8B030D-6E8A-4147-A177-3AD203B41FA5}">
                      <a16:colId xmlns:a16="http://schemas.microsoft.com/office/drawing/2014/main" val="2632290165"/>
                    </a:ext>
                  </a:extLst>
                </a:gridCol>
                <a:gridCol w="1423555">
                  <a:extLst>
                    <a:ext uri="{9D8B030D-6E8A-4147-A177-3AD203B41FA5}">
                      <a16:colId xmlns:a16="http://schemas.microsoft.com/office/drawing/2014/main" val="2349288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65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para_a</a:t>
                      </a:r>
                      <a:endParaRPr lang="en-NZ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556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para_b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810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65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8783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7933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099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778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234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34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B540-0058-866A-3889-56F4B372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Conclusion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5D0D-D7A8-5723-74AE-22739335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95080"/>
            <a:ext cx="10515600" cy="3115830"/>
          </a:xfrm>
        </p:spPr>
        <p:txBody>
          <a:bodyPr>
            <a:normAutofit/>
          </a:bodyPr>
          <a:lstStyle/>
          <a:p>
            <a:pPr algn="l"/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 regression could predict the fraud risk score obtained from analytical procedure ('</a:t>
            </a:r>
            <a:r>
              <a:rPr lang="en-US" altLang="zh-C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ars</a:t>
            </a:r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’) from risk factors</a:t>
            </a:r>
          </a:p>
          <a:p>
            <a:pPr algn="l"/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Decision Tree (DT) is best model </a:t>
            </a:r>
            <a:r>
              <a:rPr lang="en-NZ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NZ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identify fraudulent companies</a:t>
            </a:r>
            <a:endParaRPr lang="en-US" altLang="zh-CN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Overall, both regression and classification machine learning models have low bias and low variance.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3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7749-73AF-7F8C-23FD-2E79D567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Fraud detection in audit planning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1092512-46BE-652A-71E1-CBAF92A52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3" y="1747838"/>
            <a:ext cx="6276975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36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2933-6783-3677-F77E-CBB2EFF6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Stakeholders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0AF88-57C1-CB61-EDFC-2EA2B3A0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Auditor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nature, timing and extent of the audit work</a:t>
            </a: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audit report:</a:t>
            </a:r>
          </a:p>
          <a:p>
            <a:pPr lvl="1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shareholders</a:t>
            </a:r>
          </a:p>
          <a:p>
            <a:pPr lvl="1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shareholders</a:t>
            </a:r>
          </a:p>
          <a:p>
            <a:pPr lvl="1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Bankers and creditors</a:t>
            </a:r>
          </a:p>
          <a:p>
            <a:pPr lvl="1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of company</a:t>
            </a:r>
          </a:p>
          <a:p>
            <a:pPr lvl="1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</a:p>
          <a:p>
            <a:pPr lvl="1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</a:p>
          <a:p>
            <a:pPr lvl="1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Wider public</a:t>
            </a: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74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10C6-23CC-4481-F5BF-DB468005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Dataset and target variables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1B0355-5A32-2471-8C61-6D64D06A5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49130"/>
              </p:ext>
            </p:extLst>
          </p:nvPr>
        </p:nvGraphicFramePr>
        <p:xfrm>
          <a:off x="1246912" y="2715502"/>
          <a:ext cx="9707419" cy="1588762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1022339907"/>
                    </a:ext>
                  </a:extLst>
                </a:gridCol>
                <a:gridCol w="6869571">
                  <a:extLst>
                    <a:ext uri="{9D8B030D-6E8A-4147-A177-3AD203B41FA5}">
                      <a16:colId xmlns:a16="http://schemas.microsoft.com/office/drawing/2014/main" val="3050233124"/>
                    </a:ext>
                  </a:extLst>
                </a:gridCol>
                <a:gridCol w="1921167">
                  <a:extLst>
                    <a:ext uri="{9D8B030D-6E8A-4147-A177-3AD203B41FA5}">
                      <a16:colId xmlns:a16="http://schemas.microsoft.com/office/drawing/2014/main" val="694266130"/>
                    </a:ext>
                  </a:extLst>
                </a:gridCol>
              </a:tblGrid>
              <a:tr h="367847">
                <a:tc>
                  <a:txBody>
                    <a:bodyPr/>
                    <a:lstStyle/>
                    <a:p>
                      <a:pPr fontAlgn="ctr"/>
                      <a:r>
                        <a:rPr lang="en-NZ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NZ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NZ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3862408082"/>
                  </a:ext>
                </a:extLst>
              </a:tr>
              <a:tr h="606314">
                <a:tc>
                  <a:txBody>
                    <a:bodyPr/>
                    <a:lstStyle/>
                    <a:p>
                      <a:pPr fontAlgn="ctr"/>
                      <a:r>
                        <a:rPr lang="en-NZ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  <a:endParaRPr lang="en-NZ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risk score obtained from analytical procedure (ARS score)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</a:t>
                      </a:r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302064368"/>
                  </a:ext>
                </a:extLst>
              </a:tr>
              <a:tr h="606314">
                <a:tc>
                  <a:txBody>
                    <a:bodyPr/>
                    <a:lstStyle/>
                    <a:p>
                      <a:pPr fontAlgn="ctr"/>
                      <a:r>
                        <a:rPr lang="en-NZ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</a:t>
                      </a:r>
                      <a:endParaRPr lang="en-NZ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Fraudulent risk class: 1 = "fraud" and 0  = "no-fraud"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Classification</a:t>
                      </a:r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38581579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45BF8B-E4C9-7097-8941-F87CF1AB938D}"/>
              </a:ext>
            </a:extLst>
          </p:cNvPr>
          <p:cNvSpPr txBox="1"/>
          <p:nvPr/>
        </p:nvSpPr>
        <p:spPr>
          <a:xfrm>
            <a:off x="1166090" y="1511155"/>
            <a:ext cx="9698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effectLst/>
                <a:latin typeface="-apple-system"/>
              </a:rPr>
              <a:t>Dataset: Present and historical risk factors of 777 companies from 14 sectors</a:t>
            </a:r>
          </a:p>
          <a:p>
            <a:r>
              <a:rPr lang="en-US" altLang="zh-CN" sz="2000" dirty="0">
                <a:latin typeface="-apple-system"/>
              </a:rPr>
              <a:t>Source: </a:t>
            </a:r>
            <a:r>
              <a:rPr lang="en-US" altLang="zh-CN" sz="2000" b="0" i="0" dirty="0">
                <a:effectLst/>
                <a:latin typeface="-apple-system"/>
              </a:rPr>
              <a:t>Comptroller and Auditor General (CAG) of India</a:t>
            </a:r>
            <a:endParaRPr lang="zh-CN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184CE-6D04-6C18-7457-2D372B4350CC}"/>
              </a:ext>
            </a:extLst>
          </p:cNvPr>
          <p:cNvSpPr txBox="1"/>
          <p:nvPr/>
        </p:nvSpPr>
        <p:spPr>
          <a:xfrm>
            <a:off x="1246912" y="233966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11E0E5-EEB1-9488-E81C-49FA0D70D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562896"/>
              </p:ext>
            </p:extLst>
          </p:nvPr>
        </p:nvGraphicFramePr>
        <p:xfrm>
          <a:off x="1071414" y="4869869"/>
          <a:ext cx="10049172" cy="131064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858986">
                  <a:extLst>
                    <a:ext uri="{9D8B030D-6E8A-4147-A177-3AD203B41FA5}">
                      <a16:colId xmlns:a16="http://schemas.microsoft.com/office/drawing/2014/main" val="1980339542"/>
                    </a:ext>
                  </a:extLst>
                </a:gridCol>
                <a:gridCol w="662298">
                  <a:extLst>
                    <a:ext uri="{9D8B030D-6E8A-4147-A177-3AD203B41FA5}">
                      <a16:colId xmlns:a16="http://schemas.microsoft.com/office/drawing/2014/main" val="4078293985"/>
                    </a:ext>
                  </a:extLst>
                </a:gridCol>
                <a:gridCol w="532993">
                  <a:extLst>
                    <a:ext uri="{9D8B030D-6E8A-4147-A177-3AD203B41FA5}">
                      <a16:colId xmlns:a16="http://schemas.microsoft.com/office/drawing/2014/main" val="1496383775"/>
                    </a:ext>
                  </a:extLst>
                </a:gridCol>
                <a:gridCol w="532993">
                  <a:extLst>
                    <a:ext uri="{9D8B030D-6E8A-4147-A177-3AD203B41FA5}">
                      <a16:colId xmlns:a16="http://schemas.microsoft.com/office/drawing/2014/main" val="1969380644"/>
                    </a:ext>
                  </a:extLst>
                </a:gridCol>
                <a:gridCol w="532993">
                  <a:extLst>
                    <a:ext uri="{9D8B030D-6E8A-4147-A177-3AD203B41FA5}">
                      <a16:colId xmlns:a16="http://schemas.microsoft.com/office/drawing/2014/main" val="2570060825"/>
                    </a:ext>
                  </a:extLst>
                </a:gridCol>
                <a:gridCol w="532993">
                  <a:extLst>
                    <a:ext uri="{9D8B030D-6E8A-4147-A177-3AD203B41FA5}">
                      <a16:colId xmlns:a16="http://schemas.microsoft.com/office/drawing/2014/main" val="3639823507"/>
                    </a:ext>
                  </a:extLst>
                </a:gridCol>
                <a:gridCol w="532993">
                  <a:extLst>
                    <a:ext uri="{9D8B030D-6E8A-4147-A177-3AD203B41FA5}">
                      <a16:colId xmlns:a16="http://schemas.microsoft.com/office/drawing/2014/main" val="72442682"/>
                    </a:ext>
                  </a:extLst>
                </a:gridCol>
                <a:gridCol w="532993">
                  <a:extLst>
                    <a:ext uri="{9D8B030D-6E8A-4147-A177-3AD203B41FA5}">
                      <a16:colId xmlns:a16="http://schemas.microsoft.com/office/drawing/2014/main" val="1988751672"/>
                    </a:ext>
                  </a:extLst>
                </a:gridCol>
                <a:gridCol w="532993">
                  <a:extLst>
                    <a:ext uri="{9D8B030D-6E8A-4147-A177-3AD203B41FA5}">
                      <a16:colId xmlns:a16="http://schemas.microsoft.com/office/drawing/2014/main" val="1036746693"/>
                    </a:ext>
                  </a:extLst>
                </a:gridCol>
                <a:gridCol w="532993">
                  <a:extLst>
                    <a:ext uri="{9D8B030D-6E8A-4147-A177-3AD203B41FA5}">
                      <a16:colId xmlns:a16="http://schemas.microsoft.com/office/drawing/2014/main" val="588883190"/>
                    </a:ext>
                  </a:extLst>
                </a:gridCol>
                <a:gridCol w="532993">
                  <a:extLst>
                    <a:ext uri="{9D8B030D-6E8A-4147-A177-3AD203B41FA5}">
                      <a16:colId xmlns:a16="http://schemas.microsoft.com/office/drawing/2014/main" val="4022914517"/>
                    </a:ext>
                  </a:extLst>
                </a:gridCol>
                <a:gridCol w="532993">
                  <a:extLst>
                    <a:ext uri="{9D8B030D-6E8A-4147-A177-3AD203B41FA5}">
                      <a16:colId xmlns:a16="http://schemas.microsoft.com/office/drawing/2014/main" val="1138713928"/>
                    </a:ext>
                  </a:extLst>
                </a:gridCol>
                <a:gridCol w="532993">
                  <a:extLst>
                    <a:ext uri="{9D8B030D-6E8A-4147-A177-3AD203B41FA5}">
                      <a16:colId xmlns:a16="http://schemas.microsoft.com/office/drawing/2014/main" val="1316901916"/>
                    </a:ext>
                  </a:extLst>
                </a:gridCol>
                <a:gridCol w="532993">
                  <a:extLst>
                    <a:ext uri="{9D8B030D-6E8A-4147-A177-3AD203B41FA5}">
                      <a16:colId xmlns:a16="http://schemas.microsoft.com/office/drawing/2014/main" val="841102077"/>
                    </a:ext>
                  </a:extLst>
                </a:gridCol>
                <a:gridCol w="532993">
                  <a:extLst>
                    <a:ext uri="{9D8B030D-6E8A-4147-A177-3AD203B41FA5}">
                      <a16:colId xmlns:a16="http://schemas.microsoft.com/office/drawing/2014/main" val="2308934486"/>
                    </a:ext>
                  </a:extLst>
                </a:gridCol>
                <a:gridCol w="532993">
                  <a:extLst>
                    <a:ext uri="{9D8B030D-6E8A-4147-A177-3AD203B41FA5}">
                      <a16:colId xmlns:a16="http://schemas.microsoft.com/office/drawing/2014/main" val="2451317452"/>
                    </a:ext>
                  </a:extLst>
                </a:gridCol>
                <a:gridCol w="532993">
                  <a:extLst>
                    <a:ext uri="{9D8B030D-6E8A-4147-A177-3AD203B41FA5}">
                      <a16:colId xmlns:a16="http://schemas.microsoft.com/office/drawing/2014/main" val="2663671376"/>
                    </a:ext>
                  </a:extLst>
                </a:gridCol>
                <a:gridCol w="532993">
                  <a:extLst>
                    <a:ext uri="{9D8B030D-6E8A-4147-A177-3AD203B41FA5}">
                      <a16:colId xmlns:a16="http://schemas.microsoft.com/office/drawing/2014/main" val="3155004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NZ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Score/</a:t>
                      </a:r>
                    </a:p>
                    <a:p>
                      <a:pPr algn="r" fontAlgn="ctr"/>
                      <a:r>
                        <a:rPr lang="en-NZ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353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71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021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7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D9DBED-4450-5AB4-AA62-B9EABEAD9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16176"/>
              </p:ext>
            </p:extLst>
          </p:nvPr>
        </p:nvGraphicFramePr>
        <p:xfrm>
          <a:off x="1246912" y="1274620"/>
          <a:ext cx="9707419" cy="471520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675174">
                  <a:extLst>
                    <a:ext uri="{9D8B030D-6E8A-4147-A177-3AD203B41FA5}">
                      <a16:colId xmlns:a16="http://schemas.microsoft.com/office/drawing/2014/main" val="1022339907"/>
                    </a:ext>
                  </a:extLst>
                </a:gridCol>
                <a:gridCol w="8032245">
                  <a:extLst>
                    <a:ext uri="{9D8B030D-6E8A-4147-A177-3AD203B41FA5}">
                      <a16:colId xmlns:a16="http://schemas.microsoft.com/office/drawing/2014/main" val="3050233124"/>
                    </a:ext>
                  </a:extLst>
                </a:gridCol>
              </a:tblGrid>
              <a:tr h="367847">
                <a:tc>
                  <a:txBody>
                    <a:bodyPr/>
                    <a:lstStyle/>
                    <a:p>
                      <a:pPr fontAlgn="ctr"/>
                      <a:r>
                        <a:rPr lang="en-NZ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Risk Factor</a:t>
                      </a: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NZ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3862408082"/>
                  </a:ext>
                </a:extLst>
              </a:tr>
              <a:tr h="606314">
                <a:tc>
                  <a:txBody>
                    <a:bodyPr/>
                    <a:lstStyle/>
                    <a:p>
                      <a:pPr fontAlgn="ctr"/>
                      <a:r>
                        <a:rPr lang="en-NZ" sz="1800" b="1" dirty="0">
                          <a:effectLst/>
                        </a:rPr>
                        <a:t>Para A Value</a:t>
                      </a:r>
                      <a:endParaRPr lang="en-NZ" sz="1800" dirty="0">
                        <a:effectLst/>
                      </a:endParaRP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</a:rPr>
                        <a:t>Discrepancy found in the planned-expenditure of inspection and summary report A in Rs (in crore)</a:t>
                      </a:r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302064368"/>
                  </a:ext>
                </a:extLst>
              </a:tr>
              <a:tr h="606314">
                <a:tc>
                  <a:txBody>
                    <a:bodyPr/>
                    <a:lstStyle/>
                    <a:p>
                      <a:pPr fontAlgn="ctr"/>
                      <a:r>
                        <a:rPr lang="en-NZ" sz="1800" b="1" dirty="0">
                          <a:effectLst/>
                        </a:rPr>
                        <a:t>Para B Value</a:t>
                      </a:r>
                      <a:endParaRPr lang="en-NZ" sz="1800" dirty="0">
                        <a:effectLst/>
                      </a:endParaRP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</a:rPr>
                        <a:t>Discrepancy found in the unplanned-expenditure of inspection and summary report B in Rs (in crore)</a:t>
                      </a:r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3858157958"/>
                  </a:ext>
                </a:extLst>
              </a:tr>
              <a:tr h="481562">
                <a:tc>
                  <a:txBody>
                    <a:bodyPr/>
                    <a:lstStyle/>
                    <a:p>
                      <a:pPr fontAlgn="ctr"/>
                      <a:r>
                        <a:rPr lang="en-NZ" sz="1800" b="1" dirty="0">
                          <a:effectLst/>
                        </a:rPr>
                        <a:t>Total</a:t>
                      </a:r>
                      <a:endParaRPr lang="en-NZ" sz="1800" dirty="0">
                        <a:effectLst/>
                      </a:endParaRP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</a:rPr>
                        <a:t>Total amount of discrepancy found in other reports Rs (in crore)</a:t>
                      </a:r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3323746537"/>
                  </a:ext>
                </a:extLst>
              </a:tr>
              <a:tr h="338039">
                <a:tc>
                  <a:txBody>
                    <a:bodyPr/>
                    <a:lstStyle/>
                    <a:p>
                      <a:pPr fontAlgn="ctr"/>
                      <a:r>
                        <a:rPr lang="en-NZ" sz="1800" b="1" dirty="0">
                          <a:effectLst/>
                        </a:rPr>
                        <a:t>Numbers</a:t>
                      </a:r>
                      <a:endParaRPr lang="en-NZ" sz="1800" dirty="0">
                        <a:effectLst/>
                      </a:endParaRP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NZ" sz="1800">
                          <a:effectLst/>
                        </a:rPr>
                        <a:t>Historical discrepancy score</a:t>
                      </a:r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4230706559"/>
                  </a:ext>
                </a:extLst>
              </a:tr>
              <a:tr h="481562">
                <a:tc>
                  <a:txBody>
                    <a:bodyPr/>
                    <a:lstStyle/>
                    <a:p>
                      <a:pPr fontAlgn="ctr"/>
                      <a:r>
                        <a:rPr lang="en-NZ" sz="1800" b="1" dirty="0">
                          <a:effectLst/>
                        </a:rPr>
                        <a:t>Money Value</a:t>
                      </a:r>
                      <a:endParaRPr lang="en-NZ" sz="1800" dirty="0">
                        <a:effectLst/>
                      </a:endParaRP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</a:rPr>
                        <a:t>Amount of money involved in misstatements in the past audits</a:t>
                      </a:r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1786919486"/>
                  </a:ext>
                </a:extLst>
              </a:tr>
              <a:tr h="481562">
                <a:tc>
                  <a:txBody>
                    <a:bodyPr/>
                    <a:lstStyle/>
                    <a:p>
                      <a:pPr fontAlgn="ctr"/>
                      <a:r>
                        <a:rPr lang="en-NZ" sz="1800" b="1">
                          <a:effectLst/>
                        </a:rPr>
                        <a:t>Sector score</a:t>
                      </a:r>
                      <a:endParaRPr lang="en-NZ" sz="1800">
                        <a:effectLst/>
                      </a:endParaRP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</a:rPr>
                        <a:t>Historical risk score value of the sector to which the company belongs</a:t>
                      </a:r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175047674"/>
                  </a:ext>
                </a:extLst>
              </a:tr>
              <a:tr h="338039">
                <a:tc>
                  <a:txBody>
                    <a:bodyPr/>
                    <a:lstStyle/>
                    <a:p>
                      <a:pPr fontAlgn="ctr"/>
                      <a:r>
                        <a:rPr lang="en-NZ" sz="1800" b="1">
                          <a:effectLst/>
                        </a:rPr>
                        <a:t>Loss</a:t>
                      </a:r>
                      <a:endParaRPr lang="en-NZ" sz="1800">
                        <a:effectLst/>
                      </a:endParaRP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Amount of loss the company suffered last year</a:t>
                      </a:r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3576757282"/>
                  </a:ext>
                </a:extLst>
              </a:tr>
              <a:tr h="481562">
                <a:tc>
                  <a:txBody>
                    <a:bodyPr/>
                    <a:lstStyle/>
                    <a:p>
                      <a:pPr fontAlgn="ctr"/>
                      <a:r>
                        <a:rPr lang="en-NZ" sz="1800" b="1">
                          <a:effectLst/>
                        </a:rPr>
                        <a:t>History</a:t>
                      </a:r>
                      <a:endParaRPr lang="en-NZ" sz="1800">
                        <a:effectLst/>
                      </a:endParaRP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Average historical loss the company suffered in the last 10 years</a:t>
                      </a:r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2157994799"/>
                  </a:ext>
                </a:extLst>
              </a:tr>
              <a:tr h="481562">
                <a:tc>
                  <a:txBody>
                    <a:bodyPr/>
                    <a:lstStyle/>
                    <a:p>
                      <a:pPr fontAlgn="ctr"/>
                      <a:r>
                        <a:rPr lang="en-NZ" sz="1800" b="1">
                          <a:effectLst/>
                        </a:rPr>
                        <a:t>District score</a:t>
                      </a:r>
                      <a:endParaRPr lang="en-NZ" sz="1800">
                        <a:effectLst/>
                      </a:endParaRP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</a:rPr>
                        <a:t>Historical risk score of the district where the company is located</a:t>
                      </a:r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3207131782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0346EC92-02DC-AC25-8B29-F26C1560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3"/>
            <a:ext cx="10515600" cy="1001858"/>
          </a:xfrm>
        </p:spPr>
        <p:txBody>
          <a:bodyPr/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Features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1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017A360D-55F0-D2E1-BB64-8230E6852E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" t="10278" r="6805" b="6527"/>
          <a:stretch/>
        </p:blipFill>
        <p:spPr>
          <a:xfrm>
            <a:off x="3035220" y="858981"/>
            <a:ext cx="6127249" cy="592927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ACB696D-0A37-299A-5519-45E051E6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235818"/>
            <a:ext cx="9404927" cy="429202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Distribution of features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1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D90E-BA54-4E49-7BF2-811FFFF4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Linear regression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D25147B-5FC9-5B99-D1DE-E921BA559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4" y="1006464"/>
            <a:ext cx="5486411" cy="548641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42AE4D-5805-C4B1-6C87-1EF77E172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62839"/>
              </p:ext>
            </p:extLst>
          </p:nvPr>
        </p:nvGraphicFramePr>
        <p:xfrm>
          <a:off x="2085113" y="3773614"/>
          <a:ext cx="2579255" cy="219456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533569">
                  <a:extLst>
                    <a:ext uri="{9D8B030D-6E8A-4147-A177-3AD203B41FA5}">
                      <a16:colId xmlns:a16="http://schemas.microsoft.com/office/drawing/2014/main" val="544114698"/>
                    </a:ext>
                  </a:extLst>
                </a:gridCol>
                <a:gridCol w="1022843">
                  <a:extLst>
                    <a:ext uri="{9D8B030D-6E8A-4147-A177-3AD203B41FA5}">
                      <a16:colId xmlns:a16="http://schemas.microsoft.com/office/drawing/2014/main" val="647625580"/>
                    </a:ext>
                  </a:extLst>
                </a:gridCol>
                <a:gridCol w="1022843">
                  <a:extLst>
                    <a:ext uri="{9D8B030D-6E8A-4147-A177-3AD203B41FA5}">
                      <a16:colId xmlns:a16="http://schemas.microsoft.com/office/drawing/2014/main" val="39752779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NZ" b="1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148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714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22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659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954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1414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26AF3C4-E8D1-808D-180D-042C0A2B2BFE}"/>
              </a:ext>
            </a:extLst>
          </p:cNvPr>
          <p:cNvSpPr txBox="1"/>
          <p:nvPr/>
        </p:nvSpPr>
        <p:spPr>
          <a:xfrm>
            <a:off x="828968" y="1690688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Features: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para_a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para_b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numbers, money, sector, district, loss,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Target: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ars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set size: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b="1" baseline="30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0.8856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A6110A-7F50-B382-E9EC-9A6DD09D5CA7}"/>
              </a:ext>
            </a:extLst>
          </p:cNvPr>
          <p:cNvSpPr txBox="1"/>
          <p:nvPr/>
        </p:nvSpPr>
        <p:spPr>
          <a:xfrm>
            <a:off x="1995055" y="3380337"/>
            <a:ext cx="276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5-Fold cross validation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43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AEFC-1139-C4B5-EE78-8BB17856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Feature selection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5ABB99-8E4A-1087-C999-C11767838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40766"/>
              </p:ext>
            </p:extLst>
          </p:nvPr>
        </p:nvGraphicFramePr>
        <p:xfrm>
          <a:off x="2131285" y="2383081"/>
          <a:ext cx="2653146" cy="329184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326573">
                  <a:extLst>
                    <a:ext uri="{9D8B030D-6E8A-4147-A177-3AD203B41FA5}">
                      <a16:colId xmlns:a16="http://schemas.microsoft.com/office/drawing/2014/main" val="4005491489"/>
                    </a:ext>
                  </a:extLst>
                </a:gridCol>
                <a:gridCol w="1326573">
                  <a:extLst>
                    <a:ext uri="{9D8B030D-6E8A-4147-A177-3AD203B41FA5}">
                      <a16:colId xmlns:a16="http://schemas.microsoft.com/office/drawing/2014/main" val="4136201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223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para_b</a:t>
                      </a:r>
                      <a:endParaRPr lang="en-NZ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809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para_a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697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3638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393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952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312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091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5595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06E44B-2FB8-0ECF-D3A3-DD5835D9B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74775"/>
              </p:ext>
            </p:extLst>
          </p:nvPr>
        </p:nvGraphicFramePr>
        <p:xfrm>
          <a:off x="7391409" y="2383081"/>
          <a:ext cx="2653146" cy="329184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326573">
                  <a:extLst>
                    <a:ext uri="{9D8B030D-6E8A-4147-A177-3AD203B41FA5}">
                      <a16:colId xmlns:a16="http://schemas.microsoft.com/office/drawing/2014/main" val="4005491489"/>
                    </a:ext>
                  </a:extLst>
                </a:gridCol>
                <a:gridCol w="1326573">
                  <a:extLst>
                    <a:ext uri="{9D8B030D-6E8A-4147-A177-3AD203B41FA5}">
                      <a16:colId xmlns:a16="http://schemas.microsoft.com/office/drawing/2014/main" val="4136201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223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para_b</a:t>
                      </a:r>
                      <a:endParaRPr lang="en-NZ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809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697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para_a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3638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393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952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312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091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NZ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5595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FC22351-02C8-AF4D-0BBB-FF3F42705AEA}"/>
              </a:ext>
            </a:extLst>
          </p:cNvPr>
          <p:cNvSpPr txBox="1"/>
          <p:nvPr/>
        </p:nvSpPr>
        <p:spPr>
          <a:xfrm>
            <a:off x="1961294" y="1861888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 feature selection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36AB0-3283-EB9D-EEA8-4D82CD5578B1}"/>
              </a:ext>
            </a:extLst>
          </p:cNvPr>
          <p:cNvSpPr txBox="1"/>
          <p:nvPr/>
        </p:nvSpPr>
        <p:spPr>
          <a:xfrm>
            <a:off x="7497135" y="186188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Lasso 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regularisation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75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CC84-9C62-4347-514A-297DD676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Classification models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26658F-EF27-C5EE-D76A-78804C97D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26150"/>
              </p:ext>
            </p:extLst>
          </p:nvPr>
        </p:nvGraphicFramePr>
        <p:xfrm>
          <a:off x="1108363" y="3324272"/>
          <a:ext cx="9827493" cy="237744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884652">
                  <a:extLst>
                    <a:ext uri="{9D8B030D-6E8A-4147-A177-3AD203B41FA5}">
                      <a16:colId xmlns:a16="http://schemas.microsoft.com/office/drawing/2014/main" val="527091004"/>
                    </a:ext>
                  </a:extLst>
                </a:gridCol>
                <a:gridCol w="4633649">
                  <a:extLst>
                    <a:ext uri="{9D8B030D-6E8A-4147-A177-3AD203B41FA5}">
                      <a16:colId xmlns:a16="http://schemas.microsoft.com/office/drawing/2014/main" val="1996657095"/>
                    </a:ext>
                  </a:extLst>
                </a:gridCol>
                <a:gridCol w="4309192">
                  <a:extLst>
                    <a:ext uri="{9D8B030D-6E8A-4147-A177-3AD203B41FA5}">
                      <a16:colId xmlns:a16="http://schemas.microsoft.com/office/drawing/2014/main" val="8770297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NZ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Z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parameters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097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NZ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C=100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144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NZ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Vector Machine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C=100, kernel = ‘linear’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038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NZ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var_smoothing</a:t>
                      </a:r>
                      <a:r>
                        <a:rPr lang="en-US" altLang="zh-CN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=6.5793e-05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19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NZ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 Nearest Neighbor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n_neighbors</a:t>
                      </a:r>
                      <a:r>
                        <a:rPr lang="en-US" altLang="zh-CN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2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NZ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criterion='entropy’,  </a:t>
                      </a:r>
                      <a:r>
                        <a:rPr lang="en-US" altLang="zh-CN" sz="20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max_depth</a:t>
                      </a:r>
                      <a:r>
                        <a:rPr lang="en-US" altLang="zh-CN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5982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2D0404C-77A6-89D0-02B7-BBF8A871FC7A}"/>
              </a:ext>
            </a:extLst>
          </p:cNvPr>
          <p:cNvSpPr txBox="1"/>
          <p:nvPr/>
        </p:nvSpPr>
        <p:spPr>
          <a:xfrm>
            <a:off x="838200" y="2695312"/>
            <a:ext cx="6154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Grid search </a:t>
            </a:r>
            <a:r>
              <a:rPr lang="en-NZ" altLang="zh-CN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NZ" altLang="zh-CN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NZ" altLang="zh-CN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ptimal </a:t>
            </a:r>
            <a:r>
              <a:rPr lang="en-NZ" altLang="zh-CN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NZ" altLang="zh-CN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yperparameters</a:t>
            </a:r>
          </a:p>
          <a:p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B481A-B3EC-25C8-F0ED-AB6EC1654A61}"/>
              </a:ext>
            </a:extLst>
          </p:cNvPr>
          <p:cNvSpPr txBox="1"/>
          <p:nvPr/>
        </p:nvSpPr>
        <p:spPr>
          <a:xfrm>
            <a:off x="838200" y="1584150"/>
            <a:ext cx="10254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Features: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para_a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para_b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numbers, money, sector, district, loss,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Target: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set size: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284730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740</Words>
  <Application>Microsoft Office PowerPoint</Application>
  <PresentationFormat>Widescreen</PresentationFormat>
  <Paragraphs>270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等线</vt:lpstr>
      <vt:lpstr>等线 Light</vt:lpstr>
      <vt:lpstr>Arial</vt:lpstr>
      <vt:lpstr>Arial Black</vt:lpstr>
      <vt:lpstr>Office Theme</vt:lpstr>
      <vt:lpstr>Fraudulent Risk Prediction: Machine Learning Assisting Audit Planning</vt:lpstr>
      <vt:lpstr>Fraud detection in audit planning</vt:lpstr>
      <vt:lpstr>Stakeholders</vt:lpstr>
      <vt:lpstr>Dataset and target variables</vt:lpstr>
      <vt:lpstr>Features</vt:lpstr>
      <vt:lpstr>Distribution of features</vt:lpstr>
      <vt:lpstr>Linear regression</vt:lpstr>
      <vt:lpstr>Feature selection</vt:lpstr>
      <vt:lpstr>Classification models</vt:lpstr>
      <vt:lpstr>Consequence of errors</vt:lpstr>
      <vt:lpstr>Confusion Matrix</vt:lpstr>
      <vt:lpstr>Model Evaluation Metrics</vt:lpstr>
      <vt:lpstr>Model Evaluation Scores</vt:lpstr>
      <vt:lpstr>ROC curve and Precision-recall curve</vt:lpstr>
      <vt:lpstr>Learning curves</vt:lpstr>
      <vt:lpstr>Feature Importance with Decision Tree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Dottie Zhang</dc:creator>
  <cp:lastModifiedBy>Dottie Zhang</cp:lastModifiedBy>
  <cp:revision>23</cp:revision>
  <dcterms:created xsi:type="dcterms:W3CDTF">2023-04-15T07:09:35Z</dcterms:created>
  <dcterms:modified xsi:type="dcterms:W3CDTF">2023-04-16T22:43:25Z</dcterms:modified>
</cp:coreProperties>
</file>