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5" r:id="rId4"/>
  </p:sldMasterIdLst>
  <p:notesMasterIdLst>
    <p:notesMasterId r:id="rId33"/>
  </p:notesMasterIdLst>
  <p:sldIdLst>
    <p:sldId id="256" r:id="rId5"/>
    <p:sldId id="269" r:id="rId6"/>
    <p:sldId id="279" r:id="rId7"/>
    <p:sldId id="268" r:id="rId8"/>
    <p:sldId id="271" r:id="rId9"/>
    <p:sldId id="270" r:id="rId10"/>
    <p:sldId id="289" r:id="rId11"/>
    <p:sldId id="282" r:id="rId12"/>
    <p:sldId id="267" r:id="rId13"/>
    <p:sldId id="280" r:id="rId14"/>
    <p:sldId id="281" r:id="rId15"/>
    <p:sldId id="288" r:id="rId16"/>
    <p:sldId id="264" r:id="rId17"/>
    <p:sldId id="273" r:id="rId18"/>
    <p:sldId id="276" r:id="rId19"/>
    <p:sldId id="278" r:id="rId20"/>
    <p:sldId id="283" r:id="rId21"/>
    <p:sldId id="284" r:id="rId22"/>
    <p:sldId id="285" r:id="rId23"/>
    <p:sldId id="290" r:id="rId24"/>
    <p:sldId id="257" r:id="rId25"/>
    <p:sldId id="259" r:id="rId26"/>
    <p:sldId id="258" r:id="rId27"/>
    <p:sldId id="260" r:id="rId28"/>
    <p:sldId id="262" r:id="rId29"/>
    <p:sldId id="263" r:id="rId30"/>
    <p:sldId id="28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elia Maynard" initials="AM" lastIdx="1" clrIdx="0">
    <p:extLst>
      <p:ext uri="{19B8F6BF-5375-455C-9EA6-DF929625EA0E}">
        <p15:presenceInfo xmlns:p15="http://schemas.microsoft.com/office/powerpoint/2012/main" userId="d8537648-feb2-405d-9207-90186da92a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C9048"/>
    <a:srgbClr val="004A80"/>
    <a:srgbClr val="2E618F"/>
    <a:srgbClr val="428CCB"/>
    <a:srgbClr val="F5F5F5"/>
    <a:srgbClr val="E8E8E8"/>
    <a:srgbClr val="FAFAFA"/>
    <a:srgbClr val="5AAA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38"/>
    <p:restoredTop sz="46739"/>
  </p:normalViewPr>
  <p:slideViewPr>
    <p:cSldViewPr snapToGrid="0" snapToObjects="1">
      <p:cViewPr varScale="1">
        <p:scale>
          <a:sx n="60" d="100"/>
          <a:sy n="60" d="100"/>
        </p:scale>
        <p:origin x="1072" y="168"/>
      </p:cViewPr>
      <p:guideLst/>
    </p:cSldViewPr>
  </p:slideViewPr>
  <p:outlineViewPr>
    <p:cViewPr>
      <p:scale>
        <a:sx n="33" d="100"/>
        <a:sy n="33" d="100"/>
      </p:scale>
      <p:origin x="0" y="-11872"/>
    </p:cViewPr>
  </p:outlineViewPr>
  <p:notesTextViewPr>
    <p:cViewPr>
      <p:scale>
        <a:sx n="155" d="100"/>
        <a:sy n="155" d="100"/>
      </p:scale>
      <p:origin x="0" y="0"/>
    </p:cViewPr>
  </p:notesTextViewPr>
  <p:sorterViewPr>
    <p:cViewPr>
      <p:scale>
        <a:sx n="91" d="100"/>
        <a:sy n="91" d="100"/>
      </p:scale>
      <p:origin x="0" y="0"/>
    </p:cViewPr>
  </p:sorterViewPr>
  <p:notesViewPr>
    <p:cSldViewPr snapToGrid="0" snapToObjects="1">
      <p:cViewPr varScale="1">
        <p:scale>
          <a:sx n="99" d="100"/>
          <a:sy n="99" d="100"/>
        </p:scale>
        <p:origin x="3064"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ina Boyd" userId="a09e7d9b-de2b-45cf-a2f1-c280af9068d2" providerId="ADAL" clId="{4529B061-E3E6-ED4C-8AC2-D73306E5C2D0}"/>
    <pc:docChg chg="modSld">
      <pc:chgData name="Melina Boyd" userId="a09e7d9b-de2b-45cf-a2f1-c280af9068d2" providerId="ADAL" clId="{4529B061-E3E6-ED4C-8AC2-D73306E5C2D0}" dt="2018-09-18T21:22:35.883" v="1"/>
      <pc:docMkLst>
        <pc:docMk/>
      </pc:docMkLst>
      <pc:sldChg chg="modAnim">
        <pc:chgData name="Melina Boyd" userId="a09e7d9b-de2b-45cf-a2f1-c280af9068d2" providerId="ADAL" clId="{4529B061-E3E6-ED4C-8AC2-D73306E5C2D0}" dt="2018-09-18T21:22:29.245" v="0"/>
        <pc:sldMkLst>
          <pc:docMk/>
          <pc:sldMk cId="2298707173" sldId="266"/>
        </pc:sldMkLst>
      </pc:sldChg>
      <pc:sldChg chg="modAnim">
        <pc:chgData name="Melina Boyd" userId="a09e7d9b-de2b-45cf-a2f1-c280af9068d2" providerId="ADAL" clId="{4529B061-E3E6-ED4C-8AC2-D73306E5C2D0}" dt="2018-09-18T21:22:35.883" v="1"/>
        <pc:sldMkLst>
          <pc:docMk/>
          <pc:sldMk cId="3878938672"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4C7109-8B47-5945-9848-A56E3860D02B}" type="datetimeFigureOut">
              <a:rPr lang="en-US" smtClean="0"/>
              <a:t>9/18/18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6BD63-2FE7-FA45-A4DB-47E1B36FFAC3}" type="slidenum">
              <a:rPr lang="en-US" smtClean="0"/>
              <a:t>‹#›</a:t>
            </a:fld>
            <a:endParaRPr lang="en-US"/>
          </a:p>
        </p:txBody>
      </p:sp>
    </p:spTree>
    <p:extLst>
      <p:ext uri="{BB962C8B-B14F-4D97-AF65-F5344CB8AC3E}">
        <p14:creationId xmlns:p14="http://schemas.microsoft.com/office/powerpoint/2010/main" val="1910555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today’s Application Informational Webinar for</a:t>
            </a:r>
            <a:r>
              <a:rPr lang="en-US" baseline="0" dirty="0"/>
              <a:t> the CALI Reads Project</a:t>
            </a:r>
            <a:r>
              <a:rPr lang="en-US" dirty="0"/>
              <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 begin with introductions: I’m Vicki </a:t>
            </a:r>
            <a:r>
              <a:rPr lang="en-US" dirty="0" err="1"/>
              <a:t>Griffo</a:t>
            </a:r>
            <a:r>
              <a:rPr lang="en-US" dirty="0"/>
              <a:t>, the CALI Project Director. Also on the line is Sarah Hughes the Project Manager, and Melina Boyd, the Project Coordinator.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today’s call I’m going to go through a few slides that describe the project and highlight key pieces of the application. I think it will take me about 15 mins to get through the slides and then we have reserved the rest of the time for questions. We have quite a few people on this call, so I ask a couple of things from you: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Please hold your questions until I’m through the slides,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Please use the comment feature of Adobe Connect to submit your question so that we are not all talking over each other.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leave today’s call, with unanswered or additional questions, please email us at </a:t>
            </a:r>
            <a:r>
              <a:rPr lang="en-US" dirty="0" err="1"/>
              <a:t>info@calireads.org</a:t>
            </a:r>
            <a:r>
              <a:rPr lang="en-US" dirty="0"/>
              <a:t> and we will respond in writing, or reserve time for an additional conversation.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a:p>
            <a:r>
              <a:rPr lang="en-US" dirty="0"/>
              <a:t> </a:t>
            </a:r>
          </a:p>
          <a:p>
            <a:endParaRPr lang="en-US" dirty="0"/>
          </a:p>
        </p:txBody>
      </p:sp>
      <p:sp>
        <p:nvSpPr>
          <p:cNvPr id="4" name="Slide Number Placeholder 3"/>
          <p:cNvSpPr>
            <a:spLocks noGrp="1"/>
          </p:cNvSpPr>
          <p:nvPr>
            <p:ph type="sldNum" sz="quarter" idx="5"/>
          </p:nvPr>
        </p:nvSpPr>
        <p:spPr/>
        <p:txBody>
          <a:bodyPr/>
          <a:lstStyle/>
          <a:p>
            <a:fld id="{48F6BD63-2FE7-FA45-A4DB-47E1B36FFAC3}" type="slidenum">
              <a:rPr lang="en-US" smtClean="0"/>
              <a:t>1</a:t>
            </a:fld>
            <a:endParaRPr lang="en-US"/>
          </a:p>
        </p:txBody>
      </p:sp>
    </p:spTree>
    <p:extLst>
      <p:ext uri="{BB962C8B-B14F-4D97-AF65-F5344CB8AC3E}">
        <p14:creationId xmlns:p14="http://schemas.microsoft.com/office/powerpoint/2010/main" val="2676967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do not expect that applicants</a:t>
            </a:r>
            <a:r>
              <a:rPr lang="en-US" sz="1200" kern="1200" baseline="0" dirty="0">
                <a:solidFill>
                  <a:schemeClr val="tx1"/>
                </a:solidFill>
                <a:effectLst/>
                <a:latin typeface="+mn-lt"/>
                <a:ea typeface="+mn-ea"/>
                <a:cs typeface="+mn-cs"/>
              </a:rPr>
              <a:t> are excelling in these categories. Rather, we gauge readiness by looking for </a:t>
            </a:r>
            <a:r>
              <a:rPr lang="en-US" sz="1200" kern="1200" dirty="0">
                <a:solidFill>
                  <a:schemeClr val="tx1"/>
                </a:solidFill>
                <a:effectLst/>
                <a:latin typeface="+mn-lt"/>
                <a:ea typeface="+mn-ea"/>
                <a:cs typeface="+mn-cs"/>
              </a:rPr>
              <a:t>applicants</a:t>
            </a:r>
            <a:r>
              <a:rPr lang="en-US" sz="1200" kern="1200" baseline="0" dirty="0">
                <a:solidFill>
                  <a:schemeClr val="tx1"/>
                </a:solidFill>
                <a:effectLst/>
                <a:latin typeface="+mn-lt"/>
                <a:ea typeface="+mn-ea"/>
                <a:cs typeface="+mn-cs"/>
              </a:rPr>
              <a:t> who demonstrate evidence of building some</a:t>
            </a:r>
            <a:r>
              <a:rPr lang="en-US" sz="1200" kern="1200" dirty="0">
                <a:solidFill>
                  <a:schemeClr val="tx1"/>
                </a:solidFill>
                <a:effectLst/>
                <a:latin typeface="+mn-lt"/>
                <a:ea typeface="+mn-ea"/>
                <a:cs typeface="+mn-cs"/>
              </a:rPr>
              <a:t> infrastructure</a:t>
            </a:r>
            <a:r>
              <a:rPr lang="en-US" sz="1200" kern="1200" baseline="0" dirty="0">
                <a:solidFill>
                  <a:schemeClr val="tx1"/>
                </a:solidFill>
                <a:effectLst/>
                <a:latin typeface="+mn-lt"/>
                <a:ea typeface="+mn-ea"/>
                <a:cs typeface="+mn-cs"/>
              </a:rPr>
              <a:t> and having done some preliminary work in these areas. </a:t>
            </a:r>
            <a:r>
              <a:rPr lang="en-US" sz="1200" kern="1200" dirty="0">
                <a:solidFill>
                  <a:schemeClr val="tx1"/>
                </a:solidFill>
                <a:effectLst/>
                <a:latin typeface="+mn-lt"/>
                <a:ea typeface="+mn-ea"/>
                <a:cs typeface="+mn-cs"/>
              </a:rPr>
              <a:t>In your application, it’s a good opportunity to express where your district thinking currently is, what you’ve tried, successes and failures. Those honest discussions will better inform us on how the CALI Reads project can best support your district goals, priorities, and direction.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8F6BD63-2FE7-FA45-A4DB-47E1B36FFAC3}" type="slidenum">
              <a:rPr lang="en-US" smtClean="0"/>
              <a:t>15</a:t>
            </a:fld>
            <a:endParaRPr lang="en-US"/>
          </a:p>
        </p:txBody>
      </p:sp>
    </p:spTree>
    <p:extLst>
      <p:ext uri="{BB962C8B-B14F-4D97-AF65-F5344CB8AC3E}">
        <p14:creationId xmlns:p14="http://schemas.microsoft.com/office/powerpoint/2010/main" val="2775187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Application packet, we’ve also included the Narrative Scoring Criteria which gives you a general idea of what we are reading for. </a:t>
            </a:r>
          </a:p>
        </p:txBody>
      </p:sp>
      <p:sp>
        <p:nvSpPr>
          <p:cNvPr id="4" name="Slide Number Placeholder 3"/>
          <p:cNvSpPr>
            <a:spLocks noGrp="1"/>
          </p:cNvSpPr>
          <p:nvPr>
            <p:ph type="sldNum" sz="quarter" idx="5"/>
          </p:nvPr>
        </p:nvSpPr>
        <p:spPr/>
        <p:txBody>
          <a:bodyPr/>
          <a:lstStyle/>
          <a:p>
            <a:fld id="{48F6BD63-2FE7-FA45-A4DB-47E1B36FFAC3}" type="slidenum">
              <a:rPr lang="en-US" smtClean="0"/>
              <a:t>16</a:t>
            </a:fld>
            <a:endParaRPr lang="en-US"/>
          </a:p>
        </p:txBody>
      </p:sp>
    </p:spTree>
    <p:extLst>
      <p:ext uri="{BB962C8B-B14F-4D97-AF65-F5344CB8AC3E}">
        <p14:creationId xmlns:p14="http://schemas.microsoft.com/office/powerpoint/2010/main" val="1105114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1" i="0" kern="1200" dirty="0">
                <a:solidFill>
                  <a:schemeClr val="tx1"/>
                </a:solidFill>
                <a:effectLst/>
                <a:latin typeface="+mn-lt"/>
                <a:ea typeface="+mn-ea"/>
                <a:cs typeface="+mn-cs"/>
              </a:rPr>
              <a:t>Overview of Participant Commitments</a:t>
            </a:r>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pPr rtl="0" fontAlgn="base"/>
            <a:r>
              <a:rPr lang="en-US" sz="1200" b="1" i="0" kern="1200" dirty="0">
                <a:solidFill>
                  <a:schemeClr val="tx1"/>
                </a:solidFill>
                <a:effectLst/>
                <a:latin typeface="+mn-lt"/>
                <a:ea typeface="+mn-ea"/>
                <a:cs typeface="+mn-cs"/>
              </a:rPr>
              <a:t>Districts funded under this project are expected to:</a:t>
            </a:r>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Designate a district representative  </a:t>
            </a:r>
          </a:p>
          <a:p>
            <a:pPr rtl="0" fontAlgn="base"/>
            <a:r>
              <a:rPr lang="en-US" sz="1200" b="0" i="0" kern="1200" dirty="0">
                <a:solidFill>
                  <a:schemeClr val="tx1"/>
                </a:solidFill>
                <a:effectLst/>
                <a:latin typeface="+mn-lt"/>
                <a:ea typeface="+mn-ea"/>
                <a:cs typeface="+mn-cs"/>
              </a:rPr>
              <a:t>Identify a fiscal contact for contracting and invoicing </a:t>
            </a:r>
          </a:p>
          <a:p>
            <a:pPr rtl="0" fontAlgn="base"/>
            <a:r>
              <a:rPr lang="en-US" sz="1200" b="0" i="0" kern="1200" dirty="0">
                <a:solidFill>
                  <a:schemeClr val="tx1"/>
                </a:solidFill>
                <a:effectLst/>
                <a:latin typeface="+mn-lt"/>
                <a:ea typeface="+mn-ea"/>
                <a:cs typeface="+mn-cs"/>
              </a:rPr>
              <a:t>Commit to meeting and collaborating with a CALI Regional Coach  </a:t>
            </a:r>
          </a:p>
          <a:p>
            <a:pPr rtl="0" fontAlgn="base"/>
            <a:r>
              <a:rPr lang="en-US" sz="1200" b="0" i="0" kern="1200" dirty="0">
                <a:solidFill>
                  <a:schemeClr val="tx1"/>
                </a:solidFill>
                <a:effectLst/>
                <a:latin typeface="+mn-lt"/>
                <a:ea typeface="+mn-ea"/>
                <a:cs typeface="+mn-cs"/>
              </a:rPr>
              <a:t>Form a District Support Team (DST) attended by district and site participants bi-annually </a:t>
            </a:r>
          </a:p>
          <a:p>
            <a:pPr rtl="0" fontAlgn="base"/>
            <a:r>
              <a:rPr lang="en-US" sz="1200" b="0" i="0" kern="1200" dirty="0">
                <a:solidFill>
                  <a:schemeClr val="tx1"/>
                </a:solidFill>
                <a:effectLst/>
                <a:latin typeface="+mn-lt"/>
                <a:ea typeface="+mn-ea"/>
                <a:cs typeface="+mn-cs"/>
              </a:rPr>
              <a:t>Designate a district representative to lead the DST </a:t>
            </a:r>
          </a:p>
          <a:p>
            <a:pPr rtl="0" fontAlgn="base"/>
            <a:r>
              <a:rPr lang="en-US" sz="1200" b="0" i="0" kern="1200" dirty="0">
                <a:solidFill>
                  <a:schemeClr val="tx1"/>
                </a:solidFill>
                <a:effectLst/>
                <a:latin typeface="+mn-lt"/>
                <a:ea typeface="+mn-ea"/>
                <a:cs typeface="+mn-cs"/>
              </a:rPr>
              <a:t>Ensure project funds are being leveraged appropriately </a:t>
            </a:r>
          </a:p>
          <a:p>
            <a:pPr rtl="0" fontAlgn="base"/>
            <a:r>
              <a:rPr lang="en-US" sz="1200" b="0" i="0" kern="1200" dirty="0">
                <a:solidFill>
                  <a:schemeClr val="tx1"/>
                </a:solidFill>
                <a:effectLst/>
                <a:latin typeface="+mn-lt"/>
                <a:ea typeface="+mn-ea"/>
                <a:cs typeface="+mn-cs"/>
              </a:rPr>
              <a:t>Distribute designated project funds for teacher release time or extended time for CALI activities  </a:t>
            </a:r>
          </a:p>
          <a:p>
            <a:pPr rtl="0" fontAlgn="base"/>
            <a:r>
              <a:rPr lang="en-US" sz="1200" b="0" i="0" kern="1200" dirty="0">
                <a:solidFill>
                  <a:schemeClr val="tx1"/>
                </a:solidFill>
                <a:effectLst/>
                <a:latin typeface="+mn-lt"/>
                <a:ea typeface="+mn-ea"/>
                <a:cs typeface="+mn-cs"/>
              </a:rPr>
              <a:t>Host a One-Day Regional Workshop (facilitated by CALI) at the district office   </a:t>
            </a:r>
          </a:p>
          <a:p>
            <a:pPr rtl="0" fontAlgn="base"/>
            <a:r>
              <a:rPr lang="en-US" sz="1200" b="0" i="0" kern="1200" dirty="0">
                <a:solidFill>
                  <a:schemeClr val="tx1"/>
                </a:solidFill>
                <a:effectLst/>
                <a:latin typeface="+mn-lt"/>
                <a:ea typeface="+mn-ea"/>
                <a:cs typeface="+mn-cs"/>
              </a:rPr>
              <a:t>Encourage participant attendance at the One-Day Regional Workshop  </a:t>
            </a:r>
          </a:p>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pPr rtl="0" fontAlgn="base"/>
            <a:r>
              <a:rPr lang="en-US" sz="1200" b="1" i="0" kern="1200" dirty="0">
                <a:solidFill>
                  <a:schemeClr val="tx1"/>
                </a:solidFill>
                <a:effectLst/>
                <a:latin typeface="+mn-lt"/>
                <a:ea typeface="+mn-ea"/>
                <a:cs typeface="+mn-cs"/>
              </a:rPr>
              <a:t>Teachers participating on the project are expected to: </a:t>
            </a:r>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Commit to meeting, training, and collaboration with a CALI-trained Site Coach </a:t>
            </a:r>
          </a:p>
          <a:p>
            <a:pPr rtl="0" fontAlgn="base"/>
            <a:r>
              <a:rPr lang="en-US" sz="1200" b="0" i="0" kern="1200" dirty="0">
                <a:solidFill>
                  <a:schemeClr val="tx1"/>
                </a:solidFill>
                <a:effectLst/>
                <a:latin typeface="+mn-lt"/>
                <a:ea typeface="+mn-ea"/>
                <a:cs typeface="+mn-cs"/>
              </a:rPr>
              <a:t>Participate in literacy training through online modules  </a:t>
            </a:r>
          </a:p>
          <a:p>
            <a:pPr rtl="0" fontAlgn="base"/>
            <a:r>
              <a:rPr lang="en-US" sz="1200" b="0" i="0" kern="1200" dirty="0">
                <a:solidFill>
                  <a:schemeClr val="tx1"/>
                </a:solidFill>
                <a:effectLst/>
                <a:latin typeface="+mn-lt"/>
                <a:ea typeface="+mn-ea"/>
                <a:cs typeface="+mn-cs"/>
              </a:rPr>
              <a:t>Apply CALI training in the classroom and monitor implementation </a:t>
            </a:r>
          </a:p>
          <a:p>
            <a:pPr rtl="0" fontAlgn="base"/>
            <a:r>
              <a:rPr lang="en-US" sz="1200" b="0" i="0" kern="1200" dirty="0">
                <a:solidFill>
                  <a:schemeClr val="tx1"/>
                </a:solidFill>
                <a:effectLst/>
                <a:latin typeface="+mn-lt"/>
                <a:ea typeface="+mn-ea"/>
                <a:cs typeface="+mn-cs"/>
              </a:rPr>
              <a:t>Participate in the Site Implementation Team and/or Teacher Support Team </a:t>
            </a:r>
          </a:p>
          <a:p>
            <a:pPr rtl="0" fontAlgn="base"/>
            <a:r>
              <a:rPr lang="en-US" sz="1200" b="0" i="0" kern="1200" dirty="0">
                <a:solidFill>
                  <a:schemeClr val="tx1"/>
                </a:solidFill>
                <a:effectLst/>
                <a:latin typeface="+mn-lt"/>
                <a:ea typeface="+mn-ea"/>
                <a:cs typeface="+mn-cs"/>
              </a:rPr>
              <a:t>Attend a Regional Workshop  </a:t>
            </a:r>
          </a:p>
          <a:p>
            <a:pPr rtl="0" fontAlgn="base"/>
            <a:r>
              <a:rPr lang="en-US" sz="1200" b="0" i="0" kern="1200" dirty="0">
                <a:solidFill>
                  <a:schemeClr val="tx1"/>
                </a:solidFill>
                <a:effectLst/>
                <a:latin typeface="+mn-lt"/>
                <a:ea typeface="+mn-ea"/>
                <a:cs typeface="+mn-cs"/>
              </a:rPr>
              <a:t>Participate in periodic data collection</a:t>
            </a:r>
          </a:p>
          <a:p>
            <a:endParaRPr lang="en-US" dirty="0"/>
          </a:p>
        </p:txBody>
      </p:sp>
      <p:sp>
        <p:nvSpPr>
          <p:cNvPr id="4" name="Slide Number Placeholder 3"/>
          <p:cNvSpPr>
            <a:spLocks noGrp="1"/>
          </p:cNvSpPr>
          <p:nvPr>
            <p:ph type="sldNum" sz="quarter" idx="5"/>
          </p:nvPr>
        </p:nvSpPr>
        <p:spPr/>
        <p:txBody>
          <a:bodyPr/>
          <a:lstStyle/>
          <a:p>
            <a:fld id="{48F6BD63-2FE7-FA45-A4DB-47E1B36FFAC3}" type="slidenum">
              <a:rPr lang="en-US" smtClean="0"/>
              <a:t>18</a:t>
            </a:fld>
            <a:endParaRPr lang="en-US"/>
          </a:p>
        </p:txBody>
      </p:sp>
    </p:spTree>
    <p:extLst>
      <p:ext uri="{BB962C8B-B14F-4D97-AF65-F5344CB8AC3E}">
        <p14:creationId xmlns:p14="http://schemas.microsoft.com/office/powerpoint/2010/main" val="740610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1" i="0" kern="1200" dirty="0">
                <a:solidFill>
                  <a:schemeClr val="tx1"/>
                </a:solidFill>
                <a:effectLst/>
                <a:latin typeface="+mn-lt"/>
                <a:ea typeface="+mn-ea"/>
                <a:cs typeface="+mn-cs"/>
              </a:rPr>
              <a:t>Sites funded under this project are expected to: </a:t>
            </a:r>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Select at minimum 10 site administrators and teacher participants across content areas </a:t>
            </a:r>
          </a:p>
          <a:p>
            <a:pPr rtl="0" fontAlgn="base"/>
            <a:r>
              <a:rPr lang="en-US" sz="1200" b="0" i="0" kern="1200" dirty="0">
                <a:solidFill>
                  <a:schemeClr val="tx1"/>
                </a:solidFill>
                <a:effectLst/>
                <a:latin typeface="+mn-lt"/>
                <a:ea typeface="+mn-ea"/>
                <a:cs typeface="+mn-cs"/>
              </a:rPr>
              <a:t>Select at minimum 6 Special Education and Intervention teacher participants </a:t>
            </a:r>
          </a:p>
          <a:p>
            <a:pPr rtl="0" fontAlgn="base"/>
            <a:r>
              <a:rPr lang="en-US" sz="1200" b="0" i="0" kern="1200" dirty="0">
                <a:solidFill>
                  <a:schemeClr val="tx1"/>
                </a:solidFill>
                <a:effectLst/>
                <a:latin typeface="+mn-lt"/>
                <a:ea typeface="+mn-ea"/>
                <a:cs typeface="+mn-cs"/>
              </a:rPr>
              <a:t>Designate project participants as representatives on the District Support Team, Site Implementation Team and Teacher Support Teams </a:t>
            </a:r>
          </a:p>
          <a:p>
            <a:pPr rtl="0" fontAlgn="base"/>
            <a:r>
              <a:rPr lang="en-US" sz="1200" b="0" i="0" kern="1200" dirty="0">
                <a:solidFill>
                  <a:schemeClr val="tx1"/>
                </a:solidFill>
                <a:effectLst/>
                <a:latin typeface="+mn-lt"/>
                <a:ea typeface="+mn-ea"/>
                <a:cs typeface="+mn-cs"/>
              </a:rPr>
              <a:t>Leverage project funds to support team meetings, collaboration, and training  </a:t>
            </a:r>
          </a:p>
          <a:p>
            <a:pPr rtl="0" fontAlgn="base"/>
            <a:r>
              <a:rPr lang="en-US" sz="1200" b="0" i="0" kern="1200" dirty="0">
                <a:solidFill>
                  <a:schemeClr val="tx1"/>
                </a:solidFill>
                <a:effectLst/>
                <a:latin typeface="+mn-lt"/>
                <a:ea typeface="+mn-ea"/>
                <a:cs typeface="+mn-cs"/>
              </a:rPr>
              <a:t>Collaborate with the CALI Site Coach  </a:t>
            </a:r>
          </a:p>
          <a:p>
            <a:pPr rtl="0" fontAlgn="base"/>
            <a:r>
              <a:rPr lang="en-US" sz="1200" b="0" i="0" kern="1200" dirty="0">
                <a:solidFill>
                  <a:schemeClr val="tx1"/>
                </a:solidFill>
                <a:effectLst/>
                <a:latin typeface="+mn-lt"/>
                <a:ea typeface="+mn-ea"/>
                <a:cs typeface="+mn-cs"/>
              </a:rPr>
              <a:t>Identify participants to attend the Regional Workshop </a:t>
            </a:r>
          </a:p>
          <a:p>
            <a:pPr rtl="0" fontAlgn="base"/>
            <a:r>
              <a:rPr lang="en-US" sz="1200" b="0" i="0" kern="1200" dirty="0">
                <a:solidFill>
                  <a:schemeClr val="tx1"/>
                </a:solidFill>
                <a:effectLst/>
                <a:latin typeface="+mn-lt"/>
                <a:ea typeface="+mn-ea"/>
                <a:cs typeface="+mn-cs"/>
              </a:rPr>
              <a:t>Host an Annual Family Workshop </a:t>
            </a:r>
          </a:p>
          <a:p>
            <a:pPr rtl="0" fontAlgn="base"/>
            <a:r>
              <a:rPr lang="en-US" sz="1200" b="0" i="0" kern="1200" dirty="0">
                <a:solidFill>
                  <a:schemeClr val="tx1"/>
                </a:solidFill>
                <a:effectLst/>
                <a:latin typeface="+mn-lt"/>
                <a:ea typeface="+mn-ea"/>
                <a:cs typeface="+mn-cs"/>
              </a:rPr>
              <a:t>Collaborate with a Parent Training Information Center  </a:t>
            </a:r>
          </a:p>
          <a:p>
            <a:endParaRPr lang="en-US" dirty="0"/>
          </a:p>
        </p:txBody>
      </p:sp>
      <p:sp>
        <p:nvSpPr>
          <p:cNvPr id="4" name="Slide Number Placeholder 3"/>
          <p:cNvSpPr>
            <a:spLocks noGrp="1"/>
          </p:cNvSpPr>
          <p:nvPr>
            <p:ph type="sldNum" sz="quarter" idx="5"/>
          </p:nvPr>
        </p:nvSpPr>
        <p:spPr/>
        <p:txBody>
          <a:bodyPr/>
          <a:lstStyle/>
          <a:p>
            <a:fld id="{48F6BD63-2FE7-FA45-A4DB-47E1B36FFAC3}" type="slidenum">
              <a:rPr lang="en-US" smtClean="0"/>
              <a:t>19</a:t>
            </a:fld>
            <a:endParaRPr lang="en-US"/>
          </a:p>
        </p:txBody>
      </p:sp>
    </p:spTree>
    <p:extLst>
      <p:ext uri="{BB962C8B-B14F-4D97-AF65-F5344CB8AC3E}">
        <p14:creationId xmlns:p14="http://schemas.microsoft.com/office/powerpoint/2010/main" val="1509613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F6BD63-2FE7-FA45-A4DB-47E1B36FFAC3}" type="slidenum">
              <a:rPr lang="en-US" smtClean="0"/>
              <a:t>20</a:t>
            </a:fld>
            <a:endParaRPr lang="en-US"/>
          </a:p>
        </p:txBody>
      </p:sp>
    </p:spTree>
    <p:extLst>
      <p:ext uri="{BB962C8B-B14F-4D97-AF65-F5344CB8AC3E}">
        <p14:creationId xmlns:p14="http://schemas.microsoft.com/office/powerpoint/2010/main" val="1969599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6BD63-2FE7-FA45-A4DB-47E1B36FFAC3}" type="slidenum">
              <a:rPr lang="en-US" smtClean="0"/>
              <a:t>21</a:t>
            </a:fld>
            <a:endParaRPr lang="en-US"/>
          </a:p>
        </p:txBody>
      </p:sp>
    </p:spTree>
    <p:extLst>
      <p:ext uri="{BB962C8B-B14F-4D97-AF65-F5344CB8AC3E}">
        <p14:creationId xmlns:p14="http://schemas.microsoft.com/office/powerpoint/2010/main" val="3803064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F6BD63-2FE7-FA45-A4DB-47E1B36FFAC3}" type="slidenum">
              <a:rPr lang="en-US" smtClean="0"/>
              <a:t>22</a:t>
            </a:fld>
            <a:endParaRPr lang="en-US"/>
          </a:p>
        </p:txBody>
      </p:sp>
    </p:spTree>
    <p:extLst>
      <p:ext uri="{BB962C8B-B14F-4D97-AF65-F5344CB8AC3E}">
        <p14:creationId xmlns:p14="http://schemas.microsoft.com/office/powerpoint/2010/main" val="492765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F6BD63-2FE7-FA45-A4DB-47E1B36FFAC3}" type="slidenum">
              <a:rPr lang="en-US" smtClean="0"/>
              <a:t>25</a:t>
            </a:fld>
            <a:endParaRPr lang="en-US"/>
          </a:p>
        </p:txBody>
      </p:sp>
    </p:spTree>
    <p:extLst>
      <p:ext uri="{BB962C8B-B14F-4D97-AF65-F5344CB8AC3E}">
        <p14:creationId xmlns:p14="http://schemas.microsoft.com/office/powerpoint/2010/main" val="1080428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F6BD63-2FE7-FA45-A4DB-47E1B36FFAC3}" type="slidenum">
              <a:rPr lang="en-US" smtClean="0"/>
              <a:t>26</a:t>
            </a:fld>
            <a:endParaRPr lang="en-US"/>
          </a:p>
        </p:txBody>
      </p:sp>
    </p:spTree>
    <p:extLst>
      <p:ext uri="{BB962C8B-B14F-4D97-AF65-F5344CB8AC3E}">
        <p14:creationId xmlns:p14="http://schemas.microsoft.com/office/powerpoint/2010/main" val="3655625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6BD63-2FE7-FA45-A4DB-47E1B36FFAC3}" type="slidenum">
              <a:rPr lang="en-US" smtClean="0"/>
              <a:t>28</a:t>
            </a:fld>
            <a:endParaRPr lang="en-US"/>
          </a:p>
        </p:txBody>
      </p:sp>
    </p:spTree>
    <p:extLst>
      <p:ext uri="{BB962C8B-B14F-4D97-AF65-F5344CB8AC3E}">
        <p14:creationId xmlns:p14="http://schemas.microsoft.com/office/powerpoint/2010/main" val="200101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purpose of our webinar today is to provide information and insight into this</a:t>
            </a:r>
            <a:r>
              <a:rPr lang="en-US" baseline="0" dirty="0"/>
              <a:t> </a:t>
            </a:r>
            <a:r>
              <a:rPr lang="en-US" dirty="0"/>
              <a:t>5-year OSEP project so that you can decide whether this project sounds like a good fit for your district, county office, or consortium and better</a:t>
            </a:r>
            <a:r>
              <a:rPr lang="en-US" baseline="0" dirty="0"/>
              <a:t> </a:t>
            </a:r>
            <a:r>
              <a:rPr lang="en-US" dirty="0"/>
              <a:t>determine if you’d like to proceed</a:t>
            </a:r>
            <a:r>
              <a:rPr lang="en-US" baseline="0" dirty="0"/>
              <a:t> with your application</a:t>
            </a:r>
            <a:r>
              <a:rPr lang="en-US" dirty="0"/>
              <a:t>. </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a:t>
            </a:r>
            <a:r>
              <a:rPr lang="en-US" baseline="0" dirty="0"/>
              <a:t> a </a:t>
            </a:r>
            <a:r>
              <a:rPr lang="en-US" baseline="0" dirty="0" err="1"/>
              <a:t>sidenote</a:t>
            </a:r>
            <a:r>
              <a:rPr lang="en-US" baseline="0" dirty="0"/>
              <a:t>, if</a:t>
            </a:r>
            <a:r>
              <a:rPr lang="en-US" dirty="0"/>
              <a:t> you are joining this call as a coach who is interested in applying to work with the sites</a:t>
            </a:r>
            <a:r>
              <a:rPr lang="en-US" baseline="0" dirty="0"/>
              <a:t> and district</a:t>
            </a:r>
            <a:r>
              <a:rPr lang="en-US" dirty="0"/>
              <a:t>, you will likely gain valuable information from this call, but today’s webinar will not specifically focus on the coach role and responsibilities. Instead, we will hold a subsequent</a:t>
            </a:r>
            <a:r>
              <a:rPr lang="en-US" baseline="0" dirty="0"/>
              <a:t> Webinar for potential coaches following the </a:t>
            </a:r>
            <a:r>
              <a:rPr lang="en-US" dirty="0"/>
              <a:t>request for coach applications in early fall.  </a:t>
            </a:r>
          </a:p>
          <a:p>
            <a:endParaRPr lang="en-US" dirty="0"/>
          </a:p>
          <a:p>
            <a:endParaRPr lang="en-US" dirty="0"/>
          </a:p>
        </p:txBody>
      </p:sp>
      <p:sp>
        <p:nvSpPr>
          <p:cNvPr id="4" name="Slide Number Placeholder 3"/>
          <p:cNvSpPr>
            <a:spLocks noGrp="1"/>
          </p:cNvSpPr>
          <p:nvPr>
            <p:ph type="sldNum" sz="quarter" idx="5"/>
          </p:nvPr>
        </p:nvSpPr>
        <p:spPr/>
        <p:txBody>
          <a:bodyPr/>
          <a:lstStyle/>
          <a:p>
            <a:fld id="{48F6BD63-2FE7-FA45-A4DB-47E1B36FFAC3}" type="slidenum">
              <a:rPr lang="en-US" smtClean="0"/>
              <a:t>2</a:t>
            </a:fld>
            <a:endParaRPr lang="en-US"/>
          </a:p>
        </p:txBody>
      </p:sp>
    </p:spTree>
    <p:extLst>
      <p:ext uri="{BB962C8B-B14F-4D97-AF65-F5344CB8AC3E}">
        <p14:creationId xmlns:p14="http://schemas.microsoft.com/office/powerpoint/2010/main" val="502717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CALI</a:t>
            </a:r>
            <a:r>
              <a:rPr lang="en-US" baseline="0" dirty="0"/>
              <a:t> Reads is a State Personnel Development Grant (</a:t>
            </a:r>
            <a:r>
              <a:rPr lang="en-US" baseline="0" dirty="0" err="1"/>
              <a:t>spdg</a:t>
            </a:r>
            <a:r>
              <a:rPr lang="en-US" baseline="0" dirty="0"/>
              <a:t>) funded by the Office of Special Education Projects. This </a:t>
            </a:r>
            <a:r>
              <a:rPr lang="en-US" baseline="0" dirty="0" err="1"/>
              <a:t>Spdg</a:t>
            </a:r>
            <a:r>
              <a:rPr lang="en-US" baseline="0" dirty="0"/>
              <a:t> was competitively awarded to the California Department of Education (CDE). It is administered under CDE’s guidance through Napa County Office of Education. We are housed in a satellite office in Petaluma. On site, there are several statewide Special Education projects who run out of NCOE. And, in fact, our teams have been doing this kind of work for over 20 years. </a:t>
            </a:r>
            <a:endParaRPr lang="en-US" dirty="0"/>
          </a:p>
          <a:p>
            <a:endParaRPr lang="en-US" dirty="0"/>
          </a:p>
        </p:txBody>
      </p:sp>
      <p:sp>
        <p:nvSpPr>
          <p:cNvPr id="4" name="Slide Number Placeholder 3"/>
          <p:cNvSpPr>
            <a:spLocks noGrp="1"/>
          </p:cNvSpPr>
          <p:nvPr>
            <p:ph type="sldNum" sz="quarter" idx="5"/>
          </p:nvPr>
        </p:nvSpPr>
        <p:spPr/>
        <p:txBody>
          <a:bodyPr/>
          <a:lstStyle/>
          <a:p>
            <a:fld id="{48F6BD63-2FE7-FA45-A4DB-47E1B36FFAC3}" type="slidenum">
              <a:rPr lang="en-US" smtClean="0"/>
              <a:t>3</a:t>
            </a:fld>
            <a:endParaRPr lang="en-US"/>
          </a:p>
        </p:txBody>
      </p:sp>
    </p:spTree>
    <p:extLst>
      <p:ext uri="{BB962C8B-B14F-4D97-AF65-F5344CB8AC3E}">
        <p14:creationId xmlns:p14="http://schemas.microsoft.com/office/powerpoint/2010/main" val="2308703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 has the following four main goals… </a:t>
            </a:r>
          </a:p>
        </p:txBody>
      </p:sp>
      <p:sp>
        <p:nvSpPr>
          <p:cNvPr id="4" name="Slide Number Placeholder 3"/>
          <p:cNvSpPr>
            <a:spLocks noGrp="1"/>
          </p:cNvSpPr>
          <p:nvPr>
            <p:ph type="sldNum" sz="quarter" idx="5"/>
          </p:nvPr>
        </p:nvSpPr>
        <p:spPr/>
        <p:txBody>
          <a:bodyPr/>
          <a:lstStyle/>
          <a:p>
            <a:fld id="{48F6BD63-2FE7-FA45-A4DB-47E1B36FFAC3}" type="slidenum">
              <a:rPr lang="en-US" smtClean="0"/>
              <a:t>4</a:t>
            </a:fld>
            <a:endParaRPr lang="en-US"/>
          </a:p>
        </p:txBody>
      </p:sp>
    </p:spTree>
    <p:extLst>
      <p:ext uri="{BB962C8B-B14F-4D97-AF65-F5344CB8AC3E}">
        <p14:creationId xmlns:p14="http://schemas.microsoft.com/office/powerpoint/2010/main" val="1368094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kern="1200" dirty="0">
                <a:solidFill>
                  <a:schemeClr val="tx1"/>
                </a:solidFill>
                <a:effectLst/>
                <a:latin typeface="+mn-lt"/>
                <a:ea typeface="+mn-ea"/>
                <a:cs typeface="+mn-cs"/>
              </a:rPr>
              <a:t>All</a:t>
            </a:r>
            <a:r>
              <a:rPr lang="en-US" sz="1200" kern="1200" baseline="0" dirty="0">
                <a:solidFill>
                  <a:schemeClr val="tx1"/>
                </a:solidFill>
                <a:effectLst/>
                <a:latin typeface="+mn-lt"/>
                <a:ea typeface="+mn-ea"/>
                <a:cs typeface="+mn-cs"/>
              </a:rPr>
              <a:t> California districts are welcome to apply, but applicants will be evaluated based on the criteria NEED and READINESS. </a:t>
            </a:r>
            <a:endParaRPr lang="en-US" sz="1200" kern="1200" dirty="0">
              <a:solidFill>
                <a:schemeClr val="tx1"/>
              </a:solidFill>
              <a:effectLst/>
              <a:latin typeface="+mn-lt"/>
              <a:ea typeface="+mn-ea"/>
              <a:cs typeface="+mn-cs"/>
            </a:endParaRPr>
          </a:p>
          <a:p>
            <a:pPr fontAlgn="base"/>
            <a:endParaRPr lang="en-US" sz="1200" kern="1200" dirty="0">
              <a:solidFill>
                <a:schemeClr val="tx1"/>
              </a:solidFill>
              <a:effectLst/>
              <a:latin typeface="+mn-lt"/>
              <a:ea typeface="+mn-ea"/>
              <a:cs typeface="+mn-cs"/>
            </a:endParaRPr>
          </a:p>
          <a:p>
            <a:pPr fontAlgn="base"/>
            <a:r>
              <a:rPr lang="en-US" sz="1200" b="1" kern="1200" dirty="0">
                <a:solidFill>
                  <a:schemeClr val="tx1"/>
                </a:solidFill>
                <a:effectLst/>
                <a:latin typeface="+mn-lt"/>
                <a:ea typeface="+mn-ea"/>
                <a:cs typeface="+mn-cs"/>
              </a:rPr>
              <a:t>Need</a:t>
            </a:r>
          </a:p>
          <a:p>
            <a:pPr fontAlgn="base"/>
            <a:r>
              <a:rPr lang="en-US" sz="1200" kern="1200" dirty="0">
                <a:solidFill>
                  <a:schemeClr val="tx1"/>
                </a:solidFill>
                <a:effectLst/>
                <a:latin typeface="+mn-lt"/>
                <a:ea typeface="+mn-ea"/>
                <a:cs typeface="+mn-cs"/>
              </a:rPr>
              <a:t>Our selection will prioritize districts and their school sites in high NEED</a:t>
            </a:r>
            <a:r>
              <a:rPr lang="en-US" sz="1200" kern="1200" baseline="0" dirty="0">
                <a:solidFill>
                  <a:schemeClr val="tx1"/>
                </a:solidFill>
                <a:effectLst/>
                <a:latin typeface="+mn-lt"/>
                <a:ea typeface="+mn-ea"/>
                <a:cs typeface="+mn-cs"/>
              </a:rPr>
              <a:t> which means that they </a:t>
            </a:r>
            <a:r>
              <a:rPr lang="en-US" sz="1200" kern="1200" dirty="0">
                <a:solidFill>
                  <a:schemeClr val="tx1"/>
                </a:solidFill>
                <a:effectLst/>
                <a:latin typeface="+mn-lt"/>
                <a:ea typeface="+mn-ea"/>
                <a:cs typeface="+mn-cs"/>
              </a:rPr>
              <a:t>rank as RED, ORANGE, and YELLOW on the CDE dashboard in English language arts. </a:t>
            </a:r>
          </a:p>
          <a:p>
            <a:pPr fontAlgn="base"/>
            <a:endParaRPr lang="en-US" sz="1200" kern="1200" dirty="0">
              <a:solidFill>
                <a:schemeClr val="tx1"/>
              </a:solidFill>
              <a:effectLst/>
              <a:latin typeface="+mn-lt"/>
              <a:ea typeface="+mn-ea"/>
              <a:cs typeface="+mn-cs"/>
            </a:endParaRPr>
          </a:p>
          <a:p>
            <a:pPr fontAlgn="base"/>
            <a:r>
              <a:rPr lang="en-US" sz="1200" b="1" kern="1200" dirty="0">
                <a:solidFill>
                  <a:schemeClr val="tx1"/>
                </a:solidFill>
                <a:effectLst/>
                <a:latin typeface="+mn-lt"/>
                <a:ea typeface="+mn-ea"/>
                <a:cs typeface="+mn-cs"/>
              </a:rPr>
              <a:t>Readiness</a:t>
            </a:r>
            <a:endParaRPr lang="en-US" sz="1200" b="1" kern="1200" baseline="0" dirty="0">
              <a:solidFill>
                <a:schemeClr val="tx1"/>
              </a:solidFill>
              <a:effectLst/>
              <a:latin typeface="+mn-lt"/>
              <a:ea typeface="+mn-ea"/>
              <a:cs typeface="+mn-cs"/>
            </a:endParaRPr>
          </a:p>
          <a:p>
            <a:pPr fontAlgn="base"/>
            <a:r>
              <a:rPr lang="en-US" sz="1200" kern="1200" dirty="0">
                <a:solidFill>
                  <a:schemeClr val="tx1"/>
                </a:solidFill>
                <a:effectLst/>
                <a:latin typeface="+mn-lt"/>
                <a:ea typeface="+mn-ea"/>
                <a:cs typeface="+mn-cs"/>
              </a:rPr>
              <a:t>We are looking for Districts and middle schools who demonstrate a reasonable level of READINESS. When we say reasonable level, we mean that the best applicants are districts/sites who’ve done some preliminary work.</a:t>
            </a:r>
            <a:r>
              <a:rPr lang="en-US" sz="1200" kern="1200" baseline="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fontAlgn="base"/>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48F6BD63-2FE7-FA45-A4DB-47E1B36FFAC3}" type="slidenum">
              <a:rPr lang="en-US" smtClean="0"/>
              <a:t>5</a:t>
            </a:fld>
            <a:endParaRPr lang="en-US"/>
          </a:p>
        </p:txBody>
      </p:sp>
    </p:spTree>
    <p:extLst>
      <p:ext uri="{BB962C8B-B14F-4D97-AF65-F5344CB8AC3E}">
        <p14:creationId xmlns:p14="http://schemas.microsoft.com/office/powerpoint/2010/main" val="2830000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8F6BD63-2FE7-FA45-A4DB-47E1B36FFAC3}" type="slidenum">
              <a:rPr lang="en-US" smtClean="0"/>
              <a:t>6</a:t>
            </a:fld>
            <a:endParaRPr lang="en-US"/>
          </a:p>
        </p:txBody>
      </p:sp>
    </p:spTree>
    <p:extLst>
      <p:ext uri="{BB962C8B-B14F-4D97-AF65-F5344CB8AC3E}">
        <p14:creationId xmlns:p14="http://schemas.microsoft.com/office/powerpoint/2010/main" val="2302959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6BD63-2FE7-FA45-A4DB-47E1B36FFAC3}" type="slidenum">
              <a:rPr lang="en-US" smtClean="0"/>
              <a:t>8</a:t>
            </a:fld>
            <a:endParaRPr lang="en-US"/>
          </a:p>
        </p:txBody>
      </p:sp>
    </p:spTree>
    <p:extLst>
      <p:ext uri="{BB962C8B-B14F-4D97-AF65-F5344CB8AC3E}">
        <p14:creationId xmlns:p14="http://schemas.microsoft.com/office/powerpoint/2010/main" val="329891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Intent to apply is optional, but we greatly appreciate your submission. And, I’ll talk more about that in the next slide. </a:t>
            </a:r>
          </a:p>
          <a:p>
            <a:endParaRPr lang="en-US" dirty="0"/>
          </a:p>
          <a:p>
            <a:endParaRPr lang="en-US" dirty="0"/>
          </a:p>
        </p:txBody>
      </p:sp>
      <p:sp>
        <p:nvSpPr>
          <p:cNvPr id="4" name="Slide Number Placeholder 3"/>
          <p:cNvSpPr>
            <a:spLocks noGrp="1"/>
          </p:cNvSpPr>
          <p:nvPr>
            <p:ph type="sldNum" sz="quarter" idx="5"/>
          </p:nvPr>
        </p:nvSpPr>
        <p:spPr/>
        <p:txBody>
          <a:bodyPr/>
          <a:lstStyle/>
          <a:p>
            <a:fld id="{48F6BD63-2FE7-FA45-A4DB-47E1B36FFAC3}" type="slidenum">
              <a:rPr lang="en-US" smtClean="0"/>
              <a:t>13</a:t>
            </a:fld>
            <a:endParaRPr lang="en-US"/>
          </a:p>
        </p:txBody>
      </p:sp>
    </p:spTree>
    <p:extLst>
      <p:ext uri="{BB962C8B-B14F-4D97-AF65-F5344CB8AC3E}">
        <p14:creationId xmlns:p14="http://schemas.microsoft.com/office/powerpoint/2010/main" val="4114143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Intent to Apply is a quick, 3 page, fill in the blank document. </a:t>
            </a:r>
          </a:p>
          <a:p>
            <a:endParaRPr lang="en-US" dirty="0"/>
          </a:p>
          <a:p>
            <a:r>
              <a:rPr lang="en-US" dirty="0"/>
              <a:t>It asks you to identify the following:  </a:t>
            </a:r>
          </a:p>
          <a:p>
            <a:pPr marL="228600" indent="-228600">
              <a:buAutoNum type="arabicPeriod"/>
            </a:pPr>
            <a:r>
              <a:rPr lang="en-US" dirty="0"/>
              <a:t>Intention to apply as a District or Consortium (or request for help in identifying a consortium partner). </a:t>
            </a:r>
          </a:p>
          <a:p>
            <a:pPr marL="228600" indent="-228600">
              <a:buAutoNum type="arabicPeriod"/>
            </a:pPr>
            <a:r>
              <a:rPr lang="en-US" dirty="0"/>
              <a:t>District Lead contract who will serve as project point person.</a:t>
            </a:r>
          </a:p>
          <a:p>
            <a:pPr marL="228600" indent="-228600">
              <a:buAutoNum type="arabicPeriod"/>
            </a:pPr>
            <a:r>
              <a:rPr lang="en-US" dirty="0"/>
              <a:t>Fiscal lead who will handle contracts and invoicing. </a:t>
            </a:r>
          </a:p>
          <a:p>
            <a:pPr marL="228600" indent="-228600">
              <a:buAutoNum type="arabicPeriod"/>
            </a:pPr>
            <a:r>
              <a:rPr lang="en-US" dirty="0"/>
              <a:t>Name 3 qualifying middle schools, demographic info, and lead administrator. </a:t>
            </a:r>
          </a:p>
          <a:p>
            <a:endParaRPr lang="en-US" dirty="0"/>
          </a:p>
        </p:txBody>
      </p:sp>
      <p:sp>
        <p:nvSpPr>
          <p:cNvPr id="4" name="Slide Number Placeholder 3"/>
          <p:cNvSpPr>
            <a:spLocks noGrp="1"/>
          </p:cNvSpPr>
          <p:nvPr>
            <p:ph type="sldNum" sz="quarter" idx="5"/>
          </p:nvPr>
        </p:nvSpPr>
        <p:spPr/>
        <p:txBody>
          <a:bodyPr/>
          <a:lstStyle/>
          <a:p>
            <a:fld id="{48F6BD63-2FE7-FA45-A4DB-47E1B36FFAC3}" type="slidenum">
              <a:rPr lang="en-US" smtClean="0"/>
              <a:t>14</a:t>
            </a:fld>
            <a:endParaRPr lang="en-US"/>
          </a:p>
        </p:txBody>
      </p:sp>
    </p:spTree>
    <p:extLst>
      <p:ext uri="{BB962C8B-B14F-4D97-AF65-F5344CB8AC3E}">
        <p14:creationId xmlns:p14="http://schemas.microsoft.com/office/powerpoint/2010/main" val="926740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8520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93739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30509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69348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6070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83492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5557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1550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429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9516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082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8717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5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4393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5982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5211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9/18/18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0355470"/>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aschooldashboard.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A81483E-685A-D748-842D-F6B94BA11537}"/>
              </a:ext>
            </a:extLst>
          </p:cNvPr>
          <p:cNvSpPr txBox="1"/>
          <p:nvPr/>
        </p:nvSpPr>
        <p:spPr>
          <a:xfrm>
            <a:off x="1125321" y="1266354"/>
            <a:ext cx="8227539" cy="3262432"/>
          </a:xfrm>
          <a:prstGeom prst="rect">
            <a:avLst/>
          </a:prstGeom>
          <a:noFill/>
        </p:spPr>
        <p:txBody>
          <a:bodyPr wrap="square" rtlCol="0">
            <a:spAutoFit/>
          </a:bodyPr>
          <a:lstStyle/>
          <a:p>
            <a:pPr algn="ctr"/>
            <a:r>
              <a:rPr lang="en-US" sz="3400" b="1" dirty="0">
                <a:latin typeface="Arial" panose="020B0604020202020204" pitchFamily="34" charset="0"/>
                <a:cs typeface="Arial" panose="020B0604020202020204" pitchFamily="34" charset="0"/>
              </a:rPr>
              <a:t>California Adolescent Literacy Initiative (CALI) Reads</a:t>
            </a:r>
          </a:p>
          <a:p>
            <a:pPr algn="ctr"/>
            <a:r>
              <a:rPr lang="en-US" sz="2800" b="1" dirty="0">
                <a:latin typeface="Arial" panose="020B0604020202020204" pitchFamily="34" charset="0"/>
                <a:cs typeface="Arial" panose="020B0604020202020204" pitchFamily="34" charset="0"/>
              </a:rPr>
              <a:t>A State Personnel Development Grant (SPDG)</a:t>
            </a:r>
          </a:p>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r>
              <a:rPr lang="en-US" sz="2800" dirty="0">
                <a:latin typeface="Arial" panose="020B0604020202020204" pitchFamily="34" charset="0"/>
                <a:cs typeface="Arial" panose="020B0604020202020204" pitchFamily="34" charset="0"/>
              </a:rPr>
              <a:t>Applicant Informational Webinar </a:t>
            </a:r>
          </a:p>
          <a:p>
            <a:pPr algn="ctr"/>
            <a:endParaRPr lang="en-US" sz="28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F411373-5048-D044-BAC8-2B1EFF316B20}"/>
              </a:ext>
            </a:extLst>
          </p:cNvPr>
          <p:cNvSpPr txBox="1"/>
          <p:nvPr/>
        </p:nvSpPr>
        <p:spPr>
          <a:xfrm>
            <a:off x="1125321" y="4728837"/>
            <a:ext cx="3129317" cy="830997"/>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Vicki Griffo, PhD</a:t>
            </a:r>
          </a:p>
          <a:p>
            <a:pPr algn="ctr"/>
            <a:r>
              <a:rPr lang="en-US" sz="2400" dirty="0">
                <a:latin typeface="Arial" panose="020B0604020202020204" pitchFamily="34" charset="0"/>
                <a:cs typeface="Arial" panose="020B0604020202020204" pitchFamily="34" charset="0"/>
              </a:rPr>
              <a:t>Project Director</a:t>
            </a:r>
          </a:p>
        </p:txBody>
      </p:sp>
      <p:sp>
        <p:nvSpPr>
          <p:cNvPr id="8" name="TextBox 7">
            <a:extLst>
              <a:ext uri="{FF2B5EF4-FFF2-40B4-BE49-F238E27FC236}">
                <a16:creationId xmlns:a16="http://schemas.microsoft.com/office/drawing/2014/main" id="{0ACE1DC1-4C5F-B843-A25A-F0EF77353336}"/>
              </a:ext>
            </a:extLst>
          </p:cNvPr>
          <p:cNvSpPr txBox="1"/>
          <p:nvPr/>
        </p:nvSpPr>
        <p:spPr>
          <a:xfrm>
            <a:off x="6804526" y="4913504"/>
            <a:ext cx="3343084"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September 2018</a:t>
            </a:r>
          </a:p>
        </p:txBody>
      </p:sp>
      <p:sp>
        <p:nvSpPr>
          <p:cNvPr id="4" name="TextBox 3">
            <a:extLst>
              <a:ext uri="{FF2B5EF4-FFF2-40B4-BE49-F238E27FC236}">
                <a16:creationId xmlns:a16="http://schemas.microsoft.com/office/drawing/2014/main" id="{98666611-5C70-3E43-8A02-9A8961DF3424}"/>
              </a:ext>
            </a:extLst>
          </p:cNvPr>
          <p:cNvSpPr txBox="1"/>
          <p:nvPr/>
        </p:nvSpPr>
        <p:spPr>
          <a:xfrm>
            <a:off x="2824808" y="6160001"/>
            <a:ext cx="4828566" cy="461665"/>
          </a:xfrm>
          <a:prstGeom prst="rect">
            <a:avLst/>
          </a:prstGeom>
          <a:noFill/>
        </p:spPr>
        <p:txBody>
          <a:bodyPr wrap="none" rtlCol="0">
            <a:spAutoFit/>
          </a:bodyPr>
          <a:lstStyle/>
          <a:p>
            <a:r>
              <a:rPr lang="en-US" sz="2400" b="1" dirty="0"/>
              <a:t>Contact us at </a:t>
            </a:r>
            <a:r>
              <a:rPr lang="en-US" sz="2400" b="1" dirty="0" err="1"/>
              <a:t>info@calireads.org</a:t>
            </a:r>
            <a:endParaRPr lang="en-US" sz="2400" b="1" dirty="0"/>
          </a:p>
        </p:txBody>
      </p:sp>
    </p:spTree>
    <p:extLst>
      <p:ext uri="{BB962C8B-B14F-4D97-AF65-F5344CB8AC3E}">
        <p14:creationId xmlns:p14="http://schemas.microsoft.com/office/powerpoint/2010/main" val="2753107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5E77721-0602-704C-894E-2BDD502F85A4}"/>
              </a:ext>
            </a:extLst>
          </p:cNvPr>
          <p:cNvGrpSpPr>
            <a:grpSpLocks noChangeAspect="1"/>
          </p:cNvGrpSpPr>
          <p:nvPr/>
        </p:nvGrpSpPr>
        <p:grpSpPr>
          <a:xfrm>
            <a:off x="3687769" y="3568633"/>
            <a:ext cx="2706980" cy="2377440"/>
            <a:chOff x="3414821" y="427868"/>
            <a:chExt cx="2706980" cy="2377440"/>
          </a:xfrm>
        </p:grpSpPr>
        <p:grpSp>
          <p:nvGrpSpPr>
            <p:cNvPr id="4" name="Group 3">
              <a:extLst>
                <a:ext uri="{FF2B5EF4-FFF2-40B4-BE49-F238E27FC236}">
                  <a16:creationId xmlns:a16="http://schemas.microsoft.com/office/drawing/2014/main" id="{18AA06A7-AB83-CA47-AFC4-57286CB1ECD3}"/>
                </a:ext>
              </a:extLst>
            </p:cNvPr>
            <p:cNvGrpSpPr/>
            <p:nvPr/>
          </p:nvGrpSpPr>
          <p:grpSpPr>
            <a:xfrm>
              <a:off x="3414821" y="427868"/>
              <a:ext cx="2706980" cy="2377440"/>
              <a:chOff x="1201316" y="988029"/>
              <a:chExt cx="6683592" cy="5869971"/>
            </a:xfrm>
          </p:grpSpPr>
          <p:pic>
            <p:nvPicPr>
              <p:cNvPr id="8" name="Picture 7" descr="circle.png">
                <a:extLst>
                  <a:ext uri="{FF2B5EF4-FFF2-40B4-BE49-F238E27FC236}">
                    <a16:creationId xmlns:a16="http://schemas.microsoft.com/office/drawing/2014/main" id="{A592C71E-4637-A445-9D1B-03394FEC4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316" y="988029"/>
                <a:ext cx="6254217" cy="5852159"/>
              </a:xfrm>
              <a:prstGeom prst="rect">
                <a:avLst/>
              </a:prstGeom>
            </p:spPr>
          </p:pic>
          <p:sp>
            <p:nvSpPr>
              <p:cNvPr id="9" name="Freeform 8">
                <a:extLst>
                  <a:ext uri="{FF2B5EF4-FFF2-40B4-BE49-F238E27FC236}">
                    <a16:creationId xmlns:a16="http://schemas.microsoft.com/office/drawing/2014/main" id="{819C6E1B-07EC-1146-8125-5AE51C7724F6}"/>
                  </a:ext>
                </a:extLst>
              </p:cNvPr>
              <p:cNvSpPr/>
              <p:nvPr/>
            </p:nvSpPr>
            <p:spPr>
              <a:xfrm>
                <a:off x="5331626" y="6097978"/>
                <a:ext cx="2553282" cy="760022"/>
              </a:xfrm>
              <a:custGeom>
                <a:avLst/>
                <a:gdLst>
                  <a:gd name="connsiteX0" fmla="*/ 1413251 w 2553283"/>
                  <a:gd name="connsiteY0" fmla="*/ 47502 h 926276"/>
                  <a:gd name="connsiteX1" fmla="*/ 1246997 w 2553283"/>
                  <a:gd name="connsiteY1" fmla="*/ 106878 h 926276"/>
                  <a:gd name="connsiteX2" fmla="*/ 1128244 w 2553283"/>
                  <a:gd name="connsiteY2" fmla="*/ 130629 h 926276"/>
                  <a:gd name="connsiteX3" fmla="*/ 878862 w 2553283"/>
                  <a:gd name="connsiteY3" fmla="*/ 213756 h 926276"/>
                  <a:gd name="connsiteX4" fmla="*/ 771984 w 2553283"/>
                  <a:gd name="connsiteY4" fmla="*/ 249382 h 926276"/>
                  <a:gd name="connsiteX5" fmla="*/ 700732 w 2553283"/>
                  <a:gd name="connsiteY5" fmla="*/ 273133 h 926276"/>
                  <a:gd name="connsiteX6" fmla="*/ 629480 w 2553283"/>
                  <a:gd name="connsiteY6" fmla="*/ 308759 h 926276"/>
                  <a:gd name="connsiteX7" fmla="*/ 593854 w 2553283"/>
                  <a:gd name="connsiteY7" fmla="*/ 332509 h 926276"/>
                  <a:gd name="connsiteX8" fmla="*/ 558228 w 2553283"/>
                  <a:gd name="connsiteY8" fmla="*/ 344385 h 926276"/>
                  <a:gd name="connsiteX9" fmla="*/ 486976 w 2553283"/>
                  <a:gd name="connsiteY9" fmla="*/ 403761 h 926276"/>
                  <a:gd name="connsiteX10" fmla="*/ 380098 w 2553283"/>
                  <a:gd name="connsiteY10" fmla="*/ 463138 h 926276"/>
                  <a:gd name="connsiteX11" fmla="*/ 344472 w 2553283"/>
                  <a:gd name="connsiteY11" fmla="*/ 486889 h 926276"/>
                  <a:gd name="connsiteX12" fmla="*/ 308846 w 2553283"/>
                  <a:gd name="connsiteY12" fmla="*/ 498764 h 926276"/>
                  <a:gd name="connsiteX13" fmla="*/ 237594 w 2553283"/>
                  <a:gd name="connsiteY13" fmla="*/ 546265 h 926276"/>
                  <a:gd name="connsiteX14" fmla="*/ 201968 w 2553283"/>
                  <a:gd name="connsiteY14" fmla="*/ 570016 h 926276"/>
                  <a:gd name="connsiteX15" fmla="*/ 166342 w 2553283"/>
                  <a:gd name="connsiteY15" fmla="*/ 581891 h 926276"/>
                  <a:gd name="connsiteX16" fmla="*/ 118841 w 2553283"/>
                  <a:gd name="connsiteY16" fmla="*/ 593767 h 926276"/>
                  <a:gd name="connsiteX17" fmla="*/ 47589 w 2553283"/>
                  <a:gd name="connsiteY17" fmla="*/ 617517 h 926276"/>
                  <a:gd name="connsiteX18" fmla="*/ 11963 w 2553283"/>
                  <a:gd name="connsiteY18" fmla="*/ 641268 h 926276"/>
                  <a:gd name="connsiteX19" fmla="*/ 88 w 2553283"/>
                  <a:gd name="connsiteY19" fmla="*/ 676894 h 926276"/>
                  <a:gd name="connsiteX20" fmla="*/ 47589 w 2553283"/>
                  <a:gd name="connsiteY20" fmla="*/ 783772 h 926276"/>
                  <a:gd name="connsiteX21" fmla="*/ 118841 w 2553283"/>
                  <a:gd name="connsiteY21" fmla="*/ 807522 h 926276"/>
                  <a:gd name="connsiteX22" fmla="*/ 225719 w 2553283"/>
                  <a:gd name="connsiteY22" fmla="*/ 843148 h 926276"/>
                  <a:gd name="connsiteX23" fmla="*/ 296971 w 2553283"/>
                  <a:gd name="connsiteY23" fmla="*/ 866899 h 926276"/>
                  <a:gd name="connsiteX24" fmla="*/ 380098 w 2553283"/>
                  <a:gd name="connsiteY24" fmla="*/ 890650 h 926276"/>
                  <a:gd name="connsiteX25" fmla="*/ 546353 w 2553283"/>
                  <a:gd name="connsiteY25" fmla="*/ 914400 h 926276"/>
                  <a:gd name="connsiteX26" fmla="*/ 617605 w 2553283"/>
                  <a:gd name="connsiteY26" fmla="*/ 926276 h 926276"/>
                  <a:gd name="connsiteX27" fmla="*/ 866987 w 2553283"/>
                  <a:gd name="connsiteY27" fmla="*/ 914400 h 926276"/>
                  <a:gd name="connsiteX28" fmla="*/ 1282623 w 2553283"/>
                  <a:gd name="connsiteY28" fmla="*/ 902525 h 926276"/>
                  <a:gd name="connsiteX29" fmla="*/ 1365750 w 2553283"/>
                  <a:gd name="connsiteY29" fmla="*/ 890650 h 926276"/>
                  <a:gd name="connsiteX30" fmla="*/ 2268275 w 2553283"/>
                  <a:gd name="connsiteY30" fmla="*/ 878774 h 926276"/>
                  <a:gd name="connsiteX31" fmla="*/ 2470155 w 2553283"/>
                  <a:gd name="connsiteY31" fmla="*/ 855024 h 926276"/>
                  <a:gd name="connsiteX32" fmla="*/ 2505781 w 2553283"/>
                  <a:gd name="connsiteY32" fmla="*/ 831273 h 926276"/>
                  <a:gd name="connsiteX33" fmla="*/ 2529532 w 2553283"/>
                  <a:gd name="connsiteY33" fmla="*/ 795647 h 926276"/>
                  <a:gd name="connsiteX34" fmla="*/ 2553283 w 2553283"/>
                  <a:gd name="connsiteY34" fmla="*/ 676894 h 926276"/>
                  <a:gd name="connsiteX35" fmla="*/ 2529532 w 2553283"/>
                  <a:gd name="connsiteY35" fmla="*/ 451263 h 926276"/>
                  <a:gd name="connsiteX36" fmla="*/ 2505781 w 2553283"/>
                  <a:gd name="connsiteY36" fmla="*/ 380011 h 926276"/>
                  <a:gd name="connsiteX37" fmla="*/ 2458280 w 2553283"/>
                  <a:gd name="connsiteY37" fmla="*/ 308759 h 926276"/>
                  <a:gd name="connsiteX38" fmla="*/ 2315776 w 2553283"/>
                  <a:gd name="connsiteY38" fmla="*/ 213756 h 926276"/>
                  <a:gd name="connsiteX39" fmla="*/ 2280150 w 2553283"/>
                  <a:gd name="connsiteY39" fmla="*/ 190006 h 926276"/>
                  <a:gd name="connsiteX40" fmla="*/ 2244524 w 2553283"/>
                  <a:gd name="connsiteY40" fmla="*/ 166255 h 926276"/>
                  <a:gd name="connsiteX41" fmla="*/ 2208898 w 2553283"/>
                  <a:gd name="connsiteY41" fmla="*/ 154380 h 926276"/>
                  <a:gd name="connsiteX42" fmla="*/ 2173272 w 2553283"/>
                  <a:gd name="connsiteY42" fmla="*/ 130629 h 926276"/>
                  <a:gd name="connsiteX43" fmla="*/ 2102020 w 2553283"/>
                  <a:gd name="connsiteY43" fmla="*/ 106878 h 926276"/>
                  <a:gd name="connsiteX44" fmla="*/ 2030768 w 2553283"/>
                  <a:gd name="connsiteY44" fmla="*/ 83128 h 926276"/>
                  <a:gd name="connsiteX45" fmla="*/ 1959516 w 2553283"/>
                  <a:gd name="connsiteY45" fmla="*/ 59377 h 926276"/>
                  <a:gd name="connsiteX46" fmla="*/ 1923890 w 2553283"/>
                  <a:gd name="connsiteY46" fmla="*/ 47502 h 926276"/>
                  <a:gd name="connsiteX47" fmla="*/ 1876389 w 2553283"/>
                  <a:gd name="connsiteY47" fmla="*/ 35626 h 926276"/>
                  <a:gd name="connsiteX48" fmla="*/ 1840763 w 2553283"/>
                  <a:gd name="connsiteY48" fmla="*/ 23751 h 926276"/>
                  <a:gd name="connsiteX49" fmla="*/ 1650758 w 2553283"/>
                  <a:gd name="connsiteY49" fmla="*/ 0 h 926276"/>
                  <a:gd name="connsiteX50" fmla="*/ 1484503 w 2553283"/>
                  <a:gd name="connsiteY50" fmla="*/ 35626 h 926276"/>
                  <a:gd name="connsiteX51" fmla="*/ 1413251 w 2553283"/>
                  <a:gd name="connsiteY51" fmla="*/ 47502 h 926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553283" h="926276">
                    <a:moveTo>
                      <a:pt x="1413251" y="47502"/>
                    </a:moveTo>
                    <a:cubicBezTo>
                      <a:pt x="1373667" y="59377"/>
                      <a:pt x="1303489" y="90401"/>
                      <a:pt x="1246997" y="106878"/>
                    </a:cubicBezTo>
                    <a:cubicBezTo>
                      <a:pt x="1208243" y="118181"/>
                      <a:pt x="1166541" y="117863"/>
                      <a:pt x="1128244" y="130629"/>
                    </a:cubicBezTo>
                    <a:lnTo>
                      <a:pt x="878862" y="213756"/>
                    </a:lnTo>
                    <a:lnTo>
                      <a:pt x="771984" y="249382"/>
                    </a:lnTo>
                    <a:cubicBezTo>
                      <a:pt x="771979" y="249384"/>
                      <a:pt x="700736" y="273130"/>
                      <a:pt x="700732" y="273133"/>
                    </a:cubicBezTo>
                    <a:cubicBezTo>
                      <a:pt x="598634" y="341197"/>
                      <a:pt x="727812" y="259593"/>
                      <a:pt x="629480" y="308759"/>
                    </a:cubicBezTo>
                    <a:cubicBezTo>
                      <a:pt x="616715" y="315142"/>
                      <a:pt x="606619" y="326126"/>
                      <a:pt x="593854" y="332509"/>
                    </a:cubicBezTo>
                    <a:cubicBezTo>
                      <a:pt x="582658" y="338107"/>
                      <a:pt x="569424" y="338787"/>
                      <a:pt x="558228" y="344385"/>
                    </a:cubicBezTo>
                    <a:cubicBezTo>
                      <a:pt x="507304" y="369847"/>
                      <a:pt x="534253" y="366990"/>
                      <a:pt x="486976" y="403761"/>
                    </a:cubicBezTo>
                    <a:cubicBezTo>
                      <a:pt x="425724" y="451402"/>
                      <a:pt x="433851" y="445221"/>
                      <a:pt x="380098" y="463138"/>
                    </a:cubicBezTo>
                    <a:cubicBezTo>
                      <a:pt x="368223" y="471055"/>
                      <a:pt x="357238" y="480506"/>
                      <a:pt x="344472" y="486889"/>
                    </a:cubicBezTo>
                    <a:cubicBezTo>
                      <a:pt x="333276" y="492487"/>
                      <a:pt x="319788" y="492685"/>
                      <a:pt x="308846" y="498764"/>
                    </a:cubicBezTo>
                    <a:cubicBezTo>
                      <a:pt x="283893" y="512626"/>
                      <a:pt x="261345" y="530431"/>
                      <a:pt x="237594" y="546265"/>
                    </a:cubicBezTo>
                    <a:cubicBezTo>
                      <a:pt x="225719" y="554182"/>
                      <a:pt x="215508" y="565503"/>
                      <a:pt x="201968" y="570016"/>
                    </a:cubicBezTo>
                    <a:cubicBezTo>
                      <a:pt x="190093" y="573974"/>
                      <a:pt x="178378" y="578452"/>
                      <a:pt x="166342" y="581891"/>
                    </a:cubicBezTo>
                    <a:cubicBezTo>
                      <a:pt x="150649" y="586375"/>
                      <a:pt x="134474" y="589077"/>
                      <a:pt x="118841" y="593767"/>
                    </a:cubicBezTo>
                    <a:cubicBezTo>
                      <a:pt x="94862" y="600961"/>
                      <a:pt x="47589" y="617517"/>
                      <a:pt x="47589" y="617517"/>
                    </a:cubicBezTo>
                    <a:cubicBezTo>
                      <a:pt x="35714" y="625434"/>
                      <a:pt x="20879" y="630123"/>
                      <a:pt x="11963" y="641268"/>
                    </a:cubicBezTo>
                    <a:cubicBezTo>
                      <a:pt x="4143" y="651043"/>
                      <a:pt x="88" y="664376"/>
                      <a:pt x="88" y="676894"/>
                    </a:cubicBezTo>
                    <a:cubicBezTo>
                      <a:pt x="88" y="742298"/>
                      <a:pt x="-4242" y="760736"/>
                      <a:pt x="47589" y="783772"/>
                    </a:cubicBezTo>
                    <a:cubicBezTo>
                      <a:pt x="70467" y="793940"/>
                      <a:pt x="95090" y="799605"/>
                      <a:pt x="118841" y="807522"/>
                    </a:cubicBezTo>
                    <a:lnTo>
                      <a:pt x="225719" y="843148"/>
                    </a:lnTo>
                    <a:lnTo>
                      <a:pt x="296971" y="866899"/>
                    </a:lnTo>
                    <a:cubicBezTo>
                      <a:pt x="325202" y="876309"/>
                      <a:pt x="350283" y="885681"/>
                      <a:pt x="380098" y="890650"/>
                    </a:cubicBezTo>
                    <a:cubicBezTo>
                      <a:pt x="435317" y="899853"/>
                      <a:pt x="491134" y="905196"/>
                      <a:pt x="546353" y="914400"/>
                    </a:cubicBezTo>
                    <a:lnTo>
                      <a:pt x="617605" y="926276"/>
                    </a:lnTo>
                    <a:lnTo>
                      <a:pt x="866987" y="914400"/>
                    </a:lnTo>
                    <a:lnTo>
                      <a:pt x="1282623" y="902525"/>
                    </a:lnTo>
                    <a:cubicBezTo>
                      <a:pt x="1310582" y="901194"/>
                      <a:pt x="1337768" y="891324"/>
                      <a:pt x="1365750" y="890650"/>
                    </a:cubicBezTo>
                    <a:cubicBezTo>
                      <a:pt x="1666530" y="883402"/>
                      <a:pt x="1967433" y="882733"/>
                      <a:pt x="2268275" y="878774"/>
                    </a:cubicBezTo>
                    <a:cubicBezTo>
                      <a:pt x="2294536" y="876898"/>
                      <a:pt x="2416175" y="882014"/>
                      <a:pt x="2470155" y="855024"/>
                    </a:cubicBezTo>
                    <a:cubicBezTo>
                      <a:pt x="2482921" y="848641"/>
                      <a:pt x="2493906" y="839190"/>
                      <a:pt x="2505781" y="831273"/>
                    </a:cubicBezTo>
                    <a:cubicBezTo>
                      <a:pt x="2513698" y="819398"/>
                      <a:pt x="2523910" y="808765"/>
                      <a:pt x="2529532" y="795647"/>
                    </a:cubicBezTo>
                    <a:cubicBezTo>
                      <a:pt x="2539193" y="773104"/>
                      <a:pt x="2550605" y="692962"/>
                      <a:pt x="2553283" y="676894"/>
                    </a:cubicBezTo>
                    <a:cubicBezTo>
                      <a:pt x="2549260" y="624595"/>
                      <a:pt x="2545367" y="514601"/>
                      <a:pt x="2529532" y="451263"/>
                    </a:cubicBezTo>
                    <a:cubicBezTo>
                      <a:pt x="2523460" y="426975"/>
                      <a:pt x="2519668" y="400842"/>
                      <a:pt x="2505781" y="380011"/>
                    </a:cubicBezTo>
                    <a:cubicBezTo>
                      <a:pt x="2489947" y="356260"/>
                      <a:pt x="2482031" y="324593"/>
                      <a:pt x="2458280" y="308759"/>
                    </a:cubicBezTo>
                    <a:lnTo>
                      <a:pt x="2315776" y="213756"/>
                    </a:lnTo>
                    <a:lnTo>
                      <a:pt x="2280150" y="190006"/>
                    </a:lnTo>
                    <a:cubicBezTo>
                      <a:pt x="2268275" y="182089"/>
                      <a:pt x="2258064" y="170768"/>
                      <a:pt x="2244524" y="166255"/>
                    </a:cubicBezTo>
                    <a:lnTo>
                      <a:pt x="2208898" y="154380"/>
                    </a:lnTo>
                    <a:cubicBezTo>
                      <a:pt x="2197023" y="146463"/>
                      <a:pt x="2186314" y="136426"/>
                      <a:pt x="2173272" y="130629"/>
                    </a:cubicBezTo>
                    <a:cubicBezTo>
                      <a:pt x="2150394" y="120461"/>
                      <a:pt x="2125771" y="114795"/>
                      <a:pt x="2102020" y="106878"/>
                    </a:cubicBezTo>
                    <a:lnTo>
                      <a:pt x="2030768" y="83128"/>
                    </a:lnTo>
                    <a:lnTo>
                      <a:pt x="1959516" y="59377"/>
                    </a:lnTo>
                    <a:cubicBezTo>
                      <a:pt x="1947641" y="55419"/>
                      <a:pt x="1936034" y="50538"/>
                      <a:pt x="1923890" y="47502"/>
                    </a:cubicBezTo>
                    <a:cubicBezTo>
                      <a:pt x="1908056" y="43543"/>
                      <a:pt x="1892082" y="40110"/>
                      <a:pt x="1876389" y="35626"/>
                    </a:cubicBezTo>
                    <a:cubicBezTo>
                      <a:pt x="1864353" y="32187"/>
                      <a:pt x="1853038" y="26206"/>
                      <a:pt x="1840763" y="23751"/>
                    </a:cubicBezTo>
                    <a:cubicBezTo>
                      <a:pt x="1798409" y="15280"/>
                      <a:pt x="1687797" y="4116"/>
                      <a:pt x="1650758" y="0"/>
                    </a:cubicBezTo>
                    <a:cubicBezTo>
                      <a:pt x="1530919" y="14981"/>
                      <a:pt x="1586027" y="1785"/>
                      <a:pt x="1484503" y="35626"/>
                    </a:cubicBezTo>
                    <a:cubicBezTo>
                      <a:pt x="1443568" y="49271"/>
                      <a:pt x="1452835" y="35627"/>
                      <a:pt x="1413251" y="4750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125A913A-F58A-8F46-998F-DCE39D16B2FB}"/>
                </a:ext>
              </a:extLst>
            </p:cNvPr>
            <p:cNvGrpSpPr/>
            <p:nvPr/>
          </p:nvGrpSpPr>
          <p:grpSpPr>
            <a:xfrm>
              <a:off x="3545868" y="785853"/>
              <a:ext cx="2270981" cy="1338753"/>
              <a:chOff x="1690888" y="2028824"/>
              <a:chExt cx="5397246" cy="3181710"/>
            </a:xfrm>
          </p:grpSpPr>
          <p:pic>
            <p:nvPicPr>
              <p:cNvPr id="6" name="Picture 5" descr="coach 1.png">
                <a:extLst>
                  <a:ext uri="{FF2B5EF4-FFF2-40B4-BE49-F238E27FC236}">
                    <a16:creationId xmlns:a16="http://schemas.microsoft.com/office/drawing/2014/main" id="{6704012E-F3DE-7C4C-A77D-3853157703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0888" y="2028824"/>
                <a:ext cx="5397246" cy="3181710"/>
              </a:xfrm>
              <a:prstGeom prst="rect">
                <a:avLst/>
              </a:prstGeom>
            </p:spPr>
          </p:pic>
          <p:sp>
            <p:nvSpPr>
              <p:cNvPr id="7" name="Rounded Rectangle 6">
                <a:extLst>
                  <a:ext uri="{FF2B5EF4-FFF2-40B4-BE49-F238E27FC236}">
                    <a16:creationId xmlns:a16="http://schemas.microsoft.com/office/drawing/2014/main" id="{A5493DEF-0004-9D46-9FA7-5A70863656A8}"/>
                  </a:ext>
                </a:extLst>
              </p:cNvPr>
              <p:cNvSpPr/>
              <p:nvPr/>
            </p:nvSpPr>
            <p:spPr>
              <a:xfrm>
                <a:off x="3859026" y="3423920"/>
                <a:ext cx="1088894" cy="121920"/>
              </a:xfrm>
              <a:prstGeom prst="roundRect">
                <a:avLst/>
              </a:prstGeom>
              <a:solidFill>
                <a:srgbClr val="F7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9" name="Picture 18" descr="reg coach.png">
            <a:extLst>
              <a:ext uri="{FF2B5EF4-FFF2-40B4-BE49-F238E27FC236}">
                <a16:creationId xmlns:a16="http://schemas.microsoft.com/office/drawing/2014/main" id="{22B8D7DB-FF1F-0349-8BB2-A3AD698542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2880" y="1589699"/>
            <a:ext cx="2836420" cy="1012355"/>
          </a:xfrm>
          <a:prstGeom prst="rect">
            <a:avLst/>
          </a:prstGeom>
        </p:spPr>
      </p:pic>
      <p:grpSp>
        <p:nvGrpSpPr>
          <p:cNvPr id="24" name="Group 23">
            <a:extLst>
              <a:ext uri="{FF2B5EF4-FFF2-40B4-BE49-F238E27FC236}">
                <a16:creationId xmlns:a16="http://schemas.microsoft.com/office/drawing/2014/main" id="{0A1FB87E-761F-1541-8AE8-8300D63EFFC7}"/>
              </a:ext>
            </a:extLst>
          </p:cNvPr>
          <p:cNvGrpSpPr>
            <a:grpSpLocks noChangeAspect="1"/>
          </p:cNvGrpSpPr>
          <p:nvPr/>
        </p:nvGrpSpPr>
        <p:grpSpPr>
          <a:xfrm>
            <a:off x="6643843" y="3511917"/>
            <a:ext cx="2704351" cy="2784711"/>
            <a:chOff x="6829042" y="3338296"/>
            <a:chExt cx="2244600" cy="2311298"/>
          </a:xfrm>
        </p:grpSpPr>
        <p:grpSp>
          <p:nvGrpSpPr>
            <p:cNvPr id="15" name="Group 14">
              <a:extLst>
                <a:ext uri="{FF2B5EF4-FFF2-40B4-BE49-F238E27FC236}">
                  <a16:creationId xmlns:a16="http://schemas.microsoft.com/office/drawing/2014/main" id="{C06CFF00-D6EF-F545-AA27-ABA9F503FD16}"/>
                </a:ext>
              </a:extLst>
            </p:cNvPr>
            <p:cNvGrpSpPr>
              <a:grpSpLocks noChangeAspect="1"/>
            </p:cNvGrpSpPr>
            <p:nvPr/>
          </p:nvGrpSpPr>
          <p:grpSpPr>
            <a:xfrm>
              <a:off x="6829042" y="3338296"/>
              <a:ext cx="2198756" cy="2057400"/>
              <a:chOff x="766976" y="4456989"/>
              <a:chExt cx="2533075" cy="2370226"/>
            </a:xfrm>
          </p:grpSpPr>
          <p:pic>
            <p:nvPicPr>
              <p:cNvPr id="16" name="Picture 15" descr="circle.png">
                <a:extLst>
                  <a:ext uri="{FF2B5EF4-FFF2-40B4-BE49-F238E27FC236}">
                    <a16:creationId xmlns:a16="http://schemas.microsoft.com/office/drawing/2014/main" id="{5F89E684-8369-B347-8048-F5673E9942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976" y="4456989"/>
                <a:ext cx="2533075" cy="2370226"/>
              </a:xfrm>
              <a:prstGeom prst="rect">
                <a:avLst/>
              </a:prstGeom>
            </p:spPr>
          </p:pic>
          <p:pic>
            <p:nvPicPr>
              <p:cNvPr id="17" name="Picture 16" descr="coach 1.png">
                <a:extLst>
                  <a:ext uri="{FF2B5EF4-FFF2-40B4-BE49-F238E27FC236}">
                    <a16:creationId xmlns:a16="http://schemas.microsoft.com/office/drawing/2014/main" id="{5E13D97C-4493-7F40-B873-D8D03543D2F9}"/>
                  </a:ext>
                </a:extLst>
              </p:cNvPr>
              <p:cNvPicPr>
                <a:picLocks noChangeAspect="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898023" y="4814974"/>
                <a:ext cx="2270981" cy="1338753"/>
              </a:xfrm>
              <a:prstGeom prst="rect">
                <a:avLst/>
              </a:prstGeom>
            </p:spPr>
          </p:pic>
          <p:sp>
            <p:nvSpPr>
              <p:cNvPr id="18" name="Rounded Rectangle 17">
                <a:extLst>
                  <a:ext uri="{FF2B5EF4-FFF2-40B4-BE49-F238E27FC236}">
                    <a16:creationId xmlns:a16="http://schemas.microsoft.com/office/drawing/2014/main" id="{B5797B64-A0FF-014D-9248-0A94FEE80F62}"/>
                  </a:ext>
                </a:extLst>
              </p:cNvPr>
              <p:cNvSpPr/>
              <p:nvPr/>
            </p:nvSpPr>
            <p:spPr>
              <a:xfrm>
                <a:off x="1810303" y="5401982"/>
                <a:ext cx="458170" cy="51300"/>
              </a:xfrm>
              <a:prstGeom prst="roundRect">
                <a:avLst/>
              </a:prstGeom>
              <a:solidFill>
                <a:srgbClr val="A06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ounded Rectangle 19">
              <a:extLst>
                <a:ext uri="{FF2B5EF4-FFF2-40B4-BE49-F238E27FC236}">
                  <a16:creationId xmlns:a16="http://schemas.microsoft.com/office/drawing/2014/main" id="{92357B8E-D975-304F-B8D1-50CA15FE5423}"/>
                </a:ext>
              </a:extLst>
            </p:cNvPr>
            <p:cNvSpPr/>
            <p:nvPr/>
          </p:nvSpPr>
          <p:spPr>
            <a:xfrm>
              <a:off x="8566807" y="5163783"/>
              <a:ext cx="506835" cy="357341"/>
            </a:xfrm>
            <a:prstGeom prst="round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9501C9B6-4E25-4C46-8CB9-158ACBE777A7}"/>
                </a:ext>
              </a:extLst>
            </p:cNvPr>
            <p:cNvSpPr/>
            <p:nvPr/>
          </p:nvSpPr>
          <p:spPr>
            <a:xfrm>
              <a:off x="8313389" y="5292253"/>
              <a:ext cx="506835" cy="357341"/>
            </a:xfrm>
            <a:prstGeom prst="round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 name="Straight Arrow Connector 26">
            <a:extLst>
              <a:ext uri="{FF2B5EF4-FFF2-40B4-BE49-F238E27FC236}">
                <a16:creationId xmlns:a16="http://schemas.microsoft.com/office/drawing/2014/main" id="{FCFB82A4-E80A-1949-9304-212DF68FD9CE}"/>
              </a:ext>
            </a:extLst>
          </p:cNvPr>
          <p:cNvCxnSpPr>
            <a:cxnSpLocks/>
            <a:stCxn id="19" idx="2"/>
            <a:endCxn id="6" idx="0"/>
          </p:cNvCxnSpPr>
          <p:nvPr/>
        </p:nvCxnSpPr>
        <p:spPr>
          <a:xfrm>
            <a:off x="4931090" y="2602054"/>
            <a:ext cx="23217" cy="1324564"/>
          </a:xfrm>
          <a:prstGeom prst="straightConnector1">
            <a:avLst/>
          </a:prstGeom>
          <a:ln w="57150">
            <a:solidFill>
              <a:srgbClr val="A09552"/>
            </a:solidFill>
            <a:headEnd type="oval" w="med" len="med"/>
            <a:tailEnd type="stealth" w="lg"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183695B-9BE7-6443-8C11-BCFBC0482755}"/>
              </a:ext>
            </a:extLst>
          </p:cNvPr>
          <p:cNvCxnSpPr>
            <a:cxnSpLocks/>
            <a:stCxn id="19" idx="3"/>
            <a:endCxn id="17" idx="0"/>
          </p:cNvCxnSpPr>
          <p:nvPr/>
        </p:nvCxnSpPr>
        <p:spPr>
          <a:xfrm>
            <a:off x="6349300" y="2095877"/>
            <a:ext cx="1619101" cy="1790425"/>
          </a:xfrm>
          <a:prstGeom prst="straightConnector1">
            <a:avLst/>
          </a:prstGeom>
          <a:ln w="57150">
            <a:solidFill>
              <a:srgbClr val="A09552"/>
            </a:solidFill>
            <a:headEnd type="oval" w="med" len="med"/>
            <a:tailEnd type="stealth" w="lg" len="med"/>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3350868C-31CA-1C46-97DA-E88541D18029}"/>
              </a:ext>
            </a:extLst>
          </p:cNvPr>
          <p:cNvGrpSpPr>
            <a:grpSpLocks noChangeAspect="1"/>
          </p:cNvGrpSpPr>
          <p:nvPr/>
        </p:nvGrpSpPr>
        <p:grpSpPr>
          <a:xfrm>
            <a:off x="748747" y="3660304"/>
            <a:ext cx="2636668" cy="2377440"/>
            <a:chOff x="819810" y="2379585"/>
            <a:chExt cx="2342579" cy="2111392"/>
          </a:xfrm>
        </p:grpSpPr>
        <p:grpSp>
          <p:nvGrpSpPr>
            <p:cNvPr id="37" name="Group 36">
              <a:extLst>
                <a:ext uri="{FF2B5EF4-FFF2-40B4-BE49-F238E27FC236}">
                  <a16:creationId xmlns:a16="http://schemas.microsoft.com/office/drawing/2014/main" id="{28C39208-B291-5043-B81F-33CAD8F078AD}"/>
                </a:ext>
              </a:extLst>
            </p:cNvPr>
            <p:cNvGrpSpPr>
              <a:grpSpLocks noChangeAspect="1"/>
            </p:cNvGrpSpPr>
            <p:nvPr/>
          </p:nvGrpSpPr>
          <p:grpSpPr>
            <a:xfrm>
              <a:off x="819810" y="2379585"/>
              <a:ext cx="2342579" cy="2057400"/>
              <a:chOff x="766976" y="1893109"/>
              <a:chExt cx="2706980" cy="2377440"/>
            </a:xfrm>
          </p:grpSpPr>
          <p:sp>
            <p:nvSpPr>
              <p:cNvPr id="39" name="Freeform 38">
                <a:extLst>
                  <a:ext uri="{FF2B5EF4-FFF2-40B4-BE49-F238E27FC236}">
                    <a16:creationId xmlns:a16="http://schemas.microsoft.com/office/drawing/2014/main" id="{00744A6B-79BD-4D43-9F7A-885DAD444756}"/>
                  </a:ext>
                </a:extLst>
              </p:cNvPr>
              <p:cNvSpPr/>
              <p:nvPr/>
            </p:nvSpPr>
            <p:spPr>
              <a:xfrm>
                <a:off x="2439829" y="3962727"/>
                <a:ext cx="1034127" cy="307822"/>
              </a:xfrm>
              <a:custGeom>
                <a:avLst/>
                <a:gdLst>
                  <a:gd name="connsiteX0" fmla="*/ 1413251 w 2553283"/>
                  <a:gd name="connsiteY0" fmla="*/ 47502 h 926276"/>
                  <a:gd name="connsiteX1" fmla="*/ 1246997 w 2553283"/>
                  <a:gd name="connsiteY1" fmla="*/ 106878 h 926276"/>
                  <a:gd name="connsiteX2" fmla="*/ 1128244 w 2553283"/>
                  <a:gd name="connsiteY2" fmla="*/ 130629 h 926276"/>
                  <a:gd name="connsiteX3" fmla="*/ 878862 w 2553283"/>
                  <a:gd name="connsiteY3" fmla="*/ 213756 h 926276"/>
                  <a:gd name="connsiteX4" fmla="*/ 771984 w 2553283"/>
                  <a:gd name="connsiteY4" fmla="*/ 249382 h 926276"/>
                  <a:gd name="connsiteX5" fmla="*/ 700732 w 2553283"/>
                  <a:gd name="connsiteY5" fmla="*/ 273133 h 926276"/>
                  <a:gd name="connsiteX6" fmla="*/ 629480 w 2553283"/>
                  <a:gd name="connsiteY6" fmla="*/ 308759 h 926276"/>
                  <a:gd name="connsiteX7" fmla="*/ 593854 w 2553283"/>
                  <a:gd name="connsiteY7" fmla="*/ 332509 h 926276"/>
                  <a:gd name="connsiteX8" fmla="*/ 558228 w 2553283"/>
                  <a:gd name="connsiteY8" fmla="*/ 344385 h 926276"/>
                  <a:gd name="connsiteX9" fmla="*/ 486976 w 2553283"/>
                  <a:gd name="connsiteY9" fmla="*/ 403761 h 926276"/>
                  <a:gd name="connsiteX10" fmla="*/ 380098 w 2553283"/>
                  <a:gd name="connsiteY10" fmla="*/ 463138 h 926276"/>
                  <a:gd name="connsiteX11" fmla="*/ 344472 w 2553283"/>
                  <a:gd name="connsiteY11" fmla="*/ 486889 h 926276"/>
                  <a:gd name="connsiteX12" fmla="*/ 308846 w 2553283"/>
                  <a:gd name="connsiteY12" fmla="*/ 498764 h 926276"/>
                  <a:gd name="connsiteX13" fmla="*/ 237594 w 2553283"/>
                  <a:gd name="connsiteY13" fmla="*/ 546265 h 926276"/>
                  <a:gd name="connsiteX14" fmla="*/ 201968 w 2553283"/>
                  <a:gd name="connsiteY14" fmla="*/ 570016 h 926276"/>
                  <a:gd name="connsiteX15" fmla="*/ 166342 w 2553283"/>
                  <a:gd name="connsiteY15" fmla="*/ 581891 h 926276"/>
                  <a:gd name="connsiteX16" fmla="*/ 118841 w 2553283"/>
                  <a:gd name="connsiteY16" fmla="*/ 593767 h 926276"/>
                  <a:gd name="connsiteX17" fmla="*/ 47589 w 2553283"/>
                  <a:gd name="connsiteY17" fmla="*/ 617517 h 926276"/>
                  <a:gd name="connsiteX18" fmla="*/ 11963 w 2553283"/>
                  <a:gd name="connsiteY18" fmla="*/ 641268 h 926276"/>
                  <a:gd name="connsiteX19" fmla="*/ 88 w 2553283"/>
                  <a:gd name="connsiteY19" fmla="*/ 676894 h 926276"/>
                  <a:gd name="connsiteX20" fmla="*/ 47589 w 2553283"/>
                  <a:gd name="connsiteY20" fmla="*/ 783772 h 926276"/>
                  <a:gd name="connsiteX21" fmla="*/ 118841 w 2553283"/>
                  <a:gd name="connsiteY21" fmla="*/ 807522 h 926276"/>
                  <a:gd name="connsiteX22" fmla="*/ 225719 w 2553283"/>
                  <a:gd name="connsiteY22" fmla="*/ 843148 h 926276"/>
                  <a:gd name="connsiteX23" fmla="*/ 296971 w 2553283"/>
                  <a:gd name="connsiteY23" fmla="*/ 866899 h 926276"/>
                  <a:gd name="connsiteX24" fmla="*/ 380098 w 2553283"/>
                  <a:gd name="connsiteY24" fmla="*/ 890650 h 926276"/>
                  <a:gd name="connsiteX25" fmla="*/ 546353 w 2553283"/>
                  <a:gd name="connsiteY25" fmla="*/ 914400 h 926276"/>
                  <a:gd name="connsiteX26" fmla="*/ 617605 w 2553283"/>
                  <a:gd name="connsiteY26" fmla="*/ 926276 h 926276"/>
                  <a:gd name="connsiteX27" fmla="*/ 866987 w 2553283"/>
                  <a:gd name="connsiteY27" fmla="*/ 914400 h 926276"/>
                  <a:gd name="connsiteX28" fmla="*/ 1282623 w 2553283"/>
                  <a:gd name="connsiteY28" fmla="*/ 902525 h 926276"/>
                  <a:gd name="connsiteX29" fmla="*/ 1365750 w 2553283"/>
                  <a:gd name="connsiteY29" fmla="*/ 890650 h 926276"/>
                  <a:gd name="connsiteX30" fmla="*/ 2268275 w 2553283"/>
                  <a:gd name="connsiteY30" fmla="*/ 878774 h 926276"/>
                  <a:gd name="connsiteX31" fmla="*/ 2470155 w 2553283"/>
                  <a:gd name="connsiteY31" fmla="*/ 855024 h 926276"/>
                  <a:gd name="connsiteX32" fmla="*/ 2505781 w 2553283"/>
                  <a:gd name="connsiteY32" fmla="*/ 831273 h 926276"/>
                  <a:gd name="connsiteX33" fmla="*/ 2529532 w 2553283"/>
                  <a:gd name="connsiteY33" fmla="*/ 795647 h 926276"/>
                  <a:gd name="connsiteX34" fmla="*/ 2553283 w 2553283"/>
                  <a:gd name="connsiteY34" fmla="*/ 676894 h 926276"/>
                  <a:gd name="connsiteX35" fmla="*/ 2529532 w 2553283"/>
                  <a:gd name="connsiteY35" fmla="*/ 451263 h 926276"/>
                  <a:gd name="connsiteX36" fmla="*/ 2505781 w 2553283"/>
                  <a:gd name="connsiteY36" fmla="*/ 380011 h 926276"/>
                  <a:gd name="connsiteX37" fmla="*/ 2458280 w 2553283"/>
                  <a:gd name="connsiteY37" fmla="*/ 308759 h 926276"/>
                  <a:gd name="connsiteX38" fmla="*/ 2315776 w 2553283"/>
                  <a:gd name="connsiteY38" fmla="*/ 213756 h 926276"/>
                  <a:gd name="connsiteX39" fmla="*/ 2280150 w 2553283"/>
                  <a:gd name="connsiteY39" fmla="*/ 190006 h 926276"/>
                  <a:gd name="connsiteX40" fmla="*/ 2244524 w 2553283"/>
                  <a:gd name="connsiteY40" fmla="*/ 166255 h 926276"/>
                  <a:gd name="connsiteX41" fmla="*/ 2208898 w 2553283"/>
                  <a:gd name="connsiteY41" fmla="*/ 154380 h 926276"/>
                  <a:gd name="connsiteX42" fmla="*/ 2173272 w 2553283"/>
                  <a:gd name="connsiteY42" fmla="*/ 130629 h 926276"/>
                  <a:gd name="connsiteX43" fmla="*/ 2102020 w 2553283"/>
                  <a:gd name="connsiteY43" fmla="*/ 106878 h 926276"/>
                  <a:gd name="connsiteX44" fmla="*/ 2030768 w 2553283"/>
                  <a:gd name="connsiteY44" fmla="*/ 83128 h 926276"/>
                  <a:gd name="connsiteX45" fmla="*/ 1959516 w 2553283"/>
                  <a:gd name="connsiteY45" fmla="*/ 59377 h 926276"/>
                  <a:gd name="connsiteX46" fmla="*/ 1923890 w 2553283"/>
                  <a:gd name="connsiteY46" fmla="*/ 47502 h 926276"/>
                  <a:gd name="connsiteX47" fmla="*/ 1876389 w 2553283"/>
                  <a:gd name="connsiteY47" fmla="*/ 35626 h 926276"/>
                  <a:gd name="connsiteX48" fmla="*/ 1840763 w 2553283"/>
                  <a:gd name="connsiteY48" fmla="*/ 23751 h 926276"/>
                  <a:gd name="connsiteX49" fmla="*/ 1650758 w 2553283"/>
                  <a:gd name="connsiteY49" fmla="*/ 0 h 926276"/>
                  <a:gd name="connsiteX50" fmla="*/ 1484503 w 2553283"/>
                  <a:gd name="connsiteY50" fmla="*/ 35626 h 926276"/>
                  <a:gd name="connsiteX51" fmla="*/ 1413251 w 2553283"/>
                  <a:gd name="connsiteY51" fmla="*/ 47502 h 926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553283" h="926276">
                    <a:moveTo>
                      <a:pt x="1413251" y="47502"/>
                    </a:moveTo>
                    <a:cubicBezTo>
                      <a:pt x="1373667" y="59377"/>
                      <a:pt x="1303489" y="90401"/>
                      <a:pt x="1246997" y="106878"/>
                    </a:cubicBezTo>
                    <a:cubicBezTo>
                      <a:pt x="1208243" y="118181"/>
                      <a:pt x="1166541" y="117863"/>
                      <a:pt x="1128244" y="130629"/>
                    </a:cubicBezTo>
                    <a:lnTo>
                      <a:pt x="878862" y="213756"/>
                    </a:lnTo>
                    <a:lnTo>
                      <a:pt x="771984" y="249382"/>
                    </a:lnTo>
                    <a:cubicBezTo>
                      <a:pt x="771979" y="249384"/>
                      <a:pt x="700736" y="273130"/>
                      <a:pt x="700732" y="273133"/>
                    </a:cubicBezTo>
                    <a:cubicBezTo>
                      <a:pt x="598634" y="341197"/>
                      <a:pt x="727812" y="259593"/>
                      <a:pt x="629480" y="308759"/>
                    </a:cubicBezTo>
                    <a:cubicBezTo>
                      <a:pt x="616715" y="315142"/>
                      <a:pt x="606619" y="326126"/>
                      <a:pt x="593854" y="332509"/>
                    </a:cubicBezTo>
                    <a:cubicBezTo>
                      <a:pt x="582658" y="338107"/>
                      <a:pt x="569424" y="338787"/>
                      <a:pt x="558228" y="344385"/>
                    </a:cubicBezTo>
                    <a:cubicBezTo>
                      <a:pt x="507304" y="369847"/>
                      <a:pt x="534253" y="366990"/>
                      <a:pt x="486976" y="403761"/>
                    </a:cubicBezTo>
                    <a:cubicBezTo>
                      <a:pt x="425724" y="451402"/>
                      <a:pt x="433851" y="445221"/>
                      <a:pt x="380098" y="463138"/>
                    </a:cubicBezTo>
                    <a:cubicBezTo>
                      <a:pt x="368223" y="471055"/>
                      <a:pt x="357238" y="480506"/>
                      <a:pt x="344472" y="486889"/>
                    </a:cubicBezTo>
                    <a:cubicBezTo>
                      <a:pt x="333276" y="492487"/>
                      <a:pt x="319788" y="492685"/>
                      <a:pt x="308846" y="498764"/>
                    </a:cubicBezTo>
                    <a:cubicBezTo>
                      <a:pt x="283893" y="512626"/>
                      <a:pt x="261345" y="530431"/>
                      <a:pt x="237594" y="546265"/>
                    </a:cubicBezTo>
                    <a:cubicBezTo>
                      <a:pt x="225719" y="554182"/>
                      <a:pt x="215508" y="565503"/>
                      <a:pt x="201968" y="570016"/>
                    </a:cubicBezTo>
                    <a:cubicBezTo>
                      <a:pt x="190093" y="573974"/>
                      <a:pt x="178378" y="578452"/>
                      <a:pt x="166342" y="581891"/>
                    </a:cubicBezTo>
                    <a:cubicBezTo>
                      <a:pt x="150649" y="586375"/>
                      <a:pt x="134474" y="589077"/>
                      <a:pt x="118841" y="593767"/>
                    </a:cubicBezTo>
                    <a:cubicBezTo>
                      <a:pt x="94862" y="600961"/>
                      <a:pt x="47589" y="617517"/>
                      <a:pt x="47589" y="617517"/>
                    </a:cubicBezTo>
                    <a:cubicBezTo>
                      <a:pt x="35714" y="625434"/>
                      <a:pt x="20879" y="630123"/>
                      <a:pt x="11963" y="641268"/>
                    </a:cubicBezTo>
                    <a:cubicBezTo>
                      <a:pt x="4143" y="651043"/>
                      <a:pt x="88" y="664376"/>
                      <a:pt x="88" y="676894"/>
                    </a:cubicBezTo>
                    <a:cubicBezTo>
                      <a:pt x="88" y="742298"/>
                      <a:pt x="-4242" y="760736"/>
                      <a:pt x="47589" y="783772"/>
                    </a:cubicBezTo>
                    <a:cubicBezTo>
                      <a:pt x="70467" y="793940"/>
                      <a:pt x="95090" y="799605"/>
                      <a:pt x="118841" y="807522"/>
                    </a:cubicBezTo>
                    <a:lnTo>
                      <a:pt x="225719" y="843148"/>
                    </a:lnTo>
                    <a:lnTo>
                      <a:pt x="296971" y="866899"/>
                    </a:lnTo>
                    <a:cubicBezTo>
                      <a:pt x="325202" y="876309"/>
                      <a:pt x="350283" y="885681"/>
                      <a:pt x="380098" y="890650"/>
                    </a:cubicBezTo>
                    <a:cubicBezTo>
                      <a:pt x="435317" y="899853"/>
                      <a:pt x="491134" y="905196"/>
                      <a:pt x="546353" y="914400"/>
                    </a:cubicBezTo>
                    <a:lnTo>
                      <a:pt x="617605" y="926276"/>
                    </a:lnTo>
                    <a:lnTo>
                      <a:pt x="866987" y="914400"/>
                    </a:lnTo>
                    <a:lnTo>
                      <a:pt x="1282623" y="902525"/>
                    </a:lnTo>
                    <a:cubicBezTo>
                      <a:pt x="1310582" y="901194"/>
                      <a:pt x="1337768" y="891324"/>
                      <a:pt x="1365750" y="890650"/>
                    </a:cubicBezTo>
                    <a:cubicBezTo>
                      <a:pt x="1666530" y="883402"/>
                      <a:pt x="1967433" y="882733"/>
                      <a:pt x="2268275" y="878774"/>
                    </a:cubicBezTo>
                    <a:cubicBezTo>
                      <a:pt x="2294536" y="876898"/>
                      <a:pt x="2416175" y="882014"/>
                      <a:pt x="2470155" y="855024"/>
                    </a:cubicBezTo>
                    <a:cubicBezTo>
                      <a:pt x="2482921" y="848641"/>
                      <a:pt x="2493906" y="839190"/>
                      <a:pt x="2505781" y="831273"/>
                    </a:cubicBezTo>
                    <a:cubicBezTo>
                      <a:pt x="2513698" y="819398"/>
                      <a:pt x="2523910" y="808765"/>
                      <a:pt x="2529532" y="795647"/>
                    </a:cubicBezTo>
                    <a:cubicBezTo>
                      <a:pt x="2539193" y="773104"/>
                      <a:pt x="2550605" y="692962"/>
                      <a:pt x="2553283" y="676894"/>
                    </a:cubicBezTo>
                    <a:cubicBezTo>
                      <a:pt x="2549260" y="624595"/>
                      <a:pt x="2545367" y="514601"/>
                      <a:pt x="2529532" y="451263"/>
                    </a:cubicBezTo>
                    <a:cubicBezTo>
                      <a:pt x="2523460" y="426975"/>
                      <a:pt x="2519668" y="400842"/>
                      <a:pt x="2505781" y="380011"/>
                    </a:cubicBezTo>
                    <a:cubicBezTo>
                      <a:pt x="2489947" y="356260"/>
                      <a:pt x="2482031" y="324593"/>
                      <a:pt x="2458280" y="308759"/>
                    </a:cubicBezTo>
                    <a:lnTo>
                      <a:pt x="2315776" y="213756"/>
                    </a:lnTo>
                    <a:lnTo>
                      <a:pt x="2280150" y="190006"/>
                    </a:lnTo>
                    <a:cubicBezTo>
                      <a:pt x="2268275" y="182089"/>
                      <a:pt x="2258064" y="170768"/>
                      <a:pt x="2244524" y="166255"/>
                    </a:cubicBezTo>
                    <a:lnTo>
                      <a:pt x="2208898" y="154380"/>
                    </a:lnTo>
                    <a:cubicBezTo>
                      <a:pt x="2197023" y="146463"/>
                      <a:pt x="2186314" y="136426"/>
                      <a:pt x="2173272" y="130629"/>
                    </a:cubicBezTo>
                    <a:cubicBezTo>
                      <a:pt x="2150394" y="120461"/>
                      <a:pt x="2125771" y="114795"/>
                      <a:pt x="2102020" y="106878"/>
                    </a:cubicBezTo>
                    <a:lnTo>
                      <a:pt x="2030768" y="83128"/>
                    </a:lnTo>
                    <a:lnTo>
                      <a:pt x="1959516" y="59377"/>
                    </a:lnTo>
                    <a:cubicBezTo>
                      <a:pt x="1947641" y="55419"/>
                      <a:pt x="1936034" y="50538"/>
                      <a:pt x="1923890" y="47502"/>
                    </a:cubicBezTo>
                    <a:cubicBezTo>
                      <a:pt x="1908056" y="43543"/>
                      <a:pt x="1892082" y="40110"/>
                      <a:pt x="1876389" y="35626"/>
                    </a:cubicBezTo>
                    <a:cubicBezTo>
                      <a:pt x="1864353" y="32187"/>
                      <a:pt x="1853038" y="26206"/>
                      <a:pt x="1840763" y="23751"/>
                    </a:cubicBezTo>
                    <a:cubicBezTo>
                      <a:pt x="1798409" y="15280"/>
                      <a:pt x="1687797" y="4116"/>
                      <a:pt x="1650758" y="0"/>
                    </a:cubicBezTo>
                    <a:cubicBezTo>
                      <a:pt x="1530919" y="14981"/>
                      <a:pt x="1586027" y="1785"/>
                      <a:pt x="1484503" y="35626"/>
                    </a:cubicBezTo>
                    <a:cubicBezTo>
                      <a:pt x="1443568" y="49271"/>
                      <a:pt x="1452835" y="35627"/>
                      <a:pt x="1413251" y="4750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descr="circle.png">
                <a:extLst>
                  <a:ext uri="{FF2B5EF4-FFF2-40B4-BE49-F238E27FC236}">
                    <a16:creationId xmlns:a16="http://schemas.microsoft.com/office/drawing/2014/main" id="{7E900E9A-4289-3B45-8356-E95465DA18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976" y="1893109"/>
                <a:ext cx="2533075" cy="2370226"/>
              </a:xfrm>
              <a:prstGeom prst="rect">
                <a:avLst/>
              </a:prstGeom>
            </p:spPr>
          </p:pic>
          <p:pic>
            <p:nvPicPr>
              <p:cNvPr id="41" name="Picture 40" descr="coach 1.png">
                <a:extLst>
                  <a:ext uri="{FF2B5EF4-FFF2-40B4-BE49-F238E27FC236}">
                    <a16:creationId xmlns:a16="http://schemas.microsoft.com/office/drawing/2014/main" id="{740B1F56-B126-224A-92D3-E463C17BEC50}"/>
                  </a:ext>
                </a:extLst>
              </p:cNvPr>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898023" y="2251094"/>
                <a:ext cx="2264655" cy="1335024"/>
              </a:xfrm>
              <a:prstGeom prst="rect">
                <a:avLst/>
              </a:prstGeom>
            </p:spPr>
          </p:pic>
          <p:sp>
            <p:nvSpPr>
              <p:cNvPr id="42" name="Rounded Rectangle 41">
                <a:extLst>
                  <a:ext uri="{FF2B5EF4-FFF2-40B4-BE49-F238E27FC236}">
                    <a16:creationId xmlns:a16="http://schemas.microsoft.com/office/drawing/2014/main" id="{A94F3FE9-7A94-134C-ABB5-404B09C6DCEE}"/>
                  </a:ext>
                </a:extLst>
              </p:cNvPr>
              <p:cNvSpPr/>
              <p:nvPr/>
            </p:nvSpPr>
            <p:spPr>
              <a:xfrm>
                <a:off x="1810303" y="2838102"/>
                <a:ext cx="458170" cy="51300"/>
              </a:xfrm>
              <a:prstGeom prst="roundRect">
                <a:avLst/>
              </a:prstGeom>
              <a:solidFill>
                <a:srgbClr val="A09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Freeform 37">
              <a:extLst>
                <a:ext uri="{FF2B5EF4-FFF2-40B4-BE49-F238E27FC236}">
                  <a16:creationId xmlns:a16="http://schemas.microsoft.com/office/drawing/2014/main" id="{D701F66C-9501-284A-86E9-4EBC9F58DAC7}"/>
                </a:ext>
              </a:extLst>
            </p:cNvPr>
            <p:cNvSpPr/>
            <p:nvPr/>
          </p:nvSpPr>
          <p:spPr>
            <a:xfrm>
              <a:off x="2222339" y="4131511"/>
              <a:ext cx="879676" cy="359466"/>
            </a:xfrm>
            <a:custGeom>
              <a:avLst/>
              <a:gdLst>
                <a:gd name="connsiteX0" fmla="*/ 601884 w 879676"/>
                <a:gd name="connsiteY0" fmla="*/ 651 h 359466"/>
                <a:gd name="connsiteX1" fmla="*/ 544010 w 879676"/>
                <a:gd name="connsiteY1" fmla="*/ 35375 h 359466"/>
                <a:gd name="connsiteX2" fmla="*/ 428264 w 879676"/>
                <a:gd name="connsiteY2" fmla="*/ 58524 h 359466"/>
                <a:gd name="connsiteX3" fmla="*/ 358815 w 879676"/>
                <a:gd name="connsiteY3" fmla="*/ 81674 h 359466"/>
                <a:gd name="connsiteX4" fmla="*/ 324091 w 879676"/>
                <a:gd name="connsiteY4" fmla="*/ 104823 h 359466"/>
                <a:gd name="connsiteX5" fmla="*/ 219919 w 879676"/>
                <a:gd name="connsiteY5" fmla="*/ 139547 h 359466"/>
                <a:gd name="connsiteX6" fmla="*/ 150471 w 879676"/>
                <a:gd name="connsiteY6" fmla="*/ 162697 h 359466"/>
                <a:gd name="connsiteX7" fmla="*/ 115747 w 879676"/>
                <a:gd name="connsiteY7" fmla="*/ 174271 h 359466"/>
                <a:gd name="connsiteX8" fmla="*/ 57874 w 879676"/>
                <a:gd name="connsiteY8" fmla="*/ 208995 h 359466"/>
                <a:gd name="connsiteX9" fmla="*/ 34724 w 879676"/>
                <a:gd name="connsiteY9" fmla="*/ 232145 h 359466"/>
                <a:gd name="connsiteX10" fmla="*/ 0 w 879676"/>
                <a:gd name="connsiteY10" fmla="*/ 255294 h 359466"/>
                <a:gd name="connsiteX11" fmla="*/ 11575 w 879676"/>
                <a:gd name="connsiteY11" fmla="*/ 290018 h 359466"/>
                <a:gd name="connsiteX12" fmla="*/ 46299 w 879676"/>
                <a:gd name="connsiteY12" fmla="*/ 313167 h 359466"/>
                <a:gd name="connsiteX13" fmla="*/ 162046 w 879676"/>
                <a:gd name="connsiteY13" fmla="*/ 347892 h 359466"/>
                <a:gd name="connsiteX14" fmla="*/ 358815 w 879676"/>
                <a:gd name="connsiteY14" fmla="*/ 359466 h 359466"/>
                <a:gd name="connsiteX15" fmla="*/ 486137 w 879676"/>
                <a:gd name="connsiteY15" fmla="*/ 347892 h 359466"/>
                <a:gd name="connsiteX16" fmla="*/ 682907 w 879676"/>
                <a:gd name="connsiteY16" fmla="*/ 324742 h 359466"/>
                <a:gd name="connsiteX17" fmla="*/ 798653 w 879676"/>
                <a:gd name="connsiteY17" fmla="*/ 313167 h 359466"/>
                <a:gd name="connsiteX18" fmla="*/ 856527 w 879676"/>
                <a:gd name="connsiteY18" fmla="*/ 266869 h 359466"/>
                <a:gd name="connsiteX19" fmla="*/ 879676 w 879676"/>
                <a:gd name="connsiteY19" fmla="*/ 197421 h 359466"/>
                <a:gd name="connsiteX20" fmla="*/ 833377 w 879676"/>
                <a:gd name="connsiteY20" fmla="*/ 139547 h 359466"/>
                <a:gd name="connsiteX21" fmla="*/ 763929 w 879676"/>
                <a:gd name="connsiteY21" fmla="*/ 116398 h 359466"/>
                <a:gd name="connsiteX22" fmla="*/ 729205 w 879676"/>
                <a:gd name="connsiteY22" fmla="*/ 104823 h 359466"/>
                <a:gd name="connsiteX23" fmla="*/ 717631 w 879676"/>
                <a:gd name="connsiteY23" fmla="*/ 70099 h 359466"/>
                <a:gd name="connsiteX24" fmla="*/ 636608 w 879676"/>
                <a:gd name="connsiteY24" fmla="*/ 12226 h 359466"/>
                <a:gd name="connsiteX25" fmla="*/ 601884 w 879676"/>
                <a:gd name="connsiteY25" fmla="*/ 651 h 359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79676" h="359466">
                  <a:moveTo>
                    <a:pt x="601884" y="651"/>
                  </a:moveTo>
                  <a:cubicBezTo>
                    <a:pt x="586451" y="4509"/>
                    <a:pt x="564568" y="26238"/>
                    <a:pt x="544010" y="35375"/>
                  </a:cubicBezTo>
                  <a:cubicBezTo>
                    <a:pt x="523286" y="44586"/>
                    <a:pt x="442084" y="56221"/>
                    <a:pt x="428264" y="58524"/>
                  </a:cubicBezTo>
                  <a:cubicBezTo>
                    <a:pt x="405114" y="66241"/>
                    <a:pt x="379119" y="68138"/>
                    <a:pt x="358815" y="81674"/>
                  </a:cubicBezTo>
                  <a:cubicBezTo>
                    <a:pt x="347240" y="89390"/>
                    <a:pt x="336803" y="99173"/>
                    <a:pt x="324091" y="104823"/>
                  </a:cubicBezTo>
                  <a:cubicBezTo>
                    <a:pt x="324066" y="104834"/>
                    <a:pt x="237294" y="133755"/>
                    <a:pt x="219919" y="139547"/>
                  </a:cubicBezTo>
                  <a:lnTo>
                    <a:pt x="150471" y="162697"/>
                  </a:lnTo>
                  <a:lnTo>
                    <a:pt x="115747" y="174271"/>
                  </a:lnTo>
                  <a:cubicBezTo>
                    <a:pt x="57094" y="232926"/>
                    <a:pt x="133000" y="163920"/>
                    <a:pt x="57874" y="208995"/>
                  </a:cubicBezTo>
                  <a:cubicBezTo>
                    <a:pt x="48516" y="214610"/>
                    <a:pt x="43246" y="225328"/>
                    <a:pt x="34724" y="232145"/>
                  </a:cubicBezTo>
                  <a:cubicBezTo>
                    <a:pt x="23861" y="240835"/>
                    <a:pt x="11575" y="247578"/>
                    <a:pt x="0" y="255294"/>
                  </a:cubicBezTo>
                  <a:cubicBezTo>
                    <a:pt x="3858" y="266869"/>
                    <a:pt x="3953" y="280491"/>
                    <a:pt x="11575" y="290018"/>
                  </a:cubicBezTo>
                  <a:cubicBezTo>
                    <a:pt x="20265" y="300881"/>
                    <a:pt x="33587" y="307517"/>
                    <a:pt x="46299" y="313167"/>
                  </a:cubicBezTo>
                  <a:cubicBezTo>
                    <a:pt x="56373" y="317644"/>
                    <a:pt x="140620" y="345851"/>
                    <a:pt x="162046" y="347892"/>
                  </a:cubicBezTo>
                  <a:cubicBezTo>
                    <a:pt x="227453" y="354121"/>
                    <a:pt x="293225" y="355608"/>
                    <a:pt x="358815" y="359466"/>
                  </a:cubicBezTo>
                  <a:lnTo>
                    <a:pt x="486137" y="347892"/>
                  </a:lnTo>
                  <a:cubicBezTo>
                    <a:pt x="664729" y="330033"/>
                    <a:pt x="516908" y="343187"/>
                    <a:pt x="682907" y="324742"/>
                  </a:cubicBezTo>
                  <a:cubicBezTo>
                    <a:pt x="721444" y="320460"/>
                    <a:pt x="760071" y="317025"/>
                    <a:pt x="798653" y="313167"/>
                  </a:cubicBezTo>
                  <a:cubicBezTo>
                    <a:pt x="810919" y="304990"/>
                    <a:pt x="848281" y="283361"/>
                    <a:pt x="856527" y="266869"/>
                  </a:cubicBezTo>
                  <a:cubicBezTo>
                    <a:pt x="867440" y="245044"/>
                    <a:pt x="879676" y="197421"/>
                    <a:pt x="879676" y="197421"/>
                  </a:cubicBezTo>
                  <a:cubicBezTo>
                    <a:pt x="871497" y="185153"/>
                    <a:pt x="849871" y="147794"/>
                    <a:pt x="833377" y="139547"/>
                  </a:cubicBezTo>
                  <a:cubicBezTo>
                    <a:pt x="811552" y="128634"/>
                    <a:pt x="787078" y="124114"/>
                    <a:pt x="763929" y="116398"/>
                  </a:cubicBezTo>
                  <a:lnTo>
                    <a:pt x="729205" y="104823"/>
                  </a:lnTo>
                  <a:cubicBezTo>
                    <a:pt x="725347" y="93248"/>
                    <a:pt x="724722" y="80027"/>
                    <a:pt x="717631" y="70099"/>
                  </a:cubicBezTo>
                  <a:cubicBezTo>
                    <a:pt x="688995" y="30008"/>
                    <a:pt x="677341" y="22409"/>
                    <a:pt x="636608" y="12226"/>
                  </a:cubicBezTo>
                  <a:cubicBezTo>
                    <a:pt x="632865" y="11290"/>
                    <a:pt x="617317" y="-3207"/>
                    <a:pt x="601884" y="651"/>
                  </a:cubicBezTo>
                  <a:close/>
                </a:path>
              </a:pathLst>
            </a:cu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Oval 42">
            <a:extLst>
              <a:ext uri="{FF2B5EF4-FFF2-40B4-BE49-F238E27FC236}">
                <a16:creationId xmlns:a16="http://schemas.microsoft.com/office/drawing/2014/main" id="{94093CCA-F8DE-5642-B13B-E9DE01C3F878}"/>
              </a:ext>
            </a:extLst>
          </p:cNvPr>
          <p:cNvSpPr/>
          <p:nvPr/>
        </p:nvSpPr>
        <p:spPr>
          <a:xfrm>
            <a:off x="1655407" y="5310020"/>
            <a:ext cx="657007" cy="4754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44" name="Oval 43">
            <a:extLst>
              <a:ext uri="{FF2B5EF4-FFF2-40B4-BE49-F238E27FC236}">
                <a16:creationId xmlns:a16="http://schemas.microsoft.com/office/drawing/2014/main" id="{8565F29E-E97F-B146-A01D-B070AA3A308F}"/>
              </a:ext>
            </a:extLst>
          </p:cNvPr>
          <p:cNvSpPr/>
          <p:nvPr/>
        </p:nvSpPr>
        <p:spPr>
          <a:xfrm>
            <a:off x="4639727" y="5280788"/>
            <a:ext cx="628625" cy="430522"/>
          </a:xfrm>
          <a:prstGeom prst="ellipse">
            <a:avLst/>
          </a:prstGeom>
          <a:solidFill>
            <a:srgbClr val="FBAF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45" name="Oval 44">
            <a:extLst>
              <a:ext uri="{FF2B5EF4-FFF2-40B4-BE49-F238E27FC236}">
                <a16:creationId xmlns:a16="http://schemas.microsoft.com/office/drawing/2014/main" id="{1C3DCB80-139A-7140-B77A-1796751569CD}"/>
              </a:ext>
            </a:extLst>
          </p:cNvPr>
          <p:cNvSpPr/>
          <p:nvPr/>
        </p:nvSpPr>
        <p:spPr>
          <a:xfrm>
            <a:off x="7635736" y="5324762"/>
            <a:ext cx="665329" cy="445939"/>
          </a:xfrm>
          <a:prstGeom prst="ellipse">
            <a:avLst/>
          </a:prstGeom>
          <a:solidFill>
            <a:srgbClr val="B97D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cxnSp>
        <p:nvCxnSpPr>
          <p:cNvPr id="28" name="Straight Arrow Connector 27">
            <a:extLst>
              <a:ext uri="{FF2B5EF4-FFF2-40B4-BE49-F238E27FC236}">
                <a16:creationId xmlns:a16="http://schemas.microsoft.com/office/drawing/2014/main" id="{2B200A80-27CC-A249-AE2B-BB1865D423D3}"/>
              </a:ext>
            </a:extLst>
          </p:cNvPr>
          <p:cNvCxnSpPr>
            <a:cxnSpLocks/>
            <a:stCxn id="19" idx="1"/>
            <a:endCxn id="41" idx="0"/>
          </p:cNvCxnSpPr>
          <p:nvPr/>
        </p:nvCxnSpPr>
        <p:spPr>
          <a:xfrm flipH="1">
            <a:off x="1979306" y="2095877"/>
            <a:ext cx="1533574" cy="1913258"/>
          </a:xfrm>
          <a:prstGeom prst="straightConnector1">
            <a:avLst/>
          </a:prstGeom>
          <a:ln w="57150">
            <a:solidFill>
              <a:srgbClr val="A09552"/>
            </a:solidFill>
            <a:headEnd type="oval" w="med" len="med"/>
            <a:tailEnd type="stealth" w="lg" len="med"/>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1CD81C4C-127D-4141-8BB5-1B9F62195B21}"/>
              </a:ext>
            </a:extLst>
          </p:cNvPr>
          <p:cNvGrpSpPr/>
          <p:nvPr/>
        </p:nvGrpSpPr>
        <p:grpSpPr>
          <a:xfrm>
            <a:off x="1623644" y="249079"/>
            <a:ext cx="6735898" cy="997165"/>
            <a:chOff x="1207528" y="1165909"/>
            <a:chExt cx="8938136" cy="997165"/>
          </a:xfrm>
        </p:grpSpPr>
        <p:sp>
          <p:nvSpPr>
            <p:cNvPr id="51" name="Rounded Rectangle 50">
              <a:extLst>
                <a:ext uri="{FF2B5EF4-FFF2-40B4-BE49-F238E27FC236}">
                  <a16:creationId xmlns:a16="http://schemas.microsoft.com/office/drawing/2014/main" id="{6CBFD269-E6C0-5946-A445-F8F58F0B3DFF}"/>
                </a:ext>
              </a:extLst>
            </p:cNvPr>
            <p:cNvSpPr/>
            <p:nvPr/>
          </p:nvSpPr>
          <p:spPr>
            <a:xfrm>
              <a:off x="1207528" y="1190352"/>
              <a:ext cx="8938130" cy="972722"/>
            </a:xfrm>
            <a:prstGeom prst="roundRect">
              <a:avLst/>
            </a:prstGeom>
            <a:solidFill>
              <a:schemeClr val="accent6">
                <a:lumMod val="40000"/>
                <a:lumOff val="60000"/>
              </a:schemeClr>
            </a:solidFill>
            <a:ln w="38100">
              <a:solidFill>
                <a:srgbClr val="004A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52" name="TextBox 51">
              <a:extLst>
                <a:ext uri="{FF2B5EF4-FFF2-40B4-BE49-F238E27FC236}">
                  <a16:creationId xmlns:a16="http://schemas.microsoft.com/office/drawing/2014/main" id="{6EAC6049-D40D-2645-B8C0-27FDE59F9F21}"/>
                </a:ext>
              </a:extLst>
            </p:cNvPr>
            <p:cNvSpPr txBox="1"/>
            <p:nvPr/>
          </p:nvSpPr>
          <p:spPr>
            <a:xfrm>
              <a:off x="1207536" y="1165909"/>
              <a:ext cx="8938128" cy="954107"/>
            </a:xfrm>
            <a:prstGeom prst="rect">
              <a:avLst/>
            </a:prstGeom>
            <a:noFill/>
          </p:spPr>
          <p:txBody>
            <a:bodyPr wrap="square" rtlCol="0">
              <a:spAutoFit/>
            </a:bodyPr>
            <a:lstStyle/>
            <a:p>
              <a:pPr algn="ctr"/>
              <a:r>
                <a:rPr lang="en-US" sz="3200" b="1"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GEOGRAPHICAL REGION</a:t>
              </a:r>
            </a:p>
            <a:p>
              <a:pPr algn="ctr"/>
              <a:r>
                <a:rPr lang="en-US" sz="2400" b="1"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**The Regional Coach Supports 3 Districts**</a:t>
              </a:r>
            </a:p>
          </p:txBody>
        </p:sp>
      </p:grpSp>
    </p:spTree>
    <p:extLst>
      <p:ext uri="{BB962C8B-B14F-4D97-AF65-F5344CB8AC3E}">
        <p14:creationId xmlns:p14="http://schemas.microsoft.com/office/powerpoint/2010/main" val="1055743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B4F63478-FFF3-424A-A43E-05D21730A9D0}"/>
              </a:ext>
            </a:extLst>
          </p:cNvPr>
          <p:cNvSpPr/>
          <p:nvPr/>
        </p:nvSpPr>
        <p:spPr>
          <a:xfrm>
            <a:off x="2439829" y="6526607"/>
            <a:ext cx="1034127" cy="307822"/>
          </a:xfrm>
          <a:custGeom>
            <a:avLst/>
            <a:gdLst>
              <a:gd name="connsiteX0" fmla="*/ 1413251 w 2553283"/>
              <a:gd name="connsiteY0" fmla="*/ 47502 h 926276"/>
              <a:gd name="connsiteX1" fmla="*/ 1246997 w 2553283"/>
              <a:gd name="connsiteY1" fmla="*/ 106878 h 926276"/>
              <a:gd name="connsiteX2" fmla="*/ 1128244 w 2553283"/>
              <a:gd name="connsiteY2" fmla="*/ 130629 h 926276"/>
              <a:gd name="connsiteX3" fmla="*/ 878862 w 2553283"/>
              <a:gd name="connsiteY3" fmla="*/ 213756 h 926276"/>
              <a:gd name="connsiteX4" fmla="*/ 771984 w 2553283"/>
              <a:gd name="connsiteY4" fmla="*/ 249382 h 926276"/>
              <a:gd name="connsiteX5" fmla="*/ 700732 w 2553283"/>
              <a:gd name="connsiteY5" fmla="*/ 273133 h 926276"/>
              <a:gd name="connsiteX6" fmla="*/ 629480 w 2553283"/>
              <a:gd name="connsiteY6" fmla="*/ 308759 h 926276"/>
              <a:gd name="connsiteX7" fmla="*/ 593854 w 2553283"/>
              <a:gd name="connsiteY7" fmla="*/ 332509 h 926276"/>
              <a:gd name="connsiteX8" fmla="*/ 558228 w 2553283"/>
              <a:gd name="connsiteY8" fmla="*/ 344385 h 926276"/>
              <a:gd name="connsiteX9" fmla="*/ 486976 w 2553283"/>
              <a:gd name="connsiteY9" fmla="*/ 403761 h 926276"/>
              <a:gd name="connsiteX10" fmla="*/ 380098 w 2553283"/>
              <a:gd name="connsiteY10" fmla="*/ 463138 h 926276"/>
              <a:gd name="connsiteX11" fmla="*/ 344472 w 2553283"/>
              <a:gd name="connsiteY11" fmla="*/ 486889 h 926276"/>
              <a:gd name="connsiteX12" fmla="*/ 308846 w 2553283"/>
              <a:gd name="connsiteY12" fmla="*/ 498764 h 926276"/>
              <a:gd name="connsiteX13" fmla="*/ 237594 w 2553283"/>
              <a:gd name="connsiteY13" fmla="*/ 546265 h 926276"/>
              <a:gd name="connsiteX14" fmla="*/ 201968 w 2553283"/>
              <a:gd name="connsiteY14" fmla="*/ 570016 h 926276"/>
              <a:gd name="connsiteX15" fmla="*/ 166342 w 2553283"/>
              <a:gd name="connsiteY15" fmla="*/ 581891 h 926276"/>
              <a:gd name="connsiteX16" fmla="*/ 118841 w 2553283"/>
              <a:gd name="connsiteY16" fmla="*/ 593767 h 926276"/>
              <a:gd name="connsiteX17" fmla="*/ 47589 w 2553283"/>
              <a:gd name="connsiteY17" fmla="*/ 617517 h 926276"/>
              <a:gd name="connsiteX18" fmla="*/ 11963 w 2553283"/>
              <a:gd name="connsiteY18" fmla="*/ 641268 h 926276"/>
              <a:gd name="connsiteX19" fmla="*/ 88 w 2553283"/>
              <a:gd name="connsiteY19" fmla="*/ 676894 h 926276"/>
              <a:gd name="connsiteX20" fmla="*/ 47589 w 2553283"/>
              <a:gd name="connsiteY20" fmla="*/ 783772 h 926276"/>
              <a:gd name="connsiteX21" fmla="*/ 118841 w 2553283"/>
              <a:gd name="connsiteY21" fmla="*/ 807522 h 926276"/>
              <a:gd name="connsiteX22" fmla="*/ 225719 w 2553283"/>
              <a:gd name="connsiteY22" fmla="*/ 843148 h 926276"/>
              <a:gd name="connsiteX23" fmla="*/ 296971 w 2553283"/>
              <a:gd name="connsiteY23" fmla="*/ 866899 h 926276"/>
              <a:gd name="connsiteX24" fmla="*/ 380098 w 2553283"/>
              <a:gd name="connsiteY24" fmla="*/ 890650 h 926276"/>
              <a:gd name="connsiteX25" fmla="*/ 546353 w 2553283"/>
              <a:gd name="connsiteY25" fmla="*/ 914400 h 926276"/>
              <a:gd name="connsiteX26" fmla="*/ 617605 w 2553283"/>
              <a:gd name="connsiteY26" fmla="*/ 926276 h 926276"/>
              <a:gd name="connsiteX27" fmla="*/ 866987 w 2553283"/>
              <a:gd name="connsiteY27" fmla="*/ 914400 h 926276"/>
              <a:gd name="connsiteX28" fmla="*/ 1282623 w 2553283"/>
              <a:gd name="connsiteY28" fmla="*/ 902525 h 926276"/>
              <a:gd name="connsiteX29" fmla="*/ 1365750 w 2553283"/>
              <a:gd name="connsiteY29" fmla="*/ 890650 h 926276"/>
              <a:gd name="connsiteX30" fmla="*/ 2268275 w 2553283"/>
              <a:gd name="connsiteY30" fmla="*/ 878774 h 926276"/>
              <a:gd name="connsiteX31" fmla="*/ 2470155 w 2553283"/>
              <a:gd name="connsiteY31" fmla="*/ 855024 h 926276"/>
              <a:gd name="connsiteX32" fmla="*/ 2505781 w 2553283"/>
              <a:gd name="connsiteY32" fmla="*/ 831273 h 926276"/>
              <a:gd name="connsiteX33" fmla="*/ 2529532 w 2553283"/>
              <a:gd name="connsiteY33" fmla="*/ 795647 h 926276"/>
              <a:gd name="connsiteX34" fmla="*/ 2553283 w 2553283"/>
              <a:gd name="connsiteY34" fmla="*/ 676894 h 926276"/>
              <a:gd name="connsiteX35" fmla="*/ 2529532 w 2553283"/>
              <a:gd name="connsiteY35" fmla="*/ 451263 h 926276"/>
              <a:gd name="connsiteX36" fmla="*/ 2505781 w 2553283"/>
              <a:gd name="connsiteY36" fmla="*/ 380011 h 926276"/>
              <a:gd name="connsiteX37" fmla="*/ 2458280 w 2553283"/>
              <a:gd name="connsiteY37" fmla="*/ 308759 h 926276"/>
              <a:gd name="connsiteX38" fmla="*/ 2315776 w 2553283"/>
              <a:gd name="connsiteY38" fmla="*/ 213756 h 926276"/>
              <a:gd name="connsiteX39" fmla="*/ 2280150 w 2553283"/>
              <a:gd name="connsiteY39" fmla="*/ 190006 h 926276"/>
              <a:gd name="connsiteX40" fmla="*/ 2244524 w 2553283"/>
              <a:gd name="connsiteY40" fmla="*/ 166255 h 926276"/>
              <a:gd name="connsiteX41" fmla="*/ 2208898 w 2553283"/>
              <a:gd name="connsiteY41" fmla="*/ 154380 h 926276"/>
              <a:gd name="connsiteX42" fmla="*/ 2173272 w 2553283"/>
              <a:gd name="connsiteY42" fmla="*/ 130629 h 926276"/>
              <a:gd name="connsiteX43" fmla="*/ 2102020 w 2553283"/>
              <a:gd name="connsiteY43" fmla="*/ 106878 h 926276"/>
              <a:gd name="connsiteX44" fmla="*/ 2030768 w 2553283"/>
              <a:gd name="connsiteY44" fmla="*/ 83128 h 926276"/>
              <a:gd name="connsiteX45" fmla="*/ 1959516 w 2553283"/>
              <a:gd name="connsiteY45" fmla="*/ 59377 h 926276"/>
              <a:gd name="connsiteX46" fmla="*/ 1923890 w 2553283"/>
              <a:gd name="connsiteY46" fmla="*/ 47502 h 926276"/>
              <a:gd name="connsiteX47" fmla="*/ 1876389 w 2553283"/>
              <a:gd name="connsiteY47" fmla="*/ 35626 h 926276"/>
              <a:gd name="connsiteX48" fmla="*/ 1840763 w 2553283"/>
              <a:gd name="connsiteY48" fmla="*/ 23751 h 926276"/>
              <a:gd name="connsiteX49" fmla="*/ 1650758 w 2553283"/>
              <a:gd name="connsiteY49" fmla="*/ 0 h 926276"/>
              <a:gd name="connsiteX50" fmla="*/ 1484503 w 2553283"/>
              <a:gd name="connsiteY50" fmla="*/ 35626 h 926276"/>
              <a:gd name="connsiteX51" fmla="*/ 1413251 w 2553283"/>
              <a:gd name="connsiteY51" fmla="*/ 47502 h 926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553283" h="926276">
                <a:moveTo>
                  <a:pt x="1413251" y="47502"/>
                </a:moveTo>
                <a:cubicBezTo>
                  <a:pt x="1373667" y="59377"/>
                  <a:pt x="1303489" y="90401"/>
                  <a:pt x="1246997" y="106878"/>
                </a:cubicBezTo>
                <a:cubicBezTo>
                  <a:pt x="1208243" y="118181"/>
                  <a:pt x="1166541" y="117863"/>
                  <a:pt x="1128244" y="130629"/>
                </a:cubicBezTo>
                <a:lnTo>
                  <a:pt x="878862" y="213756"/>
                </a:lnTo>
                <a:lnTo>
                  <a:pt x="771984" y="249382"/>
                </a:lnTo>
                <a:cubicBezTo>
                  <a:pt x="771979" y="249384"/>
                  <a:pt x="700736" y="273130"/>
                  <a:pt x="700732" y="273133"/>
                </a:cubicBezTo>
                <a:cubicBezTo>
                  <a:pt x="598634" y="341197"/>
                  <a:pt x="727812" y="259593"/>
                  <a:pt x="629480" y="308759"/>
                </a:cubicBezTo>
                <a:cubicBezTo>
                  <a:pt x="616715" y="315142"/>
                  <a:pt x="606619" y="326126"/>
                  <a:pt x="593854" y="332509"/>
                </a:cubicBezTo>
                <a:cubicBezTo>
                  <a:pt x="582658" y="338107"/>
                  <a:pt x="569424" y="338787"/>
                  <a:pt x="558228" y="344385"/>
                </a:cubicBezTo>
                <a:cubicBezTo>
                  <a:pt x="507304" y="369847"/>
                  <a:pt x="534253" y="366990"/>
                  <a:pt x="486976" y="403761"/>
                </a:cubicBezTo>
                <a:cubicBezTo>
                  <a:pt x="425724" y="451402"/>
                  <a:pt x="433851" y="445221"/>
                  <a:pt x="380098" y="463138"/>
                </a:cubicBezTo>
                <a:cubicBezTo>
                  <a:pt x="368223" y="471055"/>
                  <a:pt x="357238" y="480506"/>
                  <a:pt x="344472" y="486889"/>
                </a:cubicBezTo>
                <a:cubicBezTo>
                  <a:pt x="333276" y="492487"/>
                  <a:pt x="319788" y="492685"/>
                  <a:pt x="308846" y="498764"/>
                </a:cubicBezTo>
                <a:cubicBezTo>
                  <a:pt x="283893" y="512626"/>
                  <a:pt x="261345" y="530431"/>
                  <a:pt x="237594" y="546265"/>
                </a:cubicBezTo>
                <a:cubicBezTo>
                  <a:pt x="225719" y="554182"/>
                  <a:pt x="215508" y="565503"/>
                  <a:pt x="201968" y="570016"/>
                </a:cubicBezTo>
                <a:cubicBezTo>
                  <a:pt x="190093" y="573974"/>
                  <a:pt x="178378" y="578452"/>
                  <a:pt x="166342" y="581891"/>
                </a:cubicBezTo>
                <a:cubicBezTo>
                  <a:pt x="150649" y="586375"/>
                  <a:pt x="134474" y="589077"/>
                  <a:pt x="118841" y="593767"/>
                </a:cubicBezTo>
                <a:cubicBezTo>
                  <a:pt x="94862" y="600961"/>
                  <a:pt x="47589" y="617517"/>
                  <a:pt x="47589" y="617517"/>
                </a:cubicBezTo>
                <a:cubicBezTo>
                  <a:pt x="35714" y="625434"/>
                  <a:pt x="20879" y="630123"/>
                  <a:pt x="11963" y="641268"/>
                </a:cubicBezTo>
                <a:cubicBezTo>
                  <a:pt x="4143" y="651043"/>
                  <a:pt x="88" y="664376"/>
                  <a:pt x="88" y="676894"/>
                </a:cubicBezTo>
                <a:cubicBezTo>
                  <a:pt x="88" y="742298"/>
                  <a:pt x="-4242" y="760736"/>
                  <a:pt x="47589" y="783772"/>
                </a:cubicBezTo>
                <a:cubicBezTo>
                  <a:pt x="70467" y="793940"/>
                  <a:pt x="95090" y="799605"/>
                  <a:pt x="118841" y="807522"/>
                </a:cubicBezTo>
                <a:lnTo>
                  <a:pt x="225719" y="843148"/>
                </a:lnTo>
                <a:lnTo>
                  <a:pt x="296971" y="866899"/>
                </a:lnTo>
                <a:cubicBezTo>
                  <a:pt x="325202" y="876309"/>
                  <a:pt x="350283" y="885681"/>
                  <a:pt x="380098" y="890650"/>
                </a:cubicBezTo>
                <a:cubicBezTo>
                  <a:pt x="435317" y="899853"/>
                  <a:pt x="491134" y="905196"/>
                  <a:pt x="546353" y="914400"/>
                </a:cubicBezTo>
                <a:lnTo>
                  <a:pt x="617605" y="926276"/>
                </a:lnTo>
                <a:lnTo>
                  <a:pt x="866987" y="914400"/>
                </a:lnTo>
                <a:lnTo>
                  <a:pt x="1282623" y="902525"/>
                </a:lnTo>
                <a:cubicBezTo>
                  <a:pt x="1310582" y="901194"/>
                  <a:pt x="1337768" y="891324"/>
                  <a:pt x="1365750" y="890650"/>
                </a:cubicBezTo>
                <a:cubicBezTo>
                  <a:pt x="1666530" y="883402"/>
                  <a:pt x="1967433" y="882733"/>
                  <a:pt x="2268275" y="878774"/>
                </a:cubicBezTo>
                <a:cubicBezTo>
                  <a:pt x="2294536" y="876898"/>
                  <a:pt x="2416175" y="882014"/>
                  <a:pt x="2470155" y="855024"/>
                </a:cubicBezTo>
                <a:cubicBezTo>
                  <a:pt x="2482921" y="848641"/>
                  <a:pt x="2493906" y="839190"/>
                  <a:pt x="2505781" y="831273"/>
                </a:cubicBezTo>
                <a:cubicBezTo>
                  <a:pt x="2513698" y="819398"/>
                  <a:pt x="2523910" y="808765"/>
                  <a:pt x="2529532" y="795647"/>
                </a:cubicBezTo>
                <a:cubicBezTo>
                  <a:pt x="2539193" y="773104"/>
                  <a:pt x="2550605" y="692962"/>
                  <a:pt x="2553283" y="676894"/>
                </a:cubicBezTo>
                <a:cubicBezTo>
                  <a:pt x="2549260" y="624595"/>
                  <a:pt x="2545367" y="514601"/>
                  <a:pt x="2529532" y="451263"/>
                </a:cubicBezTo>
                <a:cubicBezTo>
                  <a:pt x="2523460" y="426975"/>
                  <a:pt x="2519668" y="400842"/>
                  <a:pt x="2505781" y="380011"/>
                </a:cubicBezTo>
                <a:cubicBezTo>
                  <a:pt x="2489947" y="356260"/>
                  <a:pt x="2482031" y="324593"/>
                  <a:pt x="2458280" y="308759"/>
                </a:cubicBezTo>
                <a:lnTo>
                  <a:pt x="2315776" y="213756"/>
                </a:lnTo>
                <a:lnTo>
                  <a:pt x="2280150" y="190006"/>
                </a:lnTo>
                <a:cubicBezTo>
                  <a:pt x="2268275" y="182089"/>
                  <a:pt x="2258064" y="170768"/>
                  <a:pt x="2244524" y="166255"/>
                </a:cubicBezTo>
                <a:lnTo>
                  <a:pt x="2208898" y="154380"/>
                </a:lnTo>
                <a:cubicBezTo>
                  <a:pt x="2197023" y="146463"/>
                  <a:pt x="2186314" y="136426"/>
                  <a:pt x="2173272" y="130629"/>
                </a:cubicBezTo>
                <a:cubicBezTo>
                  <a:pt x="2150394" y="120461"/>
                  <a:pt x="2125771" y="114795"/>
                  <a:pt x="2102020" y="106878"/>
                </a:cubicBezTo>
                <a:lnTo>
                  <a:pt x="2030768" y="83128"/>
                </a:lnTo>
                <a:lnTo>
                  <a:pt x="1959516" y="59377"/>
                </a:lnTo>
                <a:cubicBezTo>
                  <a:pt x="1947641" y="55419"/>
                  <a:pt x="1936034" y="50538"/>
                  <a:pt x="1923890" y="47502"/>
                </a:cubicBezTo>
                <a:cubicBezTo>
                  <a:pt x="1908056" y="43543"/>
                  <a:pt x="1892082" y="40110"/>
                  <a:pt x="1876389" y="35626"/>
                </a:cubicBezTo>
                <a:cubicBezTo>
                  <a:pt x="1864353" y="32187"/>
                  <a:pt x="1853038" y="26206"/>
                  <a:pt x="1840763" y="23751"/>
                </a:cubicBezTo>
                <a:cubicBezTo>
                  <a:pt x="1798409" y="15280"/>
                  <a:pt x="1687797" y="4116"/>
                  <a:pt x="1650758" y="0"/>
                </a:cubicBezTo>
                <a:cubicBezTo>
                  <a:pt x="1530919" y="14981"/>
                  <a:pt x="1586027" y="1785"/>
                  <a:pt x="1484503" y="35626"/>
                </a:cubicBezTo>
                <a:cubicBezTo>
                  <a:pt x="1443568" y="49271"/>
                  <a:pt x="1452835" y="35627"/>
                  <a:pt x="1413251" y="4750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A7E6C44E-3C03-C243-89ED-AB7A804FA2FA}"/>
              </a:ext>
            </a:extLst>
          </p:cNvPr>
          <p:cNvPicPr>
            <a:picLocks noChangeAspect="1"/>
          </p:cNvPicPr>
          <p:nvPr/>
        </p:nvPicPr>
        <p:blipFill>
          <a:blip r:embed="rId2"/>
          <a:stretch>
            <a:fillRect/>
          </a:stretch>
        </p:blipFill>
        <p:spPr>
          <a:xfrm>
            <a:off x="4978221" y="450696"/>
            <a:ext cx="4437665" cy="5136750"/>
          </a:xfrm>
          <a:prstGeom prst="rect">
            <a:avLst/>
          </a:prstGeom>
        </p:spPr>
      </p:pic>
      <p:sp>
        <p:nvSpPr>
          <p:cNvPr id="44" name="Right Arrow 43">
            <a:extLst>
              <a:ext uri="{FF2B5EF4-FFF2-40B4-BE49-F238E27FC236}">
                <a16:creationId xmlns:a16="http://schemas.microsoft.com/office/drawing/2014/main" id="{AEF88085-C1D5-B64B-8C1D-A5380CCCE0A7}"/>
              </a:ext>
            </a:extLst>
          </p:cNvPr>
          <p:cNvSpPr/>
          <p:nvPr/>
        </p:nvSpPr>
        <p:spPr>
          <a:xfrm rot="21344876">
            <a:off x="3797782" y="4831453"/>
            <a:ext cx="2215125" cy="3800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a:extLst>
              <a:ext uri="{FF2B5EF4-FFF2-40B4-BE49-F238E27FC236}">
                <a16:creationId xmlns:a16="http://schemas.microsoft.com/office/drawing/2014/main" id="{FD1FF4D6-7ADA-1244-BFBF-7594EB9E3EA5}"/>
              </a:ext>
            </a:extLst>
          </p:cNvPr>
          <p:cNvSpPr/>
          <p:nvPr/>
        </p:nvSpPr>
        <p:spPr>
          <a:xfrm>
            <a:off x="2233517" y="6308203"/>
            <a:ext cx="938479" cy="474562"/>
          </a:xfrm>
          <a:custGeom>
            <a:avLst/>
            <a:gdLst>
              <a:gd name="connsiteX0" fmla="*/ 799050 w 938479"/>
              <a:gd name="connsiteY0" fmla="*/ 0 h 474562"/>
              <a:gd name="connsiteX1" fmla="*/ 590706 w 938479"/>
              <a:gd name="connsiteY1" fmla="*/ 81022 h 474562"/>
              <a:gd name="connsiteX2" fmla="*/ 555982 w 938479"/>
              <a:gd name="connsiteY2" fmla="*/ 92597 h 474562"/>
              <a:gd name="connsiteX3" fmla="*/ 521258 w 938479"/>
              <a:gd name="connsiteY3" fmla="*/ 104172 h 474562"/>
              <a:gd name="connsiteX4" fmla="*/ 440235 w 938479"/>
              <a:gd name="connsiteY4" fmla="*/ 115746 h 474562"/>
              <a:gd name="connsiteX5" fmla="*/ 336063 w 938479"/>
              <a:gd name="connsiteY5" fmla="*/ 150470 h 474562"/>
              <a:gd name="connsiteX6" fmla="*/ 301339 w 938479"/>
              <a:gd name="connsiteY6" fmla="*/ 162045 h 474562"/>
              <a:gd name="connsiteX7" fmla="*/ 266615 w 938479"/>
              <a:gd name="connsiteY7" fmla="*/ 173620 h 474562"/>
              <a:gd name="connsiteX8" fmla="*/ 208741 w 938479"/>
              <a:gd name="connsiteY8" fmla="*/ 208344 h 474562"/>
              <a:gd name="connsiteX9" fmla="*/ 174017 w 938479"/>
              <a:gd name="connsiteY9" fmla="*/ 231493 h 474562"/>
              <a:gd name="connsiteX10" fmla="*/ 58270 w 938479"/>
              <a:gd name="connsiteY10" fmla="*/ 266217 h 474562"/>
              <a:gd name="connsiteX11" fmla="*/ 397 w 938479"/>
              <a:gd name="connsiteY11" fmla="*/ 324091 h 474562"/>
              <a:gd name="connsiteX12" fmla="*/ 35121 w 938479"/>
              <a:gd name="connsiteY12" fmla="*/ 335665 h 474562"/>
              <a:gd name="connsiteX13" fmla="*/ 58270 w 938479"/>
              <a:gd name="connsiteY13" fmla="*/ 358815 h 474562"/>
              <a:gd name="connsiteX14" fmla="*/ 208741 w 938479"/>
              <a:gd name="connsiteY14" fmla="*/ 393539 h 474562"/>
              <a:gd name="connsiteX15" fmla="*/ 255040 w 938479"/>
              <a:gd name="connsiteY15" fmla="*/ 405113 h 474562"/>
              <a:gd name="connsiteX16" fmla="*/ 359212 w 938479"/>
              <a:gd name="connsiteY16" fmla="*/ 416688 h 474562"/>
              <a:gd name="connsiteX17" fmla="*/ 417086 w 938479"/>
              <a:gd name="connsiteY17" fmla="*/ 428263 h 474562"/>
              <a:gd name="connsiteX18" fmla="*/ 555982 w 938479"/>
              <a:gd name="connsiteY18" fmla="*/ 451412 h 474562"/>
              <a:gd name="connsiteX19" fmla="*/ 718027 w 938479"/>
              <a:gd name="connsiteY19" fmla="*/ 474562 h 474562"/>
              <a:gd name="connsiteX20" fmla="*/ 845349 w 938479"/>
              <a:gd name="connsiteY20" fmla="*/ 451412 h 474562"/>
              <a:gd name="connsiteX21" fmla="*/ 880073 w 938479"/>
              <a:gd name="connsiteY21" fmla="*/ 428263 h 474562"/>
              <a:gd name="connsiteX22" fmla="*/ 903222 w 938479"/>
              <a:gd name="connsiteY22" fmla="*/ 405113 h 474562"/>
              <a:gd name="connsiteX23" fmla="*/ 914797 w 938479"/>
              <a:gd name="connsiteY23" fmla="*/ 370389 h 474562"/>
              <a:gd name="connsiteX24" fmla="*/ 937946 w 938479"/>
              <a:gd name="connsiteY24" fmla="*/ 335665 h 474562"/>
              <a:gd name="connsiteX25" fmla="*/ 880073 w 938479"/>
              <a:gd name="connsiteY25" fmla="*/ 231493 h 474562"/>
              <a:gd name="connsiteX26" fmla="*/ 845349 w 938479"/>
              <a:gd name="connsiteY26" fmla="*/ 219919 h 474562"/>
              <a:gd name="connsiteX27" fmla="*/ 822199 w 938479"/>
              <a:gd name="connsiteY27" fmla="*/ 196769 h 474562"/>
              <a:gd name="connsiteX28" fmla="*/ 787475 w 938479"/>
              <a:gd name="connsiteY28" fmla="*/ 69448 h 474562"/>
              <a:gd name="connsiteX29" fmla="*/ 787475 w 938479"/>
              <a:gd name="connsiteY29" fmla="*/ 57873 h 47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38479" h="474562">
                <a:moveTo>
                  <a:pt x="799050" y="0"/>
                </a:moveTo>
                <a:cubicBezTo>
                  <a:pt x="637616" y="67264"/>
                  <a:pt x="707744" y="42009"/>
                  <a:pt x="590706" y="81022"/>
                </a:cubicBezTo>
                <a:lnTo>
                  <a:pt x="555982" y="92597"/>
                </a:lnTo>
                <a:cubicBezTo>
                  <a:pt x="544407" y="96455"/>
                  <a:pt x="533336" y="102447"/>
                  <a:pt x="521258" y="104172"/>
                </a:cubicBezTo>
                <a:lnTo>
                  <a:pt x="440235" y="115746"/>
                </a:lnTo>
                <a:lnTo>
                  <a:pt x="336063" y="150470"/>
                </a:lnTo>
                <a:lnTo>
                  <a:pt x="301339" y="162045"/>
                </a:lnTo>
                <a:lnTo>
                  <a:pt x="266615" y="173620"/>
                </a:lnTo>
                <a:cubicBezTo>
                  <a:pt x="221398" y="218835"/>
                  <a:pt x="268844" y="178293"/>
                  <a:pt x="208741" y="208344"/>
                </a:cubicBezTo>
                <a:cubicBezTo>
                  <a:pt x="196299" y="214565"/>
                  <a:pt x="186729" y="225843"/>
                  <a:pt x="174017" y="231493"/>
                </a:cubicBezTo>
                <a:cubicBezTo>
                  <a:pt x="137778" y="247599"/>
                  <a:pt x="96754" y="256597"/>
                  <a:pt x="58270" y="266217"/>
                </a:cubicBezTo>
                <a:cubicBezTo>
                  <a:pt x="48349" y="272831"/>
                  <a:pt x="-5115" y="302044"/>
                  <a:pt x="397" y="324091"/>
                </a:cubicBezTo>
                <a:cubicBezTo>
                  <a:pt x="3356" y="335927"/>
                  <a:pt x="23546" y="331807"/>
                  <a:pt x="35121" y="335665"/>
                </a:cubicBezTo>
                <a:cubicBezTo>
                  <a:pt x="42837" y="343382"/>
                  <a:pt x="48509" y="353935"/>
                  <a:pt x="58270" y="358815"/>
                </a:cubicBezTo>
                <a:cubicBezTo>
                  <a:pt x="115180" y="387271"/>
                  <a:pt x="146516" y="382226"/>
                  <a:pt x="208741" y="393539"/>
                </a:cubicBezTo>
                <a:cubicBezTo>
                  <a:pt x="224392" y="396385"/>
                  <a:pt x="239317" y="402694"/>
                  <a:pt x="255040" y="405113"/>
                </a:cubicBezTo>
                <a:cubicBezTo>
                  <a:pt x="289571" y="410425"/>
                  <a:pt x="324625" y="411747"/>
                  <a:pt x="359212" y="416688"/>
                </a:cubicBezTo>
                <a:cubicBezTo>
                  <a:pt x="378688" y="419470"/>
                  <a:pt x="397712" y="424844"/>
                  <a:pt x="417086" y="428263"/>
                </a:cubicBezTo>
                <a:cubicBezTo>
                  <a:pt x="463309" y="436420"/>
                  <a:pt x="509407" y="445590"/>
                  <a:pt x="555982" y="451412"/>
                </a:cubicBezTo>
                <a:cubicBezTo>
                  <a:pt x="671866" y="465898"/>
                  <a:pt x="617896" y="457873"/>
                  <a:pt x="718027" y="474562"/>
                </a:cubicBezTo>
                <a:cubicBezTo>
                  <a:pt x="749951" y="470571"/>
                  <a:pt x="809662" y="469255"/>
                  <a:pt x="845349" y="451412"/>
                </a:cubicBezTo>
                <a:cubicBezTo>
                  <a:pt x="857791" y="445191"/>
                  <a:pt x="869210" y="436953"/>
                  <a:pt x="880073" y="428263"/>
                </a:cubicBezTo>
                <a:cubicBezTo>
                  <a:pt x="888594" y="421446"/>
                  <a:pt x="895506" y="412830"/>
                  <a:pt x="903222" y="405113"/>
                </a:cubicBezTo>
                <a:cubicBezTo>
                  <a:pt x="907080" y="393538"/>
                  <a:pt x="909341" y="381302"/>
                  <a:pt x="914797" y="370389"/>
                </a:cubicBezTo>
                <a:cubicBezTo>
                  <a:pt x="921018" y="357947"/>
                  <a:pt x="936221" y="349469"/>
                  <a:pt x="937946" y="335665"/>
                </a:cubicBezTo>
                <a:cubicBezTo>
                  <a:pt x="942483" y="299369"/>
                  <a:pt x="917660" y="244021"/>
                  <a:pt x="880073" y="231493"/>
                </a:cubicBezTo>
                <a:lnTo>
                  <a:pt x="845349" y="219919"/>
                </a:lnTo>
                <a:cubicBezTo>
                  <a:pt x="837632" y="212202"/>
                  <a:pt x="827079" y="206530"/>
                  <a:pt x="822199" y="196769"/>
                </a:cubicBezTo>
                <a:cubicBezTo>
                  <a:pt x="805246" y="162862"/>
                  <a:pt x="793825" y="107548"/>
                  <a:pt x="787475" y="69448"/>
                </a:cubicBezTo>
                <a:cubicBezTo>
                  <a:pt x="786841" y="65642"/>
                  <a:pt x="787475" y="61731"/>
                  <a:pt x="787475" y="57873"/>
                </a:cubicBezTo>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a:extLst>
              <a:ext uri="{FF2B5EF4-FFF2-40B4-BE49-F238E27FC236}">
                <a16:creationId xmlns:a16="http://schemas.microsoft.com/office/drawing/2014/main" id="{6458E7A8-48A4-E64D-A4B1-7FEFDD447818}"/>
              </a:ext>
            </a:extLst>
          </p:cNvPr>
          <p:cNvGrpSpPr/>
          <p:nvPr/>
        </p:nvGrpSpPr>
        <p:grpSpPr>
          <a:xfrm>
            <a:off x="694973" y="1307312"/>
            <a:ext cx="2505878" cy="1371600"/>
            <a:chOff x="748761" y="1589699"/>
            <a:chExt cx="2505878" cy="1371600"/>
          </a:xfrm>
        </p:grpSpPr>
        <p:grpSp>
          <p:nvGrpSpPr>
            <p:cNvPr id="97" name="Group 96">
              <a:extLst>
                <a:ext uri="{FF2B5EF4-FFF2-40B4-BE49-F238E27FC236}">
                  <a16:creationId xmlns:a16="http://schemas.microsoft.com/office/drawing/2014/main" id="{D756F9D3-071C-AD46-8D30-D0A7DC9EF95D}"/>
                </a:ext>
              </a:extLst>
            </p:cNvPr>
            <p:cNvGrpSpPr>
              <a:grpSpLocks noChangeAspect="1"/>
            </p:cNvGrpSpPr>
            <p:nvPr/>
          </p:nvGrpSpPr>
          <p:grpSpPr>
            <a:xfrm>
              <a:off x="1605192" y="2166361"/>
              <a:ext cx="788814" cy="692786"/>
              <a:chOff x="3414821" y="427868"/>
              <a:chExt cx="2706980" cy="2377440"/>
            </a:xfrm>
          </p:grpSpPr>
          <p:grpSp>
            <p:nvGrpSpPr>
              <p:cNvPr id="98" name="Group 97">
                <a:extLst>
                  <a:ext uri="{FF2B5EF4-FFF2-40B4-BE49-F238E27FC236}">
                    <a16:creationId xmlns:a16="http://schemas.microsoft.com/office/drawing/2014/main" id="{377621DB-DB25-4646-9EF0-9CB1841DA38F}"/>
                  </a:ext>
                </a:extLst>
              </p:cNvPr>
              <p:cNvGrpSpPr/>
              <p:nvPr/>
            </p:nvGrpSpPr>
            <p:grpSpPr>
              <a:xfrm>
                <a:off x="3414821" y="427868"/>
                <a:ext cx="2706980" cy="2377440"/>
                <a:chOff x="1201316" y="988029"/>
                <a:chExt cx="6683592" cy="5869971"/>
              </a:xfrm>
            </p:grpSpPr>
            <p:pic>
              <p:nvPicPr>
                <p:cNvPr id="102" name="Picture 101" descr="circle.png">
                  <a:extLst>
                    <a:ext uri="{FF2B5EF4-FFF2-40B4-BE49-F238E27FC236}">
                      <a16:creationId xmlns:a16="http://schemas.microsoft.com/office/drawing/2014/main" id="{EA794E64-4A8D-2A40-B44B-0A07D1977D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316" y="988029"/>
                  <a:ext cx="6254217" cy="5852159"/>
                </a:xfrm>
                <a:prstGeom prst="rect">
                  <a:avLst/>
                </a:prstGeom>
              </p:spPr>
            </p:pic>
            <p:sp>
              <p:nvSpPr>
                <p:cNvPr id="103" name="Freeform 102">
                  <a:extLst>
                    <a:ext uri="{FF2B5EF4-FFF2-40B4-BE49-F238E27FC236}">
                      <a16:creationId xmlns:a16="http://schemas.microsoft.com/office/drawing/2014/main" id="{DCE704F3-C9EE-B042-8555-B672150DC0DC}"/>
                    </a:ext>
                  </a:extLst>
                </p:cNvPr>
                <p:cNvSpPr/>
                <p:nvPr/>
              </p:nvSpPr>
              <p:spPr>
                <a:xfrm>
                  <a:off x="5331626" y="6097978"/>
                  <a:ext cx="2553282" cy="760022"/>
                </a:xfrm>
                <a:custGeom>
                  <a:avLst/>
                  <a:gdLst>
                    <a:gd name="connsiteX0" fmla="*/ 1413251 w 2553283"/>
                    <a:gd name="connsiteY0" fmla="*/ 47502 h 926276"/>
                    <a:gd name="connsiteX1" fmla="*/ 1246997 w 2553283"/>
                    <a:gd name="connsiteY1" fmla="*/ 106878 h 926276"/>
                    <a:gd name="connsiteX2" fmla="*/ 1128244 w 2553283"/>
                    <a:gd name="connsiteY2" fmla="*/ 130629 h 926276"/>
                    <a:gd name="connsiteX3" fmla="*/ 878862 w 2553283"/>
                    <a:gd name="connsiteY3" fmla="*/ 213756 h 926276"/>
                    <a:gd name="connsiteX4" fmla="*/ 771984 w 2553283"/>
                    <a:gd name="connsiteY4" fmla="*/ 249382 h 926276"/>
                    <a:gd name="connsiteX5" fmla="*/ 700732 w 2553283"/>
                    <a:gd name="connsiteY5" fmla="*/ 273133 h 926276"/>
                    <a:gd name="connsiteX6" fmla="*/ 629480 w 2553283"/>
                    <a:gd name="connsiteY6" fmla="*/ 308759 h 926276"/>
                    <a:gd name="connsiteX7" fmla="*/ 593854 w 2553283"/>
                    <a:gd name="connsiteY7" fmla="*/ 332509 h 926276"/>
                    <a:gd name="connsiteX8" fmla="*/ 558228 w 2553283"/>
                    <a:gd name="connsiteY8" fmla="*/ 344385 h 926276"/>
                    <a:gd name="connsiteX9" fmla="*/ 486976 w 2553283"/>
                    <a:gd name="connsiteY9" fmla="*/ 403761 h 926276"/>
                    <a:gd name="connsiteX10" fmla="*/ 380098 w 2553283"/>
                    <a:gd name="connsiteY10" fmla="*/ 463138 h 926276"/>
                    <a:gd name="connsiteX11" fmla="*/ 344472 w 2553283"/>
                    <a:gd name="connsiteY11" fmla="*/ 486889 h 926276"/>
                    <a:gd name="connsiteX12" fmla="*/ 308846 w 2553283"/>
                    <a:gd name="connsiteY12" fmla="*/ 498764 h 926276"/>
                    <a:gd name="connsiteX13" fmla="*/ 237594 w 2553283"/>
                    <a:gd name="connsiteY13" fmla="*/ 546265 h 926276"/>
                    <a:gd name="connsiteX14" fmla="*/ 201968 w 2553283"/>
                    <a:gd name="connsiteY14" fmla="*/ 570016 h 926276"/>
                    <a:gd name="connsiteX15" fmla="*/ 166342 w 2553283"/>
                    <a:gd name="connsiteY15" fmla="*/ 581891 h 926276"/>
                    <a:gd name="connsiteX16" fmla="*/ 118841 w 2553283"/>
                    <a:gd name="connsiteY16" fmla="*/ 593767 h 926276"/>
                    <a:gd name="connsiteX17" fmla="*/ 47589 w 2553283"/>
                    <a:gd name="connsiteY17" fmla="*/ 617517 h 926276"/>
                    <a:gd name="connsiteX18" fmla="*/ 11963 w 2553283"/>
                    <a:gd name="connsiteY18" fmla="*/ 641268 h 926276"/>
                    <a:gd name="connsiteX19" fmla="*/ 88 w 2553283"/>
                    <a:gd name="connsiteY19" fmla="*/ 676894 h 926276"/>
                    <a:gd name="connsiteX20" fmla="*/ 47589 w 2553283"/>
                    <a:gd name="connsiteY20" fmla="*/ 783772 h 926276"/>
                    <a:gd name="connsiteX21" fmla="*/ 118841 w 2553283"/>
                    <a:gd name="connsiteY21" fmla="*/ 807522 h 926276"/>
                    <a:gd name="connsiteX22" fmla="*/ 225719 w 2553283"/>
                    <a:gd name="connsiteY22" fmla="*/ 843148 h 926276"/>
                    <a:gd name="connsiteX23" fmla="*/ 296971 w 2553283"/>
                    <a:gd name="connsiteY23" fmla="*/ 866899 h 926276"/>
                    <a:gd name="connsiteX24" fmla="*/ 380098 w 2553283"/>
                    <a:gd name="connsiteY24" fmla="*/ 890650 h 926276"/>
                    <a:gd name="connsiteX25" fmla="*/ 546353 w 2553283"/>
                    <a:gd name="connsiteY25" fmla="*/ 914400 h 926276"/>
                    <a:gd name="connsiteX26" fmla="*/ 617605 w 2553283"/>
                    <a:gd name="connsiteY26" fmla="*/ 926276 h 926276"/>
                    <a:gd name="connsiteX27" fmla="*/ 866987 w 2553283"/>
                    <a:gd name="connsiteY27" fmla="*/ 914400 h 926276"/>
                    <a:gd name="connsiteX28" fmla="*/ 1282623 w 2553283"/>
                    <a:gd name="connsiteY28" fmla="*/ 902525 h 926276"/>
                    <a:gd name="connsiteX29" fmla="*/ 1365750 w 2553283"/>
                    <a:gd name="connsiteY29" fmla="*/ 890650 h 926276"/>
                    <a:gd name="connsiteX30" fmla="*/ 2268275 w 2553283"/>
                    <a:gd name="connsiteY30" fmla="*/ 878774 h 926276"/>
                    <a:gd name="connsiteX31" fmla="*/ 2470155 w 2553283"/>
                    <a:gd name="connsiteY31" fmla="*/ 855024 h 926276"/>
                    <a:gd name="connsiteX32" fmla="*/ 2505781 w 2553283"/>
                    <a:gd name="connsiteY32" fmla="*/ 831273 h 926276"/>
                    <a:gd name="connsiteX33" fmla="*/ 2529532 w 2553283"/>
                    <a:gd name="connsiteY33" fmla="*/ 795647 h 926276"/>
                    <a:gd name="connsiteX34" fmla="*/ 2553283 w 2553283"/>
                    <a:gd name="connsiteY34" fmla="*/ 676894 h 926276"/>
                    <a:gd name="connsiteX35" fmla="*/ 2529532 w 2553283"/>
                    <a:gd name="connsiteY35" fmla="*/ 451263 h 926276"/>
                    <a:gd name="connsiteX36" fmla="*/ 2505781 w 2553283"/>
                    <a:gd name="connsiteY36" fmla="*/ 380011 h 926276"/>
                    <a:gd name="connsiteX37" fmla="*/ 2458280 w 2553283"/>
                    <a:gd name="connsiteY37" fmla="*/ 308759 h 926276"/>
                    <a:gd name="connsiteX38" fmla="*/ 2315776 w 2553283"/>
                    <a:gd name="connsiteY38" fmla="*/ 213756 h 926276"/>
                    <a:gd name="connsiteX39" fmla="*/ 2280150 w 2553283"/>
                    <a:gd name="connsiteY39" fmla="*/ 190006 h 926276"/>
                    <a:gd name="connsiteX40" fmla="*/ 2244524 w 2553283"/>
                    <a:gd name="connsiteY40" fmla="*/ 166255 h 926276"/>
                    <a:gd name="connsiteX41" fmla="*/ 2208898 w 2553283"/>
                    <a:gd name="connsiteY41" fmla="*/ 154380 h 926276"/>
                    <a:gd name="connsiteX42" fmla="*/ 2173272 w 2553283"/>
                    <a:gd name="connsiteY42" fmla="*/ 130629 h 926276"/>
                    <a:gd name="connsiteX43" fmla="*/ 2102020 w 2553283"/>
                    <a:gd name="connsiteY43" fmla="*/ 106878 h 926276"/>
                    <a:gd name="connsiteX44" fmla="*/ 2030768 w 2553283"/>
                    <a:gd name="connsiteY44" fmla="*/ 83128 h 926276"/>
                    <a:gd name="connsiteX45" fmla="*/ 1959516 w 2553283"/>
                    <a:gd name="connsiteY45" fmla="*/ 59377 h 926276"/>
                    <a:gd name="connsiteX46" fmla="*/ 1923890 w 2553283"/>
                    <a:gd name="connsiteY46" fmla="*/ 47502 h 926276"/>
                    <a:gd name="connsiteX47" fmla="*/ 1876389 w 2553283"/>
                    <a:gd name="connsiteY47" fmla="*/ 35626 h 926276"/>
                    <a:gd name="connsiteX48" fmla="*/ 1840763 w 2553283"/>
                    <a:gd name="connsiteY48" fmla="*/ 23751 h 926276"/>
                    <a:gd name="connsiteX49" fmla="*/ 1650758 w 2553283"/>
                    <a:gd name="connsiteY49" fmla="*/ 0 h 926276"/>
                    <a:gd name="connsiteX50" fmla="*/ 1484503 w 2553283"/>
                    <a:gd name="connsiteY50" fmla="*/ 35626 h 926276"/>
                    <a:gd name="connsiteX51" fmla="*/ 1413251 w 2553283"/>
                    <a:gd name="connsiteY51" fmla="*/ 47502 h 926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553283" h="926276">
                      <a:moveTo>
                        <a:pt x="1413251" y="47502"/>
                      </a:moveTo>
                      <a:cubicBezTo>
                        <a:pt x="1373667" y="59377"/>
                        <a:pt x="1303489" y="90401"/>
                        <a:pt x="1246997" y="106878"/>
                      </a:cubicBezTo>
                      <a:cubicBezTo>
                        <a:pt x="1208243" y="118181"/>
                        <a:pt x="1166541" y="117863"/>
                        <a:pt x="1128244" y="130629"/>
                      </a:cubicBezTo>
                      <a:lnTo>
                        <a:pt x="878862" y="213756"/>
                      </a:lnTo>
                      <a:lnTo>
                        <a:pt x="771984" y="249382"/>
                      </a:lnTo>
                      <a:cubicBezTo>
                        <a:pt x="771979" y="249384"/>
                        <a:pt x="700736" y="273130"/>
                        <a:pt x="700732" y="273133"/>
                      </a:cubicBezTo>
                      <a:cubicBezTo>
                        <a:pt x="598634" y="341197"/>
                        <a:pt x="727812" y="259593"/>
                        <a:pt x="629480" y="308759"/>
                      </a:cubicBezTo>
                      <a:cubicBezTo>
                        <a:pt x="616715" y="315142"/>
                        <a:pt x="606619" y="326126"/>
                        <a:pt x="593854" y="332509"/>
                      </a:cubicBezTo>
                      <a:cubicBezTo>
                        <a:pt x="582658" y="338107"/>
                        <a:pt x="569424" y="338787"/>
                        <a:pt x="558228" y="344385"/>
                      </a:cubicBezTo>
                      <a:cubicBezTo>
                        <a:pt x="507304" y="369847"/>
                        <a:pt x="534253" y="366990"/>
                        <a:pt x="486976" y="403761"/>
                      </a:cubicBezTo>
                      <a:cubicBezTo>
                        <a:pt x="425724" y="451402"/>
                        <a:pt x="433851" y="445221"/>
                        <a:pt x="380098" y="463138"/>
                      </a:cubicBezTo>
                      <a:cubicBezTo>
                        <a:pt x="368223" y="471055"/>
                        <a:pt x="357238" y="480506"/>
                        <a:pt x="344472" y="486889"/>
                      </a:cubicBezTo>
                      <a:cubicBezTo>
                        <a:pt x="333276" y="492487"/>
                        <a:pt x="319788" y="492685"/>
                        <a:pt x="308846" y="498764"/>
                      </a:cubicBezTo>
                      <a:cubicBezTo>
                        <a:pt x="283893" y="512626"/>
                        <a:pt x="261345" y="530431"/>
                        <a:pt x="237594" y="546265"/>
                      </a:cubicBezTo>
                      <a:cubicBezTo>
                        <a:pt x="225719" y="554182"/>
                        <a:pt x="215508" y="565503"/>
                        <a:pt x="201968" y="570016"/>
                      </a:cubicBezTo>
                      <a:cubicBezTo>
                        <a:pt x="190093" y="573974"/>
                        <a:pt x="178378" y="578452"/>
                        <a:pt x="166342" y="581891"/>
                      </a:cubicBezTo>
                      <a:cubicBezTo>
                        <a:pt x="150649" y="586375"/>
                        <a:pt x="134474" y="589077"/>
                        <a:pt x="118841" y="593767"/>
                      </a:cubicBezTo>
                      <a:cubicBezTo>
                        <a:pt x="94862" y="600961"/>
                        <a:pt x="47589" y="617517"/>
                        <a:pt x="47589" y="617517"/>
                      </a:cubicBezTo>
                      <a:cubicBezTo>
                        <a:pt x="35714" y="625434"/>
                        <a:pt x="20879" y="630123"/>
                        <a:pt x="11963" y="641268"/>
                      </a:cubicBezTo>
                      <a:cubicBezTo>
                        <a:pt x="4143" y="651043"/>
                        <a:pt x="88" y="664376"/>
                        <a:pt x="88" y="676894"/>
                      </a:cubicBezTo>
                      <a:cubicBezTo>
                        <a:pt x="88" y="742298"/>
                        <a:pt x="-4242" y="760736"/>
                        <a:pt x="47589" y="783772"/>
                      </a:cubicBezTo>
                      <a:cubicBezTo>
                        <a:pt x="70467" y="793940"/>
                        <a:pt x="95090" y="799605"/>
                        <a:pt x="118841" y="807522"/>
                      </a:cubicBezTo>
                      <a:lnTo>
                        <a:pt x="225719" y="843148"/>
                      </a:lnTo>
                      <a:lnTo>
                        <a:pt x="296971" y="866899"/>
                      </a:lnTo>
                      <a:cubicBezTo>
                        <a:pt x="325202" y="876309"/>
                        <a:pt x="350283" y="885681"/>
                        <a:pt x="380098" y="890650"/>
                      </a:cubicBezTo>
                      <a:cubicBezTo>
                        <a:pt x="435317" y="899853"/>
                        <a:pt x="491134" y="905196"/>
                        <a:pt x="546353" y="914400"/>
                      </a:cubicBezTo>
                      <a:lnTo>
                        <a:pt x="617605" y="926276"/>
                      </a:lnTo>
                      <a:lnTo>
                        <a:pt x="866987" y="914400"/>
                      </a:lnTo>
                      <a:lnTo>
                        <a:pt x="1282623" y="902525"/>
                      </a:lnTo>
                      <a:cubicBezTo>
                        <a:pt x="1310582" y="901194"/>
                        <a:pt x="1337768" y="891324"/>
                        <a:pt x="1365750" y="890650"/>
                      </a:cubicBezTo>
                      <a:cubicBezTo>
                        <a:pt x="1666530" y="883402"/>
                        <a:pt x="1967433" y="882733"/>
                        <a:pt x="2268275" y="878774"/>
                      </a:cubicBezTo>
                      <a:cubicBezTo>
                        <a:pt x="2294536" y="876898"/>
                        <a:pt x="2416175" y="882014"/>
                        <a:pt x="2470155" y="855024"/>
                      </a:cubicBezTo>
                      <a:cubicBezTo>
                        <a:pt x="2482921" y="848641"/>
                        <a:pt x="2493906" y="839190"/>
                        <a:pt x="2505781" y="831273"/>
                      </a:cubicBezTo>
                      <a:cubicBezTo>
                        <a:pt x="2513698" y="819398"/>
                        <a:pt x="2523910" y="808765"/>
                        <a:pt x="2529532" y="795647"/>
                      </a:cubicBezTo>
                      <a:cubicBezTo>
                        <a:pt x="2539193" y="773104"/>
                        <a:pt x="2550605" y="692962"/>
                        <a:pt x="2553283" y="676894"/>
                      </a:cubicBezTo>
                      <a:cubicBezTo>
                        <a:pt x="2549260" y="624595"/>
                        <a:pt x="2545367" y="514601"/>
                        <a:pt x="2529532" y="451263"/>
                      </a:cubicBezTo>
                      <a:cubicBezTo>
                        <a:pt x="2523460" y="426975"/>
                        <a:pt x="2519668" y="400842"/>
                        <a:pt x="2505781" y="380011"/>
                      </a:cubicBezTo>
                      <a:cubicBezTo>
                        <a:pt x="2489947" y="356260"/>
                        <a:pt x="2482031" y="324593"/>
                        <a:pt x="2458280" y="308759"/>
                      </a:cubicBezTo>
                      <a:lnTo>
                        <a:pt x="2315776" y="213756"/>
                      </a:lnTo>
                      <a:lnTo>
                        <a:pt x="2280150" y="190006"/>
                      </a:lnTo>
                      <a:cubicBezTo>
                        <a:pt x="2268275" y="182089"/>
                        <a:pt x="2258064" y="170768"/>
                        <a:pt x="2244524" y="166255"/>
                      </a:cubicBezTo>
                      <a:lnTo>
                        <a:pt x="2208898" y="154380"/>
                      </a:lnTo>
                      <a:cubicBezTo>
                        <a:pt x="2197023" y="146463"/>
                        <a:pt x="2186314" y="136426"/>
                        <a:pt x="2173272" y="130629"/>
                      </a:cubicBezTo>
                      <a:cubicBezTo>
                        <a:pt x="2150394" y="120461"/>
                        <a:pt x="2125771" y="114795"/>
                        <a:pt x="2102020" y="106878"/>
                      </a:cubicBezTo>
                      <a:lnTo>
                        <a:pt x="2030768" y="83128"/>
                      </a:lnTo>
                      <a:lnTo>
                        <a:pt x="1959516" y="59377"/>
                      </a:lnTo>
                      <a:cubicBezTo>
                        <a:pt x="1947641" y="55419"/>
                        <a:pt x="1936034" y="50538"/>
                        <a:pt x="1923890" y="47502"/>
                      </a:cubicBezTo>
                      <a:cubicBezTo>
                        <a:pt x="1908056" y="43543"/>
                        <a:pt x="1892082" y="40110"/>
                        <a:pt x="1876389" y="35626"/>
                      </a:cubicBezTo>
                      <a:cubicBezTo>
                        <a:pt x="1864353" y="32187"/>
                        <a:pt x="1853038" y="26206"/>
                        <a:pt x="1840763" y="23751"/>
                      </a:cubicBezTo>
                      <a:cubicBezTo>
                        <a:pt x="1798409" y="15280"/>
                        <a:pt x="1687797" y="4116"/>
                        <a:pt x="1650758" y="0"/>
                      </a:cubicBezTo>
                      <a:cubicBezTo>
                        <a:pt x="1530919" y="14981"/>
                        <a:pt x="1586027" y="1785"/>
                        <a:pt x="1484503" y="35626"/>
                      </a:cubicBezTo>
                      <a:cubicBezTo>
                        <a:pt x="1443568" y="49271"/>
                        <a:pt x="1452835" y="35627"/>
                        <a:pt x="1413251" y="4750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4F64D517-E606-4149-8444-D18497F4B064}"/>
                  </a:ext>
                </a:extLst>
              </p:cNvPr>
              <p:cNvGrpSpPr/>
              <p:nvPr/>
            </p:nvGrpSpPr>
            <p:grpSpPr>
              <a:xfrm>
                <a:off x="3545868" y="785853"/>
                <a:ext cx="2270981" cy="1338753"/>
                <a:chOff x="1690888" y="2028824"/>
                <a:chExt cx="5397246" cy="3181710"/>
              </a:xfrm>
            </p:grpSpPr>
            <p:pic>
              <p:nvPicPr>
                <p:cNvPr id="100" name="Picture 99" descr="coach 1.png">
                  <a:extLst>
                    <a:ext uri="{FF2B5EF4-FFF2-40B4-BE49-F238E27FC236}">
                      <a16:creationId xmlns:a16="http://schemas.microsoft.com/office/drawing/2014/main" id="{319301C9-93F6-D54D-A525-6BD283D0CF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0888" y="2028824"/>
                  <a:ext cx="5397246" cy="3181710"/>
                </a:xfrm>
                <a:prstGeom prst="rect">
                  <a:avLst/>
                </a:prstGeom>
              </p:spPr>
            </p:pic>
            <p:sp>
              <p:nvSpPr>
                <p:cNvPr id="101" name="Rounded Rectangle 100">
                  <a:extLst>
                    <a:ext uri="{FF2B5EF4-FFF2-40B4-BE49-F238E27FC236}">
                      <a16:creationId xmlns:a16="http://schemas.microsoft.com/office/drawing/2014/main" id="{F30816FB-53F7-8C4D-A449-48FD88B5EAB9}"/>
                    </a:ext>
                  </a:extLst>
                </p:cNvPr>
                <p:cNvSpPr/>
                <p:nvPr/>
              </p:nvSpPr>
              <p:spPr>
                <a:xfrm>
                  <a:off x="3859026" y="3423920"/>
                  <a:ext cx="1088894" cy="121920"/>
                </a:xfrm>
                <a:prstGeom prst="roundRect">
                  <a:avLst/>
                </a:prstGeom>
                <a:solidFill>
                  <a:srgbClr val="F7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04" name="Picture 103" descr="reg coach.png">
              <a:extLst>
                <a:ext uri="{FF2B5EF4-FFF2-40B4-BE49-F238E27FC236}">
                  <a16:creationId xmlns:a16="http://schemas.microsoft.com/office/drawing/2014/main" id="{0333BBA3-3D57-7442-ABEB-1406ADB7EA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4229" y="1589699"/>
              <a:ext cx="826533" cy="295000"/>
            </a:xfrm>
            <a:prstGeom prst="rect">
              <a:avLst/>
            </a:prstGeom>
          </p:spPr>
        </p:pic>
        <p:grpSp>
          <p:nvGrpSpPr>
            <p:cNvPr id="105" name="Group 104">
              <a:extLst>
                <a:ext uri="{FF2B5EF4-FFF2-40B4-BE49-F238E27FC236}">
                  <a16:creationId xmlns:a16="http://schemas.microsoft.com/office/drawing/2014/main" id="{C2A7B705-46EC-CA4B-BCD2-3A693AB4C168}"/>
                </a:ext>
              </a:extLst>
            </p:cNvPr>
            <p:cNvGrpSpPr>
              <a:grpSpLocks noChangeAspect="1"/>
            </p:cNvGrpSpPr>
            <p:nvPr/>
          </p:nvGrpSpPr>
          <p:grpSpPr>
            <a:xfrm>
              <a:off x="2466591" y="2149834"/>
              <a:ext cx="788048" cy="811465"/>
              <a:chOff x="6829042" y="3338296"/>
              <a:chExt cx="2244600" cy="2311298"/>
            </a:xfrm>
          </p:grpSpPr>
          <p:grpSp>
            <p:nvGrpSpPr>
              <p:cNvPr id="106" name="Group 105">
                <a:extLst>
                  <a:ext uri="{FF2B5EF4-FFF2-40B4-BE49-F238E27FC236}">
                    <a16:creationId xmlns:a16="http://schemas.microsoft.com/office/drawing/2014/main" id="{6A091231-9D8A-1D43-BF79-892752EE247B}"/>
                  </a:ext>
                </a:extLst>
              </p:cNvPr>
              <p:cNvGrpSpPr>
                <a:grpSpLocks noChangeAspect="1"/>
              </p:cNvGrpSpPr>
              <p:nvPr/>
            </p:nvGrpSpPr>
            <p:grpSpPr>
              <a:xfrm>
                <a:off x="6829042" y="3338296"/>
                <a:ext cx="2198756" cy="2057400"/>
                <a:chOff x="766976" y="4456989"/>
                <a:chExt cx="2533075" cy="2370226"/>
              </a:xfrm>
            </p:grpSpPr>
            <p:pic>
              <p:nvPicPr>
                <p:cNvPr id="109" name="Picture 108" descr="circle.png">
                  <a:extLst>
                    <a:ext uri="{FF2B5EF4-FFF2-40B4-BE49-F238E27FC236}">
                      <a16:creationId xmlns:a16="http://schemas.microsoft.com/office/drawing/2014/main" id="{BA3B61DF-B80A-AF46-B3F5-03223634D6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76" y="4456989"/>
                  <a:ext cx="2533075" cy="2370226"/>
                </a:xfrm>
                <a:prstGeom prst="rect">
                  <a:avLst/>
                </a:prstGeom>
              </p:spPr>
            </p:pic>
            <p:pic>
              <p:nvPicPr>
                <p:cNvPr id="110" name="Picture 109" descr="coach 1.png">
                  <a:extLst>
                    <a:ext uri="{FF2B5EF4-FFF2-40B4-BE49-F238E27FC236}">
                      <a16:creationId xmlns:a16="http://schemas.microsoft.com/office/drawing/2014/main" id="{9FAD9EB7-CCC6-8D43-AE96-3DD4163325D0}"/>
                    </a:ext>
                  </a:extLst>
                </p:cNvPr>
                <p:cNvPicPr>
                  <a:picLocks noChangeAspect="1"/>
                </p:cNvPicPr>
                <p:nvPr/>
              </p:nvPicPr>
              <p:blipFill>
                <a:blip r:embed="rId4">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898023" y="4814974"/>
                  <a:ext cx="2270981" cy="1338753"/>
                </a:xfrm>
                <a:prstGeom prst="rect">
                  <a:avLst/>
                </a:prstGeom>
              </p:spPr>
            </p:pic>
            <p:sp>
              <p:nvSpPr>
                <p:cNvPr id="111" name="Rounded Rectangle 110">
                  <a:extLst>
                    <a:ext uri="{FF2B5EF4-FFF2-40B4-BE49-F238E27FC236}">
                      <a16:creationId xmlns:a16="http://schemas.microsoft.com/office/drawing/2014/main" id="{D67ED376-6996-5141-9546-FC4294697889}"/>
                    </a:ext>
                  </a:extLst>
                </p:cNvPr>
                <p:cNvSpPr/>
                <p:nvPr/>
              </p:nvSpPr>
              <p:spPr>
                <a:xfrm>
                  <a:off x="1810303" y="5401982"/>
                  <a:ext cx="458170" cy="51300"/>
                </a:xfrm>
                <a:prstGeom prst="roundRect">
                  <a:avLst/>
                </a:prstGeom>
                <a:solidFill>
                  <a:srgbClr val="A06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Rounded Rectangle 106">
                <a:extLst>
                  <a:ext uri="{FF2B5EF4-FFF2-40B4-BE49-F238E27FC236}">
                    <a16:creationId xmlns:a16="http://schemas.microsoft.com/office/drawing/2014/main" id="{45D42931-A830-9E4A-9080-246511A12FE9}"/>
                  </a:ext>
                </a:extLst>
              </p:cNvPr>
              <p:cNvSpPr/>
              <p:nvPr/>
            </p:nvSpPr>
            <p:spPr>
              <a:xfrm>
                <a:off x="8566807" y="5163783"/>
                <a:ext cx="506835" cy="357341"/>
              </a:xfrm>
              <a:prstGeom prst="round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ounded Rectangle 107">
                <a:extLst>
                  <a:ext uri="{FF2B5EF4-FFF2-40B4-BE49-F238E27FC236}">
                    <a16:creationId xmlns:a16="http://schemas.microsoft.com/office/drawing/2014/main" id="{CAA681E7-4681-D941-A007-51EADCCC9E77}"/>
                  </a:ext>
                </a:extLst>
              </p:cNvPr>
              <p:cNvSpPr/>
              <p:nvPr/>
            </p:nvSpPr>
            <p:spPr>
              <a:xfrm>
                <a:off x="8313389" y="5292253"/>
                <a:ext cx="506835" cy="357341"/>
              </a:xfrm>
              <a:prstGeom prst="round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2" name="Straight Arrow Connector 111">
              <a:extLst>
                <a:ext uri="{FF2B5EF4-FFF2-40B4-BE49-F238E27FC236}">
                  <a16:creationId xmlns:a16="http://schemas.microsoft.com/office/drawing/2014/main" id="{B96D51D4-E9B5-7946-8F78-BD17B8810A81}"/>
                </a:ext>
              </a:extLst>
            </p:cNvPr>
            <p:cNvCxnSpPr>
              <a:cxnSpLocks/>
              <a:stCxn id="104" idx="2"/>
              <a:endCxn id="100" idx="0"/>
            </p:cNvCxnSpPr>
            <p:nvPr/>
          </p:nvCxnSpPr>
          <p:spPr>
            <a:xfrm>
              <a:off x="1967495" y="1884699"/>
              <a:ext cx="6765" cy="385978"/>
            </a:xfrm>
            <a:prstGeom prst="straightConnector1">
              <a:avLst/>
            </a:prstGeom>
            <a:ln w="28575">
              <a:solidFill>
                <a:srgbClr val="A09552"/>
              </a:solidFill>
              <a:headEnd type="oval" w="sm" len="sm"/>
              <a:tailEnd type="stealth" w="lg"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BC17C018-1688-CE49-B49D-727E4292D821}"/>
                </a:ext>
              </a:extLst>
            </p:cNvPr>
            <p:cNvCxnSpPr>
              <a:cxnSpLocks/>
              <a:stCxn id="104" idx="3"/>
              <a:endCxn id="110" idx="0"/>
            </p:cNvCxnSpPr>
            <p:nvPr/>
          </p:nvCxnSpPr>
          <p:spPr>
            <a:xfrm>
              <a:off x="2380762" y="1737199"/>
              <a:ext cx="471806" cy="521730"/>
            </a:xfrm>
            <a:prstGeom prst="straightConnector1">
              <a:avLst/>
            </a:prstGeom>
            <a:ln w="28575">
              <a:solidFill>
                <a:srgbClr val="A09552"/>
              </a:solidFill>
              <a:headEnd type="oval" w="sm" len="sm"/>
              <a:tailEnd type="stealth" w="lg" len="med"/>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25FAE071-B409-D64D-9DD0-BBFD761B1C59}"/>
                </a:ext>
              </a:extLst>
            </p:cNvPr>
            <p:cNvGrpSpPr>
              <a:grpSpLocks noChangeAspect="1"/>
            </p:cNvGrpSpPr>
            <p:nvPr/>
          </p:nvGrpSpPr>
          <p:grpSpPr>
            <a:xfrm>
              <a:off x="748761" y="2193074"/>
              <a:ext cx="768325" cy="692786"/>
              <a:chOff x="819810" y="2379585"/>
              <a:chExt cx="2342579" cy="2111392"/>
            </a:xfrm>
          </p:grpSpPr>
          <p:grpSp>
            <p:nvGrpSpPr>
              <p:cNvPr id="115" name="Group 114">
                <a:extLst>
                  <a:ext uri="{FF2B5EF4-FFF2-40B4-BE49-F238E27FC236}">
                    <a16:creationId xmlns:a16="http://schemas.microsoft.com/office/drawing/2014/main" id="{852303F3-91F0-7B4D-B240-032DD95C4CC5}"/>
                  </a:ext>
                </a:extLst>
              </p:cNvPr>
              <p:cNvGrpSpPr>
                <a:grpSpLocks noChangeAspect="1"/>
              </p:cNvGrpSpPr>
              <p:nvPr/>
            </p:nvGrpSpPr>
            <p:grpSpPr>
              <a:xfrm>
                <a:off x="819810" y="2379585"/>
                <a:ext cx="2342579" cy="2057400"/>
                <a:chOff x="766976" y="1893109"/>
                <a:chExt cx="2706980" cy="2377440"/>
              </a:xfrm>
            </p:grpSpPr>
            <p:sp>
              <p:nvSpPr>
                <p:cNvPr id="117" name="Freeform 116">
                  <a:extLst>
                    <a:ext uri="{FF2B5EF4-FFF2-40B4-BE49-F238E27FC236}">
                      <a16:creationId xmlns:a16="http://schemas.microsoft.com/office/drawing/2014/main" id="{ACB8E44D-F898-BA42-8373-A799444E887F}"/>
                    </a:ext>
                  </a:extLst>
                </p:cNvPr>
                <p:cNvSpPr/>
                <p:nvPr/>
              </p:nvSpPr>
              <p:spPr>
                <a:xfrm>
                  <a:off x="2439829" y="3962727"/>
                  <a:ext cx="1034127" cy="307822"/>
                </a:xfrm>
                <a:custGeom>
                  <a:avLst/>
                  <a:gdLst>
                    <a:gd name="connsiteX0" fmla="*/ 1413251 w 2553283"/>
                    <a:gd name="connsiteY0" fmla="*/ 47502 h 926276"/>
                    <a:gd name="connsiteX1" fmla="*/ 1246997 w 2553283"/>
                    <a:gd name="connsiteY1" fmla="*/ 106878 h 926276"/>
                    <a:gd name="connsiteX2" fmla="*/ 1128244 w 2553283"/>
                    <a:gd name="connsiteY2" fmla="*/ 130629 h 926276"/>
                    <a:gd name="connsiteX3" fmla="*/ 878862 w 2553283"/>
                    <a:gd name="connsiteY3" fmla="*/ 213756 h 926276"/>
                    <a:gd name="connsiteX4" fmla="*/ 771984 w 2553283"/>
                    <a:gd name="connsiteY4" fmla="*/ 249382 h 926276"/>
                    <a:gd name="connsiteX5" fmla="*/ 700732 w 2553283"/>
                    <a:gd name="connsiteY5" fmla="*/ 273133 h 926276"/>
                    <a:gd name="connsiteX6" fmla="*/ 629480 w 2553283"/>
                    <a:gd name="connsiteY6" fmla="*/ 308759 h 926276"/>
                    <a:gd name="connsiteX7" fmla="*/ 593854 w 2553283"/>
                    <a:gd name="connsiteY7" fmla="*/ 332509 h 926276"/>
                    <a:gd name="connsiteX8" fmla="*/ 558228 w 2553283"/>
                    <a:gd name="connsiteY8" fmla="*/ 344385 h 926276"/>
                    <a:gd name="connsiteX9" fmla="*/ 486976 w 2553283"/>
                    <a:gd name="connsiteY9" fmla="*/ 403761 h 926276"/>
                    <a:gd name="connsiteX10" fmla="*/ 380098 w 2553283"/>
                    <a:gd name="connsiteY10" fmla="*/ 463138 h 926276"/>
                    <a:gd name="connsiteX11" fmla="*/ 344472 w 2553283"/>
                    <a:gd name="connsiteY11" fmla="*/ 486889 h 926276"/>
                    <a:gd name="connsiteX12" fmla="*/ 308846 w 2553283"/>
                    <a:gd name="connsiteY12" fmla="*/ 498764 h 926276"/>
                    <a:gd name="connsiteX13" fmla="*/ 237594 w 2553283"/>
                    <a:gd name="connsiteY13" fmla="*/ 546265 h 926276"/>
                    <a:gd name="connsiteX14" fmla="*/ 201968 w 2553283"/>
                    <a:gd name="connsiteY14" fmla="*/ 570016 h 926276"/>
                    <a:gd name="connsiteX15" fmla="*/ 166342 w 2553283"/>
                    <a:gd name="connsiteY15" fmla="*/ 581891 h 926276"/>
                    <a:gd name="connsiteX16" fmla="*/ 118841 w 2553283"/>
                    <a:gd name="connsiteY16" fmla="*/ 593767 h 926276"/>
                    <a:gd name="connsiteX17" fmla="*/ 47589 w 2553283"/>
                    <a:gd name="connsiteY17" fmla="*/ 617517 h 926276"/>
                    <a:gd name="connsiteX18" fmla="*/ 11963 w 2553283"/>
                    <a:gd name="connsiteY18" fmla="*/ 641268 h 926276"/>
                    <a:gd name="connsiteX19" fmla="*/ 88 w 2553283"/>
                    <a:gd name="connsiteY19" fmla="*/ 676894 h 926276"/>
                    <a:gd name="connsiteX20" fmla="*/ 47589 w 2553283"/>
                    <a:gd name="connsiteY20" fmla="*/ 783772 h 926276"/>
                    <a:gd name="connsiteX21" fmla="*/ 118841 w 2553283"/>
                    <a:gd name="connsiteY21" fmla="*/ 807522 h 926276"/>
                    <a:gd name="connsiteX22" fmla="*/ 225719 w 2553283"/>
                    <a:gd name="connsiteY22" fmla="*/ 843148 h 926276"/>
                    <a:gd name="connsiteX23" fmla="*/ 296971 w 2553283"/>
                    <a:gd name="connsiteY23" fmla="*/ 866899 h 926276"/>
                    <a:gd name="connsiteX24" fmla="*/ 380098 w 2553283"/>
                    <a:gd name="connsiteY24" fmla="*/ 890650 h 926276"/>
                    <a:gd name="connsiteX25" fmla="*/ 546353 w 2553283"/>
                    <a:gd name="connsiteY25" fmla="*/ 914400 h 926276"/>
                    <a:gd name="connsiteX26" fmla="*/ 617605 w 2553283"/>
                    <a:gd name="connsiteY26" fmla="*/ 926276 h 926276"/>
                    <a:gd name="connsiteX27" fmla="*/ 866987 w 2553283"/>
                    <a:gd name="connsiteY27" fmla="*/ 914400 h 926276"/>
                    <a:gd name="connsiteX28" fmla="*/ 1282623 w 2553283"/>
                    <a:gd name="connsiteY28" fmla="*/ 902525 h 926276"/>
                    <a:gd name="connsiteX29" fmla="*/ 1365750 w 2553283"/>
                    <a:gd name="connsiteY29" fmla="*/ 890650 h 926276"/>
                    <a:gd name="connsiteX30" fmla="*/ 2268275 w 2553283"/>
                    <a:gd name="connsiteY30" fmla="*/ 878774 h 926276"/>
                    <a:gd name="connsiteX31" fmla="*/ 2470155 w 2553283"/>
                    <a:gd name="connsiteY31" fmla="*/ 855024 h 926276"/>
                    <a:gd name="connsiteX32" fmla="*/ 2505781 w 2553283"/>
                    <a:gd name="connsiteY32" fmla="*/ 831273 h 926276"/>
                    <a:gd name="connsiteX33" fmla="*/ 2529532 w 2553283"/>
                    <a:gd name="connsiteY33" fmla="*/ 795647 h 926276"/>
                    <a:gd name="connsiteX34" fmla="*/ 2553283 w 2553283"/>
                    <a:gd name="connsiteY34" fmla="*/ 676894 h 926276"/>
                    <a:gd name="connsiteX35" fmla="*/ 2529532 w 2553283"/>
                    <a:gd name="connsiteY35" fmla="*/ 451263 h 926276"/>
                    <a:gd name="connsiteX36" fmla="*/ 2505781 w 2553283"/>
                    <a:gd name="connsiteY36" fmla="*/ 380011 h 926276"/>
                    <a:gd name="connsiteX37" fmla="*/ 2458280 w 2553283"/>
                    <a:gd name="connsiteY37" fmla="*/ 308759 h 926276"/>
                    <a:gd name="connsiteX38" fmla="*/ 2315776 w 2553283"/>
                    <a:gd name="connsiteY38" fmla="*/ 213756 h 926276"/>
                    <a:gd name="connsiteX39" fmla="*/ 2280150 w 2553283"/>
                    <a:gd name="connsiteY39" fmla="*/ 190006 h 926276"/>
                    <a:gd name="connsiteX40" fmla="*/ 2244524 w 2553283"/>
                    <a:gd name="connsiteY40" fmla="*/ 166255 h 926276"/>
                    <a:gd name="connsiteX41" fmla="*/ 2208898 w 2553283"/>
                    <a:gd name="connsiteY41" fmla="*/ 154380 h 926276"/>
                    <a:gd name="connsiteX42" fmla="*/ 2173272 w 2553283"/>
                    <a:gd name="connsiteY42" fmla="*/ 130629 h 926276"/>
                    <a:gd name="connsiteX43" fmla="*/ 2102020 w 2553283"/>
                    <a:gd name="connsiteY43" fmla="*/ 106878 h 926276"/>
                    <a:gd name="connsiteX44" fmla="*/ 2030768 w 2553283"/>
                    <a:gd name="connsiteY44" fmla="*/ 83128 h 926276"/>
                    <a:gd name="connsiteX45" fmla="*/ 1959516 w 2553283"/>
                    <a:gd name="connsiteY45" fmla="*/ 59377 h 926276"/>
                    <a:gd name="connsiteX46" fmla="*/ 1923890 w 2553283"/>
                    <a:gd name="connsiteY46" fmla="*/ 47502 h 926276"/>
                    <a:gd name="connsiteX47" fmla="*/ 1876389 w 2553283"/>
                    <a:gd name="connsiteY47" fmla="*/ 35626 h 926276"/>
                    <a:gd name="connsiteX48" fmla="*/ 1840763 w 2553283"/>
                    <a:gd name="connsiteY48" fmla="*/ 23751 h 926276"/>
                    <a:gd name="connsiteX49" fmla="*/ 1650758 w 2553283"/>
                    <a:gd name="connsiteY49" fmla="*/ 0 h 926276"/>
                    <a:gd name="connsiteX50" fmla="*/ 1484503 w 2553283"/>
                    <a:gd name="connsiteY50" fmla="*/ 35626 h 926276"/>
                    <a:gd name="connsiteX51" fmla="*/ 1413251 w 2553283"/>
                    <a:gd name="connsiteY51" fmla="*/ 47502 h 926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553283" h="926276">
                      <a:moveTo>
                        <a:pt x="1413251" y="47502"/>
                      </a:moveTo>
                      <a:cubicBezTo>
                        <a:pt x="1373667" y="59377"/>
                        <a:pt x="1303489" y="90401"/>
                        <a:pt x="1246997" y="106878"/>
                      </a:cubicBezTo>
                      <a:cubicBezTo>
                        <a:pt x="1208243" y="118181"/>
                        <a:pt x="1166541" y="117863"/>
                        <a:pt x="1128244" y="130629"/>
                      </a:cubicBezTo>
                      <a:lnTo>
                        <a:pt x="878862" y="213756"/>
                      </a:lnTo>
                      <a:lnTo>
                        <a:pt x="771984" y="249382"/>
                      </a:lnTo>
                      <a:cubicBezTo>
                        <a:pt x="771979" y="249384"/>
                        <a:pt x="700736" y="273130"/>
                        <a:pt x="700732" y="273133"/>
                      </a:cubicBezTo>
                      <a:cubicBezTo>
                        <a:pt x="598634" y="341197"/>
                        <a:pt x="727812" y="259593"/>
                        <a:pt x="629480" y="308759"/>
                      </a:cubicBezTo>
                      <a:cubicBezTo>
                        <a:pt x="616715" y="315142"/>
                        <a:pt x="606619" y="326126"/>
                        <a:pt x="593854" y="332509"/>
                      </a:cubicBezTo>
                      <a:cubicBezTo>
                        <a:pt x="582658" y="338107"/>
                        <a:pt x="569424" y="338787"/>
                        <a:pt x="558228" y="344385"/>
                      </a:cubicBezTo>
                      <a:cubicBezTo>
                        <a:pt x="507304" y="369847"/>
                        <a:pt x="534253" y="366990"/>
                        <a:pt x="486976" y="403761"/>
                      </a:cubicBezTo>
                      <a:cubicBezTo>
                        <a:pt x="425724" y="451402"/>
                        <a:pt x="433851" y="445221"/>
                        <a:pt x="380098" y="463138"/>
                      </a:cubicBezTo>
                      <a:cubicBezTo>
                        <a:pt x="368223" y="471055"/>
                        <a:pt x="357238" y="480506"/>
                        <a:pt x="344472" y="486889"/>
                      </a:cubicBezTo>
                      <a:cubicBezTo>
                        <a:pt x="333276" y="492487"/>
                        <a:pt x="319788" y="492685"/>
                        <a:pt x="308846" y="498764"/>
                      </a:cubicBezTo>
                      <a:cubicBezTo>
                        <a:pt x="283893" y="512626"/>
                        <a:pt x="261345" y="530431"/>
                        <a:pt x="237594" y="546265"/>
                      </a:cubicBezTo>
                      <a:cubicBezTo>
                        <a:pt x="225719" y="554182"/>
                        <a:pt x="215508" y="565503"/>
                        <a:pt x="201968" y="570016"/>
                      </a:cubicBezTo>
                      <a:cubicBezTo>
                        <a:pt x="190093" y="573974"/>
                        <a:pt x="178378" y="578452"/>
                        <a:pt x="166342" y="581891"/>
                      </a:cubicBezTo>
                      <a:cubicBezTo>
                        <a:pt x="150649" y="586375"/>
                        <a:pt x="134474" y="589077"/>
                        <a:pt x="118841" y="593767"/>
                      </a:cubicBezTo>
                      <a:cubicBezTo>
                        <a:pt x="94862" y="600961"/>
                        <a:pt x="47589" y="617517"/>
                        <a:pt x="47589" y="617517"/>
                      </a:cubicBezTo>
                      <a:cubicBezTo>
                        <a:pt x="35714" y="625434"/>
                        <a:pt x="20879" y="630123"/>
                        <a:pt x="11963" y="641268"/>
                      </a:cubicBezTo>
                      <a:cubicBezTo>
                        <a:pt x="4143" y="651043"/>
                        <a:pt x="88" y="664376"/>
                        <a:pt x="88" y="676894"/>
                      </a:cubicBezTo>
                      <a:cubicBezTo>
                        <a:pt x="88" y="742298"/>
                        <a:pt x="-4242" y="760736"/>
                        <a:pt x="47589" y="783772"/>
                      </a:cubicBezTo>
                      <a:cubicBezTo>
                        <a:pt x="70467" y="793940"/>
                        <a:pt x="95090" y="799605"/>
                        <a:pt x="118841" y="807522"/>
                      </a:cubicBezTo>
                      <a:lnTo>
                        <a:pt x="225719" y="843148"/>
                      </a:lnTo>
                      <a:lnTo>
                        <a:pt x="296971" y="866899"/>
                      </a:lnTo>
                      <a:cubicBezTo>
                        <a:pt x="325202" y="876309"/>
                        <a:pt x="350283" y="885681"/>
                        <a:pt x="380098" y="890650"/>
                      </a:cubicBezTo>
                      <a:cubicBezTo>
                        <a:pt x="435317" y="899853"/>
                        <a:pt x="491134" y="905196"/>
                        <a:pt x="546353" y="914400"/>
                      </a:cubicBezTo>
                      <a:lnTo>
                        <a:pt x="617605" y="926276"/>
                      </a:lnTo>
                      <a:lnTo>
                        <a:pt x="866987" y="914400"/>
                      </a:lnTo>
                      <a:lnTo>
                        <a:pt x="1282623" y="902525"/>
                      </a:lnTo>
                      <a:cubicBezTo>
                        <a:pt x="1310582" y="901194"/>
                        <a:pt x="1337768" y="891324"/>
                        <a:pt x="1365750" y="890650"/>
                      </a:cubicBezTo>
                      <a:cubicBezTo>
                        <a:pt x="1666530" y="883402"/>
                        <a:pt x="1967433" y="882733"/>
                        <a:pt x="2268275" y="878774"/>
                      </a:cubicBezTo>
                      <a:cubicBezTo>
                        <a:pt x="2294536" y="876898"/>
                        <a:pt x="2416175" y="882014"/>
                        <a:pt x="2470155" y="855024"/>
                      </a:cubicBezTo>
                      <a:cubicBezTo>
                        <a:pt x="2482921" y="848641"/>
                        <a:pt x="2493906" y="839190"/>
                        <a:pt x="2505781" y="831273"/>
                      </a:cubicBezTo>
                      <a:cubicBezTo>
                        <a:pt x="2513698" y="819398"/>
                        <a:pt x="2523910" y="808765"/>
                        <a:pt x="2529532" y="795647"/>
                      </a:cubicBezTo>
                      <a:cubicBezTo>
                        <a:pt x="2539193" y="773104"/>
                        <a:pt x="2550605" y="692962"/>
                        <a:pt x="2553283" y="676894"/>
                      </a:cubicBezTo>
                      <a:cubicBezTo>
                        <a:pt x="2549260" y="624595"/>
                        <a:pt x="2545367" y="514601"/>
                        <a:pt x="2529532" y="451263"/>
                      </a:cubicBezTo>
                      <a:cubicBezTo>
                        <a:pt x="2523460" y="426975"/>
                        <a:pt x="2519668" y="400842"/>
                        <a:pt x="2505781" y="380011"/>
                      </a:cubicBezTo>
                      <a:cubicBezTo>
                        <a:pt x="2489947" y="356260"/>
                        <a:pt x="2482031" y="324593"/>
                        <a:pt x="2458280" y="308759"/>
                      </a:cubicBezTo>
                      <a:lnTo>
                        <a:pt x="2315776" y="213756"/>
                      </a:lnTo>
                      <a:lnTo>
                        <a:pt x="2280150" y="190006"/>
                      </a:lnTo>
                      <a:cubicBezTo>
                        <a:pt x="2268275" y="182089"/>
                        <a:pt x="2258064" y="170768"/>
                        <a:pt x="2244524" y="166255"/>
                      </a:cubicBezTo>
                      <a:lnTo>
                        <a:pt x="2208898" y="154380"/>
                      </a:lnTo>
                      <a:cubicBezTo>
                        <a:pt x="2197023" y="146463"/>
                        <a:pt x="2186314" y="136426"/>
                        <a:pt x="2173272" y="130629"/>
                      </a:cubicBezTo>
                      <a:cubicBezTo>
                        <a:pt x="2150394" y="120461"/>
                        <a:pt x="2125771" y="114795"/>
                        <a:pt x="2102020" y="106878"/>
                      </a:cubicBezTo>
                      <a:lnTo>
                        <a:pt x="2030768" y="83128"/>
                      </a:lnTo>
                      <a:lnTo>
                        <a:pt x="1959516" y="59377"/>
                      </a:lnTo>
                      <a:cubicBezTo>
                        <a:pt x="1947641" y="55419"/>
                        <a:pt x="1936034" y="50538"/>
                        <a:pt x="1923890" y="47502"/>
                      </a:cubicBezTo>
                      <a:cubicBezTo>
                        <a:pt x="1908056" y="43543"/>
                        <a:pt x="1892082" y="40110"/>
                        <a:pt x="1876389" y="35626"/>
                      </a:cubicBezTo>
                      <a:cubicBezTo>
                        <a:pt x="1864353" y="32187"/>
                        <a:pt x="1853038" y="26206"/>
                        <a:pt x="1840763" y="23751"/>
                      </a:cubicBezTo>
                      <a:cubicBezTo>
                        <a:pt x="1798409" y="15280"/>
                        <a:pt x="1687797" y="4116"/>
                        <a:pt x="1650758" y="0"/>
                      </a:cubicBezTo>
                      <a:cubicBezTo>
                        <a:pt x="1530919" y="14981"/>
                        <a:pt x="1586027" y="1785"/>
                        <a:pt x="1484503" y="35626"/>
                      </a:cubicBezTo>
                      <a:cubicBezTo>
                        <a:pt x="1443568" y="49271"/>
                        <a:pt x="1452835" y="35627"/>
                        <a:pt x="1413251" y="4750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8" name="Picture 117" descr="circle.png">
                  <a:extLst>
                    <a:ext uri="{FF2B5EF4-FFF2-40B4-BE49-F238E27FC236}">
                      <a16:creationId xmlns:a16="http://schemas.microsoft.com/office/drawing/2014/main" id="{E12309F6-8CDE-0041-8000-FD2AC01AF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76" y="1893109"/>
                  <a:ext cx="2533075" cy="2370226"/>
                </a:xfrm>
                <a:prstGeom prst="rect">
                  <a:avLst/>
                </a:prstGeom>
              </p:spPr>
            </p:pic>
            <p:pic>
              <p:nvPicPr>
                <p:cNvPr id="119" name="Picture 118" descr="coach 1.png">
                  <a:extLst>
                    <a:ext uri="{FF2B5EF4-FFF2-40B4-BE49-F238E27FC236}">
                      <a16:creationId xmlns:a16="http://schemas.microsoft.com/office/drawing/2014/main" id="{1765B029-FA17-E141-9779-5E39BD8A2800}"/>
                    </a:ext>
                  </a:extLst>
                </p:cNvPr>
                <p:cNvPicPr>
                  <a:picLocks noChangeAspect="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898023" y="2251094"/>
                  <a:ext cx="2264655" cy="1335024"/>
                </a:xfrm>
                <a:prstGeom prst="rect">
                  <a:avLst/>
                </a:prstGeom>
              </p:spPr>
            </p:pic>
            <p:sp>
              <p:nvSpPr>
                <p:cNvPr id="120" name="Rounded Rectangle 119">
                  <a:extLst>
                    <a:ext uri="{FF2B5EF4-FFF2-40B4-BE49-F238E27FC236}">
                      <a16:creationId xmlns:a16="http://schemas.microsoft.com/office/drawing/2014/main" id="{714543DC-02FF-E44E-8C09-A9108B19AEE6}"/>
                    </a:ext>
                  </a:extLst>
                </p:cNvPr>
                <p:cNvSpPr/>
                <p:nvPr/>
              </p:nvSpPr>
              <p:spPr>
                <a:xfrm>
                  <a:off x="1810303" y="2838102"/>
                  <a:ext cx="458170" cy="51300"/>
                </a:xfrm>
                <a:prstGeom prst="roundRect">
                  <a:avLst/>
                </a:prstGeom>
                <a:solidFill>
                  <a:srgbClr val="A09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6" name="Freeform 115">
                <a:extLst>
                  <a:ext uri="{FF2B5EF4-FFF2-40B4-BE49-F238E27FC236}">
                    <a16:creationId xmlns:a16="http://schemas.microsoft.com/office/drawing/2014/main" id="{D9E779F5-9AD2-8244-AE02-32D91F36D8CB}"/>
                  </a:ext>
                </a:extLst>
              </p:cNvPr>
              <p:cNvSpPr/>
              <p:nvPr/>
            </p:nvSpPr>
            <p:spPr>
              <a:xfrm>
                <a:off x="2222339" y="4131511"/>
                <a:ext cx="879676" cy="359466"/>
              </a:xfrm>
              <a:custGeom>
                <a:avLst/>
                <a:gdLst>
                  <a:gd name="connsiteX0" fmla="*/ 601884 w 879676"/>
                  <a:gd name="connsiteY0" fmla="*/ 651 h 359466"/>
                  <a:gd name="connsiteX1" fmla="*/ 544010 w 879676"/>
                  <a:gd name="connsiteY1" fmla="*/ 35375 h 359466"/>
                  <a:gd name="connsiteX2" fmla="*/ 428264 w 879676"/>
                  <a:gd name="connsiteY2" fmla="*/ 58524 h 359466"/>
                  <a:gd name="connsiteX3" fmla="*/ 358815 w 879676"/>
                  <a:gd name="connsiteY3" fmla="*/ 81674 h 359466"/>
                  <a:gd name="connsiteX4" fmla="*/ 324091 w 879676"/>
                  <a:gd name="connsiteY4" fmla="*/ 104823 h 359466"/>
                  <a:gd name="connsiteX5" fmla="*/ 219919 w 879676"/>
                  <a:gd name="connsiteY5" fmla="*/ 139547 h 359466"/>
                  <a:gd name="connsiteX6" fmla="*/ 150471 w 879676"/>
                  <a:gd name="connsiteY6" fmla="*/ 162697 h 359466"/>
                  <a:gd name="connsiteX7" fmla="*/ 115747 w 879676"/>
                  <a:gd name="connsiteY7" fmla="*/ 174271 h 359466"/>
                  <a:gd name="connsiteX8" fmla="*/ 57874 w 879676"/>
                  <a:gd name="connsiteY8" fmla="*/ 208995 h 359466"/>
                  <a:gd name="connsiteX9" fmla="*/ 34724 w 879676"/>
                  <a:gd name="connsiteY9" fmla="*/ 232145 h 359466"/>
                  <a:gd name="connsiteX10" fmla="*/ 0 w 879676"/>
                  <a:gd name="connsiteY10" fmla="*/ 255294 h 359466"/>
                  <a:gd name="connsiteX11" fmla="*/ 11575 w 879676"/>
                  <a:gd name="connsiteY11" fmla="*/ 290018 h 359466"/>
                  <a:gd name="connsiteX12" fmla="*/ 46299 w 879676"/>
                  <a:gd name="connsiteY12" fmla="*/ 313167 h 359466"/>
                  <a:gd name="connsiteX13" fmla="*/ 162046 w 879676"/>
                  <a:gd name="connsiteY13" fmla="*/ 347892 h 359466"/>
                  <a:gd name="connsiteX14" fmla="*/ 358815 w 879676"/>
                  <a:gd name="connsiteY14" fmla="*/ 359466 h 359466"/>
                  <a:gd name="connsiteX15" fmla="*/ 486137 w 879676"/>
                  <a:gd name="connsiteY15" fmla="*/ 347892 h 359466"/>
                  <a:gd name="connsiteX16" fmla="*/ 682907 w 879676"/>
                  <a:gd name="connsiteY16" fmla="*/ 324742 h 359466"/>
                  <a:gd name="connsiteX17" fmla="*/ 798653 w 879676"/>
                  <a:gd name="connsiteY17" fmla="*/ 313167 h 359466"/>
                  <a:gd name="connsiteX18" fmla="*/ 856527 w 879676"/>
                  <a:gd name="connsiteY18" fmla="*/ 266869 h 359466"/>
                  <a:gd name="connsiteX19" fmla="*/ 879676 w 879676"/>
                  <a:gd name="connsiteY19" fmla="*/ 197421 h 359466"/>
                  <a:gd name="connsiteX20" fmla="*/ 833377 w 879676"/>
                  <a:gd name="connsiteY20" fmla="*/ 139547 h 359466"/>
                  <a:gd name="connsiteX21" fmla="*/ 763929 w 879676"/>
                  <a:gd name="connsiteY21" fmla="*/ 116398 h 359466"/>
                  <a:gd name="connsiteX22" fmla="*/ 729205 w 879676"/>
                  <a:gd name="connsiteY22" fmla="*/ 104823 h 359466"/>
                  <a:gd name="connsiteX23" fmla="*/ 717631 w 879676"/>
                  <a:gd name="connsiteY23" fmla="*/ 70099 h 359466"/>
                  <a:gd name="connsiteX24" fmla="*/ 636608 w 879676"/>
                  <a:gd name="connsiteY24" fmla="*/ 12226 h 359466"/>
                  <a:gd name="connsiteX25" fmla="*/ 601884 w 879676"/>
                  <a:gd name="connsiteY25" fmla="*/ 651 h 359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79676" h="359466">
                    <a:moveTo>
                      <a:pt x="601884" y="651"/>
                    </a:moveTo>
                    <a:cubicBezTo>
                      <a:pt x="586451" y="4509"/>
                      <a:pt x="564568" y="26238"/>
                      <a:pt x="544010" y="35375"/>
                    </a:cubicBezTo>
                    <a:cubicBezTo>
                      <a:pt x="523286" y="44586"/>
                      <a:pt x="442084" y="56221"/>
                      <a:pt x="428264" y="58524"/>
                    </a:cubicBezTo>
                    <a:cubicBezTo>
                      <a:pt x="405114" y="66241"/>
                      <a:pt x="379119" y="68138"/>
                      <a:pt x="358815" y="81674"/>
                    </a:cubicBezTo>
                    <a:cubicBezTo>
                      <a:pt x="347240" y="89390"/>
                      <a:pt x="336803" y="99173"/>
                      <a:pt x="324091" y="104823"/>
                    </a:cubicBezTo>
                    <a:cubicBezTo>
                      <a:pt x="324066" y="104834"/>
                      <a:pt x="237294" y="133755"/>
                      <a:pt x="219919" y="139547"/>
                    </a:cubicBezTo>
                    <a:lnTo>
                      <a:pt x="150471" y="162697"/>
                    </a:lnTo>
                    <a:lnTo>
                      <a:pt x="115747" y="174271"/>
                    </a:lnTo>
                    <a:cubicBezTo>
                      <a:pt x="57094" y="232926"/>
                      <a:pt x="133000" y="163920"/>
                      <a:pt x="57874" y="208995"/>
                    </a:cubicBezTo>
                    <a:cubicBezTo>
                      <a:pt x="48516" y="214610"/>
                      <a:pt x="43246" y="225328"/>
                      <a:pt x="34724" y="232145"/>
                    </a:cubicBezTo>
                    <a:cubicBezTo>
                      <a:pt x="23861" y="240835"/>
                      <a:pt x="11575" y="247578"/>
                      <a:pt x="0" y="255294"/>
                    </a:cubicBezTo>
                    <a:cubicBezTo>
                      <a:pt x="3858" y="266869"/>
                      <a:pt x="3953" y="280491"/>
                      <a:pt x="11575" y="290018"/>
                    </a:cubicBezTo>
                    <a:cubicBezTo>
                      <a:pt x="20265" y="300881"/>
                      <a:pt x="33587" y="307517"/>
                      <a:pt x="46299" y="313167"/>
                    </a:cubicBezTo>
                    <a:cubicBezTo>
                      <a:pt x="56373" y="317644"/>
                      <a:pt x="140620" y="345851"/>
                      <a:pt x="162046" y="347892"/>
                    </a:cubicBezTo>
                    <a:cubicBezTo>
                      <a:pt x="227453" y="354121"/>
                      <a:pt x="293225" y="355608"/>
                      <a:pt x="358815" y="359466"/>
                    </a:cubicBezTo>
                    <a:lnTo>
                      <a:pt x="486137" y="347892"/>
                    </a:lnTo>
                    <a:cubicBezTo>
                      <a:pt x="664729" y="330033"/>
                      <a:pt x="516908" y="343187"/>
                      <a:pt x="682907" y="324742"/>
                    </a:cubicBezTo>
                    <a:cubicBezTo>
                      <a:pt x="721444" y="320460"/>
                      <a:pt x="760071" y="317025"/>
                      <a:pt x="798653" y="313167"/>
                    </a:cubicBezTo>
                    <a:cubicBezTo>
                      <a:pt x="810919" y="304990"/>
                      <a:pt x="848281" y="283361"/>
                      <a:pt x="856527" y="266869"/>
                    </a:cubicBezTo>
                    <a:cubicBezTo>
                      <a:pt x="867440" y="245044"/>
                      <a:pt x="879676" y="197421"/>
                      <a:pt x="879676" y="197421"/>
                    </a:cubicBezTo>
                    <a:cubicBezTo>
                      <a:pt x="871497" y="185153"/>
                      <a:pt x="849871" y="147794"/>
                      <a:pt x="833377" y="139547"/>
                    </a:cubicBezTo>
                    <a:cubicBezTo>
                      <a:pt x="811552" y="128634"/>
                      <a:pt x="787078" y="124114"/>
                      <a:pt x="763929" y="116398"/>
                    </a:cubicBezTo>
                    <a:lnTo>
                      <a:pt x="729205" y="104823"/>
                    </a:lnTo>
                    <a:cubicBezTo>
                      <a:pt x="725347" y="93248"/>
                      <a:pt x="724722" y="80027"/>
                      <a:pt x="717631" y="70099"/>
                    </a:cubicBezTo>
                    <a:cubicBezTo>
                      <a:pt x="688995" y="30008"/>
                      <a:pt x="677341" y="22409"/>
                      <a:pt x="636608" y="12226"/>
                    </a:cubicBezTo>
                    <a:cubicBezTo>
                      <a:pt x="632865" y="11290"/>
                      <a:pt x="617317" y="-3207"/>
                      <a:pt x="601884" y="651"/>
                    </a:cubicBezTo>
                    <a:close/>
                  </a:path>
                </a:pathLst>
              </a:cu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1" name="Oval 120">
              <a:extLst>
                <a:ext uri="{FF2B5EF4-FFF2-40B4-BE49-F238E27FC236}">
                  <a16:creationId xmlns:a16="http://schemas.microsoft.com/office/drawing/2014/main" id="{F0FA6D03-FB7D-7940-9598-63D8496BCECB}"/>
                </a:ext>
              </a:extLst>
            </p:cNvPr>
            <p:cNvSpPr/>
            <p:nvPr/>
          </p:nvSpPr>
          <p:spPr>
            <a:xfrm>
              <a:off x="1032117" y="2688996"/>
              <a:ext cx="147399" cy="116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1</a:t>
              </a:r>
            </a:p>
          </p:txBody>
        </p:sp>
        <p:sp>
          <p:nvSpPr>
            <p:cNvPr id="122" name="Oval 121">
              <a:extLst>
                <a:ext uri="{FF2B5EF4-FFF2-40B4-BE49-F238E27FC236}">
                  <a16:creationId xmlns:a16="http://schemas.microsoft.com/office/drawing/2014/main" id="{38CFA3FC-138E-7149-8CA6-D99FDD6CC4F0}"/>
                </a:ext>
              </a:extLst>
            </p:cNvPr>
            <p:cNvSpPr/>
            <p:nvPr/>
          </p:nvSpPr>
          <p:spPr>
            <a:xfrm>
              <a:off x="1909480" y="2669789"/>
              <a:ext cx="151292" cy="116456"/>
            </a:xfrm>
            <a:prstGeom prst="ellipse">
              <a:avLst/>
            </a:prstGeom>
            <a:solidFill>
              <a:srgbClr val="FBAF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2</a:t>
              </a:r>
            </a:p>
          </p:txBody>
        </p:sp>
        <p:sp>
          <p:nvSpPr>
            <p:cNvPr id="123" name="Oval 122">
              <a:extLst>
                <a:ext uri="{FF2B5EF4-FFF2-40B4-BE49-F238E27FC236}">
                  <a16:creationId xmlns:a16="http://schemas.microsoft.com/office/drawing/2014/main" id="{D0F5787B-143B-3942-B98E-891DCD46B7E3}"/>
                </a:ext>
              </a:extLst>
            </p:cNvPr>
            <p:cNvSpPr/>
            <p:nvPr/>
          </p:nvSpPr>
          <p:spPr>
            <a:xfrm>
              <a:off x="2793848" y="2674281"/>
              <a:ext cx="164370" cy="116456"/>
            </a:xfrm>
            <a:prstGeom prst="ellipse">
              <a:avLst/>
            </a:prstGeom>
            <a:solidFill>
              <a:srgbClr val="B97D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3</a:t>
              </a:r>
            </a:p>
          </p:txBody>
        </p:sp>
        <p:cxnSp>
          <p:nvCxnSpPr>
            <p:cNvPr id="124" name="Straight Arrow Connector 123">
              <a:extLst>
                <a:ext uri="{FF2B5EF4-FFF2-40B4-BE49-F238E27FC236}">
                  <a16:creationId xmlns:a16="http://schemas.microsoft.com/office/drawing/2014/main" id="{546E042C-BB29-B54D-A6BB-9ACD6C059982}"/>
                </a:ext>
              </a:extLst>
            </p:cNvPr>
            <p:cNvCxnSpPr>
              <a:cxnSpLocks/>
              <a:stCxn id="104" idx="1"/>
              <a:endCxn id="119" idx="0"/>
            </p:cNvCxnSpPr>
            <p:nvPr/>
          </p:nvCxnSpPr>
          <p:spPr>
            <a:xfrm flipH="1">
              <a:off x="1107346" y="1737199"/>
              <a:ext cx="446883" cy="557524"/>
            </a:xfrm>
            <a:prstGeom prst="straightConnector1">
              <a:avLst/>
            </a:prstGeom>
            <a:ln w="28575">
              <a:solidFill>
                <a:srgbClr val="A09552"/>
              </a:solidFill>
              <a:headEnd type="oval" w="sm" len="sm"/>
              <a:tailEnd type="stealth" w="lg" len="med"/>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E786909A-80D4-E242-955C-BA49473CA7CD}"/>
              </a:ext>
            </a:extLst>
          </p:cNvPr>
          <p:cNvGrpSpPr/>
          <p:nvPr/>
        </p:nvGrpSpPr>
        <p:grpSpPr>
          <a:xfrm>
            <a:off x="396640" y="654758"/>
            <a:ext cx="3069398" cy="541756"/>
            <a:chOff x="659449" y="1146898"/>
            <a:chExt cx="2170166" cy="541756"/>
          </a:xfrm>
        </p:grpSpPr>
        <p:sp>
          <p:nvSpPr>
            <p:cNvPr id="127" name="Rounded Rectangle 126">
              <a:extLst>
                <a:ext uri="{FF2B5EF4-FFF2-40B4-BE49-F238E27FC236}">
                  <a16:creationId xmlns:a16="http://schemas.microsoft.com/office/drawing/2014/main" id="{FD27C406-D95E-C34C-849D-F5B30D4983F6}"/>
                </a:ext>
              </a:extLst>
            </p:cNvPr>
            <p:cNvSpPr/>
            <p:nvPr/>
          </p:nvSpPr>
          <p:spPr>
            <a:xfrm>
              <a:off x="659449" y="1146898"/>
              <a:ext cx="2170166" cy="541756"/>
            </a:xfrm>
            <a:prstGeom prst="roundRect">
              <a:avLst/>
            </a:prstGeom>
            <a:solidFill>
              <a:schemeClr val="accent6">
                <a:lumMod val="40000"/>
                <a:lumOff val="60000"/>
              </a:schemeClr>
            </a:solidFill>
            <a:ln w="38100">
              <a:solidFill>
                <a:srgbClr val="004A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128" name="TextBox 127">
              <a:extLst>
                <a:ext uri="{FF2B5EF4-FFF2-40B4-BE49-F238E27FC236}">
                  <a16:creationId xmlns:a16="http://schemas.microsoft.com/office/drawing/2014/main" id="{C4DBC83B-EC20-434B-8545-1C79AD213063}"/>
                </a:ext>
              </a:extLst>
            </p:cNvPr>
            <p:cNvSpPr txBox="1"/>
            <p:nvPr/>
          </p:nvSpPr>
          <p:spPr>
            <a:xfrm>
              <a:off x="735411" y="1186078"/>
              <a:ext cx="2002876" cy="492443"/>
            </a:xfrm>
            <a:prstGeom prst="rect">
              <a:avLst/>
            </a:prstGeom>
            <a:noFill/>
          </p:spPr>
          <p:txBody>
            <a:bodyPr wrap="square" rtlCol="0">
              <a:spAutoFit/>
            </a:bodyPr>
            <a:lstStyle/>
            <a:p>
              <a:pPr algn="ctr"/>
              <a:r>
                <a:rPr lang="en-US" sz="2600" b="1"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Northern Region</a:t>
              </a:r>
            </a:p>
          </p:txBody>
        </p:sp>
      </p:grpSp>
      <p:grpSp>
        <p:nvGrpSpPr>
          <p:cNvPr id="132" name="Group 131">
            <a:extLst>
              <a:ext uri="{FF2B5EF4-FFF2-40B4-BE49-F238E27FC236}">
                <a16:creationId xmlns:a16="http://schemas.microsoft.com/office/drawing/2014/main" id="{3B7ED33F-DB5E-9B4F-A8E8-4A4AD63031F4}"/>
              </a:ext>
            </a:extLst>
          </p:cNvPr>
          <p:cNvGrpSpPr/>
          <p:nvPr/>
        </p:nvGrpSpPr>
        <p:grpSpPr>
          <a:xfrm>
            <a:off x="716636" y="3434235"/>
            <a:ext cx="2505878" cy="1371600"/>
            <a:chOff x="748761" y="1589699"/>
            <a:chExt cx="2505878" cy="1371600"/>
          </a:xfrm>
        </p:grpSpPr>
        <p:grpSp>
          <p:nvGrpSpPr>
            <p:cNvPr id="133" name="Group 132">
              <a:extLst>
                <a:ext uri="{FF2B5EF4-FFF2-40B4-BE49-F238E27FC236}">
                  <a16:creationId xmlns:a16="http://schemas.microsoft.com/office/drawing/2014/main" id="{A2646394-F6BE-0E44-98D3-E022A5871EA5}"/>
                </a:ext>
              </a:extLst>
            </p:cNvPr>
            <p:cNvGrpSpPr>
              <a:grpSpLocks noChangeAspect="1"/>
            </p:cNvGrpSpPr>
            <p:nvPr/>
          </p:nvGrpSpPr>
          <p:grpSpPr>
            <a:xfrm>
              <a:off x="1605192" y="2166361"/>
              <a:ext cx="788814" cy="692786"/>
              <a:chOff x="3414821" y="427868"/>
              <a:chExt cx="2706980" cy="2377440"/>
            </a:xfrm>
          </p:grpSpPr>
          <p:grpSp>
            <p:nvGrpSpPr>
              <p:cNvPr id="155" name="Group 154">
                <a:extLst>
                  <a:ext uri="{FF2B5EF4-FFF2-40B4-BE49-F238E27FC236}">
                    <a16:creationId xmlns:a16="http://schemas.microsoft.com/office/drawing/2014/main" id="{01E30CE3-5D0C-8D41-B7D2-2E8B344D1921}"/>
                  </a:ext>
                </a:extLst>
              </p:cNvPr>
              <p:cNvGrpSpPr/>
              <p:nvPr/>
            </p:nvGrpSpPr>
            <p:grpSpPr>
              <a:xfrm>
                <a:off x="3414821" y="427868"/>
                <a:ext cx="2706980" cy="2377440"/>
                <a:chOff x="1201316" y="988029"/>
                <a:chExt cx="6683592" cy="5869971"/>
              </a:xfrm>
            </p:grpSpPr>
            <p:pic>
              <p:nvPicPr>
                <p:cNvPr id="159" name="Picture 158" descr="circle.png">
                  <a:extLst>
                    <a:ext uri="{FF2B5EF4-FFF2-40B4-BE49-F238E27FC236}">
                      <a16:creationId xmlns:a16="http://schemas.microsoft.com/office/drawing/2014/main" id="{8A0BB425-1068-F443-9A79-462463EDB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316" y="988029"/>
                  <a:ext cx="6254217" cy="5852159"/>
                </a:xfrm>
                <a:prstGeom prst="rect">
                  <a:avLst/>
                </a:prstGeom>
              </p:spPr>
            </p:pic>
            <p:sp>
              <p:nvSpPr>
                <p:cNvPr id="160" name="Freeform 159">
                  <a:extLst>
                    <a:ext uri="{FF2B5EF4-FFF2-40B4-BE49-F238E27FC236}">
                      <a16:creationId xmlns:a16="http://schemas.microsoft.com/office/drawing/2014/main" id="{B25647FB-AA35-C647-B224-9A3502137860}"/>
                    </a:ext>
                  </a:extLst>
                </p:cNvPr>
                <p:cNvSpPr/>
                <p:nvPr/>
              </p:nvSpPr>
              <p:spPr>
                <a:xfrm>
                  <a:off x="5331626" y="6097978"/>
                  <a:ext cx="2553282" cy="760022"/>
                </a:xfrm>
                <a:custGeom>
                  <a:avLst/>
                  <a:gdLst>
                    <a:gd name="connsiteX0" fmla="*/ 1413251 w 2553283"/>
                    <a:gd name="connsiteY0" fmla="*/ 47502 h 926276"/>
                    <a:gd name="connsiteX1" fmla="*/ 1246997 w 2553283"/>
                    <a:gd name="connsiteY1" fmla="*/ 106878 h 926276"/>
                    <a:gd name="connsiteX2" fmla="*/ 1128244 w 2553283"/>
                    <a:gd name="connsiteY2" fmla="*/ 130629 h 926276"/>
                    <a:gd name="connsiteX3" fmla="*/ 878862 w 2553283"/>
                    <a:gd name="connsiteY3" fmla="*/ 213756 h 926276"/>
                    <a:gd name="connsiteX4" fmla="*/ 771984 w 2553283"/>
                    <a:gd name="connsiteY4" fmla="*/ 249382 h 926276"/>
                    <a:gd name="connsiteX5" fmla="*/ 700732 w 2553283"/>
                    <a:gd name="connsiteY5" fmla="*/ 273133 h 926276"/>
                    <a:gd name="connsiteX6" fmla="*/ 629480 w 2553283"/>
                    <a:gd name="connsiteY6" fmla="*/ 308759 h 926276"/>
                    <a:gd name="connsiteX7" fmla="*/ 593854 w 2553283"/>
                    <a:gd name="connsiteY7" fmla="*/ 332509 h 926276"/>
                    <a:gd name="connsiteX8" fmla="*/ 558228 w 2553283"/>
                    <a:gd name="connsiteY8" fmla="*/ 344385 h 926276"/>
                    <a:gd name="connsiteX9" fmla="*/ 486976 w 2553283"/>
                    <a:gd name="connsiteY9" fmla="*/ 403761 h 926276"/>
                    <a:gd name="connsiteX10" fmla="*/ 380098 w 2553283"/>
                    <a:gd name="connsiteY10" fmla="*/ 463138 h 926276"/>
                    <a:gd name="connsiteX11" fmla="*/ 344472 w 2553283"/>
                    <a:gd name="connsiteY11" fmla="*/ 486889 h 926276"/>
                    <a:gd name="connsiteX12" fmla="*/ 308846 w 2553283"/>
                    <a:gd name="connsiteY12" fmla="*/ 498764 h 926276"/>
                    <a:gd name="connsiteX13" fmla="*/ 237594 w 2553283"/>
                    <a:gd name="connsiteY13" fmla="*/ 546265 h 926276"/>
                    <a:gd name="connsiteX14" fmla="*/ 201968 w 2553283"/>
                    <a:gd name="connsiteY14" fmla="*/ 570016 h 926276"/>
                    <a:gd name="connsiteX15" fmla="*/ 166342 w 2553283"/>
                    <a:gd name="connsiteY15" fmla="*/ 581891 h 926276"/>
                    <a:gd name="connsiteX16" fmla="*/ 118841 w 2553283"/>
                    <a:gd name="connsiteY16" fmla="*/ 593767 h 926276"/>
                    <a:gd name="connsiteX17" fmla="*/ 47589 w 2553283"/>
                    <a:gd name="connsiteY17" fmla="*/ 617517 h 926276"/>
                    <a:gd name="connsiteX18" fmla="*/ 11963 w 2553283"/>
                    <a:gd name="connsiteY18" fmla="*/ 641268 h 926276"/>
                    <a:gd name="connsiteX19" fmla="*/ 88 w 2553283"/>
                    <a:gd name="connsiteY19" fmla="*/ 676894 h 926276"/>
                    <a:gd name="connsiteX20" fmla="*/ 47589 w 2553283"/>
                    <a:gd name="connsiteY20" fmla="*/ 783772 h 926276"/>
                    <a:gd name="connsiteX21" fmla="*/ 118841 w 2553283"/>
                    <a:gd name="connsiteY21" fmla="*/ 807522 h 926276"/>
                    <a:gd name="connsiteX22" fmla="*/ 225719 w 2553283"/>
                    <a:gd name="connsiteY22" fmla="*/ 843148 h 926276"/>
                    <a:gd name="connsiteX23" fmla="*/ 296971 w 2553283"/>
                    <a:gd name="connsiteY23" fmla="*/ 866899 h 926276"/>
                    <a:gd name="connsiteX24" fmla="*/ 380098 w 2553283"/>
                    <a:gd name="connsiteY24" fmla="*/ 890650 h 926276"/>
                    <a:gd name="connsiteX25" fmla="*/ 546353 w 2553283"/>
                    <a:gd name="connsiteY25" fmla="*/ 914400 h 926276"/>
                    <a:gd name="connsiteX26" fmla="*/ 617605 w 2553283"/>
                    <a:gd name="connsiteY26" fmla="*/ 926276 h 926276"/>
                    <a:gd name="connsiteX27" fmla="*/ 866987 w 2553283"/>
                    <a:gd name="connsiteY27" fmla="*/ 914400 h 926276"/>
                    <a:gd name="connsiteX28" fmla="*/ 1282623 w 2553283"/>
                    <a:gd name="connsiteY28" fmla="*/ 902525 h 926276"/>
                    <a:gd name="connsiteX29" fmla="*/ 1365750 w 2553283"/>
                    <a:gd name="connsiteY29" fmla="*/ 890650 h 926276"/>
                    <a:gd name="connsiteX30" fmla="*/ 2268275 w 2553283"/>
                    <a:gd name="connsiteY30" fmla="*/ 878774 h 926276"/>
                    <a:gd name="connsiteX31" fmla="*/ 2470155 w 2553283"/>
                    <a:gd name="connsiteY31" fmla="*/ 855024 h 926276"/>
                    <a:gd name="connsiteX32" fmla="*/ 2505781 w 2553283"/>
                    <a:gd name="connsiteY32" fmla="*/ 831273 h 926276"/>
                    <a:gd name="connsiteX33" fmla="*/ 2529532 w 2553283"/>
                    <a:gd name="connsiteY33" fmla="*/ 795647 h 926276"/>
                    <a:gd name="connsiteX34" fmla="*/ 2553283 w 2553283"/>
                    <a:gd name="connsiteY34" fmla="*/ 676894 h 926276"/>
                    <a:gd name="connsiteX35" fmla="*/ 2529532 w 2553283"/>
                    <a:gd name="connsiteY35" fmla="*/ 451263 h 926276"/>
                    <a:gd name="connsiteX36" fmla="*/ 2505781 w 2553283"/>
                    <a:gd name="connsiteY36" fmla="*/ 380011 h 926276"/>
                    <a:gd name="connsiteX37" fmla="*/ 2458280 w 2553283"/>
                    <a:gd name="connsiteY37" fmla="*/ 308759 h 926276"/>
                    <a:gd name="connsiteX38" fmla="*/ 2315776 w 2553283"/>
                    <a:gd name="connsiteY38" fmla="*/ 213756 h 926276"/>
                    <a:gd name="connsiteX39" fmla="*/ 2280150 w 2553283"/>
                    <a:gd name="connsiteY39" fmla="*/ 190006 h 926276"/>
                    <a:gd name="connsiteX40" fmla="*/ 2244524 w 2553283"/>
                    <a:gd name="connsiteY40" fmla="*/ 166255 h 926276"/>
                    <a:gd name="connsiteX41" fmla="*/ 2208898 w 2553283"/>
                    <a:gd name="connsiteY41" fmla="*/ 154380 h 926276"/>
                    <a:gd name="connsiteX42" fmla="*/ 2173272 w 2553283"/>
                    <a:gd name="connsiteY42" fmla="*/ 130629 h 926276"/>
                    <a:gd name="connsiteX43" fmla="*/ 2102020 w 2553283"/>
                    <a:gd name="connsiteY43" fmla="*/ 106878 h 926276"/>
                    <a:gd name="connsiteX44" fmla="*/ 2030768 w 2553283"/>
                    <a:gd name="connsiteY44" fmla="*/ 83128 h 926276"/>
                    <a:gd name="connsiteX45" fmla="*/ 1959516 w 2553283"/>
                    <a:gd name="connsiteY45" fmla="*/ 59377 h 926276"/>
                    <a:gd name="connsiteX46" fmla="*/ 1923890 w 2553283"/>
                    <a:gd name="connsiteY46" fmla="*/ 47502 h 926276"/>
                    <a:gd name="connsiteX47" fmla="*/ 1876389 w 2553283"/>
                    <a:gd name="connsiteY47" fmla="*/ 35626 h 926276"/>
                    <a:gd name="connsiteX48" fmla="*/ 1840763 w 2553283"/>
                    <a:gd name="connsiteY48" fmla="*/ 23751 h 926276"/>
                    <a:gd name="connsiteX49" fmla="*/ 1650758 w 2553283"/>
                    <a:gd name="connsiteY49" fmla="*/ 0 h 926276"/>
                    <a:gd name="connsiteX50" fmla="*/ 1484503 w 2553283"/>
                    <a:gd name="connsiteY50" fmla="*/ 35626 h 926276"/>
                    <a:gd name="connsiteX51" fmla="*/ 1413251 w 2553283"/>
                    <a:gd name="connsiteY51" fmla="*/ 47502 h 926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553283" h="926276">
                      <a:moveTo>
                        <a:pt x="1413251" y="47502"/>
                      </a:moveTo>
                      <a:cubicBezTo>
                        <a:pt x="1373667" y="59377"/>
                        <a:pt x="1303489" y="90401"/>
                        <a:pt x="1246997" y="106878"/>
                      </a:cubicBezTo>
                      <a:cubicBezTo>
                        <a:pt x="1208243" y="118181"/>
                        <a:pt x="1166541" y="117863"/>
                        <a:pt x="1128244" y="130629"/>
                      </a:cubicBezTo>
                      <a:lnTo>
                        <a:pt x="878862" y="213756"/>
                      </a:lnTo>
                      <a:lnTo>
                        <a:pt x="771984" y="249382"/>
                      </a:lnTo>
                      <a:cubicBezTo>
                        <a:pt x="771979" y="249384"/>
                        <a:pt x="700736" y="273130"/>
                        <a:pt x="700732" y="273133"/>
                      </a:cubicBezTo>
                      <a:cubicBezTo>
                        <a:pt x="598634" y="341197"/>
                        <a:pt x="727812" y="259593"/>
                        <a:pt x="629480" y="308759"/>
                      </a:cubicBezTo>
                      <a:cubicBezTo>
                        <a:pt x="616715" y="315142"/>
                        <a:pt x="606619" y="326126"/>
                        <a:pt x="593854" y="332509"/>
                      </a:cubicBezTo>
                      <a:cubicBezTo>
                        <a:pt x="582658" y="338107"/>
                        <a:pt x="569424" y="338787"/>
                        <a:pt x="558228" y="344385"/>
                      </a:cubicBezTo>
                      <a:cubicBezTo>
                        <a:pt x="507304" y="369847"/>
                        <a:pt x="534253" y="366990"/>
                        <a:pt x="486976" y="403761"/>
                      </a:cubicBezTo>
                      <a:cubicBezTo>
                        <a:pt x="425724" y="451402"/>
                        <a:pt x="433851" y="445221"/>
                        <a:pt x="380098" y="463138"/>
                      </a:cubicBezTo>
                      <a:cubicBezTo>
                        <a:pt x="368223" y="471055"/>
                        <a:pt x="357238" y="480506"/>
                        <a:pt x="344472" y="486889"/>
                      </a:cubicBezTo>
                      <a:cubicBezTo>
                        <a:pt x="333276" y="492487"/>
                        <a:pt x="319788" y="492685"/>
                        <a:pt x="308846" y="498764"/>
                      </a:cubicBezTo>
                      <a:cubicBezTo>
                        <a:pt x="283893" y="512626"/>
                        <a:pt x="261345" y="530431"/>
                        <a:pt x="237594" y="546265"/>
                      </a:cubicBezTo>
                      <a:cubicBezTo>
                        <a:pt x="225719" y="554182"/>
                        <a:pt x="215508" y="565503"/>
                        <a:pt x="201968" y="570016"/>
                      </a:cubicBezTo>
                      <a:cubicBezTo>
                        <a:pt x="190093" y="573974"/>
                        <a:pt x="178378" y="578452"/>
                        <a:pt x="166342" y="581891"/>
                      </a:cubicBezTo>
                      <a:cubicBezTo>
                        <a:pt x="150649" y="586375"/>
                        <a:pt x="134474" y="589077"/>
                        <a:pt x="118841" y="593767"/>
                      </a:cubicBezTo>
                      <a:cubicBezTo>
                        <a:pt x="94862" y="600961"/>
                        <a:pt x="47589" y="617517"/>
                        <a:pt x="47589" y="617517"/>
                      </a:cubicBezTo>
                      <a:cubicBezTo>
                        <a:pt x="35714" y="625434"/>
                        <a:pt x="20879" y="630123"/>
                        <a:pt x="11963" y="641268"/>
                      </a:cubicBezTo>
                      <a:cubicBezTo>
                        <a:pt x="4143" y="651043"/>
                        <a:pt x="88" y="664376"/>
                        <a:pt x="88" y="676894"/>
                      </a:cubicBezTo>
                      <a:cubicBezTo>
                        <a:pt x="88" y="742298"/>
                        <a:pt x="-4242" y="760736"/>
                        <a:pt x="47589" y="783772"/>
                      </a:cubicBezTo>
                      <a:cubicBezTo>
                        <a:pt x="70467" y="793940"/>
                        <a:pt x="95090" y="799605"/>
                        <a:pt x="118841" y="807522"/>
                      </a:cubicBezTo>
                      <a:lnTo>
                        <a:pt x="225719" y="843148"/>
                      </a:lnTo>
                      <a:lnTo>
                        <a:pt x="296971" y="866899"/>
                      </a:lnTo>
                      <a:cubicBezTo>
                        <a:pt x="325202" y="876309"/>
                        <a:pt x="350283" y="885681"/>
                        <a:pt x="380098" y="890650"/>
                      </a:cubicBezTo>
                      <a:cubicBezTo>
                        <a:pt x="435317" y="899853"/>
                        <a:pt x="491134" y="905196"/>
                        <a:pt x="546353" y="914400"/>
                      </a:cubicBezTo>
                      <a:lnTo>
                        <a:pt x="617605" y="926276"/>
                      </a:lnTo>
                      <a:lnTo>
                        <a:pt x="866987" y="914400"/>
                      </a:lnTo>
                      <a:lnTo>
                        <a:pt x="1282623" y="902525"/>
                      </a:lnTo>
                      <a:cubicBezTo>
                        <a:pt x="1310582" y="901194"/>
                        <a:pt x="1337768" y="891324"/>
                        <a:pt x="1365750" y="890650"/>
                      </a:cubicBezTo>
                      <a:cubicBezTo>
                        <a:pt x="1666530" y="883402"/>
                        <a:pt x="1967433" y="882733"/>
                        <a:pt x="2268275" y="878774"/>
                      </a:cubicBezTo>
                      <a:cubicBezTo>
                        <a:pt x="2294536" y="876898"/>
                        <a:pt x="2416175" y="882014"/>
                        <a:pt x="2470155" y="855024"/>
                      </a:cubicBezTo>
                      <a:cubicBezTo>
                        <a:pt x="2482921" y="848641"/>
                        <a:pt x="2493906" y="839190"/>
                        <a:pt x="2505781" y="831273"/>
                      </a:cubicBezTo>
                      <a:cubicBezTo>
                        <a:pt x="2513698" y="819398"/>
                        <a:pt x="2523910" y="808765"/>
                        <a:pt x="2529532" y="795647"/>
                      </a:cubicBezTo>
                      <a:cubicBezTo>
                        <a:pt x="2539193" y="773104"/>
                        <a:pt x="2550605" y="692962"/>
                        <a:pt x="2553283" y="676894"/>
                      </a:cubicBezTo>
                      <a:cubicBezTo>
                        <a:pt x="2549260" y="624595"/>
                        <a:pt x="2545367" y="514601"/>
                        <a:pt x="2529532" y="451263"/>
                      </a:cubicBezTo>
                      <a:cubicBezTo>
                        <a:pt x="2523460" y="426975"/>
                        <a:pt x="2519668" y="400842"/>
                        <a:pt x="2505781" y="380011"/>
                      </a:cubicBezTo>
                      <a:cubicBezTo>
                        <a:pt x="2489947" y="356260"/>
                        <a:pt x="2482031" y="324593"/>
                        <a:pt x="2458280" y="308759"/>
                      </a:cubicBezTo>
                      <a:lnTo>
                        <a:pt x="2315776" y="213756"/>
                      </a:lnTo>
                      <a:lnTo>
                        <a:pt x="2280150" y="190006"/>
                      </a:lnTo>
                      <a:cubicBezTo>
                        <a:pt x="2268275" y="182089"/>
                        <a:pt x="2258064" y="170768"/>
                        <a:pt x="2244524" y="166255"/>
                      </a:cubicBezTo>
                      <a:lnTo>
                        <a:pt x="2208898" y="154380"/>
                      </a:lnTo>
                      <a:cubicBezTo>
                        <a:pt x="2197023" y="146463"/>
                        <a:pt x="2186314" y="136426"/>
                        <a:pt x="2173272" y="130629"/>
                      </a:cubicBezTo>
                      <a:cubicBezTo>
                        <a:pt x="2150394" y="120461"/>
                        <a:pt x="2125771" y="114795"/>
                        <a:pt x="2102020" y="106878"/>
                      </a:cubicBezTo>
                      <a:lnTo>
                        <a:pt x="2030768" y="83128"/>
                      </a:lnTo>
                      <a:lnTo>
                        <a:pt x="1959516" y="59377"/>
                      </a:lnTo>
                      <a:cubicBezTo>
                        <a:pt x="1947641" y="55419"/>
                        <a:pt x="1936034" y="50538"/>
                        <a:pt x="1923890" y="47502"/>
                      </a:cubicBezTo>
                      <a:cubicBezTo>
                        <a:pt x="1908056" y="43543"/>
                        <a:pt x="1892082" y="40110"/>
                        <a:pt x="1876389" y="35626"/>
                      </a:cubicBezTo>
                      <a:cubicBezTo>
                        <a:pt x="1864353" y="32187"/>
                        <a:pt x="1853038" y="26206"/>
                        <a:pt x="1840763" y="23751"/>
                      </a:cubicBezTo>
                      <a:cubicBezTo>
                        <a:pt x="1798409" y="15280"/>
                        <a:pt x="1687797" y="4116"/>
                        <a:pt x="1650758" y="0"/>
                      </a:cubicBezTo>
                      <a:cubicBezTo>
                        <a:pt x="1530919" y="14981"/>
                        <a:pt x="1586027" y="1785"/>
                        <a:pt x="1484503" y="35626"/>
                      </a:cubicBezTo>
                      <a:cubicBezTo>
                        <a:pt x="1443568" y="49271"/>
                        <a:pt x="1452835" y="35627"/>
                        <a:pt x="1413251" y="4750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6" name="Group 155">
                <a:extLst>
                  <a:ext uri="{FF2B5EF4-FFF2-40B4-BE49-F238E27FC236}">
                    <a16:creationId xmlns:a16="http://schemas.microsoft.com/office/drawing/2014/main" id="{65BBF96D-86CD-8542-8CEA-2A502860B085}"/>
                  </a:ext>
                </a:extLst>
              </p:cNvPr>
              <p:cNvGrpSpPr/>
              <p:nvPr/>
            </p:nvGrpSpPr>
            <p:grpSpPr>
              <a:xfrm>
                <a:off x="3545868" y="785853"/>
                <a:ext cx="2270981" cy="1338753"/>
                <a:chOff x="1690888" y="2028824"/>
                <a:chExt cx="5397246" cy="3181710"/>
              </a:xfrm>
            </p:grpSpPr>
            <p:pic>
              <p:nvPicPr>
                <p:cNvPr id="157" name="Picture 156" descr="coach 1.png">
                  <a:extLst>
                    <a:ext uri="{FF2B5EF4-FFF2-40B4-BE49-F238E27FC236}">
                      <a16:creationId xmlns:a16="http://schemas.microsoft.com/office/drawing/2014/main" id="{B60265D6-CE61-4947-8C8B-4665F723CF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0888" y="2028824"/>
                  <a:ext cx="5397246" cy="3181710"/>
                </a:xfrm>
                <a:prstGeom prst="rect">
                  <a:avLst/>
                </a:prstGeom>
              </p:spPr>
            </p:pic>
            <p:sp>
              <p:nvSpPr>
                <p:cNvPr id="158" name="Rounded Rectangle 157">
                  <a:extLst>
                    <a:ext uri="{FF2B5EF4-FFF2-40B4-BE49-F238E27FC236}">
                      <a16:creationId xmlns:a16="http://schemas.microsoft.com/office/drawing/2014/main" id="{B0B9B0A6-14B5-3044-A5B3-D5724C117C9F}"/>
                    </a:ext>
                  </a:extLst>
                </p:cNvPr>
                <p:cNvSpPr/>
                <p:nvPr/>
              </p:nvSpPr>
              <p:spPr>
                <a:xfrm>
                  <a:off x="3859026" y="3423920"/>
                  <a:ext cx="1088894" cy="121920"/>
                </a:xfrm>
                <a:prstGeom prst="roundRect">
                  <a:avLst/>
                </a:prstGeom>
                <a:solidFill>
                  <a:srgbClr val="F7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34" name="Picture 133" descr="reg coach.png">
              <a:extLst>
                <a:ext uri="{FF2B5EF4-FFF2-40B4-BE49-F238E27FC236}">
                  <a16:creationId xmlns:a16="http://schemas.microsoft.com/office/drawing/2014/main" id="{E33AAA2F-2AD4-F540-8290-8BD8883E09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4229" y="1589699"/>
              <a:ext cx="826533" cy="295000"/>
            </a:xfrm>
            <a:prstGeom prst="rect">
              <a:avLst/>
            </a:prstGeom>
          </p:spPr>
        </p:pic>
        <p:grpSp>
          <p:nvGrpSpPr>
            <p:cNvPr id="135" name="Group 134">
              <a:extLst>
                <a:ext uri="{FF2B5EF4-FFF2-40B4-BE49-F238E27FC236}">
                  <a16:creationId xmlns:a16="http://schemas.microsoft.com/office/drawing/2014/main" id="{602D443D-EF80-6A48-AC46-5CE00746E67A}"/>
                </a:ext>
              </a:extLst>
            </p:cNvPr>
            <p:cNvGrpSpPr>
              <a:grpSpLocks noChangeAspect="1"/>
            </p:cNvGrpSpPr>
            <p:nvPr/>
          </p:nvGrpSpPr>
          <p:grpSpPr>
            <a:xfrm>
              <a:off x="2466591" y="2149834"/>
              <a:ext cx="788048" cy="811465"/>
              <a:chOff x="6829042" y="3338296"/>
              <a:chExt cx="2244600" cy="2311298"/>
            </a:xfrm>
          </p:grpSpPr>
          <p:grpSp>
            <p:nvGrpSpPr>
              <p:cNvPr id="149" name="Group 148">
                <a:extLst>
                  <a:ext uri="{FF2B5EF4-FFF2-40B4-BE49-F238E27FC236}">
                    <a16:creationId xmlns:a16="http://schemas.microsoft.com/office/drawing/2014/main" id="{586A9B11-A2AC-7C46-9C59-DA10A8EA1AB5}"/>
                  </a:ext>
                </a:extLst>
              </p:cNvPr>
              <p:cNvGrpSpPr>
                <a:grpSpLocks noChangeAspect="1"/>
              </p:cNvGrpSpPr>
              <p:nvPr/>
            </p:nvGrpSpPr>
            <p:grpSpPr>
              <a:xfrm>
                <a:off x="6829042" y="3338296"/>
                <a:ext cx="2198756" cy="2057400"/>
                <a:chOff x="766976" y="4456989"/>
                <a:chExt cx="2533075" cy="2370226"/>
              </a:xfrm>
            </p:grpSpPr>
            <p:pic>
              <p:nvPicPr>
                <p:cNvPr id="152" name="Picture 151" descr="circle.png">
                  <a:extLst>
                    <a:ext uri="{FF2B5EF4-FFF2-40B4-BE49-F238E27FC236}">
                      <a16:creationId xmlns:a16="http://schemas.microsoft.com/office/drawing/2014/main" id="{93103F33-D017-2A4C-8405-0F5006F904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76" y="4456989"/>
                  <a:ext cx="2533075" cy="2370226"/>
                </a:xfrm>
                <a:prstGeom prst="rect">
                  <a:avLst/>
                </a:prstGeom>
              </p:spPr>
            </p:pic>
            <p:pic>
              <p:nvPicPr>
                <p:cNvPr id="153" name="Picture 152" descr="coach 1.png">
                  <a:extLst>
                    <a:ext uri="{FF2B5EF4-FFF2-40B4-BE49-F238E27FC236}">
                      <a16:creationId xmlns:a16="http://schemas.microsoft.com/office/drawing/2014/main" id="{49FCC6CE-3EF2-4941-89C1-7CB77F2F436B}"/>
                    </a:ext>
                  </a:extLst>
                </p:cNvPr>
                <p:cNvPicPr>
                  <a:picLocks noChangeAspect="1"/>
                </p:cNvPicPr>
                <p:nvPr/>
              </p:nvPicPr>
              <p:blipFill>
                <a:blip r:embed="rId4">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898023" y="4814974"/>
                  <a:ext cx="2270981" cy="1338753"/>
                </a:xfrm>
                <a:prstGeom prst="rect">
                  <a:avLst/>
                </a:prstGeom>
              </p:spPr>
            </p:pic>
            <p:sp>
              <p:nvSpPr>
                <p:cNvPr id="154" name="Rounded Rectangle 153">
                  <a:extLst>
                    <a:ext uri="{FF2B5EF4-FFF2-40B4-BE49-F238E27FC236}">
                      <a16:creationId xmlns:a16="http://schemas.microsoft.com/office/drawing/2014/main" id="{C53C2262-22CC-B047-9997-03B408958ECD}"/>
                    </a:ext>
                  </a:extLst>
                </p:cNvPr>
                <p:cNvSpPr/>
                <p:nvPr/>
              </p:nvSpPr>
              <p:spPr>
                <a:xfrm>
                  <a:off x="1810303" y="5401982"/>
                  <a:ext cx="458170" cy="51300"/>
                </a:xfrm>
                <a:prstGeom prst="roundRect">
                  <a:avLst/>
                </a:prstGeom>
                <a:solidFill>
                  <a:srgbClr val="A06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0" name="Rounded Rectangle 149">
                <a:extLst>
                  <a:ext uri="{FF2B5EF4-FFF2-40B4-BE49-F238E27FC236}">
                    <a16:creationId xmlns:a16="http://schemas.microsoft.com/office/drawing/2014/main" id="{B401C379-32CD-C643-9CFB-9D9B3BECAEE7}"/>
                  </a:ext>
                </a:extLst>
              </p:cNvPr>
              <p:cNvSpPr/>
              <p:nvPr/>
            </p:nvSpPr>
            <p:spPr>
              <a:xfrm>
                <a:off x="8566807" y="5163783"/>
                <a:ext cx="506835" cy="357341"/>
              </a:xfrm>
              <a:prstGeom prst="round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a:extLst>
                  <a:ext uri="{FF2B5EF4-FFF2-40B4-BE49-F238E27FC236}">
                    <a16:creationId xmlns:a16="http://schemas.microsoft.com/office/drawing/2014/main" id="{EA863716-DE80-1C41-BC14-2827E594BF92}"/>
                  </a:ext>
                </a:extLst>
              </p:cNvPr>
              <p:cNvSpPr/>
              <p:nvPr/>
            </p:nvSpPr>
            <p:spPr>
              <a:xfrm>
                <a:off x="8313389" y="5292253"/>
                <a:ext cx="506835" cy="357341"/>
              </a:xfrm>
              <a:prstGeom prst="round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6" name="Straight Arrow Connector 135">
              <a:extLst>
                <a:ext uri="{FF2B5EF4-FFF2-40B4-BE49-F238E27FC236}">
                  <a16:creationId xmlns:a16="http://schemas.microsoft.com/office/drawing/2014/main" id="{D4D648B6-81B2-374A-8B9A-C9E18B0C3BF6}"/>
                </a:ext>
              </a:extLst>
            </p:cNvPr>
            <p:cNvCxnSpPr>
              <a:cxnSpLocks/>
              <a:stCxn id="134" idx="2"/>
              <a:endCxn id="157" idx="0"/>
            </p:cNvCxnSpPr>
            <p:nvPr/>
          </p:nvCxnSpPr>
          <p:spPr>
            <a:xfrm>
              <a:off x="1967495" y="1884699"/>
              <a:ext cx="6765" cy="385978"/>
            </a:xfrm>
            <a:prstGeom prst="straightConnector1">
              <a:avLst/>
            </a:prstGeom>
            <a:ln w="28575">
              <a:solidFill>
                <a:srgbClr val="A09552"/>
              </a:solidFill>
              <a:headEnd type="oval" w="sm" len="sm"/>
              <a:tailEnd type="stealth" w="lg"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C7F3DAFB-FD69-5A42-A444-CA195273D930}"/>
                </a:ext>
              </a:extLst>
            </p:cNvPr>
            <p:cNvCxnSpPr>
              <a:cxnSpLocks/>
              <a:stCxn id="134" idx="3"/>
              <a:endCxn id="153" idx="0"/>
            </p:cNvCxnSpPr>
            <p:nvPr/>
          </p:nvCxnSpPr>
          <p:spPr>
            <a:xfrm>
              <a:off x="2380762" y="1737199"/>
              <a:ext cx="471806" cy="521730"/>
            </a:xfrm>
            <a:prstGeom prst="straightConnector1">
              <a:avLst/>
            </a:prstGeom>
            <a:ln w="28575">
              <a:solidFill>
                <a:srgbClr val="A09552"/>
              </a:solidFill>
              <a:headEnd type="oval" w="sm" len="sm"/>
              <a:tailEnd type="stealth" w="lg" len="med"/>
            </a:ln>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a16="http://schemas.microsoft.com/office/drawing/2014/main" id="{270E2FE3-FA59-0B42-94F2-F4FA0E8556F9}"/>
                </a:ext>
              </a:extLst>
            </p:cNvPr>
            <p:cNvGrpSpPr>
              <a:grpSpLocks noChangeAspect="1"/>
            </p:cNvGrpSpPr>
            <p:nvPr/>
          </p:nvGrpSpPr>
          <p:grpSpPr>
            <a:xfrm>
              <a:off x="748761" y="2193074"/>
              <a:ext cx="768325" cy="692786"/>
              <a:chOff x="819810" y="2379585"/>
              <a:chExt cx="2342579" cy="2111392"/>
            </a:xfrm>
          </p:grpSpPr>
          <p:grpSp>
            <p:nvGrpSpPr>
              <p:cNvPr id="143" name="Group 142">
                <a:extLst>
                  <a:ext uri="{FF2B5EF4-FFF2-40B4-BE49-F238E27FC236}">
                    <a16:creationId xmlns:a16="http://schemas.microsoft.com/office/drawing/2014/main" id="{931B1F98-7F44-C94F-A442-1AB22A70D234}"/>
                  </a:ext>
                </a:extLst>
              </p:cNvPr>
              <p:cNvGrpSpPr>
                <a:grpSpLocks noChangeAspect="1"/>
              </p:cNvGrpSpPr>
              <p:nvPr/>
            </p:nvGrpSpPr>
            <p:grpSpPr>
              <a:xfrm>
                <a:off x="819810" y="2379585"/>
                <a:ext cx="2342579" cy="2057400"/>
                <a:chOff x="766976" y="1893109"/>
                <a:chExt cx="2706980" cy="2377440"/>
              </a:xfrm>
            </p:grpSpPr>
            <p:sp>
              <p:nvSpPr>
                <p:cNvPr id="145" name="Freeform 144">
                  <a:extLst>
                    <a:ext uri="{FF2B5EF4-FFF2-40B4-BE49-F238E27FC236}">
                      <a16:creationId xmlns:a16="http://schemas.microsoft.com/office/drawing/2014/main" id="{BA73C4A4-49C1-654E-B54B-CC9B3BE53E83}"/>
                    </a:ext>
                  </a:extLst>
                </p:cNvPr>
                <p:cNvSpPr/>
                <p:nvPr/>
              </p:nvSpPr>
              <p:spPr>
                <a:xfrm>
                  <a:off x="2439829" y="3962727"/>
                  <a:ext cx="1034127" cy="307822"/>
                </a:xfrm>
                <a:custGeom>
                  <a:avLst/>
                  <a:gdLst>
                    <a:gd name="connsiteX0" fmla="*/ 1413251 w 2553283"/>
                    <a:gd name="connsiteY0" fmla="*/ 47502 h 926276"/>
                    <a:gd name="connsiteX1" fmla="*/ 1246997 w 2553283"/>
                    <a:gd name="connsiteY1" fmla="*/ 106878 h 926276"/>
                    <a:gd name="connsiteX2" fmla="*/ 1128244 w 2553283"/>
                    <a:gd name="connsiteY2" fmla="*/ 130629 h 926276"/>
                    <a:gd name="connsiteX3" fmla="*/ 878862 w 2553283"/>
                    <a:gd name="connsiteY3" fmla="*/ 213756 h 926276"/>
                    <a:gd name="connsiteX4" fmla="*/ 771984 w 2553283"/>
                    <a:gd name="connsiteY4" fmla="*/ 249382 h 926276"/>
                    <a:gd name="connsiteX5" fmla="*/ 700732 w 2553283"/>
                    <a:gd name="connsiteY5" fmla="*/ 273133 h 926276"/>
                    <a:gd name="connsiteX6" fmla="*/ 629480 w 2553283"/>
                    <a:gd name="connsiteY6" fmla="*/ 308759 h 926276"/>
                    <a:gd name="connsiteX7" fmla="*/ 593854 w 2553283"/>
                    <a:gd name="connsiteY7" fmla="*/ 332509 h 926276"/>
                    <a:gd name="connsiteX8" fmla="*/ 558228 w 2553283"/>
                    <a:gd name="connsiteY8" fmla="*/ 344385 h 926276"/>
                    <a:gd name="connsiteX9" fmla="*/ 486976 w 2553283"/>
                    <a:gd name="connsiteY9" fmla="*/ 403761 h 926276"/>
                    <a:gd name="connsiteX10" fmla="*/ 380098 w 2553283"/>
                    <a:gd name="connsiteY10" fmla="*/ 463138 h 926276"/>
                    <a:gd name="connsiteX11" fmla="*/ 344472 w 2553283"/>
                    <a:gd name="connsiteY11" fmla="*/ 486889 h 926276"/>
                    <a:gd name="connsiteX12" fmla="*/ 308846 w 2553283"/>
                    <a:gd name="connsiteY12" fmla="*/ 498764 h 926276"/>
                    <a:gd name="connsiteX13" fmla="*/ 237594 w 2553283"/>
                    <a:gd name="connsiteY13" fmla="*/ 546265 h 926276"/>
                    <a:gd name="connsiteX14" fmla="*/ 201968 w 2553283"/>
                    <a:gd name="connsiteY14" fmla="*/ 570016 h 926276"/>
                    <a:gd name="connsiteX15" fmla="*/ 166342 w 2553283"/>
                    <a:gd name="connsiteY15" fmla="*/ 581891 h 926276"/>
                    <a:gd name="connsiteX16" fmla="*/ 118841 w 2553283"/>
                    <a:gd name="connsiteY16" fmla="*/ 593767 h 926276"/>
                    <a:gd name="connsiteX17" fmla="*/ 47589 w 2553283"/>
                    <a:gd name="connsiteY17" fmla="*/ 617517 h 926276"/>
                    <a:gd name="connsiteX18" fmla="*/ 11963 w 2553283"/>
                    <a:gd name="connsiteY18" fmla="*/ 641268 h 926276"/>
                    <a:gd name="connsiteX19" fmla="*/ 88 w 2553283"/>
                    <a:gd name="connsiteY19" fmla="*/ 676894 h 926276"/>
                    <a:gd name="connsiteX20" fmla="*/ 47589 w 2553283"/>
                    <a:gd name="connsiteY20" fmla="*/ 783772 h 926276"/>
                    <a:gd name="connsiteX21" fmla="*/ 118841 w 2553283"/>
                    <a:gd name="connsiteY21" fmla="*/ 807522 h 926276"/>
                    <a:gd name="connsiteX22" fmla="*/ 225719 w 2553283"/>
                    <a:gd name="connsiteY22" fmla="*/ 843148 h 926276"/>
                    <a:gd name="connsiteX23" fmla="*/ 296971 w 2553283"/>
                    <a:gd name="connsiteY23" fmla="*/ 866899 h 926276"/>
                    <a:gd name="connsiteX24" fmla="*/ 380098 w 2553283"/>
                    <a:gd name="connsiteY24" fmla="*/ 890650 h 926276"/>
                    <a:gd name="connsiteX25" fmla="*/ 546353 w 2553283"/>
                    <a:gd name="connsiteY25" fmla="*/ 914400 h 926276"/>
                    <a:gd name="connsiteX26" fmla="*/ 617605 w 2553283"/>
                    <a:gd name="connsiteY26" fmla="*/ 926276 h 926276"/>
                    <a:gd name="connsiteX27" fmla="*/ 866987 w 2553283"/>
                    <a:gd name="connsiteY27" fmla="*/ 914400 h 926276"/>
                    <a:gd name="connsiteX28" fmla="*/ 1282623 w 2553283"/>
                    <a:gd name="connsiteY28" fmla="*/ 902525 h 926276"/>
                    <a:gd name="connsiteX29" fmla="*/ 1365750 w 2553283"/>
                    <a:gd name="connsiteY29" fmla="*/ 890650 h 926276"/>
                    <a:gd name="connsiteX30" fmla="*/ 2268275 w 2553283"/>
                    <a:gd name="connsiteY30" fmla="*/ 878774 h 926276"/>
                    <a:gd name="connsiteX31" fmla="*/ 2470155 w 2553283"/>
                    <a:gd name="connsiteY31" fmla="*/ 855024 h 926276"/>
                    <a:gd name="connsiteX32" fmla="*/ 2505781 w 2553283"/>
                    <a:gd name="connsiteY32" fmla="*/ 831273 h 926276"/>
                    <a:gd name="connsiteX33" fmla="*/ 2529532 w 2553283"/>
                    <a:gd name="connsiteY33" fmla="*/ 795647 h 926276"/>
                    <a:gd name="connsiteX34" fmla="*/ 2553283 w 2553283"/>
                    <a:gd name="connsiteY34" fmla="*/ 676894 h 926276"/>
                    <a:gd name="connsiteX35" fmla="*/ 2529532 w 2553283"/>
                    <a:gd name="connsiteY35" fmla="*/ 451263 h 926276"/>
                    <a:gd name="connsiteX36" fmla="*/ 2505781 w 2553283"/>
                    <a:gd name="connsiteY36" fmla="*/ 380011 h 926276"/>
                    <a:gd name="connsiteX37" fmla="*/ 2458280 w 2553283"/>
                    <a:gd name="connsiteY37" fmla="*/ 308759 h 926276"/>
                    <a:gd name="connsiteX38" fmla="*/ 2315776 w 2553283"/>
                    <a:gd name="connsiteY38" fmla="*/ 213756 h 926276"/>
                    <a:gd name="connsiteX39" fmla="*/ 2280150 w 2553283"/>
                    <a:gd name="connsiteY39" fmla="*/ 190006 h 926276"/>
                    <a:gd name="connsiteX40" fmla="*/ 2244524 w 2553283"/>
                    <a:gd name="connsiteY40" fmla="*/ 166255 h 926276"/>
                    <a:gd name="connsiteX41" fmla="*/ 2208898 w 2553283"/>
                    <a:gd name="connsiteY41" fmla="*/ 154380 h 926276"/>
                    <a:gd name="connsiteX42" fmla="*/ 2173272 w 2553283"/>
                    <a:gd name="connsiteY42" fmla="*/ 130629 h 926276"/>
                    <a:gd name="connsiteX43" fmla="*/ 2102020 w 2553283"/>
                    <a:gd name="connsiteY43" fmla="*/ 106878 h 926276"/>
                    <a:gd name="connsiteX44" fmla="*/ 2030768 w 2553283"/>
                    <a:gd name="connsiteY44" fmla="*/ 83128 h 926276"/>
                    <a:gd name="connsiteX45" fmla="*/ 1959516 w 2553283"/>
                    <a:gd name="connsiteY45" fmla="*/ 59377 h 926276"/>
                    <a:gd name="connsiteX46" fmla="*/ 1923890 w 2553283"/>
                    <a:gd name="connsiteY46" fmla="*/ 47502 h 926276"/>
                    <a:gd name="connsiteX47" fmla="*/ 1876389 w 2553283"/>
                    <a:gd name="connsiteY47" fmla="*/ 35626 h 926276"/>
                    <a:gd name="connsiteX48" fmla="*/ 1840763 w 2553283"/>
                    <a:gd name="connsiteY48" fmla="*/ 23751 h 926276"/>
                    <a:gd name="connsiteX49" fmla="*/ 1650758 w 2553283"/>
                    <a:gd name="connsiteY49" fmla="*/ 0 h 926276"/>
                    <a:gd name="connsiteX50" fmla="*/ 1484503 w 2553283"/>
                    <a:gd name="connsiteY50" fmla="*/ 35626 h 926276"/>
                    <a:gd name="connsiteX51" fmla="*/ 1413251 w 2553283"/>
                    <a:gd name="connsiteY51" fmla="*/ 47502 h 926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553283" h="926276">
                      <a:moveTo>
                        <a:pt x="1413251" y="47502"/>
                      </a:moveTo>
                      <a:cubicBezTo>
                        <a:pt x="1373667" y="59377"/>
                        <a:pt x="1303489" y="90401"/>
                        <a:pt x="1246997" y="106878"/>
                      </a:cubicBezTo>
                      <a:cubicBezTo>
                        <a:pt x="1208243" y="118181"/>
                        <a:pt x="1166541" y="117863"/>
                        <a:pt x="1128244" y="130629"/>
                      </a:cubicBezTo>
                      <a:lnTo>
                        <a:pt x="878862" y="213756"/>
                      </a:lnTo>
                      <a:lnTo>
                        <a:pt x="771984" y="249382"/>
                      </a:lnTo>
                      <a:cubicBezTo>
                        <a:pt x="771979" y="249384"/>
                        <a:pt x="700736" y="273130"/>
                        <a:pt x="700732" y="273133"/>
                      </a:cubicBezTo>
                      <a:cubicBezTo>
                        <a:pt x="598634" y="341197"/>
                        <a:pt x="727812" y="259593"/>
                        <a:pt x="629480" y="308759"/>
                      </a:cubicBezTo>
                      <a:cubicBezTo>
                        <a:pt x="616715" y="315142"/>
                        <a:pt x="606619" y="326126"/>
                        <a:pt x="593854" y="332509"/>
                      </a:cubicBezTo>
                      <a:cubicBezTo>
                        <a:pt x="582658" y="338107"/>
                        <a:pt x="569424" y="338787"/>
                        <a:pt x="558228" y="344385"/>
                      </a:cubicBezTo>
                      <a:cubicBezTo>
                        <a:pt x="507304" y="369847"/>
                        <a:pt x="534253" y="366990"/>
                        <a:pt x="486976" y="403761"/>
                      </a:cubicBezTo>
                      <a:cubicBezTo>
                        <a:pt x="425724" y="451402"/>
                        <a:pt x="433851" y="445221"/>
                        <a:pt x="380098" y="463138"/>
                      </a:cubicBezTo>
                      <a:cubicBezTo>
                        <a:pt x="368223" y="471055"/>
                        <a:pt x="357238" y="480506"/>
                        <a:pt x="344472" y="486889"/>
                      </a:cubicBezTo>
                      <a:cubicBezTo>
                        <a:pt x="333276" y="492487"/>
                        <a:pt x="319788" y="492685"/>
                        <a:pt x="308846" y="498764"/>
                      </a:cubicBezTo>
                      <a:cubicBezTo>
                        <a:pt x="283893" y="512626"/>
                        <a:pt x="261345" y="530431"/>
                        <a:pt x="237594" y="546265"/>
                      </a:cubicBezTo>
                      <a:cubicBezTo>
                        <a:pt x="225719" y="554182"/>
                        <a:pt x="215508" y="565503"/>
                        <a:pt x="201968" y="570016"/>
                      </a:cubicBezTo>
                      <a:cubicBezTo>
                        <a:pt x="190093" y="573974"/>
                        <a:pt x="178378" y="578452"/>
                        <a:pt x="166342" y="581891"/>
                      </a:cubicBezTo>
                      <a:cubicBezTo>
                        <a:pt x="150649" y="586375"/>
                        <a:pt x="134474" y="589077"/>
                        <a:pt x="118841" y="593767"/>
                      </a:cubicBezTo>
                      <a:cubicBezTo>
                        <a:pt x="94862" y="600961"/>
                        <a:pt x="47589" y="617517"/>
                        <a:pt x="47589" y="617517"/>
                      </a:cubicBezTo>
                      <a:cubicBezTo>
                        <a:pt x="35714" y="625434"/>
                        <a:pt x="20879" y="630123"/>
                        <a:pt x="11963" y="641268"/>
                      </a:cubicBezTo>
                      <a:cubicBezTo>
                        <a:pt x="4143" y="651043"/>
                        <a:pt x="88" y="664376"/>
                        <a:pt x="88" y="676894"/>
                      </a:cubicBezTo>
                      <a:cubicBezTo>
                        <a:pt x="88" y="742298"/>
                        <a:pt x="-4242" y="760736"/>
                        <a:pt x="47589" y="783772"/>
                      </a:cubicBezTo>
                      <a:cubicBezTo>
                        <a:pt x="70467" y="793940"/>
                        <a:pt x="95090" y="799605"/>
                        <a:pt x="118841" y="807522"/>
                      </a:cubicBezTo>
                      <a:lnTo>
                        <a:pt x="225719" y="843148"/>
                      </a:lnTo>
                      <a:lnTo>
                        <a:pt x="296971" y="866899"/>
                      </a:lnTo>
                      <a:cubicBezTo>
                        <a:pt x="325202" y="876309"/>
                        <a:pt x="350283" y="885681"/>
                        <a:pt x="380098" y="890650"/>
                      </a:cubicBezTo>
                      <a:cubicBezTo>
                        <a:pt x="435317" y="899853"/>
                        <a:pt x="491134" y="905196"/>
                        <a:pt x="546353" y="914400"/>
                      </a:cubicBezTo>
                      <a:lnTo>
                        <a:pt x="617605" y="926276"/>
                      </a:lnTo>
                      <a:lnTo>
                        <a:pt x="866987" y="914400"/>
                      </a:lnTo>
                      <a:lnTo>
                        <a:pt x="1282623" y="902525"/>
                      </a:lnTo>
                      <a:cubicBezTo>
                        <a:pt x="1310582" y="901194"/>
                        <a:pt x="1337768" y="891324"/>
                        <a:pt x="1365750" y="890650"/>
                      </a:cubicBezTo>
                      <a:cubicBezTo>
                        <a:pt x="1666530" y="883402"/>
                        <a:pt x="1967433" y="882733"/>
                        <a:pt x="2268275" y="878774"/>
                      </a:cubicBezTo>
                      <a:cubicBezTo>
                        <a:pt x="2294536" y="876898"/>
                        <a:pt x="2416175" y="882014"/>
                        <a:pt x="2470155" y="855024"/>
                      </a:cubicBezTo>
                      <a:cubicBezTo>
                        <a:pt x="2482921" y="848641"/>
                        <a:pt x="2493906" y="839190"/>
                        <a:pt x="2505781" y="831273"/>
                      </a:cubicBezTo>
                      <a:cubicBezTo>
                        <a:pt x="2513698" y="819398"/>
                        <a:pt x="2523910" y="808765"/>
                        <a:pt x="2529532" y="795647"/>
                      </a:cubicBezTo>
                      <a:cubicBezTo>
                        <a:pt x="2539193" y="773104"/>
                        <a:pt x="2550605" y="692962"/>
                        <a:pt x="2553283" y="676894"/>
                      </a:cubicBezTo>
                      <a:cubicBezTo>
                        <a:pt x="2549260" y="624595"/>
                        <a:pt x="2545367" y="514601"/>
                        <a:pt x="2529532" y="451263"/>
                      </a:cubicBezTo>
                      <a:cubicBezTo>
                        <a:pt x="2523460" y="426975"/>
                        <a:pt x="2519668" y="400842"/>
                        <a:pt x="2505781" y="380011"/>
                      </a:cubicBezTo>
                      <a:cubicBezTo>
                        <a:pt x="2489947" y="356260"/>
                        <a:pt x="2482031" y="324593"/>
                        <a:pt x="2458280" y="308759"/>
                      </a:cubicBezTo>
                      <a:lnTo>
                        <a:pt x="2315776" y="213756"/>
                      </a:lnTo>
                      <a:lnTo>
                        <a:pt x="2280150" y="190006"/>
                      </a:lnTo>
                      <a:cubicBezTo>
                        <a:pt x="2268275" y="182089"/>
                        <a:pt x="2258064" y="170768"/>
                        <a:pt x="2244524" y="166255"/>
                      </a:cubicBezTo>
                      <a:lnTo>
                        <a:pt x="2208898" y="154380"/>
                      </a:lnTo>
                      <a:cubicBezTo>
                        <a:pt x="2197023" y="146463"/>
                        <a:pt x="2186314" y="136426"/>
                        <a:pt x="2173272" y="130629"/>
                      </a:cubicBezTo>
                      <a:cubicBezTo>
                        <a:pt x="2150394" y="120461"/>
                        <a:pt x="2125771" y="114795"/>
                        <a:pt x="2102020" y="106878"/>
                      </a:cubicBezTo>
                      <a:lnTo>
                        <a:pt x="2030768" y="83128"/>
                      </a:lnTo>
                      <a:lnTo>
                        <a:pt x="1959516" y="59377"/>
                      </a:lnTo>
                      <a:cubicBezTo>
                        <a:pt x="1947641" y="55419"/>
                        <a:pt x="1936034" y="50538"/>
                        <a:pt x="1923890" y="47502"/>
                      </a:cubicBezTo>
                      <a:cubicBezTo>
                        <a:pt x="1908056" y="43543"/>
                        <a:pt x="1892082" y="40110"/>
                        <a:pt x="1876389" y="35626"/>
                      </a:cubicBezTo>
                      <a:cubicBezTo>
                        <a:pt x="1864353" y="32187"/>
                        <a:pt x="1853038" y="26206"/>
                        <a:pt x="1840763" y="23751"/>
                      </a:cubicBezTo>
                      <a:cubicBezTo>
                        <a:pt x="1798409" y="15280"/>
                        <a:pt x="1687797" y="4116"/>
                        <a:pt x="1650758" y="0"/>
                      </a:cubicBezTo>
                      <a:cubicBezTo>
                        <a:pt x="1530919" y="14981"/>
                        <a:pt x="1586027" y="1785"/>
                        <a:pt x="1484503" y="35626"/>
                      </a:cubicBezTo>
                      <a:cubicBezTo>
                        <a:pt x="1443568" y="49271"/>
                        <a:pt x="1452835" y="35627"/>
                        <a:pt x="1413251" y="4750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Picture 145" descr="circle.png">
                  <a:extLst>
                    <a:ext uri="{FF2B5EF4-FFF2-40B4-BE49-F238E27FC236}">
                      <a16:creationId xmlns:a16="http://schemas.microsoft.com/office/drawing/2014/main" id="{B545DA45-78AE-AA49-A134-F56C8743B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76" y="1893109"/>
                  <a:ext cx="2533075" cy="2370226"/>
                </a:xfrm>
                <a:prstGeom prst="rect">
                  <a:avLst/>
                </a:prstGeom>
              </p:spPr>
            </p:pic>
            <p:pic>
              <p:nvPicPr>
                <p:cNvPr id="147" name="Picture 146" descr="coach 1.png">
                  <a:extLst>
                    <a:ext uri="{FF2B5EF4-FFF2-40B4-BE49-F238E27FC236}">
                      <a16:creationId xmlns:a16="http://schemas.microsoft.com/office/drawing/2014/main" id="{5B1C709B-FE72-EE4B-A3A3-B636AC575AC3}"/>
                    </a:ext>
                  </a:extLst>
                </p:cNvPr>
                <p:cNvPicPr>
                  <a:picLocks noChangeAspect="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898023" y="2251094"/>
                  <a:ext cx="2264655" cy="1335024"/>
                </a:xfrm>
                <a:prstGeom prst="rect">
                  <a:avLst/>
                </a:prstGeom>
              </p:spPr>
            </p:pic>
            <p:sp>
              <p:nvSpPr>
                <p:cNvPr id="148" name="Rounded Rectangle 147">
                  <a:extLst>
                    <a:ext uri="{FF2B5EF4-FFF2-40B4-BE49-F238E27FC236}">
                      <a16:creationId xmlns:a16="http://schemas.microsoft.com/office/drawing/2014/main" id="{4A9D75C3-2D48-F542-ACF2-1A0D39A1EB3B}"/>
                    </a:ext>
                  </a:extLst>
                </p:cNvPr>
                <p:cNvSpPr/>
                <p:nvPr/>
              </p:nvSpPr>
              <p:spPr>
                <a:xfrm>
                  <a:off x="1810303" y="2838102"/>
                  <a:ext cx="458170" cy="51300"/>
                </a:xfrm>
                <a:prstGeom prst="roundRect">
                  <a:avLst/>
                </a:prstGeom>
                <a:solidFill>
                  <a:srgbClr val="A09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4" name="Freeform 143">
                <a:extLst>
                  <a:ext uri="{FF2B5EF4-FFF2-40B4-BE49-F238E27FC236}">
                    <a16:creationId xmlns:a16="http://schemas.microsoft.com/office/drawing/2014/main" id="{AF2D820F-9AAE-7B4B-B381-63A55D408452}"/>
                  </a:ext>
                </a:extLst>
              </p:cNvPr>
              <p:cNvSpPr/>
              <p:nvPr/>
            </p:nvSpPr>
            <p:spPr>
              <a:xfrm>
                <a:off x="2222339" y="4131511"/>
                <a:ext cx="879676" cy="359466"/>
              </a:xfrm>
              <a:custGeom>
                <a:avLst/>
                <a:gdLst>
                  <a:gd name="connsiteX0" fmla="*/ 601884 w 879676"/>
                  <a:gd name="connsiteY0" fmla="*/ 651 h 359466"/>
                  <a:gd name="connsiteX1" fmla="*/ 544010 w 879676"/>
                  <a:gd name="connsiteY1" fmla="*/ 35375 h 359466"/>
                  <a:gd name="connsiteX2" fmla="*/ 428264 w 879676"/>
                  <a:gd name="connsiteY2" fmla="*/ 58524 h 359466"/>
                  <a:gd name="connsiteX3" fmla="*/ 358815 w 879676"/>
                  <a:gd name="connsiteY3" fmla="*/ 81674 h 359466"/>
                  <a:gd name="connsiteX4" fmla="*/ 324091 w 879676"/>
                  <a:gd name="connsiteY4" fmla="*/ 104823 h 359466"/>
                  <a:gd name="connsiteX5" fmla="*/ 219919 w 879676"/>
                  <a:gd name="connsiteY5" fmla="*/ 139547 h 359466"/>
                  <a:gd name="connsiteX6" fmla="*/ 150471 w 879676"/>
                  <a:gd name="connsiteY6" fmla="*/ 162697 h 359466"/>
                  <a:gd name="connsiteX7" fmla="*/ 115747 w 879676"/>
                  <a:gd name="connsiteY7" fmla="*/ 174271 h 359466"/>
                  <a:gd name="connsiteX8" fmla="*/ 57874 w 879676"/>
                  <a:gd name="connsiteY8" fmla="*/ 208995 h 359466"/>
                  <a:gd name="connsiteX9" fmla="*/ 34724 w 879676"/>
                  <a:gd name="connsiteY9" fmla="*/ 232145 h 359466"/>
                  <a:gd name="connsiteX10" fmla="*/ 0 w 879676"/>
                  <a:gd name="connsiteY10" fmla="*/ 255294 h 359466"/>
                  <a:gd name="connsiteX11" fmla="*/ 11575 w 879676"/>
                  <a:gd name="connsiteY11" fmla="*/ 290018 h 359466"/>
                  <a:gd name="connsiteX12" fmla="*/ 46299 w 879676"/>
                  <a:gd name="connsiteY12" fmla="*/ 313167 h 359466"/>
                  <a:gd name="connsiteX13" fmla="*/ 162046 w 879676"/>
                  <a:gd name="connsiteY13" fmla="*/ 347892 h 359466"/>
                  <a:gd name="connsiteX14" fmla="*/ 358815 w 879676"/>
                  <a:gd name="connsiteY14" fmla="*/ 359466 h 359466"/>
                  <a:gd name="connsiteX15" fmla="*/ 486137 w 879676"/>
                  <a:gd name="connsiteY15" fmla="*/ 347892 h 359466"/>
                  <a:gd name="connsiteX16" fmla="*/ 682907 w 879676"/>
                  <a:gd name="connsiteY16" fmla="*/ 324742 h 359466"/>
                  <a:gd name="connsiteX17" fmla="*/ 798653 w 879676"/>
                  <a:gd name="connsiteY17" fmla="*/ 313167 h 359466"/>
                  <a:gd name="connsiteX18" fmla="*/ 856527 w 879676"/>
                  <a:gd name="connsiteY18" fmla="*/ 266869 h 359466"/>
                  <a:gd name="connsiteX19" fmla="*/ 879676 w 879676"/>
                  <a:gd name="connsiteY19" fmla="*/ 197421 h 359466"/>
                  <a:gd name="connsiteX20" fmla="*/ 833377 w 879676"/>
                  <a:gd name="connsiteY20" fmla="*/ 139547 h 359466"/>
                  <a:gd name="connsiteX21" fmla="*/ 763929 w 879676"/>
                  <a:gd name="connsiteY21" fmla="*/ 116398 h 359466"/>
                  <a:gd name="connsiteX22" fmla="*/ 729205 w 879676"/>
                  <a:gd name="connsiteY22" fmla="*/ 104823 h 359466"/>
                  <a:gd name="connsiteX23" fmla="*/ 717631 w 879676"/>
                  <a:gd name="connsiteY23" fmla="*/ 70099 h 359466"/>
                  <a:gd name="connsiteX24" fmla="*/ 636608 w 879676"/>
                  <a:gd name="connsiteY24" fmla="*/ 12226 h 359466"/>
                  <a:gd name="connsiteX25" fmla="*/ 601884 w 879676"/>
                  <a:gd name="connsiteY25" fmla="*/ 651 h 359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79676" h="359466">
                    <a:moveTo>
                      <a:pt x="601884" y="651"/>
                    </a:moveTo>
                    <a:cubicBezTo>
                      <a:pt x="586451" y="4509"/>
                      <a:pt x="564568" y="26238"/>
                      <a:pt x="544010" y="35375"/>
                    </a:cubicBezTo>
                    <a:cubicBezTo>
                      <a:pt x="523286" y="44586"/>
                      <a:pt x="442084" y="56221"/>
                      <a:pt x="428264" y="58524"/>
                    </a:cubicBezTo>
                    <a:cubicBezTo>
                      <a:pt x="405114" y="66241"/>
                      <a:pt x="379119" y="68138"/>
                      <a:pt x="358815" y="81674"/>
                    </a:cubicBezTo>
                    <a:cubicBezTo>
                      <a:pt x="347240" y="89390"/>
                      <a:pt x="336803" y="99173"/>
                      <a:pt x="324091" y="104823"/>
                    </a:cubicBezTo>
                    <a:cubicBezTo>
                      <a:pt x="324066" y="104834"/>
                      <a:pt x="237294" y="133755"/>
                      <a:pt x="219919" y="139547"/>
                    </a:cubicBezTo>
                    <a:lnTo>
                      <a:pt x="150471" y="162697"/>
                    </a:lnTo>
                    <a:lnTo>
                      <a:pt x="115747" y="174271"/>
                    </a:lnTo>
                    <a:cubicBezTo>
                      <a:pt x="57094" y="232926"/>
                      <a:pt x="133000" y="163920"/>
                      <a:pt x="57874" y="208995"/>
                    </a:cubicBezTo>
                    <a:cubicBezTo>
                      <a:pt x="48516" y="214610"/>
                      <a:pt x="43246" y="225328"/>
                      <a:pt x="34724" y="232145"/>
                    </a:cubicBezTo>
                    <a:cubicBezTo>
                      <a:pt x="23861" y="240835"/>
                      <a:pt x="11575" y="247578"/>
                      <a:pt x="0" y="255294"/>
                    </a:cubicBezTo>
                    <a:cubicBezTo>
                      <a:pt x="3858" y="266869"/>
                      <a:pt x="3953" y="280491"/>
                      <a:pt x="11575" y="290018"/>
                    </a:cubicBezTo>
                    <a:cubicBezTo>
                      <a:pt x="20265" y="300881"/>
                      <a:pt x="33587" y="307517"/>
                      <a:pt x="46299" y="313167"/>
                    </a:cubicBezTo>
                    <a:cubicBezTo>
                      <a:pt x="56373" y="317644"/>
                      <a:pt x="140620" y="345851"/>
                      <a:pt x="162046" y="347892"/>
                    </a:cubicBezTo>
                    <a:cubicBezTo>
                      <a:pt x="227453" y="354121"/>
                      <a:pt x="293225" y="355608"/>
                      <a:pt x="358815" y="359466"/>
                    </a:cubicBezTo>
                    <a:lnTo>
                      <a:pt x="486137" y="347892"/>
                    </a:lnTo>
                    <a:cubicBezTo>
                      <a:pt x="664729" y="330033"/>
                      <a:pt x="516908" y="343187"/>
                      <a:pt x="682907" y="324742"/>
                    </a:cubicBezTo>
                    <a:cubicBezTo>
                      <a:pt x="721444" y="320460"/>
                      <a:pt x="760071" y="317025"/>
                      <a:pt x="798653" y="313167"/>
                    </a:cubicBezTo>
                    <a:cubicBezTo>
                      <a:pt x="810919" y="304990"/>
                      <a:pt x="848281" y="283361"/>
                      <a:pt x="856527" y="266869"/>
                    </a:cubicBezTo>
                    <a:cubicBezTo>
                      <a:pt x="867440" y="245044"/>
                      <a:pt x="879676" y="197421"/>
                      <a:pt x="879676" y="197421"/>
                    </a:cubicBezTo>
                    <a:cubicBezTo>
                      <a:pt x="871497" y="185153"/>
                      <a:pt x="849871" y="147794"/>
                      <a:pt x="833377" y="139547"/>
                    </a:cubicBezTo>
                    <a:cubicBezTo>
                      <a:pt x="811552" y="128634"/>
                      <a:pt x="787078" y="124114"/>
                      <a:pt x="763929" y="116398"/>
                    </a:cubicBezTo>
                    <a:lnTo>
                      <a:pt x="729205" y="104823"/>
                    </a:lnTo>
                    <a:cubicBezTo>
                      <a:pt x="725347" y="93248"/>
                      <a:pt x="724722" y="80027"/>
                      <a:pt x="717631" y="70099"/>
                    </a:cubicBezTo>
                    <a:cubicBezTo>
                      <a:pt x="688995" y="30008"/>
                      <a:pt x="677341" y="22409"/>
                      <a:pt x="636608" y="12226"/>
                    </a:cubicBezTo>
                    <a:cubicBezTo>
                      <a:pt x="632865" y="11290"/>
                      <a:pt x="617317" y="-3207"/>
                      <a:pt x="601884" y="651"/>
                    </a:cubicBezTo>
                    <a:close/>
                  </a:path>
                </a:pathLst>
              </a:cu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9" name="Oval 138">
              <a:extLst>
                <a:ext uri="{FF2B5EF4-FFF2-40B4-BE49-F238E27FC236}">
                  <a16:creationId xmlns:a16="http://schemas.microsoft.com/office/drawing/2014/main" id="{C567F8BB-6596-8043-BC0D-00432705BE1D}"/>
                </a:ext>
              </a:extLst>
            </p:cNvPr>
            <p:cNvSpPr/>
            <p:nvPr/>
          </p:nvSpPr>
          <p:spPr>
            <a:xfrm>
              <a:off x="1032117" y="2688996"/>
              <a:ext cx="147399" cy="116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1</a:t>
              </a:r>
            </a:p>
          </p:txBody>
        </p:sp>
        <p:sp>
          <p:nvSpPr>
            <p:cNvPr id="140" name="Oval 139">
              <a:extLst>
                <a:ext uri="{FF2B5EF4-FFF2-40B4-BE49-F238E27FC236}">
                  <a16:creationId xmlns:a16="http://schemas.microsoft.com/office/drawing/2014/main" id="{C8FE56BD-C4AB-0F48-B316-37B2FE720CF8}"/>
                </a:ext>
              </a:extLst>
            </p:cNvPr>
            <p:cNvSpPr/>
            <p:nvPr/>
          </p:nvSpPr>
          <p:spPr>
            <a:xfrm>
              <a:off x="1909480" y="2669789"/>
              <a:ext cx="151292" cy="116456"/>
            </a:xfrm>
            <a:prstGeom prst="ellipse">
              <a:avLst/>
            </a:prstGeom>
            <a:solidFill>
              <a:srgbClr val="FBAF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2</a:t>
              </a:r>
            </a:p>
          </p:txBody>
        </p:sp>
        <p:sp>
          <p:nvSpPr>
            <p:cNvPr id="141" name="Oval 140">
              <a:extLst>
                <a:ext uri="{FF2B5EF4-FFF2-40B4-BE49-F238E27FC236}">
                  <a16:creationId xmlns:a16="http://schemas.microsoft.com/office/drawing/2014/main" id="{884B9BC2-CDEA-AD49-8904-4059EFD28BB6}"/>
                </a:ext>
              </a:extLst>
            </p:cNvPr>
            <p:cNvSpPr/>
            <p:nvPr/>
          </p:nvSpPr>
          <p:spPr>
            <a:xfrm>
              <a:off x="2793848" y="2674281"/>
              <a:ext cx="164370" cy="116456"/>
            </a:xfrm>
            <a:prstGeom prst="ellipse">
              <a:avLst/>
            </a:prstGeom>
            <a:solidFill>
              <a:srgbClr val="B97D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3</a:t>
              </a:r>
            </a:p>
          </p:txBody>
        </p:sp>
        <p:cxnSp>
          <p:nvCxnSpPr>
            <p:cNvPr id="142" name="Straight Arrow Connector 141">
              <a:extLst>
                <a:ext uri="{FF2B5EF4-FFF2-40B4-BE49-F238E27FC236}">
                  <a16:creationId xmlns:a16="http://schemas.microsoft.com/office/drawing/2014/main" id="{26C60265-79C9-BA45-9FA6-32CD13E7A3CB}"/>
                </a:ext>
              </a:extLst>
            </p:cNvPr>
            <p:cNvCxnSpPr>
              <a:cxnSpLocks/>
              <a:stCxn id="134" idx="1"/>
              <a:endCxn id="147" idx="0"/>
            </p:cNvCxnSpPr>
            <p:nvPr/>
          </p:nvCxnSpPr>
          <p:spPr>
            <a:xfrm flipH="1">
              <a:off x="1107346" y="1737199"/>
              <a:ext cx="446883" cy="557524"/>
            </a:xfrm>
            <a:prstGeom prst="straightConnector1">
              <a:avLst/>
            </a:prstGeom>
            <a:ln w="28575">
              <a:solidFill>
                <a:srgbClr val="A09552"/>
              </a:solidFill>
              <a:headEnd type="oval" w="sm" len="sm"/>
              <a:tailEnd type="stealth" w="lg" len="med"/>
            </a:ln>
          </p:spPr>
          <p:style>
            <a:lnRef idx="1">
              <a:schemeClr val="accent1"/>
            </a:lnRef>
            <a:fillRef idx="0">
              <a:schemeClr val="accent1"/>
            </a:fillRef>
            <a:effectRef idx="0">
              <a:schemeClr val="accent1"/>
            </a:effectRef>
            <a:fontRef idx="minor">
              <a:schemeClr val="tx1"/>
            </a:fontRef>
          </p:style>
        </p:cxnSp>
      </p:grpSp>
      <p:grpSp>
        <p:nvGrpSpPr>
          <p:cNvPr id="161" name="Group 160">
            <a:extLst>
              <a:ext uri="{FF2B5EF4-FFF2-40B4-BE49-F238E27FC236}">
                <a16:creationId xmlns:a16="http://schemas.microsoft.com/office/drawing/2014/main" id="{93083A24-79B7-B14F-BD31-C21CD9B345F7}"/>
              </a:ext>
            </a:extLst>
          </p:cNvPr>
          <p:cNvGrpSpPr/>
          <p:nvPr/>
        </p:nvGrpSpPr>
        <p:grpSpPr>
          <a:xfrm>
            <a:off x="743530" y="5480287"/>
            <a:ext cx="2505878" cy="1371600"/>
            <a:chOff x="748761" y="1589699"/>
            <a:chExt cx="2505878" cy="1371600"/>
          </a:xfrm>
        </p:grpSpPr>
        <p:grpSp>
          <p:nvGrpSpPr>
            <p:cNvPr id="162" name="Group 161">
              <a:extLst>
                <a:ext uri="{FF2B5EF4-FFF2-40B4-BE49-F238E27FC236}">
                  <a16:creationId xmlns:a16="http://schemas.microsoft.com/office/drawing/2014/main" id="{A1371E24-490C-D345-8867-240D8D6896EB}"/>
                </a:ext>
              </a:extLst>
            </p:cNvPr>
            <p:cNvGrpSpPr>
              <a:grpSpLocks noChangeAspect="1"/>
            </p:cNvGrpSpPr>
            <p:nvPr/>
          </p:nvGrpSpPr>
          <p:grpSpPr>
            <a:xfrm>
              <a:off x="1605192" y="2166361"/>
              <a:ext cx="788814" cy="692786"/>
              <a:chOff x="3414821" y="427868"/>
              <a:chExt cx="2706980" cy="2377440"/>
            </a:xfrm>
          </p:grpSpPr>
          <p:grpSp>
            <p:nvGrpSpPr>
              <p:cNvPr id="184" name="Group 183">
                <a:extLst>
                  <a:ext uri="{FF2B5EF4-FFF2-40B4-BE49-F238E27FC236}">
                    <a16:creationId xmlns:a16="http://schemas.microsoft.com/office/drawing/2014/main" id="{60B090C1-3257-584C-900B-FB79822D1642}"/>
                  </a:ext>
                </a:extLst>
              </p:cNvPr>
              <p:cNvGrpSpPr/>
              <p:nvPr/>
            </p:nvGrpSpPr>
            <p:grpSpPr>
              <a:xfrm>
                <a:off x="3414821" y="427868"/>
                <a:ext cx="2706980" cy="2377440"/>
                <a:chOff x="1201316" y="988029"/>
                <a:chExt cx="6683592" cy="5869971"/>
              </a:xfrm>
            </p:grpSpPr>
            <p:pic>
              <p:nvPicPr>
                <p:cNvPr id="188" name="Picture 187" descr="circle.png">
                  <a:extLst>
                    <a:ext uri="{FF2B5EF4-FFF2-40B4-BE49-F238E27FC236}">
                      <a16:creationId xmlns:a16="http://schemas.microsoft.com/office/drawing/2014/main" id="{C60CC17C-848B-054B-86D5-BA02CD235F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316" y="988029"/>
                  <a:ext cx="6254217" cy="5852159"/>
                </a:xfrm>
                <a:prstGeom prst="rect">
                  <a:avLst/>
                </a:prstGeom>
              </p:spPr>
            </p:pic>
            <p:sp>
              <p:nvSpPr>
                <p:cNvPr id="189" name="Freeform 188">
                  <a:extLst>
                    <a:ext uri="{FF2B5EF4-FFF2-40B4-BE49-F238E27FC236}">
                      <a16:creationId xmlns:a16="http://schemas.microsoft.com/office/drawing/2014/main" id="{6D69E40D-3B04-F34B-81D5-6627CCA7C712}"/>
                    </a:ext>
                  </a:extLst>
                </p:cNvPr>
                <p:cNvSpPr/>
                <p:nvPr/>
              </p:nvSpPr>
              <p:spPr>
                <a:xfrm>
                  <a:off x="5331626" y="6097978"/>
                  <a:ext cx="2553282" cy="760022"/>
                </a:xfrm>
                <a:custGeom>
                  <a:avLst/>
                  <a:gdLst>
                    <a:gd name="connsiteX0" fmla="*/ 1413251 w 2553283"/>
                    <a:gd name="connsiteY0" fmla="*/ 47502 h 926276"/>
                    <a:gd name="connsiteX1" fmla="*/ 1246997 w 2553283"/>
                    <a:gd name="connsiteY1" fmla="*/ 106878 h 926276"/>
                    <a:gd name="connsiteX2" fmla="*/ 1128244 w 2553283"/>
                    <a:gd name="connsiteY2" fmla="*/ 130629 h 926276"/>
                    <a:gd name="connsiteX3" fmla="*/ 878862 w 2553283"/>
                    <a:gd name="connsiteY3" fmla="*/ 213756 h 926276"/>
                    <a:gd name="connsiteX4" fmla="*/ 771984 w 2553283"/>
                    <a:gd name="connsiteY4" fmla="*/ 249382 h 926276"/>
                    <a:gd name="connsiteX5" fmla="*/ 700732 w 2553283"/>
                    <a:gd name="connsiteY5" fmla="*/ 273133 h 926276"/>
                    <a:gd name="connsiteX6" fmla="*/ 629480 w 2553283"/>
                    <a:gd name="connsiteY6" fmla="*/ 308759 h 926276"/>
                    <a:gd name="connsiteX7" fmla="*/ 593854 w 2553283"/>
                    <a:gd name="connsiteY7" fmla="*/ 332509 h 926276"/>
                    <a:gd name="connsiteX8" fmla="*/ 558228 w 2553283"/>
                    <a:gd name="connsiteY8" fmla="*/ 344385 h 926276"/>
                    <a:gd name="connsiteX9" fmla="*/ 486976 w 2553283"/>
                    <a:gd name="connsiteY9" fmla="*/ 403761 h 926276"/>
                    <a:gd name="connsiteX10" fmla="*/ 380098 w 2553283"/>
                    <a:gd name="connsiteY10" fmla="*/ 463138 h 926276"/>
                    <a:gd name="connsiteX11" fmla="*/ 344472 w 2553283"/>
                    <a:gd name="connsiteY11" fmla="*/ 486889 h 926276"/>
                    <a:gd name="connsiteX12" fmla="*/ 308846 w 2553283"/>
                    <a:gd name="connsiteY12" fmla="*/ 498764 h 926276"/>
                    <a:gd name="connsiteX13" fmla="*/ 237594 w 2553283"/>
                    <a:gd name="connsiteY13" fmla="*/ 546265 h 926276"/>
                    <a:gd name="connsiteX14" fmla="*/ 201968 w 2553283"/>
                    <a:gd name="connsiteY14" fmla="*/ 570016 h 926276"/>
                    <a:gd name="connsiteX15" fmla="*/ 166342 w 2553283"/>
                    <a:gd name="connsiteY15" fmla="*/ 581891 h 926276"/>
                    <a:gd name="connsiteX16" fmla="*/ 118841 w 2553283"/>
                    <a:gd name="connsiteY16" fmla="*/ 593767 h 926276"/>
                    <a:gd name="connsiteX17" fmla="*/ 47589 w 2553283"/>
                    <a:gd name="connsiteY17" fmla="*/ 617517 h 926276"/>
                    <a:gd name="connsiteX18" fmla="*/ 11963 w 2553283"/>
                    <a:gd name="connsiteY18" fmla="*/ 641268 h 926276"/>
                    <a:gd name="connsiteX19" fmla="*/ 88 w 2553283"/>
                    <a:gd name="connsiteY19" fmla="*/ 676894 h 926276"/>
                    <a:gd name="connsiteX20" fmla="*/ 47589 w 2553283"/>
                    <a:gd name="connsiteY20" fmla="*/ 783772 h 926276"/>
                    <a:gd name="connsiteX21" fmla="*/ 118841 w 2553283"/>
                    <a:gd name="connsiteY21" fmla="*/ 807522 h 926276"/>
                    <a:gd name="connsiteX22" fmla="*/ 225719 w 2553283"/>
                    <a:gd name="connsiteY22" fmla="*/ 843148 h 926276"/>
                    <a:gd name="connsiteX23" fmla="*/ 296971 w 2553283"/>
                    <a:gd name="connsiteY23" fmla="*/ 866899 h 926276"/>
                    <a:gd name="connsiteX24" fmla="*/ 380098 w 2553283"/>
                    <a:gd name="connsiteY24" fmla="*/ 890650 h 926276"/>
                    <a:gd name="connsiteX25" fmla="*/ 546353 w 2553283"/>
                    <a:gd name="connsiteY25" fmla="*/ 914400 h 926276"/>
                    <a:gd name="connsiteX26" fmla="*/ 617605 w 2553283"/>
                    <a:gd name="connsiteY26" fmla="*/ 926276 h 926276"/>
                    <a:gd name="connsiteX27" fmla="*/ 866987 w 2553283"/>
                    <a:gd name="connsiteY27" fmla="*/ 914400 h 926276"/>
                    <a:gd name="connsiteX28" fmla="*/ 1282623 w 2553283"/>
                    <a:gd name="connsiteY28" fmla="*/ 902525 h 926276"/>
                    <a:gd name="connsiteX29" fmla="*/ 1365750 w 2553283"/>
                    <a:gd name="connsiteY29" fmla="*/ 890650 h 926276"/>
                    <a:gd name="connsiteX30" fmla="*/ 2268275 w 2553283"/>
                    <a:gd name="connsiteY30" fmla="*/ 878774 h 926276"/>
                    <a:gd name="connsiteX31" fmla="*/ 2470155 w 2553283"/>
                    <a:gd name="connsiteY31" fmla="*/ 855024 h 926276"/>
                    <a:gd name="connsiteX32" fmla="*/ 2505781 w 2553283"/>
                    <a:gd name="connsiteY32" fmla="*/ 831273 h 926276"/>
                    <a:gd name="connsiteX33" fmla="*/ 2529532 w 2553283"/>
                    <a:gd name="connsiteY33" fmla="*/ 795647 h 926276"/>
                    <a:gd name="connsiteX34" fmla="*/ 2553283 w 2553283"/>
                    <a:gd name="connsiteY34" fmla="*/ 676894 h 926276"/>
                    <a:gd name="connsiteX35" fmla="*/ 2529532 w 2553283"/>
                    <a:gd name="connsiteY35" fmla="*/ 451263 h 926276"/>
                    <a:gd name="connsiteX36" fmla="*/ 2505781 w 2553283"/>
                    <a:gd name="connsiteY36" fmla="*/ 380011 h 926276"/>
                    <a:gd name="connsiteX37" fmla="*/ 2458280 w 2553283"/>
                    <a:gd name="connsiteY37" fmla="*/ 308759 h 926276"/>
                    <a:gd name="connsiteX38" fmla="*/ 2315776 w 2553283"/>
                    <a:gd name="connsiteY38" fmla="*/ 213756 h 926276"/>
                    <a:gd name="connsiteX39" fmla="*/ 2280150 w 2553283"/>
                    <a:gd name="connsiteY39" fmla="*/ 190006 h 926276"/>
                    <a:gd name="connsiteX40" fmla="*/ 2244524 w 2553283"/>
                    <a:gd name="connsiteY40" fmla="*/ 166255 h 926276"/>
                    <a:gd name="connsiteX41" fmla="*/ 2208898 w 2553283"/>
                    <a:gd name="connsiteY41" fmla="*/ 154380 h 926276"/>
                    <a:gd name="connsiteX42" fmla="*/ 2173272 w 2553283"/>
                    <a:gd name="connsiteY42" fmla="*/ 130629 h 926276"/>
                    <a:gd name="connsiteX43" fmla="*/ 2102020 w 2553283"/>
                    <a:gd name="connsiteY43" fmla="*/ 106878 h 926276"/>
                    <a:gd name="connsiteX44" fmla="*/ 2030768 w 2553283"/>
                    <a:gd name="connsiteY44" fmla="*/ 83128 h 926276"/>
                    <a:gd name="connsiteX45" fmla="*/ 1959516 w 2553283"/>
                    <a:gd name="connsiteY45" fmla="*/ 59377 h 926276"/>
                    <a:gd name="connsiteX46" fmla="*/ 1923890 w 2553283"/>
                    <a:gd name="connsiteY46" fmla="*/ 47502 h 926276"/>
                    <a:gd name="connsiteX47" fmla="*/ 1876389 w 2553283"/>
                    <a:gd name="connsiteY47" fmla="*/ 35626 h 926276"/>
                    <a:gd name="connsiteX48" fmla="*/ 1840763 w 2553283"/>
                    <a:gd name="connsiteY48" fmla="*/ 23751 h 926276"/>
                    <a:gd name="connsiteX49" fmla="*/ 1650758 w 2553283"/>
                    <a:gd name="connsiteY49" fmla="*/ 0 h 926276"/>
                    <a:gd name="connsiteX50" fmla="*/ 1484503 w 2553283"/>
                    <a:gd name="connsiteY50" fmla="*/ 35626 h 926276"/>
                    <a:gd name="connsiteX51" fmla="*/ 1413251 w 2553283"/>
                    <a:gd name="connsiteY51" fmla="*/ 47502 h 926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553283" h="926276">
                      <a:moveTo>
                        <a:pt x="1413251" y="47502"/>
                      </a:moveTo>
                      <a:cubicBezTo>
                        <a:pt x="1373667" y="59377"/>
                        <a:pt x="1303489" y="90401"/>
                        <a:pt x="1246997" y="106878"/>
                      </a:cubicBezTo>
                      <a:cubicBezTo>
                        <a:pt x="1208243" y="118181"/>
                        <a:pt x="1166541" y="117863"/>
                        <a:pt x="1128244" y="130629"/>
                      </a:cubicBezTo>
                      <a:lnTo>
                        <a:pt x="878862" y="213756"/>
                      </a:lnTo>
                      <a:lnTo>
                        <a:pt x="771984" y="249382"/>
                      </a:lnTo>
                      <a:cubicBezTo>
                        <a:pt x="771979" y="249384"/>
                        <a:pt x="700736" y="273130"/>
                        <a:pt x="700732" y="273133"/>
                      </a:cubicBezTo>
                      <a:cubicBezTo>
                        <a:pt x="598634" y="341197"/>
                        <a:pt x="727812" y="259593"/>
                        <a:pt x="629480" y="308759"/>
                      </a:cubicBezTo>
                      <a:cubicBezTo>
                        <a:pt x="616715" y="315142"/>
                        <a:pt x="606619" y="326126"/>
                        <a:pt x="593854" y="332509"/>
                      </a:cubicBezTo>
                      <a:cubicBezTo>
                        <a:pt x="582658" y="338107"/>
                        <a:pt x="569424" y="338787"/>
                        <a:pt x="558228" y="344385"/>
                      </a:cubicBezTo>
                      <a:cubicBezTo>
                        <a:pt x="507304" y="369847"/>
                        <a:pt x="534253" y="366990"/>
                        <a:pt x="486976" y="403761"/>
                      </a:cubicBezTo>
                      <a:cubicBezTo>
                        <a:pt x="425724" y="451402"/>
                        <a:pt x="433851" y="445221"/>
                        <a:pt x="380098" y="463138"/>
                      </a:cubicBezTo>
                      <a:cubicBezTo>
                        <a:pt x="368223" y="471055"/>
                        <a:pt x="357238" y="480506"/>
                        <a:pt x="344472" y="486889"/>
                      </a:cubicBezTo>
                      <a:cubicBezTo>
                        <a:pt x="333276" y="492487"/>
                        <a:pt x="319788" y="492685"/>
                        <a:pt x="308846" y="498764"/>
                      </a:cubicBezTo>
                      <a:cubicBezTo>
                        <a:pt x="283893" y="512626"/>
                        <a:pt x="261345" y="530431"/>
                        <a:pt x="237594" y="546265"/>
                      </a:cubicBezTo>
                      <a:cubicBezTo>
                        <a:pt x="225719" y="554182"/>
                        <a:pt x="215508" y="565503"/>
                        <a:pt x="201968" y="570016"/>
                      </a:cubicBezTo>
                      <a:cubicBezTo>
                        <a:pt x="190093" y="573974"/>
                        <a:pt x="178378" y="578452"/>
                        <a:pt x="166342" y="581891"/>
                      </a:cubicBezTo>
                      <a:cubicBezTo>
                        <a:pt x="150649" y="586375"/>
                        <a:pt x="134474" y="589077"/>
                        <a:pt x="118841" y="593767"/>
                      </a:cubicBezTo>
                      <a:cubicBezTo>
                        <a:pt x="94862" y="600961"/>
                        <a:pt x="47589" y="617517"/>
                        <a:pt x="47589" y="617517"/>
                      </a:cubicBezTo>
                      <a:cubicBezTo>
                        <a:pt x="35714" y="625434"/>
                        <a:pt x="20879" y="630123"/>
                        <a:pt x="11963" y="641268"/>
                      </a:cubicBezTo>
                      <a:cubicBezTo>
                        <a:pt x="4143" y="651043"/>
                        <a:pt x="88" y="664376"/>
                        <a:pt x="88" y="676894"/>
                      </a:cubicBezTo>
                      <a:cubicBezTo>
                        <a:pt x="88" y="742298"/>
                        <a:pt x="-4242" y="760736"/>
                        <a:pt x="47589" y="783772"/>
                      </a:cubicBezTo>
                      <a:cubicBezTo>
                        <a:pt x="70467" y="793940"/>
                        <a:pt x="95090" y="799605"/>
                        <a:pt x="118841" y="807522"/>
                      </a:cubicBezTo>
                      <a:lnTo>
                        <a:pt x="225719" y="843148"/>
                      </a:lnTo>
                      <a:lnTo>
                        <a:pt x="296971" y="866899"/>
                      </a:lnTo>
                      <a:cubicBezTo>
                        <a:pt x="325202" y="876309"/>
                        <a:pt x="350283" y="885681"/>
                        <a:pt x="380098" y="890650"/>
                      </a:cubicBezTo>
                      <a:cubicBezTo>
                        <a:pt x="435317" y="899853"/>
                        <a:pt x="491134" y="905196"/>
                        <a:pt x="546353" y="914400"/>
                      </a:cubicBezTo>
                      <a:lnTo>
                        <a:pt x="617605" y="926276"/>
                      </a:lnTo>
                      <a:lnTo>
                        <a:pt x="866987" y="914400"/>
                      </a:lnTo>
                      <a:lnTo>
                        <a:pt x="1282623" y="902525"/>
                      </a:lnTo>
                      <a:cubicBezTo>
                        <a:pt x="1310582" y="901194"/>
                        <a:pt x="1337768" y="891324"/>
                        <a:pt x="1365750" y="890650"/>
                      </a:cubicBezTo>
                      <a:cubicBezTo>
                        <a:pt x="1666530" y="883402"/>
                        <a:pt x="1967433" y="882733"/>
                        <a:pt x="2268275" y="878774"/>
                      </a:cubicBezTo>
                      <a:cubicBezTo>
                        <a:pt x="2294536" y="876898"/>
                        <a:pt x="2416175" y="882014"/>
                        <a:pt x="2470155" y="855024"/>
                      </a:cubicBezTo>
                      <a:cubicBezTo>
                        <a:pt x="2482921" y="848641"/>
                        <a:pt x="2493906" y="839190"/>
                        <a:pt x="2505781" y="831273"/>
                      </a:cubicBezTo>
                      <a:cubicBezTo>
                        <a:pt x="2513698" y="819398"/>
                        <a:pt x="2523910" y="808765"/>
                        <a:pt x="2529532" y="795647"/>
                      </a:cubicBezTo>
                      <a:cubicBezTo>
                        <a:pt x="2539193" y="773104"/>
                        <a:pt x="2550605" y="692962"/>
                        <a:pt x="2553283" y="676894"/>
                      </a:cubicBezTo>
                      <a:cubicBezTo>
                        <a:pt x="2549260" y="624595"/>
                        <a:pt x="2545367" y="514601"/>
                        <a:pt x="2529532" y="451263"/>
                      </a:cubicBezTo>
                      <a:cubicBezTo>
                        <a:pt x="2523460" y="426975"/>
                        <a:pt x="2519668" y="400842"/>
                        <a:pt x="2505781" y="380011"/>
                      </a:cubicBezTo>
                      <a:cubicBezTo>
                        <a:pt x="2489947" y="356260"/>
                        <a:pt x="2482031" y="324593"/>
                        <a:pt x="2458280" y="308759"/>
                      </a:cubicBezTo>
                      <a:lnTo>
                        <a:pt x="2315776" y="213756"/>
                      </a:lnTo>
                      <a:lnTo>
                        <a:pt x="2280150" y="190006"/>
                      </a:lnTo>
                      <a:cubicBezTo>
                        <a:pt x="2268275" y="182089"/>
                        <a:pt x="2258064" y="170768"/>
                        <a:pt x="2244524" y="166255"/>
                      </a:cubicBezTo>
                      <a:lnTo>
                        <a:pt x="2208898" y="154380"/>
                      </a:lnTo>
                      <a:cubicBezTo>
                        <a:pt x="2197023" y="146463"/>
                        <a:pt x="2186314" y="136426"/>
                        <a:pt x="2173272" y="130629"/>
                      </a:cubicBezTo>
                      <a:cubicBezTo>
                        <a:pt x="2150394" y="120461"/>
                        <a:pt x="2125771" y="114795"/>
                        <a:pt x="2102020" y="106878"/>
                      </a:cubicBezTo>
                      <a:lnTo>
                        <a:pt x="2030768" y="83128"/>
                      </a:lnTo>
                      <a:lnTo>
                        <a:pt x="1959516" y="59377"/>
                      </a:lnTo>
                      <a:cubicBezTo>
                        <a:pt x="1947641" y="55419"/>
                        <a:pt x="1936034" y="50538"/>
                        <a:pt x="1923890" y="47502"/>
                      </a:cubicBezTo>
                      <a:cubicBezTo>
                        <a:pt x="1908056" y="43543"/>
                        <a:pt x="1892082" y="40110"/>
                        <a:pt x="1876389" y="35626"/>
                      </a:cubicBezTo>
                      <a:cubicBezTo>
                        <a:pt x="1864353" y="32187"/>
                        <a:pt x="1853038" y="26206"/>
                        <a:pt x="1840763" y="23751"/>
                      </a:cubicBezTo>
                      <a:cubicBezTo>
                        <a:pt x="1798409" y="15280"/>
                        <a:pt x="1687797" y="4116"/>
                        <a:pt x="1650758" y="0"/>
                      </a:cubicBezTo>
                      <a:cubicBezTo>
                        <a:pt x="1530919" y="14981"/>
                        <a:pt x="1586027" y="1785"/>
                        <a:pt x="1484503" y="35626"/>
                      </a:cubicBezTo>
                      <a:cubicBezTo>
                        <a:pt x="1443568" y="49271"/>
                        <a:pt x="1452835" y="35627"/>
                        <a:pt x="1413251" y="4750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5" name="Group 184">
                <a:extLst>
                  <a:ext uri="{FF2B5EF4-FFF2-40B4-BE49-F238E27FC236}">
                    <a16:creationId xmlns:a16="http://schemas.microsoft.com/office/drawing/2014/main" id="{927B6C74-23DB-B14A-BC33-5B7A908CCCDA}"/>
                  </a:ext>
                </a:extLst>
              </p:cNvPr>
              <p:cNvGrpSpPr/>
              <p:nvPr/>
            </p:nvGrpSpPr>
            <p:grpSpPr>
              <a:xfrm>
                <a:off x="3545868" y="785853"/>
                <a:ext cx="2270981" cy="1338753"/>
                <a:chOff x="1690888" y="2028824"/>
                <a:chExt cx="5397246" cy="3181710"/>
              </a:xfrm>
            </p:grpSpPr>
            <p:pic>
              <p:nvPicPr>
                <p:cNvPr id="186" name="Picture 185" descr="coach 1.png">
                  <a:extLst>
                    <a:ext uri="{FF2B5EF4-FFF2-40B4-BE49-F238E27FC236}">
                      <a16:creationId xmlns:a16="http://schemas.microsoft.com/office/drawing/2014/main" id="{B141A254-5C71-3447-9F03-B1EEA3BE59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0888" y="2028824"/>
                  <a:ext cx="5397246" cy="3181710"/>
                </a:xfrm>
                <a:prstGeom prst="rect">
                  <a:avLst/>
                </a:prstGeom>
              </p:spPr>
            </p:pic>
            <p:sp>
              <p:nvSpPr>
                <p:cNvPr id="187" name="Rounded Rectangle 186">
                  <a:extLst>
                    <a:ext uri="{FF2B5EF4-FFF2-40B4-BE49-F238E27FC236}">
                      <a16:creationId xmlns:a16="http://schemas.microsoft.com/office/drawing/2014/main" id="{62C8EAC3-4850-3D46-9D78-B22FC43035F0}"/>
                    </a:ext>
                  </a:extLst>
                </p:cNvPr>
                <p:cNvSpPr/>
                <p:nvPr/>
              </p:nvSpPr>
              <p:spPr>
                <a:xfrm>
                  <a:off x="3859026" y="3423920"/>
                  <a:ext cx="1088894" cy="121920"/>
                </a:xfrm>
                <a:prstGeom prst="roundRect">
                  <a:avLst/>
                </a:prstGeom>
                <a:solidFill>
                  <a:srgbClr val="F7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63" name="Picture 162" descr="reg coach.png">
              <a:extLst>
                <a:ext uri="{FF2B5EF4-FFF2-40B4-BE49-F238E27FC236}">
                  <a16:creationId xmlns:a16="http://schemas.microsoft.com/office/drawing/2014/main" id="{B4414633-F4FB-5445-B573-743DF9689E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4229" y="1589699"/>
              <a:ext cx="826533" cy="295000"/>
            </a:xfrm>
            <a:prstGeom prst="rect">
              <a:avLst/>
            </a:prstGeom>
          </p:spPr>
        </p:pic>
        <p:grpSp>
          <p:nvGrpSpPr>
            <p:cNvPr id="164" name="Group 163">
              <a:extLst>
                <a:ext uri="{FF2B5EF4-FFF2-40B4-BE49-F238E27FC236}">
                  <a16:creationId xmlns:a16="http://schemas.microsoft.com/office/drawing/2014/main" id="{3FACBDD6-EEEB-4643-B838-79549A19D4AD}"/>
                </a:ext>
              </a:extLst>
            </p:cNvPr>
            <p:cNvGrpSpPr>
              <a:grpSpLocks noChangeAspect="1"/>
            </p:cNvGrpSpPr>
            <p:nvPr/>
          </p:nvGrpSpPr>
          <p:grpSpPr>
            <a:xfrm>
              <a:off x="2466591" y="2149834"/>
              <a:ext cx="788048" cy="811465"/>
              <a:chOff x="6829042" y="3338296"/>
              <a:chExt cx="2244600" cy="2311298"/>
            </a:xfrm>
          </p:grpSpPr>
          <p:grpSp>
            <p:nvGrpSpPr>
              <p:cNvPr id="178" name="Group 177">
                <a:extLst>
                  <a:ext uri="{FF2B5EF4-FFF2-40B4-BE49-F238E27FC236}">
                    <a16:creationId xmlns:a16="http://schemas.microsoft.com/office/drawing/2014/main" id="{852FDCFB-BCF0-B14C-9796-3DD726B3CF16}"/>
                  </a:ext>
                </a:extLst>
              </p:cNvPr>
              <p:cNvGrpSpPr>
                <a:grpSpLocks noChangeAspect="1"/>
              </p:cNvGrpSpPr>
              <p:nvPr/>
            </p:nvGrpSpPr>
            <p:grpSpPr>
              <a:xfrm>
                <a:off x="6829042" y="3338296"/>
                <a:ext cx="2198756" cy="2057400"/>
                <a:chOff x="766976" y="4456989"/>
                <a:chExt cx="2533075" cy="2370226"/>
              </a:xfrm>
            </p:grpSpPr>
            <p:pic>
              <p:nvPicPr>
                <p:cNvPr id="181" name="Picture 180" descr="circle.png">
                  <a:extLst>
                    <a:ext uri="{FF2B5EF4-FFF2-40B4-BE49-F238E27FC236}">
                      <a16:creationId xmlns:a16="http://schemas.microsoft.com/office/drawing/2014/main" id="{0FF44C73-3930-6F49-90E1-B5B89DD6B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76" y="4456989"/>
                  <a:ext cx="2533075" cy="2370226"/>
                </a:xfrm>
                <a:prstGeom prst="rect">
                  <a:avLst/>
                </a:prstGeom>
              </p:spPr>
            </p:pic>
            <p:pic>
              <p:nvPicPr>
                <p:cNvPr id="182" name="Picture 181" descr="coach 1.png">
                  <a:extLst>
                    <a:ext uri="{FF2B5EF4-FFF2-40B4-BE49-F238E27FC236}">
                      <a16:creationId xmlns:a16="http://schemas.microsoft.com/office/drawing/2014/main" id="{B1213B41-C024-894A-B4D7-11F26B039352}"/>
                    </a:ext>
                  </a:extLst>
                </p:cNvPr>
                <p:cNvPicPr>
                  <a:picLocks noChangeAspect="1"/>
                </p:cNvPicPr>
                <p:nvPr/>
              </p:nvPicPr>
              <p:blipFill>
                <a:blip r:embed="rId4">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898023" y="4814974"/>
                  <a:ext cx="2270981" cy="1338753"/>
                </a:xfrm>
                <a:prstGeom prst="rect">
                  <a:avLst/>
                </a:prstGeom>
              </p:spPr>
            </p:pic>
            <p:sp>
              <p:nvSpPr>
                <p:cNvPr id="183" name="Rounded Rectangle 182">
                  <a:extLst>
                    <a:ext uri="{FF2B5EF4-FFF2-40B4-BE49-F238E27FC236}">
                      <a16:creationId xmlns:a16="http://schemas.microsoft.com/office/drawing/2014/main" id="{A91B8DC8-DFF8-5140-9F53-490FF9098F7A}"/>
                    </a:ext>
                  </a:extLst>
                </p:cNvPr>
                <p:cNvSpPr/>
                <p:nvPr/>
              </p:nvSpPr>
              <p:spPr>
                <a:xfrm>
                  <a:off x="1810303" y="5401982"/>
                  <a:ext cx="458170" cy="51300"/>
                </a:xfrm>
                <a:prstGeom prst="roundRect">
                  <a:avLst/>
                </a:prstGeom>
                <a:solidFill>
                  <a:srgbClr val="A06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9" name="Rounded Rectangle 178">
                <a:extLst>
                  <a:ext uri="{FF2B5EF4-FFF2-40B4-BE49-F238E27FC236}">
                    <a16:creationId xmlns:a16="http://schemas.microsoft.com/office/drawing/2014/main" id="{E1353EC9-6EE3-F645-93EF-CAEDD83A7F9B}"/>
                  </a:ext>
                </a:extLst>
              </p:cNvPr>
              <p:cNvSpPr/>
              <p:nvPr/>
            </p:nvSpPr>
            <p:spPr>
              <a:xfrm>
                <a:off x="8566807" y="5163783"/>
                <a:ext cx="506835" cy="357341"/>
              </a:xfrm>
              <a:prstGeom prst="round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ounded Rectangle 179">
                <a:extLst>
                  <a:ext uri="{FF2B5EF4-FFF2-40B4-BE49-F238E27FC236}">
                    <a16:creationId xmlns:a16="http://schemas.microsoft.com/office/drawing/2014/main" id="{9E143726-6EFC-B547-9D01-8F77D932E1F1}"/>
                  </a:ext>
                </a:extLst>
              </p:cNvPr>
              <p:cNvSpPr/>
              <p:nvPr/>
            </p:nvSpPr>
            <p:spPr>
              <a:xfrm>
                <a:off x="8313389" y="5292253"/>
                <a:ext cx="506835" cy="357341"/>
              </a:xfrm>
              <a:prstGeom prst="round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5" name="Straight Arrow Connector 164">
              <a:extLst>
                <a:ext uri="{FF2B5EF4-FFF2-40B4-BE49-F238E27FC236}">
                  <a16:creationId xmlns:a16="http://schemas.microsoft.com/office/drawing/2014/main" id="{ABF028D6-D55C-644E-93F8-2EB88F8D7179}"/>
                </a:ext>
              </a:extLst>
            </p:cNvPr>
            <p:cNvCxnSpPr>
              <a:cxnSpLocks/>
              <a:stCxn id="163" idx="2"/>
              <a:endCxn id="186" idx="0"/>
            </p:cNvCxnSpPr>
            <p:nvPr/>
          </p:nvCxnSpPr>
          <p:spPr>
            <a:xfrm>
              <a:off x="1967495" y="1884699"/>
              <a:ext cx="6765" cy="385978"/>
            </a:xfrm>
            <a:prstGeom prst="straightConnector1">
              <a:avLst/>
            </a:prstGeom>
            <a:ln w="28575">
              <a:solidFill>
                <a:srgbClr val="A09552"/>
              </a:solidFill>
              <a:headEnd type="oval" w="sm" len="sm"/>
              <a:tailEnd type="stealth" w="lg"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91EA03F-642B-A544-99AB-D4574CB7E8FE}"/>
                </a:ext>
              </a:extLst>
            </p:cNvPr>
            <p:cNvCxnSpPr>
              <a:cxnSpLocks/>
              <a:stCxn id="163" idx="3"/>
              <a:endCxn id="182" idx="0"/>
            </p:cNvCxnSpPr>
            <p:nvPr/>
          </p:nvCxnSpPr>
          <p:spPr>
            <a:xfrm>
              <a:off x="2380762" y="1737199"/>
              <a:ext cx="471806" cy="521730"/>
            </a:xfrm>
            <a:prstGeom prst="straightConnector1">
              <a:avLst/>
            </a:prstGeom>
            <a:ln w="28575">
              <a:solidFill>
                <a:srgbClr val="A09552"/>
              </a:solidFill>
              <a:headEnd type="oval" w="sm" len="sm"/>
              <a:tailEnd type="stealth" w="lg"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8E03A62B-11E6-C846-893C-9FF48D1F277D}"/>
                </a:ext>
              </a:extLst>
            </p:cNvPr>
            <p:cNvGrpSpPr>
              <a:grpSpLocks noChangeAspect="1"/>
            </p:cNvGrpSpPr>
            <p:nvPr/>
          </p:nvGrpSpPr>
          <p:grpSpPr>
            <a:xfrm>
              <a:off x="748761" y="2193074"/>
              <a:ext cx="768325" cy="692786"/>
              <a:chOff x="819810" y="2379585"/>
              <a:chExt cx="2342579" cy="2111392"/>
            </a:xfrm>
          </p:grpSpPr>
          <p:grpSp>
            <p:nvGrpSpPr>
              <p:cNvPr id="172" name="Group 171">
                <a:extLst>
                  <a:ext uri="{FF2B5EF4-FFF2-40B4-BE49-F238E27FC236}">
                    <a16:creationId xmlns:a16="http://schemas.microsoft.com/office/drawing/2014/main" id="{1FAEF168-4F7F-DE4D-ADAA-8F67435DE741}"/>
                  </a:ext>
                </a:extLst>
              </p:cNvPr>
              <p:cNvGrpSpPr>
                <a:grpSpLocks noChangeAspect="1"/>
              </p:cNvGrpSpPr>
              <p:nvPr/>
            </p:nvGrpSpPr>
            <p:grpSpPr>
              <a:xfrm>
                <a:off x="819810" y="2379585"/>
                <a:ext cx="2342579" cy="2057400"/>
                <a:chOff x="766976" y="1893109"/>
                <a:chExt cx="2706980" cy="2377440"/>
              </a:xfrm>
            </p:grpSpPr>
            <p:sp>
              <p:nvSpPr>
                <p:cNvPr id="174" name="Freeform 173">
                  <a:extLst>
                    <a:ext uri="{FF2B5EF4-FFF2-40B4-BE49-F238E27FC236}">
                      <a16:creationId xmlns:a16="http://schemas.microsoft.com/office/drawing/2014/main" id="{DB441FAB-5684-EF4D-94A0-C29E53CB8967}"/>
                    </a:ext>
                  </a:extLst>
                </p:cNvPr>
                <p:cNvSpPr/>
                <p:nvPr/>
              </p:nvSpPr>
              <p:spPr>
                <a:xfrm>
                  <a:off x="2439829" y="3962727"/>
                  <a:ext cx="1034127" cy="307822"/>
                </a:xfrm>
                <a:custGeom>
                  <a:avLst/>
                  <a:gdLst>
                    <a:gd name="connsiteX0" fmla="*/ 1413251 w 2553283"/>
                    <a:gd name="connsiteY0" fmla="*/ 47502 h 926276"/>
                    <a:gd name="connsiteX1" fmla="*/ 1246997 w 2553283"/>
                    <a:gd name="connsiteY1" fmla="*/ 106878 h 926276"/>
                    <a:gd name="connsiteX2" fmla="*/ 1128244 w 2553283"/>
                    <a:gd name="connsiteY2" fmla="*/ 130629 h 926276"/>
                    <a:gd name="connsiteX3" fmla="*/ 878862 w 2553283"/>
                    <a:gd name="connsiteY3" fmla="*/ 213756 h 926276"/>
                    <a:gd name="connsiteX4" fmla="*/ 771984 w 2553283"/>
                    <a:gd name="connsiteY4" fmla="*/ 249382 h 926276"/>
                    <a:gd name="connsiteX5" fmla="*/ 700732 w 2553283"/>
                    <a:gd name="connsiteY5" fmla="*/ 273133 h 926276"/>
                    <a:gd name="connsiteX6" fmla="*/ 629480 w 2553283"/>
                    <a:gd name="connsiteY6" fmla="*/ 308759 h 926276"/>
                    <a:gd name="connsiteX7" fmla="*/ 593854 w 2553283"/>
                    <a:gd name="connsiteY7" fmla="*/ 332509 h 926276"/>
                    <a:gd name="connsiteX8" fmla="*/ 558228 w 2553283"/>
                    <a:gd name="connsiteY8" fmla="*/ 344385 h 926276"/>
                    <a:gd name="connsiteX9" fmla="*/ 486976 w 2553283"/>
                    <a:gd name="connsiteY9" fmla="*/ 403761 h 926276"/>
                    <a:gd name="connsiteX10" fmla="*/ 380098 w 2553283"/>
                    <a:gd name="connsiteY10" fmla="*/ 463138 h 926276"/>
                    <a:gd name="connsiteX11" fmla="*/ 344472 w 2553283"/>
                    <a:gd name="connsiteY11" fmla="*/ 486889 h 926276"/>
                    <a:gd name="connsiteX12" fmla="*/ 308846 w 2553283"/>
                    <a:gd name="connsiteY12" fmla="*/ 498764 h 926276"/>
                    <a:gd name="connsiteX13" fmla="*/ 237594 w 2553283"/>
                    <a:gd name="connsiteY13" fmla="*/ 546265 h 926276"/>
                    <a:gd name="connsiteX14" fmla="*/ 201968 w 2553283"/>
                    <a:gd name="connsiteY14" fmla="*/ 570016 h 926276"/>
                    <a:gd name="connsiteX15" fmla="*/ 166342 w 2553283"/>
                    <a:gd name="connsiteY15" fmla="*/ 581891 h 926276"/>
                    <a:gd name="connsiteX16" fmla="*/ 118841 w 2553283"/>
                    <a:gd name="connsiteY16" fmla="*/ 593767 h 926276"/>
                    <a:gd name="connsiteX17" fmla="*/ 47589 w 2553283"/>
                    <a:gd name="connsiteY17" fmla="*/ 617517 h 926276"/>
                    <a:gd name="connsiteX18" fmla="*/ 11963 w 2553283"/>
                    <a:gd name="connsiteY18" fmla="*/ 641268 h 926276"/>
                    <a:gd name="connsiteX19" fmla="*/ 88 w 2553283"/>
                    <a:gd name="connsiteY19" fmla="*/ 676894 h 926276"/>
                    <a:gd name="connsiteX20" fmla="*/ 47589 w 2553283"/>
                    <a:gd name="connsiteY20" fmla="*/ 783772 h 926276"/>
                    <a:gd name="connsiteX21" fmla="*/ 118841 w 2553283"/>
                    <a:gd name="connsiteY21" fmla="*/ 807522 h 926276"/>
                    <a:gd name="connsiteX22" fmla="*/ 225719 w 2553283"/>
                    <a:gd name="connsiteY22" fmla="*/ 843148 h 926276"/>
                    <a:gd name="connsiteX23" fmla="*/ 296971 w 2553283"/>
                    <a:gd name="connsiteY23" fmla="*/ 866899 h 926276"/>
                    <a:gd name="connsiteX24" fmla="*/ 380098 w 2553283"/>
                    <a:gd name="connsiteY24" fmla="*/ 890650 h 926276"/>
                    <a:gd name="connsiteX25" fmla="*/ 546353 w 2553283"/>
                    <a:gd name="connsiteY25" fmla="*/ 914400 h 926276"/>
                    <a:gd name="connsiteX26" fmla="*/ 617605 w 2553283"/>
                    <a:gd name="connsiteY26" fmla="*/ 926276 h 926276"/>
                    <a:gd name="connsiteX27" fmla="*/ 866987 w 2553283"/>
                    <a:gd name="connsiteY27" fmla="*/ 914400 h 926276"/>
                    <a:gd name="connsiteX28" fmla="*/ 1282623 w 2553283"/>
                    <a:gd name="connsiteY28" fmla="*/ 902525 h 926276"/>
                    <a:gd name="connsiteX29" fmla="*/ 1365750 w 2553283"/>
                    <a:gd name="connsiteY29" fmla="*/ 890650 h 926276"/>
                    <a:gd name="connsiteX30" fmla="*/ 2268275 w 2553283"/>
                    <a:gd name="connsiteY30" fmla="*/ 878774 h 926276"/>
                    <a:gd name="connsiteX31" fmla="*/ 2470155 w 2553283"/>
                    <a:gd name="connsiteY31" fmla="*/ 855024 h 926276"/>
                    <a:gd name="connsiteX32" fmla="*/ 2505781 w 2553283"/>
                    <a:gd name="connsiteY32" fmla="*/ 831273 h 926276"/>
                    <a:gd name="connsiteX33" fmla="*/ 2529532 w 2553283"/>
                    <a:gd name="connsiteY33" fmla="*/ 795647 h 926276"/>
                    <a:gd name="connsiteX34" fmla="*/ 2553283 w 2553283"/>
                    <a:gd name="connsiteY34" fmla="*/ 676894 h 926276"/>
                    <a:gd name="connsiteX35" fmla="*/ 2529532 w 2553283"/>
                    <a:gd name="connsiteY35" fmla="*/ 451263 h 926276"/>
                    <a:gd name="connsiteX36" fmla="*/ 2505781 w 2553283"/>
                    <a:gd name="connsiteY36" fmla="*/ 380011 h 926276"/>
                    <a:gd name="connsiteX37" fmla="*/ 2458280 w 2553283"/>
                    <a:gd name="connsiteY37" fmla="*/ 308759 h 926276"/>
                    <a:gd name="connsiteX38" fmla="*/ 2315776 w 2553283"/>
                    <a:gd name="connsiteY38" fmla="*/ 213756 h 926276"/>
                    <a:gd name="connsiteX39" fmla="*/ 2280150 w 2553283"/>
                    <a:gd name="connsiteY39" fmla="*/ 190006 h 926276"/>
                    <a:gd name="connsiteX40" fmla="*/ 2244524 w 2553283"/>
                    <a:gd name="connsiteY40" fmla="*/ 166255 h 926276"/>
                    <a:gd name="connsiteX41" fmla="*/ 2208898 w 2553283"/>
                    <a:gd name="connsiteY41" fmla="*/ 154380 h 926276"/>
                    <a:gd name="connsiteX42" fmla="*/ 2173272 w 2553283"/>
                    <a:gd name="connsiteY42" fmla="*/ 130629 h 926276"/>
                    <a:gd name="connsiteX43" fmla="*/ 2102020 w 2553283"/>
                    <a:gd name="connsiteY43" fmla="*/ 106878 h 926276"/>
                    <a:gd name="connsiteX44" fmla="*/ 2030768 w 2553283"/>
                    <a:gd name="connsiteY44" fmla="*/ 83128 h 926276"/>
                    <a:gd name="connsiteX45" fmla="*/ 1959516 w 2553283"/>
                    <a:gd name="connsiteY45" fmla="*/ 59377 h 926276"/>
                    <a:gd name="connsiteX46" fmla="*/ 1923890 w 2553283"/>
                    <a:gd name="connsiteY46" fmla="*/ 47502 h 926276"/>
                    <a:gd name="connsiteX47" fmla="*/ 1876389 w 2553283"/>
                    <a:gd name="connsiteY47" fmla="*/ 35626 h 926276"/>
                    <a:gd name="connsiteX48" fmla="*/ 1840763 w 2553283"/>
                    <a:gd name="connsiteY48" fmla="*/ 23751 h 926276"/>
                    <a:gd name="connsiteX49" fmla="*/ 1650758 w 2553283"/>
                    <a:gd name="connsiteY49" fmla="*/ 0 h 926276"/>
                    <a:gd name="connsiteX50" fmla="*/ 1484503 w 2553283"/>
                    <a:gd name="connsiteY50" fmla="*/ 35626 h 926276"/>
                    <a:gd name="connsiteX51" fmla="*/ 1413251 w 2553283"/>
                    <a:gd name="connsiteY51" fmla="*/ 47502 h 926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553283" h="926276">
                      <a:moveTo>
                        <a:pt x="1413251" y="47502"/>
                      </a:moveTo>
                      <a:cubicBezTo>
                        <a:pt x="1373667" y="59377"/>
                        <a:pt x="1303489" y="90401"/>
                        <a:pt x="1246997" y="106878"/>
                      </a:cubicBezTo>
                      <a:cubicBezTo>
                        <a:pt x="1208243" y="118181"/>
                        <a:pt x="1166541" y="117863"/>
                        <a:pt x="1128244" y="130629"/>
                      </a:cubicBezTo>
                      <a:lnTo>
                        <a:pt x="878862" y="213756"/>
                      </a:lnTo>
                      <a:lnTo>
                        <a:pt x="771984" y="249382"/>
                      </a:lnTo>
                      <a:cubicBezTo>
                        <a:pt x="771979" y="249384"/>
                        <a:pt x="700736" y="273130"/>
                        <a:pt x="700732" y="273133"/>
                      </a:cubicBezTo>
                      <a:cubicBezTo>
                        <a:pt x="598634" y="341197"/>
                        <a:pt x="727812" y="259593"/>
                        <a:pt x="629480" y="308759"/>
                      </a:cubicBezTo>
                      <a:cubicBezTo>
                        <a:pt x="616715" y="315142"/>
                        <a:pt x="606619" y="326126"/>
                        <a:pt x="593854" y="332509"/>
                      </a:cubicBezTo>
                      <a:cubicBezTo>
                        <a:pt x="582658" y="338107"/>
                        <a:pt x="569424" y="338787"/>
                        <a:pt x="558228" y="344385"/>
                      </a:cubicBezTo>
                      <a:cubicBezTo>
                        <a:pt x="507304" y="369847"/>
                        <a:pt x="534253" y="366990"/>
                        <a:pt x="486976" y="403761"/>
                      </a:cubicBezTo>
                      <a:cubicBezTo>
                        <a:pt x="425724" y="451402"/>
                        <a:pt x="433851" y="445221"/>
                        <a:pt x="380098" y="463138"/>
                      </a:cubicBezTo>
                      <a:cubicBezTo>
                        <a:pt x="368223" y="471055"/>
                        <a:pt x="357238" y="480506"/>
                        <a:pt x="344472" y="486889"/>
                      </a:cubicBezTo>
                      <a:cubicBezTo>
                        <a:pt x="333276" y="492487"/>
                        <a:pt x="319788" y="492685"/>
                        <a:pt x="308846" y="498764"/>
                      </a:cubicBezTo>
                      <a:cubicBezTo>
                        <a:pt x="283893" y="512626"/>
                        <a:pt x="261345" y="530431"/>
                        <a:pt x="237594" y="546265"/>
                      </a:cubicBezTo>
                      <a:cubicBezTo>
                        <a:pt x="225719" y="554182"/>
                        <a:pt x="215508" y="565503"/>
                        <a:pt x="201968" y="570016"/>
                      </a:cubicBezTo>
                      <a:cubicBezTo>
                        <a:pt x="190093" y="573974"/>
                        <a:pt x="178378" y="578452"/>
                        <a:pt x="166342" y="581891"/>
                      </a:cubicBezTo>
                      <a:cubicBezTo>
                        <a:pt x="150649" y="586375"/>
                        <a:pt x="134474" y="589077"/>
                        <a:pt x="118841" y="593767"/>
                      </a:cubicBezTo>
                      <a:cubicBezTo>
                        <a:pt x="94862" y="600961"/>
                        <a:pt x="47589" y="617517"/>
                        <a:pt x="47589" y="617517"/>
                      </a:cubicBezTo>
                      <a:cubicBezTo>
                        <a:pt x="35714" y="625434"/>
                        <a:pt x="20879" y="630123"/>
                        <a:pt x="11963" y="641268"/>
                      </a:cubicBezTo>
                      <a:cubicBezTo>
                        <a:pt x="4143" y="651043"/>
                        <a:pt x="88" y="664376"/>
                        <a:pt x="88" y="676894"/>
                      </a:cubicBezTo>
                      <a:cubicBezTo>
                        <a:pt x="88" y="742298"/>
                        <a:pt x="-4242" y="760736"/>
                        <a:pt x="47589" y="783772"/>
                      </a:cubicBezTo>
                      <a:cubicBezTo>
                        <a:pt x="70467" y="793940"/>
                        <a:pt x="95090" y="799605"/>
                        <a:pt x="118841" y="807522"/>
                      </a:cubicBezTo>
                      <a:lnTo>
                        <a:pt x="225719" y="843148"/>
                      </a:lnTo>
                      <a:lnTo>
                        <a:pt x="296971" y="866899"/>
                      </a:lnTo>
                      <a:cubicBezTo>
                        <a:pt x="325202" y="876309"/>
                        <a:pt x="350283" y="885681"/>
                        <a:pt x="380098" y="890650"/>
                      </a:cubicBezTo>
                      <a:cubicBezTo>
                        <a:pt x="435317" y="899853"/>
                        <a:pt x="491134" y="905196"/>
                        <a:pt x="546353" y="914400"/>
                      </a:cubicBezTo>
                      <a:lnTo>
                        <a:pt x="617605" y="926276"/>
                      </a:lnTo>
                      <a:lnTo>
                        <a:pt x="866987" y="914400"/>
                      </a:lnTo>
                      <a:lnTo>
                        <a:pt x="1282623" y="902525"/>
                      </a:lnTo>
                      <a:cubicBezTo>
                        <a:pt x="1310582" y="901194"/>
                        <a:pt x="1337768" y="891324"/>
                        <a:pt x="1365750" y="890650"/>
                      </a:cubicBezTo>
                      <a:cubicBezTo>
                        <a:pt x="1666530" y="883402"/>
                        <a:pt x="1967433" y="882733"/>
                        <a:pt x="2268275" y="878774"/>
                      </a:cubicBezTo>
                      <a:cubicBezTo>
                        <a:pt x="2294536" y="876898"/>
                        <a:pt x="2416175" y="882014"/>
                        <a:pt x="2470155" y="855024"/>
                      </a:cubicBezTo>
                      <a:cubicBezTo>
                        <a:pt x="2482921" y="848641"/>
                        <a:pt x="2493906" y="839190"/>
                        <a:pt x="2505781" y="831273"/>
                      </a:cubicBezTo>
                      <a:cubicBezTo>
                        <a:pt x="2513698" y="819398"/>
                        <a:pt x="2523910" y="808765"/>
                        <a:pt x="2529532" y="795647"/>
                      </a:cubicBezTo>
                      <a:cubicBezTo>
                        <a:pt x="2539193" y="773104"/>
                        <a:pt x="2550605" y="692962"/>
                        <a:pt x="2553283" y="676894"/>
                      </a:cubicBezTo>
                      <a:cubicBezTo>
                        <a:pt x="2549260" y="624595"/>
                        <a:pt x="2545367" y="514601"/>
                        <a:pt x="2529532" y="451263"/>
                      </a:cubicBezTo>
                      <a:cubicBezTo>
                        <a:pt x="2523460" y="426975"/>
                        <a:pt x="2519668" y="400842"/>
                        <a:pt x="2505781" y="380011"/>
                      </a:cubicBezTo>
                      <a:cubicBezTo>
                        <a:pt x="2489947" y="356260"/>
                        <a:pt x="2482031" y="324593"/>
                        <a:pt x="2458280" y="308759"/>
                      </a:cubicBezTo>
                      <a:lnTo>
                        <a:pt x="2315776" y="213756"/>
                      </a:lnTo>
                      <a:lnTo>
                        <a:pt x="2280150" y="190006"/>
                      </a:lnTo>
                      <a:cubicBezTo>
                        <a:pt x="2268275" y="182089"/>
                        <a:pt x="2258064" y="170768"/>
                        <a:pt x="2244524" y="166255"/>
                      </a:cubicBezTo>
                      <a:lnTo>
                        <a:pt x="2208898" y="154380"/>
                      </a:lnTo>
                      <a:cubicBezTo>
                        <a:pt x="2197023" y="146463"/>
                        <a:pt x="2186314" y="136426"/>
                        <a:pt x="2173272" y="130629"/>
                      </a:cubicBezTo>
                      <a:cubicBezTo>
                        <a:pt x="2150394" y="120461"/>
                        <a:pt x="2125771" y="114795"/>
                        <a:pt x="2102020" y="106878"/>
                      </a:cubicBezTo>
                      <a:lnTo>
                        <a:pt x="2030768" y="83128"/>
                      </a:lnTo>
                      <a:lnTo>
                        <a:pt x="1959516" y="59377"/>
                      </a:lnTo>
                      <a:cubicBezTo>
                        <a:pt x="1947641" y="55419"/>
                        <a:pt x="1936034" y="50538"/>
                        <a:pt x="1923890" y="47502"/>
                      </a:cubicBezTo>
                      <a:cubicBezTo>
                        <a:pt x="1908056" y="43543"/>
                        <a:pt x="1892082" y="40110"/>
                        <a:pt x="1876389" y="35626"/>
                      </a:cubicBezTo>
                      <a:cubicBezTo>
                        <a:pt x="1864353" y="32187"/>
                        <a:pt x="1853038" y="26206"/>
                        <a:pt x="1840763" y="23751"/>
                      </a:cubicBezTo>
                      <a:cubicBezTo>
                        <a:pt x="1798409" y="15280"/>
                        <a:pt x="1687797" y="4116"/>
                        <a:pt x="1650758" y="0"/>
                      </a:cubicBezTo>
                      <a:cubicBezTo>
                        <a:pt x="1530919" y="14981"/>
                        <a:pt x="1586027" y="1785"/>
                        <a:pt x="1484503" y="35626"/>
                      </a:cubicBezTo>
                      <a:cubicBezTo>
                        <a:pt x="1443568" y="49271"/>
                        <a:pt x="1452835" y="35627"/>
                        <a:pt x="1413251" y="4750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5" name="Picture 174" descr="circle.png">
                  <a:extLst>
                    <a:ext uri="{FF2B5EF4-FFF2-40B4-BE49-F238E27FC236}">
                      <a16:creationId xmlns:a16="http://schemas.microsoft.com/office/drawing/2014/main" id="{167D8166-95F5-EE4F-8157-BB1DB9104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76" y="1893109"/>
                  <a:ext cx="2533075" cy="2370226"/>
                </a:xfrm>
                <a:prstGeom prst="rect">
                  <a:avLst/>
                </a:prstGeom>
              </p:spPr>
            </p:pic>
            <p:pic>
              <p:nvPicPr>
                <p:cNvPr id="176" name="Picture 175" descr="coach 1.png">
                  <a:extLst>
                    <a:ext uri="{FF2B5EF4-FFF2-40B4-BE49-F238E27FC236}">
                      <a16:creationId xmlns:a16="http://schemas.microsoft.com/office/drawing/2014/main" id="{5349EBC1-4AAA-5E47-8D13-F2A26CF9F111}"/>
                    </a:ext>
                  </a:extLst>
                </p:cNvPr>
                <p:cNvPicPr>
                  <a:picLocks noChangeAspect="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898023" y="2251094"/>
                  <a:ext cx="2264655" cy="1335024"/>
                </a:xfrm>
                <a:prstGeom prst="rect">
                  <a:avLst/>
                </a:prstGeom>
              </p:spPr>
            </p:pic>
            <p:sp>
              <p:nvSpPr>
                <p:cNvPr id="177" name="Rounded Rectangle 176">
                  <a:extLst>
                    <a:ext uri="{FF2B5EF4-FFF2-40B4-BE49-F238E27FC236}">
                      <a16:creationId xmlns:a16="http://schemas.microsoft.com/office/drawing/2014/main" id="{395C2C73-DBEA-7641-8556-C5CF49014BBC}"/>
                    </a:ext>
                  </a:extLst>
                </p:cNvPr>
                <p:cNvSpPr/>
                <p:nvPr/>
              </p:nvSpPr>
              <p:spPr>
                <a:xfrm>
                  <a:off x="1810303" y="2838102"/>
                  <a:ext cx="458170" cy="51300"/>
                </a:xfrm>
                <a:prstGeom prst="roundRect">
                  <a:avLst/>
                </a:prstGeom>
                <a:solidFill>
                  <a:srgbClr val="A09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3" name="Freeform 172">
                <a:extLst>
                  <a:ext uri="{FF2B5EF4-FFF2-40B4-BE49-F238E27FC236}">
                    <a16:creationId xmlns:a16="http://schemas.microsoft.com/office/drawing/2014/main" id="{DDC3F9E1-FC5E-AF43-99A0-85EEC45C361A}"/>
                  </a:ext>
                </a:extLst>
              </p:cNvPr>
              <p:cNvSpPr/>
              <p:nvPr/>
            </p:nvSpPr>
            <p:spPr>
              <a:xfrm>
                <a:off x="2222339" y="4131511"/>
                <a:ext cx="879676" cy="359466"/>
              </a:xfrm>
              <a:custGeom>
                <a:avLst/>
                <a:gdLst>
                  <a:gd name="connsiteX0" fmla="*/ 601884 w 879676"/>
                  <a:gd name="connsiteY0" fmla="*/ 651 h 359466"/>
                  <a:gd name="connsiteX1" fmla="*/ 544010 w 879676"/>
                  <a:gd name="connsiteY1" fmla="*/ 35375 h 359466"/>
                  <a:gd name="connsiteX2" fmla="*/ 428264 w 879676"/>
                  <a:gd name="connsiteY2" fmla="*/ 58524 h 359466"/>
                  <a:gd name="connsiteX3" fmla="*/ 358815 w 879676"/>
                  <a:gd name="connsiteY3" fmla="*/ 81674 h 359466"/>
                  <a:gd name="connsiteX4" fmla="*/ 324091 w 879676"/>
                  <a:gd name="connsiteY4" fmla="*/ 104823 h 359466"/>
                  <a:gd name="connsiteX5" fmla="*/ 219919 w 879676"/>
                  <a:gd name="connsiteY5" fmla="*/ 139547 h 359466"/>
                  <a:gd name="connsiteX6" fmla="*/ 150471 w 879676"/>
                  <a:gd name="connsiteY6" fmla="*/ 162697 h 359466"/>
                  <a:gd name="connsiteX7" fmla="*/ 115747 w 879676"/>
                  <a:gd name="connsiteY7" fmla="*/ 174271 h 359466"/>
                  <a:gd name="connsiteX8" fmla="*/ 57874 w 879676"/>
                  <a:gd name="connsiteY8" fmla="*/ 208995 h 359466"/>
                  <a:gd name="connsiteX9" fmla="*/ 34724 w 879676"/>
                  <a:gd name="connsiteY9" fmla="*/ 232145 h 359466"/>
                  <a:gd name="connsiteX10" fmla="*/ 0 w 879676"/>
                  <a:gd name="connsiteY10" fmla="*/ 255294 h 359466"/>
                  <a:gd name="connsiteX11" fmla="*/ 11575 w 879676"/>
                  <a:gd name="connsiteY11" fmla="*/ 290018 h 359466"/>
                  <a:gd name="connsiteX12" fmla="*/ 46299 w 879676"/>
                  <a:gd name="connsiteY12" fmla="*/ 313167 h 359466"/>
                  <a:gd name="connsiteX13" fmla="*/ 162046 w 879676"/>
                  <a:gd name="connsiteY13" fmla="*/ 347892 h 359466"/>
                  <a:gd name="connsiteX14" fmla="*/ 358815 w 879676"/>
                  <a:gd name="connsiteY14" fmla="*/ 359466 h 359466"/>
                  <a:gd name="connsiteX15" fmla="*/ 486137 w 879676"/>
                  <a:gd name="connsiteY15" fmla="*/ 347892 h 359466"/>
                  <a:gd name="connsiteX16" fmla="*/ 682907 w 879676"/>
                  <a:gd name="connsiteY16" fmla="*/ 324742 h 359466"/>
                  <a:gd name="connsiteX17" fmla="*/ 798653 w 879676"/>
                  <a:gd name="connsiteY17" fmla="*/ 313167 h 359466"/>
                  <a:gd name="connsiteX18" fmla="*/ 856527 w 879676"/>
                  <a:gd name="connsiteY18" fmla="*/ 266869 h 359466"/>
                  <a:gd name="connsiteX19" fmla="*/ 879676 w 879676"/>
                  <a:gd name="connsiteY19" fmla="*/ 197421 h 359466"/>
                  <a:gd name="connsiteX20" fmla="*/ 833377 w 879676"/>
                  <a:gd name="connsiteY20" fmla="*/ 139547 h 359466"/>
                  <a:gd name="connsiteX21" fmla="*/ 763929 w 879676"/>
                  <a:gd name="connsiteY21" fmla="*/ 116398 h 359466"/>
                  <a:gd name="connsiteX22" fmla="*/ 729205 w 879676"/>
                  <a:gd name="connsiteY22" fmla="*/ 104823 h 359466"/>
                  <a:gd name="connsiteX23" fmla="*/ 717631 w 879676"/>
                  <a:gd name="connsiteY23" fmla="*/ 70099 h 359466"/>
                  <a:gd name="connsiteX24" fmla="*/ 636608 w 879676"/>
                  <a:gd name="connsiteY24" fmla="*/ 12226 h 359466"/>
                  <a:gd name="connsiteX25" fmla="*/ 601884 w 879676"/>
                  <a:gd name="connsiteY25" fmla="*/ 651 h 359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79676" h="359466">
                    <a:moveTo>
                      <a:pt x="601884" y="651"/>
                    </a:moveTo>
                    <a:cubicBezTo>
                      <a:pt x="586451" y="4509"/>
                      <a:pt x="564568" y="26238"/>
                      <a:pt x="544010" y="35375"/>
                    </a:cubicBezTo>
                    <a:cubicBezTo>
                      <a:pt x="523286" y="44586"/>
                      <a:pt x="442084" y="56221"/>
                      <a:pt x="428264" y="58524"/>
                    </a:cubicBezTo>
                    <a:cubicBezTo>
                      <a:pt x="405114" y="66241"/>
                      <a:pt x="379119" y="68138"/>
                      <a:pt x="358815" y="81674"/>
                    </a:cubicBezTo>
                    <a:cubicBezTo>
                      <a:pt x="347240" y="89390"/>
                      <a:pt x="336803" y="99173"/>
                      <a:pt x="324091" y="104823"/>
                    </a:cubicBezTo>
                    <a:cubicBezTo>
                      <a:pt x="324066" y="104834"/>
                      <a:pt x="237294" y="133755"/>
                      <a:pt x="219919" y="139547"/>
                    </a:cubicBezTo>
                    <a:lnTo>
                      <a:pt x="150471" y="162697"/>
                    </a:lnTo>
                    <a:lnTo>
                      <a:pt x="115747" y="174271"/>
                    </a:lnTo>
                    <a:cubicBezTo>
                      <a:pt x="57094" y="232926"/>
                      <a:pt x="133000" y="163920"/>
                      <a:pt x="57874" y="208995"/>
                    </a:cubicBezTo>
                    <a:cubicBezTo>
                      <a:pt x="48516" y="214610"/>
                      <a:pt x="43246" y="225328"/>
                      <a:pt x="34724" y="232145"/>
                    </a:cubicBezTo>
                    <a:cubicBezTo>
                      <a:pt x="23861" y="240835"/>
                      <a:pt x="11575" y="247578"/>
                      <a:pt x="0" y="255294"/>
                    </a:cubicBezTo>
                    <a:cubicBezTo>
                      <a:pt x="3858" y="266869"/>
                      <a:pt x="3953" y="280491"/>
                      <a:pt x="11575" y="290018"/>
                    </a:cubicBezTo>
                    <a:cubicBezTo>
                      <a:pt x="20265" y="300881"/>
                      <a:pt x="33587" y="307517"/>
                      <a:pt x="46299" y="313167"/>
                    </a:cubicBezTo>
                    <a:cubicBezTo>
                      <a:pt x="56373" y="317644"/>
                      <a:pt x="140620" y="345851"/>
                      <a:pt x="162046" y="347892"/>
                    </a:cubicBezTo>
                    <a:cubicBezTo>
                      <a:pt x="227453" y="354121"/>
                      <a:pt x="293225" y="355608"/>
                      <a:pt x="358815" y="359466"/>
                    </a:cubicBezTo>
                    <a:lnTo>
                      <a:pt x="486137" y="347892"/>
                    </a:lnTo>
                    <a:cubicBezTo>
                      <a:pt x="664729" y="330033"/>
                      <a:pt x="516908" y="343187"/>
                      <a:pt x="682907" y="324742"/>
                    </a:cubicBezTo>
                    <a:cubicBezTo>
                      <a:pt x="721444" y="320460"/>
                      <a:pt x="760071" y="317025"/>
                      <a:pt x="798653" y="313167"/>
                    </a:cubicBezTo>
                    <a:cubicBezTo>
                      <a:pt x="810919" y="304990"/>
                      <a:pt x="848281" y="283361"/>
                      <a:pt x="856527" y="266869"/>
                    </a:cubicBezTo>
                    <a:cubicBezTo>
                      <a:pt x="867440" y="245044"/>
                      <a:pt x="879676" y="197421"/>
                      <a:pt x="879676" y="197421"/>
                    </a:cubicBezTo>
                    <a:cubicBezTo>
                      <a:pt x="871497" y="185153"/>
                      <a:pt x="849871" y="147794"/>
                      <a:pt x="833377" y="139547"/>
                    </a:cubicBezTo>
                    <a:cubicBezTo>
                      <a:pt x="811552" y="128634"/>
                      <a:pt x="787078" y="124114"/>
                      <a:pt x="763929" y="116398"/>
                    </a:cubicBezTo>
                    <a:lnTo>
                      <a:pt x="729205" y="104823"/>
                    </a:lnTo>
                    <a:cubicBezTo>
                      <a:pt x="725347" y="93248"/>
                      <a:pt x="724722" y="80027"/>
                      <a:pt x="717631" y="70099"/>
                    </a:cubicBezTo>
                    <a:cubicBezTo>
                      <a:pt x="688995" y="30008"/>
                      <a:pt x="677341" y="22409"/>
                      <a:pt x="636608" y="12226"/>
                    </a:cubicBezTo>
                    <a:cubicBezTo>
                      <a:pt x="632865" y="11290"/>
                      <a:pt x="617317" y="-3207"/>
                      <a:pt x="601884" y="651"/>
                    </a:cubicBezTo>
                    <a:close/>
                  </a:path>
                </a:pathLst>
              </a:cu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8" name="Oval 167">
              <a:extLst>
                <a:ext uri="{FF2B5EF4-FFF2-40B4-BE49-F238E27FC236}">
                  <a16:creationId xmlns:a16="http://schemas.microsoft.com/office/drawing/2014/main" id="{5B4462BF-89EC-864C-967D-84AF66AB76F5}"/>
                </a:ext>
              </a:extLst>
            </p:cNvPr>
            <p:cNvSpPr/>
            <p:nvPr/>
          </p:nvSpPr>
          <p:spPr>
            <a:xfrm>
              <a:off x="1032117" y="2688996"/>
              <a:ext cx="147399" cy="116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1</a:t>
              </a:r>
            </a:p>
          </p:txBody>
        </p:sp>
        <p:sp>
          <p:nvSpPr>
            <p:cNvPr id="169" name="Oval 168">
              <a:extLst>
                <a:ext uri="{FF2B5EF4-FFF2-40B4-BE49-F238E27FC236}">
                  <a16:creationId xmlns:a16="http://schemas.microsoft.com/office/drawing/2014/main" id="{888CF458-511A-1640-A1F1-1DC30927BE40}"/>
                </a:ext>
              </a:extLst>
            </p:cNvPr>
            <p:cNvSpPr/>
            <p:nvPr/>
          </p:nvSpPr>
          <p:spPr>
            <a:xfrm>
              <a:off x="1909480" y="2669789"/>
              <a:ext cx="151292" cy="116456"/>
            </a:xfrm>
            <a:prstGeom prst="ellipse">
              <a:avLst/>
            </a:prstGeom>
            <a:solidFill>
              <a:srgbClr val="FBAF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2</a:t>
              </a:r>
            </a:p>
          </p:txBody>
        </p:sp>
        <p:sp>
          <p:nvSpPr>
            <p:cNvPr id="170" name="Oval 169">
              <a:extLst>
                <a:ext uri="{FF2B5EF4-FFF2-40B4-BE49-F238E27FC236}">
                  <a16:creationId xmlns:a16="http://schemas.microsoft.com/office/drawing/2014/main" id="{B8F732E5-58AA-8D41-8465-7B54B993AA87}"/>
                </a:ext>
              </a:extLst>
            </p:cNvPr>
            <p:cNvSpPr/>
            <p:nvPr/>
          </p:nvSpPr>
          <p:spPr>
            <a:xfrm>
              <a:off x="2793848" y="2674281"/>
              <a:ext cx="164370" cy="116456"/>
            </a:xfrm>
            <a:prstGeom prst="ellipse">
              <a:avLst/>
            </a:prstGeom>
            <a:solidFill>
              <a:srgbClr val="B97D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3</a:t>
              </a:r>
            </a:p>
          </p:txBody>
        </p:sp>
        <p:cxnSp>
          <p:nvCxnSpPr>
            <p:cNvPr id="171" name="Straight Arrow Connector 170">
              <a:extLst>
                <a:ext uri="{FF2B5EF4-FFF2-40B4-BE49-F238E27FC236}">
                  <a16:creationId xmlns:a16="http://schemas.microsoft.com/office/drawing/2014/main" id="{583E6666-B535-A848-9D0B-9F55FD4C3CD4}"/>
                </a:ext>
              </a:extLst>
            </p:cNvPr>
            <p:cNvCxnSpPr>
              <a:cxnSpLocks/>
              <a:stCxn id="163" idx="1"/>
              <a:endCxn id="176" idx="0"/>
            </p:cNvCxnSpPr>
            <p:nvPr/>
          </p:nvCxnSpPr>
          <p:spPr>
            <a:xfrm flipH="1">
              <a:off x="1107346" y="1737199"/>
              <a:ext cx="446883" cy="557524"/>
            </a:xfrm>
            <a:prstGeom prst="straightConnector1">
              <a:avLst/>
            </a:prstGeom>
            <a:ln w="28575">
              <a:solidFill>
                <a:srgbClr val="A09552"/>
              </a:solidFill>
              <a:headEnd type="oval" w="sm" len="sm"/>
              <a:tailEnd type="stealth" w="lg" len="med"/>
            </a:ln>
          </p:spPr>
          <p:style>
            <a:lnRef idx="1">
              <a:schemeClr val="accent1"/>
            </a:lnRef>
            <a:fillRef idx="0">
              <a:schemeClr val="accent1"/>
            </a:fillRef>
            <a:effectRef idx="0">
              <a:schemeClr val="accent1"/>
            </a:effectRef>
            <a:fontRef idx="minor">
              <a:schemeClr val="tx1"/>
            </a:fontRef>
          </p:style>
        </p:cxnSp>
      </p:grpSp>
      <p:cxnSp>
        <p:nvCxnSpPr>
          <p:cNvPr id="191" name="Straight Connector 190">
            <a:extLst>
              <a:ext uri="{FF2B5EF4-FFF2-40B4-BE49-F238E27FC236}">
                <a16:creationId xmlns:a16="http://schemas.microsoft.com/office/drawing/2014/main" id="{E3304817-9BE6-1947-8F30-A79CE542A041}"/>
              </a:ext>
            </a:extLst>
          </p:cNvPr>
          <p:cNvCxnSpPr>
            <a:cxnSpLocks/>
          </p:cNvCxnSpPr>
          <p:nvPr/>
        </p:nvCxnSpPr>
        <p:spPr>
          <a:xfrm flipV="1">
            <a:off x="367586" y="2688441"/>
            <a:ext cx="3167351" cy="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4" name="Right Arrow 193">
            <a:extLst>
              <a:ext uri="{FF2B5EF4-FFF2-40B4-BE49-F238E27FC236}">
                <a16:creationId xmlns:a16="http://schemas.microsoft.com/office/drawing/2014/main" id="{9651AED9-642F-E444-A703-B2AA553AD59F}"/>
              </a:ext>
            </a:extLst>
          </p:cNvPr>
          <p:cNvSpPr/>
          <p:nvPr/>
        </p:nvSpPr>
        <p:spPr>
          <a:xfrm rot="635203">
            <a:off x="3572951" y="3103451"/>
            <a:ext cx="1935857" cy="3800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ight Arrow 194">
            <a:extLst>
              <a:ext uri="{FF2B5EF4-FFF2-40B4-BE49-F238E27FC236}">
                <a16:creationId xmlns:a16="http://schemas.microsoft.com/office/drawing/2014/main" id="{E584CA73-65D4-9045-B10E-14DB41981019}"/>
              </a:ext>
            </a:extLst>
          </p:cNvPr>
          <p:cNvSpPr/>
          <p:nvPr/>
        </p:nvSpPr>
        <p:spPr>
          <a:xfrm rot="837668">
            <a:off x="3599699" y="874056"/>
            <a:ext cx="1097270" cy="3800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6" name="Group 195">
            <a:extLst>
              <a:ext uri="{FF2B5EF4-FFF2-40B4-BE49-F238E27FC236}">
                <a16:creationId xmlns:a16="http://schemas.microsoft.com/office/drawing/2014/main" id="{73AF7C8F-92F5-7E4C-9B21-53145339B20C}"/>
              </a:ext>
            </a:extLst>
          </p:cNvPr>
          <p:cNvGrpSpPr/>
          <p:nvPr/>
        </p:nvGrpSpPr>
        <p:grpSpPr>
          <a:xfrm>
            <a:off x="355067" y="2813617"/>
            <a:ext cx="3174544" cy="541756"/>
            <a:chOff x="637463" y="1095254"/>
            <a:chExt cx="2244508" cy="541756"/>
          </a:xfrm>
        </p:grpSpPr>
        <p:sp>
          <p:nvSpPr>
            <p:cNvPr id="197" name="Rounded Rectangle 196">
              <a:extLst>
                <a:ext uri="{FF2B5EF4-FFF2-40B4-BE49-F238E27FC236}">
                  <a16:creationId xmlns:a16="http://schemas.microsoft.com/office/drawing/2014/main" id="{4C8972AA-E70E-D248-B7A5-0778AC27A77E}"/>
                </a:ext>
              </a:extLst>
            </p:cNvPr>
            <p:cNvSpPr/>
            <p:nvPr/>
          </p:nvSpPr>
          <p:spPr>
            <a:xfrm>
              <a:off x="685012" y="1095254"/>
              <a:ext cx="2170166" cy="541756"/>
            </a:xfrm>
            <a:prstGeom prst="roundRect">
              <a:avLst/>
            </a:prstGeom>
            <a:solidFill>
              <a:schemeClr val="accent6">
                <a:lumMod val="40000"/>
                <a:lumOff val="60000"/>
              </a:schemeClr>
            </a:solidFill>
            <a:ln w="38100">
              <a:solidFill>
                <a:srgbClr val="004A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198" name="TextBox 197">
              <a:extLst>
                <a:ext uri="{FF2B5EF4-FFF2-40B4-BE49-F238E27FC236}">
                  <a16:creationId xmlns:a16="http://schemas.microsoft.com/office/drawing/2014/main" id="{68731F33-8269-334E-B5A9-0E74CC7DB6C5}"/>
                </a:ext>
              </a:extLst>
            </p:cNvPr>
            <p:cNvSpPr txBox="1"/>
            <p:nvPr/>
          </p:nvSpPr>
          <p:spPr>
            <a:xfrm>
              <a:off x="637463" y="1121209"/>
              <a:ext cx="2244508" cy="492443"/>
            </a:xfrm>
            <a:prstGeom prst="rect">
              <a:avLst/>
            </a:prstGeom>
            <a:noFill/>
          </p:spPr>
          <p:txBody>
            <a:bodyPr wrap="square" rtlCol="0">
              <a:spAutoFit/>
            </a:bodyPr>
            <a:lstStyle/>
            <a:p>
              <a:pPr algn="ctr"/>
              <a:r>
                <a:rPr lang="en-US" sz="2600" b="1"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Central Region</a:t>
              </a:r>
            </a:p>
          </p:txBody>
        </p:sp>
      </p:grpSp>
      <p:grpSp>
        <p:nvGrpSpPr>
          <p:cNvPr id="199" name="Group 198">
            <a:extLst>
              <a:ext uri="{FF2B5EF4-FFF2-40B4-BE49-F238E27FC236}">
                <a16:creationId xmlns:a16="http://schemas.microsoft.com/office/drawing/2014/main" id="{4AC8DC4E-8D13-4143-876C-DCB8022EC0C3}"/>
              </a:ext>
            </a:extLst>
          </p:cNvPr>
          <p:cNvGrpSpPr/>
          <p:nvPr/>
        </p:nvGrpSpPr>
        <p:grpSpPr>
          <a:xfrm>
            <a:off x="373840" y="4883294"/>
            <a:ext cx="3174544" cy="541756"/>
            <a:chOff x="597974" y="5236864"/>
            <a:chExt cx="2244508" cy="541756"/>
          </a:xfrm>
        </p:grpSpPr>
        <p:sp>
          <p:nvSpPr>
            <p:cNvPr id="200" name="Rounded Rectangle 199">
              <a:extLst>
                <a:ext uri="{FF2B5EF4-FFF2-40B4-BE49-F238E27FC236}">
                  <a16:creationId xmlns:a16="http://schemas.microsoft.com/office/drawing/2014/main" id="{9252BB35-D303-BF44-BCCE-AFD2764B59C1}"/>
                </a:ext>
              </a:extLst>
            </p:cNvPr>
            <p:cNvSpPr/>
            <p:nvPr/>
          </p:nvSpPr>
          <p:spPr>
            <a:xfrm>
              <a:off x="627159" y="5236864"/>
              <a:ext cx="2170166" cy="541756"/>
            </a:xfrm>
            <a:prstGeom prst="roundRect">
              <a:avLst/>
            </a:prstGeom>
            <a:solidFill>
              <a:schemeClr val="accent6">
                <a:lumMod val="40000"/>
                <a:lumOff val="60000"/>
              </a:schemeClr>
            </a:solidFill>
            <a:ln w="38100">
              <a:solidFill>
                <a:srgbClr val="004A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201" name="TextBox 200">
              <a:extLst>
                <a:ext uri="{FF2B5EF4-FFF2-40B4-BE49-F238E27FC236}">
                  <a16:creationId xmlns:a16="http://schemas.microsoft.com/office/drawing/2014/main" id="{8C3D9FDD-0023-574E-B2A8-7879E9042967}"/>
                </a:ext>
              </a:extLst>
            </p:cNvPr>
            <p:cNvSpPr txBox="1"/>
            <p:nvPr/>
          </p:nvSpPr>
          <p:spPr>
            <a:xfrm>
              <a:off x="597974" y="5248315"/>
              <a:ext cx="2244508" cy="492443"/>
            </a:xfrm>
            <a:prstGeom prst="rect">
              <a:avLst/>
            </a:prstGeom>
            <a:noFill/>
          </p:spPr>
          <p:txBody>
            <a:bodyPr wrap="square" rtlCol="0">
              <a:spAutoFit/>
            </a:bodyPr>
            <a:lstStyle/>
            <a:p>
              <a:pPr algn="ctr"/>
              <a:r>
                <a:rPr lang="en-US" sz="2600" b="1"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Southern Region</a:t>
              </a:r>
            </a:p>
          </p:txBody>
        </p:sp>
      </p:grpSp>
      <p:cxnSp>
        <p:nvCxnSpPr>
          <p:cNvPr id="206" name="Straight Connector 205">
            <a:extLst>
              <a:ext uri="{FF2B5EF4-FFF2-40B4-BE49-F238E27FC236}">
                <a16:creationId xmlns:a16="http://schemas.microsoft.com/office/drawing/2014/main" id="{426A9428-91F6-AE48-A05B-EC990122057A}"/>
              </a:ext>
            </a:extLst>
          </p:cNvPr>
          <p:cNvCxnSpPr>
            <a:cxnSpLocks/>
          </p:cNvCxnSpPr>
          <p:nvPr/>
        </p:nvCxnSpPr>
        <p:spPr>
          <a:xfrm flipV="1">
            <a:off x="358622" y="4763763"/>
            <a:ext cx="3167351" cy="1"/>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973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3721-F19F-2F44-B158-5CC649A573F3}"/>
              </a:ext>
            </a:extLst>
          </p:cNvPr>
          <p:cNvSpPr>
            <a:spLocks noGrp="1"/>
          </p:cNvSpPr>
          <p:nvPr>
            <p:ph type="title"/>
          </p:nvPr>
        </p:nvSpPr>
        <p:spPr/>
        <p:txBody>
          <a:bodyPr/>
          <a:lstStyle/>
          <a:p>
            <a:r>
              <a:rPr lang="en-US" dirty="0"/>
              <a:t>Application Information </a:t>
            </a:r>
          </a:p>
        </p:txBody>
      </p:sp>
      <p:sp>
        <p:nvSpPr>
          <p:cNvPr id="3" name="Text Placeholder 2">
            <a:extLst>
              <a:ext uri="{FF2B5EF4-FFF2-40B4-BE49-F238E27FC236}">
                <a16:creationId xmlns:a16="http://schemas.microsoft.com/office/drawing/2014/main" id="{6006946F-3D49-0B42-90B2-4A4C9AE172E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97943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AD629F-D911-2343-8F48-234FED4EB907}"/>
              </a:ext>
            </a:extLst>
          </p:cNvPr>
          <p:cNvSpPr>
            <a:spLocks noGrp="1"/>
          </p:cNvSpPr>
          <p:nvPr>
            <p:ph type="title"/>
          </p:nvPr>
        </p:nvSpPr>
        <p:spPr>
          <a:xfrm>
            <a:off x="568846" y="353018"/>
            <a:ext cx="10310964" cy="1320800"/>
          </a:xfrm>
        </p:spPr>
        <p:txBody>
          <a:bodyPr/>
          <a:lstStyle/>
          <a:p>
            <a:r>
              <a:rPr lang="en-US" b="1" dirty="0"/>
              <a:t>What is the Application Process and Timeline?</a:t>
            </a:r>
          </a:p>
        </p:txBody>
      </p:sp>
      <p:sp>
        <p:nvSpPr>
          <p:cNvPr id="10" name="Content Placeholder 9">
            <a:extLst>
              <a:ext uri="{FF2B5EF4-FFF2-40B4-BE49-F238E27FC236}">
                <a16:creationId xmlns:a16="http://schemas.microsoft.com/office/drawing/2014/main" id="{8C290E0A-6BA1-8D43-9201-DCF6D407F23A}"/>
              </a:ext>
            </a:extLst>
          </p:cNvPr>
          <p:cNvSpPr>
            <a:spLocks noGrp="1"/>
          </p:cNvSpPr>
          <p:nvPr>
            <p:ph idx="1"/>
          </p:nvPr>
        </p:nvSpPr>
        <p:spPr>
          <a:xfrm>
            <a:off x="568846" y="1142102"/>
            <a:ext cx="8596668" cy="5715898"/>
          </a:xfrm>
        </p:spPr>
        <p:txBody>
          <a:bodyPr>
            <a:normAutofit/>
          </a:bodyPr>
          <a:lstStyle/>
          <a:p>
            <a:pPr>
              <a:buAutoNum type="arabicPeriod"/>
            </a:pPr>
            <a:r>
              <a:rPr lang="en-US" dirty="0"/>
              <a:t>Submit an </a:t>
            </a:r>
            <a:r>
              <a:rPr lang="en-US" b="1" dirty="0"/>
              <a:t>Intent to Apply </a:t>
            </a:r>
            <a:r>
              <a:rPr lang="en-US" dirty="0"/>
              <a:t>by September 21</a:t>
            </a:r>
            <a:r>
              <a:rPr lang="en-US" baseline="30000" dirty="0"/>
              <a:t>st</a:t>
            </a:r>
            <a:r>
              <a:rPr lang="en-US" dirty="0"/>
              <a:t>, 2018 </a:t>
            </a:r>
          </a:p>
          <a:p>
            <a:pPr lvl="1" fontAlgn="base"/>
            <a:r>
              <a:rPr lang="en-US" sz="1800" dirty="0"/>
              <a:t>Cover Sheet (1 page)  </a:t>
            </a:r>
          </a:p>
          <a:p>
            <a:pPr lvl="1" fontAlgn="base"/>
            <a:r>
              <a:rPr lang="en-US" sz="1800" dirty="0"/>
              <a:t>Contact and Demographic Information (2 pages) </a:t>
            </a:r>
          </a:p>
          <a:p>
            <a:pPr marL="0" indent="0">
              <a:buNone/>
            </a:pPr>
            <a:endParaRPr lang="en-US" dirty="0"/>
          </a:p>
          <a:p>
            <a:pPr>
              <a:buAutoNum type="arabicPeriod"/>
            </a:pPr>
            <a:r>
              <a:rPr lang="en-US" dirty="0"/>
              <a:t>Submit a </a:t>
            </a:r>
            <a:r>
              <a:rPr lang="en-US" b="1" dirty="0"/>
              <a:t>CALI Reads Application </a:t>
            </a:r>
            <a:r>
              <a:rPr lang="en-US" dirty="0"/>
              <a:t>by October 12</a:t>
            </a:r>
            <a:r>
              <a:rPr lang="en-US" baseline="30000" dirty="0"/>
              <a:t>th</a:t>
            </a:r>
            <a:r>
              <a:rPr lang="en-US" dirty="0"/>
              <a:t>, 2018. </a:t>
            </a:r>
          </a:p>
          <a:p>
            <a:pPr lvl="1" fontAlgn="base"/>
            <a:r>
              <a:rPr lang="en-US" sz="1800" dirty="0"/>
              <a:t>Contact and Demographic Information </a:t>
            </a:r>
          </a:p>
          <a:p>
            <a:pPr lvl="1" fontAlgn="base"/>
            <a:r>
              <a:rPr lang="en-US" sz="1800" dirty="0"/>
              <a:t>District Narrative</a:t>
            </a:r>
          </a:p>
          <a:p>
            <a:pPr lvl="1" fontAlgn="base"/>
            <a:r>
              <a:rPr lang="en-US" sz="1800" dirty="0"/>
              <a:t>Site Narrative (completed by each site)</a:t>
            </a:r>
          </a:p>
          <a:p>
            <a:pPr>
              <a:buAutoNum type="arabicPeriod"/>
            </a:pPr>
            <a:endParaRPr lang="en-US" dirty="0"/>
          </a:p>
          <a:p>
            <a:pPr>
              <a:buAutoNum type="arabicPeriod"/>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11" name="Picture 10">
            <a:extLst>
              <a:ext uri="{FF2B5EF4-FFF2-40B4-BE49-F238E27FC236}">
                <a16:creationId xmlns:a16="http://schemas.microsoft.com/office/drawing/2014/main" id="{216278C1-643F-6948-BDF8-83334141CC27}"/>
              </a:ext>
            </a:extLst>
          </p:cNvPr>
          <p:cNvPicPr>
            <a:picLocks noChangeAspect="1" noChangeArrowheads="1"/>
          </p:cNvPicPr>
          <p:nvPr/>
        </p:nvPicPr>
        <p:blipFill>
          <a:blip r:embed="rId3">
            <a:extLst>
              <a:ext uri="{BEBA8EAE-BF5A-486C-A8C5-ECC9F3942E4B}">
                <a14:imgProps xmlns:a14="http://schemas.microsoft.com/office/drawing/2010/main">
                  <a14:imgLayer>
                    <a14:imgEffect>
                      <a14:sharpenSoften amount="15000"/>
                    </a14:imgEffect>
                    <a14:imgEffect>
                      <a14:brightnessContrast bright="9000" contrast="-25000"/>
                    </a14:imgEffect>
                  </a14:imgLayer>
                </a14:imgProps>
              </a:ext>
              <a:ext uri="{28A0092B-C50C-407E-A947-70E740481C1C}">
                <a14:useLocalDpi xmlns:a14="http://schemas.microsoft.com/office/drawing/2010/main" val="0"/>
              </a:ext>
            </a:extLst>
          </a:blip>
          <a:srcRect/>
          <a:stretch>
            <a:fillRect/>
          </a:stretch>
        </p:blipFill>
        <p:spPr bwMode="auto">
          <a:xfrm>
            <a:off x="227883" y="4410706"/>
            <a:ext cx="11705812" cy="2447294"/>
          </a:xfrm>
          <a:prstGeom prst="rect">
            <a:avLst/>
          </a:prstGeom>
          <a:noFill/>
          <a:ln w="9525">
            <a:solidFill>
              <a:srgbClr val="7C9048"/>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657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AE0EB-AAA6-2A4C-B539-3A88760C6A6F}"/>
              </a:ext>
            </a:extLst>
          </p:cNvPr>
          <p:cNvSpPr>
            <a:spLocks noGrp="1"/>
          </p:cNvSpPr>
          <p:nvPr>
            <p:ph type="title"/>
          </p:nvPr>
        </p:nvSpPr>
        <p:spPr/>
        <p:txBody>
          <a:bodyPr/>
          <a:lstStyle/>
          <a:p>
            <a:r>
              <a:rPr lang="en-US" dirty="0"/>
              <a:t>What are the Intent to Apply Materials?</a:t>
            </a:r>
          </a:p>
        </p:txBody>
      </p:sp>
      <p:sp>
        <p:nvSpPr>
          <p:cNvPr id="3" name="Content Placeholder 2">
            <a:extLst>
              <a:ext uri="{FF2B5EF4-FFF2-40B4-BE49-F238E27FC236}">
                <a16:creationId xmlns:a16="http://schemas.microsoft.com/office/drawing/2014/main" id="{9B426653-6488-424F-AE5C-BB783E651C80}"/>
              </a:ext>
            </a:extLst>
          </p:cNvPr>
          <p:cNvSpPr>
            <a:spLocks noGrp="1"/>
          </p:cNvSpPr>
          <p:nvPr>
            <p:ph idx="1"/>
          </p:nvPr>
        </p:nvSpPr>
        <p:spPr>
          <a:xfrm>
            <a:off x="489551" y="1483832"/>
            <a:ext cx="10527942" cy="4410693"/>
          </a:xfrm>
        </p:spPr>
        <p:txBody>
          <a:bodyPr>
            <a:noAutofit/>
          </a:bodyPr>
          <a:lstStyle/>
          <a:p>
            <a:pPr marL="0" indent="0" fontAlgn="base">
              <a:buNone/>
            </a:pPr>
            <a:r>
              <a:rPr lang="en-US" sz="2400" dirty="0"/>
              <a:t>Identifies: </a:t>
            </a:r>
          </a:p>
          <a:p>
            <a:pPr fontAlgn="base">
              <a:lnSpc>
                <a:spcPct val="200000"/>
              </a:lnSpc>
              <a:buFont typeface="Wingdings" pitchFamily="2" charset="2"/>
              <a:buChar char="Ø"/>
            </a:pPr>
            <a:r>
              <a:rPr lang="en-US" sz="2400" dirty="0"/>
              <a:t>Whether applying as a </a:t>
            </a:r>
            <a:r>
              <a:rPr lang="en-US" sz="2400" b="1" dirty="0"/>
              <a:t>District and/or Consortium </a:t>
            </a:r>
            <a:r>
              <a:rPr lang="en-US" sz="2400" dirty="0"/>
              <a:t>or requesting help in identifying a consortium partner</a:t>
            </a:r>
          </a:p>
          <a:p>
            <a:pPr fontAlgn="base">
              <a:lnSpc>
                <a:spcPct val="200000"/>
              </a:lnSpc>
              <a:buFont typeface="Wingdings" pitchFamily="2" charset="2"/>
              <a:buChar char="Ø"/>
            </a:pPr>
            <a:r>
              <a:rPr lang="en-US" sz="2400" b="1" dirty="0"/>
              <a:t>District Lead Contact </a:t>
            </a:r>
            <a:r>
              <a:rPr lang="en-US" sz="2400" dirty="0"/>
              <a:t>(project point person)</a:t>
            </a:r>
          </a:p>
          <a:p>
            <a:pPr fontAlgn="base">
              <a:lnSpc>
                <a:spcPct val="200000"/>
              </a:lnSpc>
              <a:buFont typeface="Wingdings" pitchFamily="2" charset="2"/>
              <a:buChar char="Ø"/>
            </a:pPr>
            <a:r>
              <a:rPr lang="en-US" sz="2400" b="1" dirty="0"/>
              <a:t>District Fiscal Contact</a:t>
            </a:r>
            <a:r>
              <a:rPr lang="en-US" sz="2400" dirty="0"/>
              <a:t> (contracts and invoices)</a:t>
            </a:r>
          </a:p>
          <a:p>
            <a:pPr fontAlgn="base">
              <a:lnSpc>
                <a:spcPct val="200000"/>
              </a:lnSpc>
              <a:buFont typeface="Wingdings" pitchFamily="2" charset="2"/>
              <a:buChar char="Ø"/>
            </a:pPr>
            <a:r>
              <a:rPr lang="en-US" sz="2400" b="1" dirty="0"/>
              <a:t>3 qualifying middle schools, demographic info, and lead administrator</a:t>
            </a:r>
            <a:endParaRPr lang="en-US" sz="2400" dirty="0"/>
          </a:p>
        </p:txBody>
      </p:sp>
    </p:spTree>
    <p:extLst>
      <p:ext uri="{BB962C8B-B14F-4D97-AF65-F5344CB8AC3E}">
        <p14:creationId xmlns:p14="http://schemas.microsoft.com/office/powerpoint/2010/main" val="314319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FED3C-C235-7647-BDF2-E234631932CE}"/>
              </a:ext>
            </a:extLst>
          </p:cNvPr>
          <p:cNvSpPr>
            <a:spLocks noGrp="1"/>
          </p:cNvSpPr>
          <p:nvPr>
            <p:ph type="title"/>
          </p:nvPr>
        </p:nvSpPr>
        <p:spPr>
          <a:xfrm>
            <a:off x="692832" y="423620"/>
            <a:ext cx="8596668" cy="893736"/>
          </a:xfrm>
        </p:spPr>
        <p:txBody>
          <a:bodyPr>
            <a:normAutofit/>
          </a:bodyPr>
          <a:lstStyle/>
          <a:p>
            <a:r>
              <a:rPr lang="en-US" dirty="0"/>
              <a:t>What are the Application Materials?</a:t>
            </a:r>
          </a:p>
        </p:txBody>
      </p:sp>
      <p:sp>
        <p:nvSpPr>
          <p:cNvPr id="3" name="Content Placeholder 2">
            <a:extLst>
              <a:ext uri="{FF2B5EF4-FFF2-40B4-BE49-F238E27FC236}">
                <a16:creationId xmlns:a16="http://schemas.microsoft.com/office/drawing/2014/main" id="{BD878632-4F71-DE4E-91C1-3972749E9CDA}"/>
              </a:ext>
            </a:extLst>
          </p:cNvPr>
          <p:cNvSpPr>
            <a:spLocks noGrp="1"/>
          </p:cNvSpPr>
          <p:nvPr>
            <p:ph idx="1"/>
          </p:nvPr>
        </p:nvSpPr>
        <p:spPr>
          <a:xfrm>
            <a:off x="692832" y="870487"/>
            <a:ext cx="9960991" cy="5594107"/>
          </a:xfrm>
        </p:spPr>
        <p:txBody>
          <a:bodyPr>
            <a:noAutofit/>
          </a:bodyPr>
          <a:lstStyle/>
          <a:p>
            <a:pPr marL="0" indent="0" fontAlgn="base">
              <a:buNone/>
            </a:pPr>
            <a:endParaRPr lang="en-US" sz="2000" dirty="0"/>
          </a:p>
          <a:p>
            <a:pPr marL="0" indent="0" fontAlgn="base">
              <a:lnSpc>
                <a:spcPct val="150000"/>
              </a:lnSpc>
              <a:buNone/>
            </a:pPr>
            <a:r>
              <a:rPr lang="en-US" sz="2000" b="1" dirty="0"/>
              <a:t>1. District and Site Contact and Demographic Information</a:t>
            </a:r>
          </a:p>
          <a:p>
            <a:pPr marL="0" indent="0" fontAlgn="base">
              <a:lnSpc>
                <a:spcPct val="150000"/>
              </a:lnSpc>
              <a:buNone/>
            </a:pPr>
            <a:r>
              <a:rPr lang="en-US" sz="2000" b="1" dirty="0"/>
              <a:t>2. Written narrative on five questions: </a:t>
            </a:r>
          </a:p>
          <a:p>
            <a:pPr marL="0" indent="0" fontAlgn="base">
              <a:lnSpc>
                <a:spcPct val="150000"/>
              </a:lnSpc>
              <a:buNone/>
            </a:pPr>
            <a:r>
              <a:rPr lang="en-US" sz="2000" b="1" dirty="0">
                <a:solidFill>
                  <a:schemeClr val="accent4"/>
                </a:solidFill>
              </a:rPr>
              <a:t>	District Level Qs</a:t>
            </a:r>
          </a:p>
          <a:p>
            <a:pPr lvl="2" fontAlgn="base">
              <a:lnSpc>
                <a:spcPct val="150000"/>
              </a:lnSpc>
            </a:pPr>
            <a:r>
              <a:rPr lang="en-US" sz="2000" b="1" dirty="0">
                <a:solidFill>
                  <a:schemeClr val="accent4"/>
                </a:solidFill>
              </a:rPr>
              <a:t>Alignment and Fit</a:t>
            </a:r>
          </a:p>
          <a:p>
            <a:pPr lvl="2" fontAlgn="base">
              <a:lnSpc>
                <a:spcPct val="150000"/>
              </a:lnSpc>
            </a:pPr>
            <a:r>
              <a:rPr lang="en-US" sz="2000" b="1" dirty="0">
                <a:solidFill>
                  <a:schemeClr val="accent4"/>
                </a:solidFill>
              </a:rPr>
              <a:t>Special Education Approach and Program</a:t>
            </a:r>
          </a:p>
          <a:p>
            <a:pPr marL="0" indent="0" fontAlgn="base">
              <a:lnSpc>
                <a:spcPct val="150000"/>
              </a:lnSpc>
              <a:buNone/>
            </a:pPr>
            <a:r>
              <a:rPr lang="en-US" sz="2000" b="1" dirty="0">
                <a:solidFill>
                  <a:schemeClr val="accent3">
                    <a:lumMod val="75000"/>
                  </a:schemeClr>
                </a:solidFill>
              </a:rPr>
              <a:t>	Site Level Qs</a:t>
            </a:r>
          </a:p>
          <a:p>
            <a:pPr lvl="2" fontAlgn="base">
              <a:lnSpc>
                <a:spcPct val="150000"/>
              </a:lnSpc>
              <a:buFont typeface="Wingdings" pitchFamily="2" charset="2"/>
              <a:buChar char="Ø"/>
            </a:pPr>
            <a:r>
              <a:rPr lang="en-US" sz="2000" b="1" dirty="0">
                <a:solidFill>
                  <a:schemeClr val="accent3">
                    <a:lumMod val="75000"/>
                  </a:schemeClr>
                </a:solidFill>
              </a:rPr>
              <a:t>English Language Arts/Reading Program</a:t>
            </a:r>
          </a:p>
          <a:p>
            <a:pPr lvl="2" fontAlgn="base">
              <a:lnSpc>
                <a:spcPct val="150000"/>
              </a:lnSpc>
              <a:buFont typeface="Wingdings" pitchFamily="2" charset="2"/>
              <a:buChar char="Ø"/>
            </a:pPr>
            <a:r>
              <a:rPr lang="en-US" sz="2000" b="1" dirty="0">
                <a:solidFill>
                  <a:schemeClr val="accent3">
                    <a:lumMod val="75000"/>
                  </a:schemeClr>
                </a:solidFill>
              </a:rPr>
              <a:t>Leadership Teams Communication and Collaboration</a:t>
            </a:r>
          </a:p>
          <a:p>
            <a:pPr lvl="2" fontAlgn="base">
              <a:lnSpc>
                <a:spcPct val="150000"/>
              </a:lnSpc>
              <a:buFont typeface="Wingdings" pitchFamily="2" charset="2"/>
              <a:buChar char="Ø"/>
            </a:pPr>
            <a:r>
              <a:rPr lang="en-US" sz="2000" b="1" dirty="0">
                <a:solidFill>
                  <a:schemeClr val="accent3">
                    <a:lumMod val="75000"/>
                  </a:schemeClr>
                </a:solidFill>
              </a:rPr>
              <a:t>Data-based Decision Making</a:t>
            </a:r>
          </a:p>
          <a:p>
            <a:pPr marL="0" indent="0" fontAlgn="base">
              <a:buNone/>
            </a:pPr>
            <a:endParaRPr lang="en-US" sz="2000" b="1" dirty="0"/>
          </a:p>
          <a:p>
            <a:endParaRPr lang="en-US" sz="2000" dirty="0"/>
          </a:p>
        </p:txBody>
      </p:sp>
    </p:spTree>
    <p:extLst>
      <p:ext uri="{BB962C8B-B14F-4D97-AF65-F5344CB8AC3E}">
        <p14:creationId xmlns:p14="http://schemas.microsoft.com/office/powerpoint/2010/main" val="322200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724BF7-FB52-BE48-96FF-032CBC190D68}"/>
              </a:ext>
            </a:extLst>
          </p:cNvPr>
          <p:cNvSpPr>
            <a:spLocks noGrp="1"/>
          </p:cNvSpPr>
          <p:nvPr>
            <p:ph type="title"/>
          </p:nvPr>
        </p:nvSpPr>
        <p:spPr>
          <a:xfrm>
            <a:off x="677334" y="609600"/>
            <a:ext cx="8596668" cy="769749"/>
          </a:xfrm>
        </p:spPr>
        <p:txBody>
          <a:bodyPr/>
          <a:lstStyle/>
          <a:p>
            <a:r>
              <a:rPr lang="en-US" dirty="0"/>
              <a:t>Application Narrative Scoring Criteria</a:t>
            </a:r>
          </a:p>
        </p:txBody>
      </p:sp>
      <p:sp>
        <p:nvSpPr>
          <p:cNvPr id="5" name="Content Placeholder 4">
            <a:extLst>
              <a:ext uri="{FF2B5EF4-FFF2-40B4-BE49-F238E27FC236}">
                <a16:creationId xmlns:a16="http://schemas.microsoft.com/office/drawing/2014/main" id="{733E4EC7-C080-8B48-90EE-9D563F82276B}"/>
              </a:ext>
            </a:extLst>
          </p:cNvPr>
          <p:cNvSpPr>
            <a:spLocks noGrp="1"/>
          </p:cNvSpPr>
          <p:nvPr>
            <p:ph idx="1"/>
          </p:nvPr>
        </p:nvSpPr>
        <p:spPr>
          <a:xfrm>
            <a:off x="677333" y="1379349"/>
            <a:ext cx="9827633" cy="5106511"/>
          </a:xfrm>
        </p:spPr>
        <p:txBody>
          <a:bodyPr>
            <a:normAutofit/>
          </a:bodyPr>
          <a:lstStyle/>
          <a:p>
            <a:pPr marL="0" indent="0" fontAlgn="base">
              <a:buNone/>
            </a:pPr>
            <a:r>
              <a:rPr lang="en-US" sz="2000" b="1" dirty="0"/>
              <a:t>District Readiness will be evaluated using the following five Criteria:</a:t>
            </a:r>
            <a:r>
              <a:rPr lang="en-US" sz="2000" dirty="0"/>
              <a:t>  </a:t>
            </a:r>
          </a:p>
          <a:p>
            <a:pPr fontAlgn="base">
              <a:buFont typeface="+mj-lt"/>
              <a:buAutoNum type="alphaUcPeriod"/>
            </a:pPr>
            <a:r>
              <a:rPr lang="en-US" sz="2000" dirty="0"/>
              <a:t>Demonstration of need and readiness for project implementation (as evidenced by alignment to other district priorities, the LCAP plan, and current initiatives at district and site level).  </a:t>
            </a:r>
          </a:p>
          <a:p>
            <a:pPr fontAlgn="base">
              <a:buFont typeface="+mj-lt"/>
              <a:buAutoNum type="alphaUcPeriod"/>
            </a:pPr>
            <a:r>
              <a:rPr lang="en-US" sz="2000" dirty="0"/>
              <a:t>Demonstrated approach to inclusive education, individualized programming, and collaboration across service professionals and families.  </a:t>
            </a:r>
          </a:p>
          <a:p>
            <a:pPr fontAlgn="base">
              <a:buFont typeface="+mj-lt"/>
              <a:buAutoNum type="alphaUcPeriod"/>
            </a:pPr>
            <a:r>
              <a:rPr lang="en-US" sz="2000" dirty="0"/>
              <a:t>Demonstrated use of data-based decision making (as evidenced by academic data collection and analysis used to guide student support and services).  </a:t>
            </a:r>
          </a:p>
          <a:p>
            <a:pPr fontAlgn="base">
              <a:buFont typeface="+mj-lt"/>
              <a:buAutoNum type="alphaUcPeriod"/>
            </a:pPr>
            <a:r>
              <a:rPr lang="en-US" sz="2000" dirty="0"/>
              <a:t>Demonstrated application of tiered systems of support (as evidenced by identified interventions, how students are identified for extra support(s), and teacher training).  </a:t>
            </a:r>
          </a:p>
          <a:p>
            <a:pPr fontAlgn="base">
              <a:buFont typeface="+mj-lt"/>
              <a:buAutoNum type="alphaUcPeriod"/>
            </a:pPr>
            <a:r>
              <a:rPr lang="en-US" sz="2000" dirty="0"/>
              <a:t>Demonstration of district and site leadership focused on literacy and/or students with disabilities.  </a:t>
            </a:r>
          </a:p>
          <a:p>
            <a:endParaRPr lang="en-US" sz="2000" dirty="0"/>
          </a:p>
        </p:txBody>
      </p:sp>
    </p:spTree>
    <p:extLst>
      <p:ext uri="{BB962C8B-B14F-4D97-AF65-F5344CB8AC3E}">
        <p14:creationId xmlns:p14="http://schemas.microsoft.com/office/powerpoint/2010/main" val="260601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0AA58F-3654-4241-A9FC-BE363CCF916E}"/>
              </a:ext>
            </a:extLst>
          </p:cNvPr>
          <p:cNvSpPr>
            <a:spLocks noGrp="1"/>
          </p:cNvSpPr>
          <p:nvPr>
            <p:ph type="ctrTitle"/>
          </p:nvPr>
        </p:nvSpPr>
        <p:spPr>
          <a:xfrm>
            <a:off x="805318" y="2404531"/>
            <a:ext cx="8678924" cy="1646302"/>
          </a:xfrm>
        </p:spPr>
        <p:txBody>
          <a:bodyPr/>
          <a:lstStyle/>
          <a:p>
            <a:r>
              <a:rPr lang="en-US" dirty="0"/>
              <a:t>Overview of Participant Commitments</a:t>
            </a:r>
          </a:p>
        </p:txBody>
      </p:sp>
      <p:sp>
        <p:nvSpPr>
          <p:cNvPr id="5" name="Subtitle 4">
            <a:extLst>
              <a:ext uri="{FF2B5EF4-FFF2-40B4-BE49-F238E27FC236}">
                <a16:creationId xmlns:a16="http://schemas.microsoft.com/office/drawing/2014/main" id="{766E57A1-9056-5C46-89E7-18C5D6BB445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89986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F0FEC-3322-864A-9183-B6FFF9E4D331}"/>
              </a:ext>
            </a:extLst>
          </p:cNvPr>
          <p:cNvSpPr>
            <a:spLocks noGrp="1"/>
          </p:cNvSpPr>
          <p:nvPr>
            <p:ph type="title"/>
          </p:nvPr>
        </p:nvSpPr>
        <p:spPr>
          <a:xfrm>
            <a:off x="677334" y="609600"/>
            <a:ext cx="8596668" cy="985284"/>
          </a:xfrm>
        </p:spPr>
        <p:txBody>
          <a:bodyPr/>
          <a:lstStyle/>
          <a:p>
            <a:r>
              <a:rPr lang="en-US" dirty="0"/>
              <a:t>What are Districts Expected to do?</a:t>
            </a:r>
          </a:p>
        </p:txBody>
      </p:sp>
      <p:sp>
        <p:nvSpPr>
          <p:cNvPr id="3" name="Content Placeholder 2">
            <a:extLst>
              <a:ext uri="{FF2B5EF4-FFF2-40B4-BE49-F238E27FC236}">
                <a16:creationId xmlns:a16="http://schemas.microsoft.com/office/drawing/2014/main" id="{12883137-9093-C144-AFE7-434A7F04CFB2}"/>
              </a:ext>
            </a:extLst>
          </p:cNvPr>
          <p:cNvSpPr>
            <a:spLocks noGrp="1"/>
          </p:cNvSpPr>
          <p:nvPr>
            <p:ph idx="1"/>
          </p:nvPr>
        </p:nvSpPr>
        <p:spPr>
          <a:xfrm>
            <a:off x="677333" y="1360967"/>
            <a:ext cx="10550647" cy="4869710"/>
          </a:xfrm>
        </p:spPr>
        <p:txBody>
          <a:bodyPr>
            <a:noAutofit/>
          </a:bodyPr>
          <a:lstStyle/>
          <a:p>
            <a:pPr fontAlgn="base">
              <a:lnSpc>
                <a:spcPct val="200000"/>
              </a:lnSpc>
            </a:pPr>
            <a:r>
              <a:rPr lang="en-US" dirty="0">
                <a:solidFill>
                  <a:schemeClr val="tx1"/>
                </a:solidFill>
              </a:rPr>
              <a:t>Choose a </a:t>
            </a:r>
            <a:r>
              <a:rPr lang="en-US" b="1" dirty="0">
                <a:solidFill>
                  <a:schemeClr val="tx1"/>
                </a:solidFill>
              </a:rPr>
              <a:t>district representative</a:t>
            </a:r>
            <a:r>
              <a:rPr lang="en-US" dirty="0">
                <a:solidFill>
                  <a:schemeClr val="tx1"/>
                </a:solidFill>
              </a:rPr>
              <a:t>  </a:t>
            </a:r>
          </a:p>
          <a:p>
            <a:pPr fontAlgn="base">
              <a:lnSpc>
                <a:spcPct val="200000"/>
              </a:lnSpc>
            </a:pPr>
            <a:r>
              <a:rPr lang="en-US" dirty="0">
                <a:solidFill>
                  <a:schemeClr val="tx1"/>
                </a:solidFill>
              </a:rPr>
              <a:t>Identify a </a:t>
            </a:r>
            <a:r>
              <a:rPr lang="en-US" b="1" dirty="0">
                <a:solidFill>
                  <a:schemeClr val="tx1"/>
                </a:solidFill>
              </a:rPr>
              <a:t>fiscal lead </a:t>
            </a:r>
            <a:r>
              <a:rPr lang="en-US" dirty="0">
                <a:solidFill>
                  <a:schemeClr val="tx1"/>
                </a:solidFill>
              </a:rPr>
              <a:t> </a:t>
            </a:r>
          </a:p>
          <a:p>
            <a:pPr fontAlgn="base">
              <a:lnSpc>
                <a:spcPct val="200000"/>
              </a:lnSpc>
            </a:pPr>
            <a:r>
              <a:rPr lang="en-US" dirty="0">
                <a:solidFill>
                  <a:schemeClr val="tx1"/>
                </a:solidFill>
              </a:rPr>
              <a:t>Collaborate with a CALI </a:t>
            </a:r>
            <a:r>
              <a:rPr lang="en-US" b="1" dirty="0">
                <a:solidFill>
                  <a:schemeClr val="tx1"/>
                </a:solidFill>
              </a:rPr>
              <a:t>Regional Coach  </a:t>
            </a:r>
          </a:p>
          <a:p>
            <a:pPr fontAlgn="base">
              <a:lnSpc>
                <a:spcPct val="200000"/>
              </a:lnSpc>
            </a:pPr>
            <a:r>
              <a:rPr lang="en-US" dirty="0">
                <a:solidFill>
                  <a:schemeClr val="tx1"/>
                </a:solidFill>
              </a:rPr>
              <a:t>Form a </a:t>
            </a:r>
            <a:r>
              <a:rPr lang="en-US" b="1" dirty="0">
                <a:solidFill>
                  <a:schemeClr val="tx1"/>
                </a:solidFill>
              </a:rPr>
              <a:t>District Support Team (DST) </a:t>
            </a:r>
            <a:r>
              <a:rPr lang="en-US" dirty="0">
                <a:solidFill>
                  <a:schemeClr val="tx1"/>
                </a:solidFill>
              </a:rPr>
              <a:t>and leader</a:t>
            </a:r>
          </a:p>
          <a:p>
            <a:pPr fontAlgn="base">
              <a:lnSpc>
                <a:spcPct val="200000"/>
              </a:lnSpc>
            </a:pPr>
            <a:r>
              <a:rPr lang="en-US" dirty="0">
                <a:solidFill>
                  <a:schemeClr val="tx1"/>
                </a:solidFill>
              </a:rPr>
              <a:t>Host a </a:t>
            </a:r>
            <a:r>
              <a:rPr lang="en-US" b="1" dirty="0">
                <a:solidFill>
                  <a:schemeClr val="tx1"/>
                </a:solidFill>
              </a:rPr>
              <a:t>One-Day Regional Workshop </a:t>
            </a:r>
            <a:r>
              <a:rPr lang="en-US" dirty="0">
                <a:solidFill>
                  <a:schemeClr val="tx1"/>
                </a:solidFill>
              </a:rPr>
              <a:t>(facilitated by CALI) </a:t>
            </a:r>
          </a:p>
          <a:p>
            <a:pPr fontAlgn="base">
              <a:lnSpc>
                <a:spcPct val="200000"/>
              </a:lnSpc>
            </a:pPr>
            <a:r>
              <a:rPr lang="en-US" b="1" dirty="0">
                <a:solidFill>
                  <a:schemeClr val="tx1"/>
                </a:solidFill>
              </a:rPr>
              <a:t>Encourage participation</a:t>
            </a:r>
          </a:p>
          <a:p>
            <a:pPr fontAlgn="base">
              <a:lnSpc>
                <a:spcPct val="200000"/>
              </a:lnSpc>
            </a:pPr>
            <a:r>
              <a:rPr lang="en-US" b="1" dirty="0">
                <a:solidFill>
                  <a:schemeClr val="tx1"/>
                </a:solidFill>
              </a:rPr>
              <a:t>Leverage project funds </a:t>
            </a:r>
            <a:r>
              <a:rPr lang="en-US" dirty="0">
                <a:solidFill>
                  <a:schemeClr val="tx1"/>
                </a:solidFill>
              </a:rPr>
              <a:t>appropriately </a:t>
            </a:r>
          </a:p>
          <a:p>
            <a:pPr fontAlgn="base">
              <a:lnSpc>
                <a:spcPct val="200000"/>
              </a:lnSpc>
            </a:pPr>
            <a:r>
              <a:rPr lang="en-US" b="1" dirty="0">
                <a:solidFill>
                  <a:schemeClr val="tx1"/>
                </a:solidFill>
              </a:rPr>
              <a:t>Distribute project funds</a:t>
            </a:r>
            <a:r>
              <a:rPr lang="en-US" dirty="0">
                <a:solidFill>
                  <a:schemeClr val="tx1"/>
                </a:solidFill>
              </a:rPr>
              <a:t> for teacher release time or extended time for CALI activities  </a:t>
            </a:r>
          </a:p>
        </p:txBody>
      </p:sp>
    </p:spTree>
    <p:extLst>
      <p:ext uri="{BB962C8B-B14F-4D97-AF65-F5344CB8AC3E}">
        <p14:creationId xmlns:p14="http://schemas.microsoft.com/office/powerpoint/2010/main" val="2402492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3214-FF51-DC47-9AA2-D87C32DB3FA8}"/>
              </a:ext>
            </a:extLst>
          </p:cNvPr>
          <p:cNvSpPr>
            <a:spLocks noGrp="1"/>
          </p:cNvSpPr>
          <p:nvPr>
            <p:ph type="title"/>
          </p:nvPr>
        </p:nvSpPr>
        <p:spPr>
          <a:xfrm>
            <a:off x="677334" y="269359"/>
            <a:ext cx="8596668" cy="1320800"/>
          </a:xfrm>
        </p:spPr>
        <p:txBody>
          <a:bodyPr/>
          <a:lstStyle/>
          <a:p>
            <a:r>
              <a:rPr lang="en-US" dirty="0"/>
              <a:t>What are Sites Expected to do?</a:t>
            </a:r>
          </a:p>
        </p:txBody>
      </p:sp>
      <p:sp>
        <p:nvSpPr>
          <p:cNvPr id="3" name="Content Placeholder 2">
            <a:extLst>
              <a:ext uri="{FF2B5EF4-FFF2-40B4-BE49-F238E27FC236}">
                <a16:creationId xmlns:a16="http://schemas.microsoft.com/office/drawing/2014/main" id="{8070F225-3425-3943-BC5E-51C0A88D25D3}"/>
              </a:ext>
            </a:extLst>
          </p:cNvPr>
          <p:cNvSpPr>
            <a:spLocks noGrp="1"/>
          </p:cNvSpPr>
          <p:nvPr>
            <p:ph idx="1"/>
          </p:nvPr>
        </p:nvSpPr>
        <p:spPr>
          <a:xfrm>
            <a:off x="1102636" y="929759"/>
            <a:ext cx="8596668" cy="4933506"/>
          </a:xfrm>
        </p:spPr>
        <p:txBody>
          <a:bodyPr>
            <a:noAutofit/>
          </a:bodyPr>
          <a:lstStyle/>
          <a:p>
            <a:pPr fontAlgn="base">
              <a:lnSpc>
                <a:spcPct val="200000"/>
              </a:lnSpc>
            </a:pPr>
            <a:r>
              <a:rPr lang="en-US" dirty="0">
                <a:solidFill>
                  <a:schemeClr val="tx1"/>
                </a:solidFill>
              </a:rPr>
              <a:t>Identify</a:t>
            </a:r>
            <a:r>
              <a:rPr lang="en-US" b="1" dirty="0">
                <a:solidFill>
                  <a:schemeClr val="tx1"/>
                </a:solidFill>
              </a:rPr>
              <a:t> participants </a:t>
            </a:r>
          </a:p>
          <a:p>
            <a:pPr fontAlgn="base">
              <a:lnSpc>
                <a:spcPct val="200000"/>
              </a:lnSpc>
            </a:pPr>
            <a:r>
              <a:rPr lang="en-US" dirty="0">
                <a:solidFill>
                  <a:schemeClr val="tx1"/>
                </a:solidFill>
              </a:rPr>
              <a:t>Form and attend </a:t>
            </a:r>
            <a:r>
              <a:rPr lang="en-US" b="1" dirty="0">
                <a:solidFill>
                  <a:schemeClr val="tx1"/>
                </a:solidFill>
              </a:rPr>
              <a:t>leadership teams </a:t>
            </a:r>
            <a:r>
              <a:rPr lang="en-US" dirty="0">
                <a:solidFill>
                  <a:schemeClr val="tx1"/>
                </a:solidFill>
              </a:rPr>
              <a:t> </a:t>
            </a:r>
          </a:p>
          <a:p>
            <a:pPr fontAlgn="base">
              <a:lnSpc>
                <a:spcPct val="200000"/>
              </a:lnSpc>
            </a:pPr>
            <a:r>
              <a:rPr lang="en-US" b="1" dirty="0">
                <a:solidFill>
                  <a:schemeClr val="tx1"/>
                </a:solidFill>
              </a:rPr>
              <a:t>Leverage project funds appropriately</a:t>
            </a:r>
            <a:r>
              <a:rPr lang="en-US" dirty="0">
                <a:solidFill>
                  <a:schemeClr val="tx1"/>
                </a:solidFill>
              </a:rPr>
              <a:t>: to support team meetings, collaboration, and training  </a:t>
            </a:r>
          </a:p>
          <a:p>
            <a:pPr fontAlgn="base">
              <a:lnSpc>
                <a:spcPct val="200000"/>
              </a:lnSpc>
            </a:pPr>
            <a:r>
              <a:rPr lang="en-US" dirty="0">
                <a:solidFill>
                  <a:schemeClr val="tx1"/>
                </a:solidFill>
              </a:rPr>
              <a:t>Collaborate with the CALI </a:t>
            </a:r>
            <a:r>
              <a:rPr lang="en-US" b="1" dirty="0">
                <a:solidFill>
                  <a:schemeClr val="tx1"/>
                </a:solidFill>
              </a:rPr>
              <a:t>Site Coach</a:t>
            </a:r>
            <a:r>
              <a:rPr lang="en-US" dirty="0">
                <a:solidFill>
                  <a:schemeClr val="tx1"/>
                </a:solidFill>
              </a:rPr>
              <a:t>  </a:t>
            </a:r>
          </a:p>
          <a:p>
            <a:pPr fontAlgn="base">
              <a:lnSpc>
                <a:spcPct val="200000"/>
              </a:lnSpc>
            </a:pPr>
            <a:r>
              <a:rPr lang="en-US" dirty="0">
                <a:solidFill>
                  <a:schemeClr val="tx1"/>
                </a:solidFill>
              </a:rPr>
              <a:t>Attend the </a:t>
            </a:r>
            <a:r>
              <a:rPr lang="en-US" b="1" dirty="0">
                <a:solidFill>
                  <a:schemeClr val="tx1"/>
                </a:solidFill>
              </a:rPr>
              <a:t>Regional Workshop</a:t>
            </a:r>
            <a:r>
              <a:rPr lang="en-US" dirty="0">
                <a:solidFill>
                  <a:schemeClr val="tx1"/>
                </a:solidFill>
              </a:rPr>
              <a:t> </a:t>
            </a:r>
          </a:p>
          <a:p>
            <a:pPr fontAlgn="base">
              <a:lnSpc>
                <a:spcPct val="200000"/>
              </a:lnSpc>
            </a:pPr>
            <a:r>
              <a:rPr lang="en-US" dirty="0">
                <a:solidFill>
                  <a:schemeClr val="tx1"/>
                </a:solidFill>
              </a:rPr>
              <a:t>Host an </a:t>
            </a:r>
            <a:r>
              <a:rPr lang="en-US" b="1" dirty="0">
                <a:solidFill>
                  <a:schemeClr val="tx1"/>
                </a:solidFill>
              </a:rPr>
              <a:t>Annual Family Workshop</a:t>
            </a:r>
            <a:r>
              <a:rPr lang="en-US" dirty="0">
                <a:solidFill>
                  <a:schemeClr val="tx1"/>
                </a:solidFill>
              </a:rPr>
              <a:t> </a:t>
            </a:r>
          </a:p>
          <a:p>
            <a:pPr fontAlgn="base">
              <a:lnSpc>
                <a:spcPct val="200000"/>
              </a:lnSpc>
            </a:pPr>
            <a:r>
              <a:rPr lang="en-US" dirty="0">
                <a:solidFill>
                  <a:schemeClr val="tx1"/>
                </a:solidFill>
              </a:rPr>
              <a:t>Collaborate with a </a:t>
            </a:r>
            <a:r>
              <a:rPr lang="en-US" b="1" dirty="0">
                <a:solidFill>
                  <a:schemeClr val="tx1"/>
                </a:solidFill>
              </a:rPr>
              <a:t>Parent Training Information Center</a:t>
            </a:r>
            <a:r>
              <a:rPr lang="en-US" dirty="0">
                <a:solidFill>
                  <a:schemeClr val="tx1"/>
                </a:solidFill>
              </a:rPr>
              <a:t>  </a:t>
            </a:r>
          </a:p>
          <a:p>
            <a:pPr fontAlgn="base">
              <a:lnSpc>
                <a:spcPct val="200000"/>
              </a:lnSpc>
            </a:pPr>
            <a:r>
              <a:rPr lang="en-US" dirty="0">
                <a:solidFill>
                  <a:schemeClr val="tx1"/>
                </a:solidFill>
              </a:rPr>
              <a:t>Participate in </a:t>
            </a:r>
            <a:r>
              <a:rPr lang="en-US" b="1" dirty="0">
                <a:solidFill>
                  <a:schemeClr val="tx1"/>
                </a:solidFill>
              </a:rPr>
              <a:t>periodic data collection</a:t>
            </a:r>
          </a:p>
          <a:p>
            <a:pPr marL="0" indent="0" fontAlgn="base">
              <a:buNone/>
            </a:pPr>
            <a:endParaRPr lang="en-US" dirty="0">
              <a:solidFill>
                <a:schemeClr val="tx1"/>
              </a:solidFill>
            </a:endParaRPr>
          </a:p>
        </p:txBody>
      </p:sp>
    </p:spTree>
    <p:extLst>
      <p:ext uri="{BB962C8B-B14F-4D97-AF65-F5344CB8AC3E}">
        <p14:creationId xmlns:p14="http://schemas.microsoft.com/office/powerpoint/2010/main" val="669247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58FCC-E502-B04C-93F6-4923EF28FA86}"/>
              </a:ext>
            </a:extLst>
          </p:cNvPr>
          <p:cNvSpPr>
            <a:spLocks noGrp="1"/>
          </p:cNvSpPr>
          <p:nvPr>
            <p:ph type="title"/>
          </p:nvPr>
        </p:nvSpPr>
        <p:spPr>
          <a:xfrm>
            <a:off x="677333" y="609600"/>
            <a:ext cx="9117595" cy="1320800"/>
          </a:xfrm>
        </p:spPr>
        <p:txBody>
          <a:bodyPr/>
          <a:lstStyle/>
          <a:p>
            <a:r>
              <a:rPr lang="en-US" b="1" dirty="0"/>
              <a:t>What’s the Purpose of this Webinar?</a:t>
            </a:r>
          </a:p>
        </p:txBody>
      </p:sp>
      <p:sp>
        <p:nvSpPr>
          <p:cNvPr id="3" name="Content Placeholder 2">
            <a:extLst>
              <a:ext uri="{FF2B5EF4-FFF2-40B4-BE49-F238E27FC236}">
                <a16:creationId xmlns:a16="http://schemas.microsoft.com/office/drawing/2014/main" id="{4C73EA73-86F3-9B42-B5CB-6128268D52BB}"/>
              </a:ext>
            </a:extLst>
          </p:cNvPr>
          <p:cNvSpPr>
            <a:spLocks noGrp="1"/>
          </p:cNvSpPr>
          <p:nvPr>
            <p:ph idx="1"/>
          </p:nvPr>
        </p:nvSpPr>
        <p:spPr>
          <a:xfrm>
            <a:off x="677333" y="1930400"/>
            <a:ext cx="8596668" cy="3880773"/>
          </a:xfrm>
        </p:spPr>
        <p:txBody>
          <a:bodyPr/>
          <a:lstStyle/>
          <a:p>
            <a:r>
              <a:rPr lang="en-US" dirty="0"/>
              <a:t>To give information and insight into this 5 year OSEP project</a:t>
            </a:r>
          </a:p>
          <a:p>
            <a:pPr marL="0" indent="0">
              <a:buNone/>
            </a:pPr>
            <a:endParaRPr lang="en-US" dirty="0"/>
          </a:p>
          <a:p>
            <a:r>
              <a:rPr lang="en-US" dirty="0"/>
              <a:t>To clarify project expectations and activities</a:t>
            </a:r>
          </a:p>
          <a:p>
            <a:endParaRPr lang="en-US" dirty="0"/>
          </a:p>
          <a:p>
            <a:r>
              <a:rPr lang="en-US" dirty="0"/>
              <a:t>To help potential applicants decide if this is a good fit and whether to apply</a:t>
            </a:r>
          </a:p>
          <a:p>
            <a:pPr marL="0" indent="0">
              <a:buNone/>
            </a:pPr>
            <a:endParaRPr lang="en-US" dirty="0"/>
          </a:p>
          <a:p>
            <a:r>
              <a:rPr lang="en-US" dirty="0"/>
              <a:t>To address questions related to the Request for Applications</a:t>
            </a:r>
          </a:p>
        </p:txBody>
      </p:sp>
    </p:spTree>
    <p:extLst>
      <p:ext uri="{BB962C8B-B14F-4D97-AF65-F5344CB8AC3E}">
        <p14:creationId xmlns:p14="http://schemas.microsoft.com/office/powerpoint/2010/main" val="1219555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6FA3-AAE6-D143-BEB2-2C692780821C}"/>
              </a:ext>
            </a:extLst>
          </p:cNvPr>
          <p:cNvSpPr>
            <a:spLocks noGrp="1"/>
          </p:cNvSpPr>
          <p:nvPr>
            <p:ph type="title"/>
          </p:nvPr>
        </p:nvSpPr>
        <p:spPr>
          <a:xfrm>
            <a:off x="677335" y="2700867"/>
            <a:ext cx="9168414" cy="1826581"/>
          </a:xfrm>
        </p:spPr>
        <p:txBody>
          <a:bodyPr/>
          <a:lstStyle/>
          <a:p>
            <a:r>
              <a:rPr lang="en-US" dirty="0"/>
              <a:t>Benefits to District and Site Participation</a:t>
            </a:r>
          </a:p>
        </p:txBody>
      </p:sp>
      <p:sp>
        <p:nvSpPr>
          <p:cNvPr id="3" name="Text Placeholder 2">
            <a:extLst>
              <a:ext uri="{FF2B5EF4-FFF2-40B4-BE49-F238E27FC236}">
                <a16:creationId xmlns:a16="http://schemas.microsoft.com/office/drawing/2014/main" id="{4EE7E4EE-5D45-7B48-90AD-67B0348ECD6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49908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71B4F-2904-3E4D-87E2-D245B1191A07}"/>
              </a:ext>
            </a:extLst>
          </p:cNvPr>
          <p:cNvSpPr>
            <a:spLocks noGrp="1"/>
          </p:cNvSpPr>
          <p:nvPr>
            <p:ph type="title"/>
          </p:nvPr>
        </p:nvSpPr>
        <p:spPr>
          <a:xfrm>
            <a:off x="455829" y="682780"/>
            <a:ext cx="8538519" cy="551935"/>
          </a:xfrm>
        </p:spPr>
        <p:txBody>
          <a:bodyPr>
            <a:normAutofit fontScale="90000"/>
          </a:bodyPr>
          <a:lstStyle/>
          <a:p>
            <a:pPr algn="ctr"/>
            <a:r>
              <a:rPr lang="en-US" sz="2900" b="1" dirty="0">
                <a:latin typeface="Arial" panose="020B0604020202020204" pitchFamily="34" charset="0"/>
                <a:cs typeface="Arial" panose="020B0604020202020204" pitchFamily="34" charset="0"/>
              </a:rPr>
              <a:t>Direct Funds for the Support of District Participation</a:t>
            </a:r>
            <a:endParaRPr lang="en-US" b="1"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EBB52799-222E-2144-B515-CA5CEFA546BA}"/>
              </a:ext>
            </a:extLst>
          </p:cNvPr>
          <p:cNvGraphicFramePr>
            <a:graphicFrameLocks noGrp="1"/>
          </p:cNvGraphicFramePr>
          <p:nvPr>
            <p:extLst>
              <p:ext uri="{D42A27DB-BD31-4B8C-83A1-F6EECF244321}">
                <p14:modId xmlns:p14="http://schemas.microsoft.com/office/powerpoint/2010/main" val="1085722311"/>
              </p:ext>
            </p:extLst>
          </p:nvPr>
        </p:nvGraphicFramePr>
        <p:xfrm>
          <a:off x="751025" y="1955345"/>
          <a:ext cx="7948128" cy="3954623"/>
        </p:xfrm>
        <a:graphic>
          <a:graphicData uri="http://schemas.openxmlformats.org/drawingml/2006/table">
            <a:tbl>
              <a:tblPr firstRow="1" bandRow="1">
                <a:tableStyleId>{5C22544A-7EE6-4342-B048-85BDC9FD1C3A}</a:tableStyleId>
              </a:tblPr>
              <a:tblGrid>
                <a:gridCol w="2264020">
                  <a:extLst>
                    <a:ext uri="{9D8B030D-6E8A-4147-A177-3AD203B41FA5}">
                      <a16:colId xmlns:a16="http://schemas.microsoft.com/office/drawing/2014/main" val="732342903"/>
                    </a:ext>
                  </a:extLst>
                </a:gridCol>
                <a:gridCol w="1099752">
                  <a:extLst>
                    <a:ext uri="{9D8B030D-6E8A-4147-A177-3AD203B41FA5}">
                      <a16:colId xmlns:a16="http://schemas.microsoft.com/office/drawing/2014/main" val="1514410431"/>
                    </a:ext>
                  </a:extLst>
                </a:gridCol>
                <a:gridCol w="1050324">
                  <a:extLst>
                    <a:ext uri="{9D8B030D-6E8A-4147-A177-3AD203B41FA5}">
                      <a16:colId xmlns:a16="http://schemas.microsoft.com/office/drawing/2014/main" val="3144868206"/>
                    </a:ext>
                  </a:extLst>
                </a:gridCol>
                <a:gridCol w="1149179">
                  <a:extLst>
                    <a:ext uri="{9D8B030D-6E8A-4147-A177-3AD203B41FA5}">
                      <a16:colId xmlns:a16="http://schemas.microsoft.com/office/drawing/2014/main" val="936271638"/>
                    </a:ext>
                  </a:extLst>
                </a:gridCol>
                <a:gridCol w="1285102">
                  <a:extLst>
                    <a:ext uri="{9D8B030D-6E8A-4147-A177-3AD203B41FA5}">
                      <a16:colId xmlns:a16="http://schemas.microsoft.com/office/drawing/2014/main" val="2484495010"/>
                    </a:ext>
                  </a:extLst>
                </a:gridCol>
                <a:gridCol w="1099751">
                  <a:extLst>
                    <a:ext uri="{9D8B030D-6E8A-4147-A177-3AD203B41FA5}">
                      <a16:colId xmlns:a16="http://schemas.microsoft.com/office/drawing/2014/main" val="179632435"/>
                    </a:ext>
                  </a:extLst>
                </a:gridCol>
              </a:tblGrid>
              <a:tr h="603839">
                <a:tc>
                  <a:txBody>
                    <a:bodyPr/>
                    <a:lstStyle/>
                    <a:p>
                      <a:pPr algn="ctr" rtl="0" fontAlgn="base"/>
                      <a:r>
                        <a:rPr lang="en-US" sz="1800" b="1" i="0" dirty="0">
                          <a:solidFill>
                            <a:schemeClr val="bg1"/>
                          </a:solidFill>
                          <a:effectLst/>
                          <a:latin typeface="Arial" panose="020B0604020202020204" pitchFamily="34" charset="0"/>
                          <a:cs typeface="Arial" panose="020B0604020202020204" pitchFamily="34" charset="0"/>
                        </a:rPr>
                        <a:t>Support District Participation</a:t>
                      </a:r>
                      <a:r>
                        <a:rPr lang="en-US" sz="1800" b="0" i="0" dirty="0">
                          <a:solidFill>
                            <a:schemeClr val="bg1"/>
                          </a:solidFill>
                          <a:effectLst/>
                          <a:latin typeface="Arial" panose="020B0604020202020204" pitchFamily="34" charset="0"/>
                          <a:cs typeface="Arial" panose="020B0604020202020204" pitchFamily="34" charset="0"/>
                        </a:rPr>
                        <a:t> </a:t>
                      </a:r>
                    </a:p>
                  </a:txBody>
                  <a:tcPr anchor="ctr"/>
                </a:tc>
                <a:tc>
                  <a:txBody>
                    <a:bodyPr/>
                    <a:lstStyle/>
                    <a:p>
                      <a:pPr algn="ctr" rtl="0" fontAlgn="base"/>
                      <a:r>
                        <a:rPr lang="en-US" sz="1600" b="1" i="0" dirty="0">
                          <a:effectLst/>
                          <a:latin typeface="Arial" panose="020B0604020202020204" pitchFamily="34" charset="0"/>
                          <a:cs typeface="Arial" panose="020B0604020202020204" pitchFamily="34" charset="0"/>
                        </a:rPr>
                        <a:t>2018-19</a:t>
                      </a:r>
                      <a:r>
                        <a:rPr lang="en-US" sz="1600" b="0" i="0" dirty="0">
                          <a:effectLst/>
                          <a:latin typeface="Arial" panose="020B0604020202020204" pitchFamily="34" charset="0"/>
                          <a:cs typeface="Arial" panose="020B0604020202020204" pitchFamily="34" charset="0"/>
                        </a:rPr>
                        <a:t> </a:t>
                      </a:r>
                    </a:p>
                  </a:txBody>
                  <a:tcPr anchor="ctr"/>
                </a:tc>
                <a:tc>
                  <a:txBody>
                    <a:bodyPr/>
                    <a:lstStyle/>
                    <a:p>
                      <a:pPr algn="ctr" rtl="0" fontAlgn="base"/>
                      <a:r>
                        <a:rPr lang="en-US" sz="1600" b="1" i="0">
                          <a:effectLst/>
                          <a:latin typeface="Arial" panose="020B0604020202020204" pitchFamily="34" charset="0"/>
                          <a:cs typeface="Arial" panose="020B0604020202020204" pitchFamily="34" charset="0"/>
                        </a:rPr>
                        <a:t>2019-20</a:t>
                      </a:r>
                      <a:r>
                        <a:rPr lang="en-US" sz="1600" b="0" i="0">
                          <a:effectLst/>
                          <a:latin typeface="Arial" panose="020B0604020202020204" pitchFamily="34" charset="0"/>
                          <a:cs typeface="Arial" panose="020B0604020202020204" pitchFamily="34" charset="0"/>
                        </a:rPr>
                        <a:t> </a:t>
                      </a:r>
                    </a:p>
                  </a:txBody>
                  <a:tcPr anchor="ctr"/>
                </a:tc>
                <a:tc>
                  <a:txBody>
                    <a:bodyPr/>
                    <a:lstStyle/>
                    <a:p>
                      <a:pPr algn="ctr" rtl="0" fontAlgn="base"/>
                      <a:r>
                        <a:rPr lang="en-US" sz="1600" b="1" i="0">
                          <a:effectLst/>
                          <a:latin typeface="Arial" panose="020B0604020202020204" pitchFamily="34" charset="0"/>
                          <a:cs typeface="Arial" panose="020B0604020202020204" pitchFamily="34" charset="0"/>
                        </a:rPr>
                        <a:t>2020-21</a:t>
                      </a:r>
                      <a:r>
                        <a:rPr lang="en-US" sz="1600" b="0" i="0">
                          <a:effectLst/>
                          <a:latin typeface="Arial" panose="020B0604020202020204" pitchFamily="34" charset="0"/>
                          <a:cs typeface="Arial" panose="020B0604020202020204" pitchFamily="34" charset="0"/>
                        </a:rPr>
                        <a:t> </a:t>
                      </a:r>
                    </a:p>
                  </a:txBody>
                  <a:tcPr anchor="ctr"/>
                </a:tc>
                <a:tc>
                  <a:txBody>
                    <a:bodyPr/>
                    <a:lstStyle/>
                    <a:p>
                      <a:pPr algn="ctr" rtl="0" fontAlgn="base"/>
                      <a:r>
                        <a:rPr lang="en-US" sz="1600" b="1" i="0">
                          <a:effectLst/>
                          <a:latin typeface="Arial" panose="020B0604020202020204" pitchFamily="34" charset="0"/>
                          <a:cs typeface="Arial" panose="020B0604020202020204" pitchFamily="34" charset="0"/>
                        </a:rPr>
                        <a:t>2021-22</a:t>
                      </a:r>
                      <a:r>
                        <a:rPr lang="en-US" sz="1600" b="0" i="0">
                          <a:effectLst/>
                          <a:latin typeface="Arial" panose="020B0604020202020204" pitchFamily="34" charset="0"/>
                          <a:cs typeface="Arial" panose="020B0604020202020204" pitchFamily="34" charset="0"/>
                        </a:rPr>
                        <a:t> </a:t>
                      </a:r>
                    </a:p>
                  </a:txBody>
                  <a:tcPr anchor="ctr"/>
                </a:tc>
                <a:tc>
                  <a:txBody>
                    <a:bodyPr/>
                    <a:lstStyle/>
                    <a:p>
                      <a:pPr algn="ctr" rtl="0" fontAlgn="base"/>
                      <a:r>
                        <a:rPr lang="en-US" sz="1600" b="1" i="0">
                          <a:effectLst/>
                          <a:latin typeface="Arial" panose="020B0604020202020204" pitchFamily="34" charset="0"/>
                          <a:cs typeface="Arial" panose="020B0604020202020204" pitchFamily="34" charset="0"/>
                        </a:rPr>
                        <a:t>2022-23</a:t>
                      </a:r>
                      <a:r>
                        <a:rPr lang="en-US" sz="1600" b="0" i="0">
                          <a:effectLst/>
                          <a:latin typeface="Arial" panose="020B0604020202020204" pitchFamily="34" charset="0"/>
                          <a:cs typeface="Arial" panose="020B0604020202020204" pitchFamily="34" charset="0"/>
                        </a:rPr>
                        <a:t> </a:t>
                      </a:r>
                    </a:p>
                  </a:txBody>
                  <a:tcPr anchor="ctr"/>
                </a:tc>
                <a:extLst>
                  <a:ext uri="{0D108BD9-81ED-4DB2-BD59-A6C34878D82A}">
                    <a16:rowId xmlns:a16="http://schemas.microsoft.com/office/drawing/2014/main" val="3579217629"/>
                  </a:ext>
                </a:extLst>
              </a:tr>
              <a:tr h="1127166">
                <a:tc>
                  <a:txBody>
                    <a:bodyPr/>
                    <a:lstStyle/>
                    <a:p>
                      <a:pPr algn="ctr" rtl="0" fontAlgn="base"/>
                      <a:r>
                        <a:rPr lang="en-US" sz="1800" b="0" i="0" dirty="0">
                          <a:effectLst/>
                          <a:latin typeface="Arial" panose="020B0604020202020204" pitchFamily="34" charset="0"/>
                          <a:cs typeface="Arial" panose="020B0604020202020204" pitchFamily="34" charset="0"/>
                        </a:rPr>
                        <a:t>District Support Team (DST) </a:t>
                      </a:r>
                    </a:p>
                  </a:txBody>
                  <a:tcPr anchor="ctr"/>
                </a:tc>
                <a:tc>
                  <a:txBody>
                    <a:bodyPr/>
                    <a:lstStyle/>
                    <a:p>
                      <a:pPr algn="ctr" rtl="0" fontAlgn="base"/>
                      <a:r>
                        <a:rPr lang="en-US" sz="1600" b="0" i="0" dirty="0">
                          <a:effectLst/>
                          <a:latin typeface="Arial" panose="020B0604020202020204" pitchFamily="34" charset="0"/>
                          <a:cs typeface="Arial" panose="020B0604020202020204" pitchFamily="34" charset="0"/>
                        </a:rPr>
                        <a:t>$3,000 total  </a:t>
                      </a:r>
                    </a:p>
                    <a:p>
                      <a:pPr algn="ctr" rtl="0" fontAlgn="base"/>
                      <a:r>
                        <a:rPr lang="en-US" sz="1600" b="0" i="0" dirty="0">
                          <a:effectLst/>
                          <a:latin typeface="Arial" panose="020B0604020202020204" pitchFamily="34" charset="0"/>
                          <a:cs typeface="Arial" panose="020B0604020202020204" pitchFamily="34" charset="0"/>
                        </a:rPr>
                        <a:t> </a:t>
                      </a:r>
                    </a:p>
                    <a:p>
                      <a:pPr algn="ctr" rtl="0" fontAlgn="base"/>
                      <a:r>
                        <a:rPr lang="en-US" sz="1600" b="0" i="0" dirty="0">
                          <a:effectLst/>
                          <a:latin typeface="Arial" panose="020B0604020202020204" pitchFamily="34" charset="0"/>
                          <a:cs typeface="Arial" panose="020B0604020202020204" pitchFamily="34" charset="0"/>
                        </a:rPr>
                        <a:t>$1,000 per site </a:t>
                      </a:r>
                    </a:p>
                  </a:txBody>
                  <a:tcPr anchor="ctr"/>
                </a:tc>
                <a:tc>
                  <a:txBody>
                    <a:bodyPr/>
                    <a:lstStyle/>
                    <a:p>
                      <a:pPr algn="ctr" rtl="0" fontAlgn="base"/>
                      <a:r>
                        <a:rPr lang="en-US" sz="1600" b="0" i="0" dirty="0">
                          <a:effectLst/>
                          <a:latin typeface="Arial" panose="020B0604020202020204" pitchFamily="34" charset="0"/>
                          <a:cs typeface="Arial" panose="020B0604020202020204" pitchFamily="34" charset="0"/>
                        </a:rPr>
                        <a:t>$3,000 total  </a:t>
                      </a:r>
                    </a:p>
                    <a:p>
                      <a:pPr algn="ctr" rtl="0" fontAlgn="base"/>
                      <a:r>
                        <a:rPr lang="en-US" sz="1600" b="0" i="0" dirty="0">
                          <a:effectLst/>
                          <a:latin typeface="Arial" panose="020B0604020202020204" pitchFamily="34" charset="0"/>
                          <a:cs typeface="Arial" panose="020B0604020202020204" pitchFamily="34" charset="0"/>
                        </a:rPr>
                        <a:t> </a:t>
                      </a:r>
                    </a:p>
                    <a:p>
                      <a:pPr algn="ctr" rtl="0" fontAlgn="base"/>
                      <a:r>
                        <a:rPr lang="en-US" sz="1600" b="0" i="0" dirty="0">
                          <a:effectLst/>
                          <a:latin typeface="Arial" panose="020B0604020202020204" pitchFamily="34" charset="0"/>
                          <a:cs typeface="Arial" panose="020B0604020202020204" pitchFamily="34" charset="0"/>
                        </a:rPr>
                        <a:t>$1,000 per site </a:t>
                      </a:r>
                    </a:p>
                  </a:txBody>
                  <a:tcPr anchor="ctr"/>
                </a:tc>
                <a:tc>
                  <a:txBody>
                    <a:bodyPr/>
                    <a:lstStyle/>
                    <a:p>
                      <a:pPr algn="ctr" rtl="0" fontAlgn="base"/>
                      <a:r>
                        <a:rPr lang="en-US" sz="1600" b="0" i="0">
                          <a:effectLst/>
                          <a:latin typeface="Arial" panose="020B0604020202020204" pitchFamily="34" charset="0"/>
                          <a:cs typeface="Arial" panose="020B0604020202020204" pitchFamily="34" charset="0"/>
                        </a:rPr>
                        <a:t>$3,000 total </a:t>
                      </a:r>
                    </a:p>
                    <a:p>
                      <a:pPr algn="ctr" rtl="0" fontAlgn="base"/>
                      <a:r>
                        <a:rPr lang="en-US" sz="1600" b="0" i="0">
                          <a:effectLst/>
                          <a:latin typeface="Arial" panose="020B0604020202020204" pitchFamily="34" charset="0"/>
                          <a:cs typeface="Arial" panose="020B0604020202020204" pitchFamily="34" charset="0"/>
                        </a:rPr>
                        <a:t>  </a:t>
                      </a:r>
                    </a:p>
                    <a:p>
                      <a:pPr algn="ctr" rtl="0" fontAlgn="base"/>
                      <a:r>
                        <a:rPr lang="en-US" sz="1600" b="0" i="0">
                          <a:effectLst/>
                          <a:latin typeface="Arial" panose="020B0604020202020204" pitchFamily="34" charset="0"/>
                          <a:cs typeface="Arial" panose="020B0604020202020204" pitchFamily="34" charset="0"/>
                        </a:rPr>
                        <a:t>$1,000 per site </a:t>
                      </a:r>
                    </a:p>
                  </a:txBody>
                  <a:tcPr anchor="ctr"/>
                </a:tc>
                <a:tc>
                  <a:txBody>
                    <a:bodyPr/>
                    <a:lstStyle/>
                    <a:p>
                      <a:pPr algn="ctr" rtl="0" fontAlgn="base"/>
                      <a:r>
                        <a:rPr lang="en-US" sz="1600" b="0" i="0">
                          <a:effectLst/>
                          <a:latin typeface="Arial" panose="020B0604020202020204" pitchFamily="34" charset="0"/>
                          <a:cs typeface="Arial" panose="020B0604020202020204" pitchFamily="34" charset="0"/>
                        </a:rPr>
                        <a:t>$3,000 </a:t>
                      </a:r>
                    </a:p>
                    <a:p>
                      <a:pPr algn="ctr" rtl="0" fontAlgn="base"/>
                      <a:r>
                        <a:rPr lang="en-US" sz="1600" b="0" i="0">
                          <a:effectLst/>
                          <a:latin typeface="Arial" panose="020B0604020202020204" pitchFamily="34" charset="0"/>
                          <a:cs typeface="Arial" panose="020B0604020202020204" pitchFamily="34" charset="0"/>
                        </a:rPr>
                        <a:t>total </a:t>
                      </a:r>
                    </a:p>
                    <a:p>
                      <a:pPr algn="ctr" rtl="0" fontAlgn="base"/>
                      <a:r>
                        <a:rPr lang="en-US" sz="1600" b="0" i="0">
                          <a:effectLst/>
                          <a:latin typeface="Arial" panose="020B0604020202020204" pitchFamily="34" charset="0"/>
                          <a:cs typeface="Arial" panose="020B0604020202020204" pitchFamily="34" charset="0"/>
                        </a:rPr>
                        <a:t>  </a:t>
                      </a:r>
                    </a:p>
                    <a:p>
                      <a:pPr algn="ctr" rtl="0" fontAlgn="base"/>
                      <a:r>
                        <a:rPr lang="en-US" sz="1600" b="0" i="0">
                          <a:effectLst/>
                          <a:latin typeface="Arial" panose="020B0604020202020204" pitchFamily="34" charset="0"/>
                          <a:cs typeface="Arial" panose="020B0604020202020204" pitchFamily="34" charset="0"/>
                        </a:rPr>
                        <a:t>$1,000 </a:t>
                      </a:r>
                    </a:p>
                    <a:p>
                      <a:pPr algn="ctr" rtl="0" fontAlgn="base"/>
                      <a:r>
                        <a:rPr lang="en-US" sz="1600" b="0" i="0">
                          <a:effectLst/>
                          <a:latin typeface="Arial" panose="020B0604020202020204" pitchFamily="34" charset="0"/>
                          <a:cs typeface="Arial" panose="020B0604020202020204" pitchFamily="34" charset="0"/>
                        </a:rPr>
                        <a:t>per site </a:t>
                      </a:r>
                    </a:p>
                  </a:txBody>
                  <a:tcPr anchor="ctr"/>
                </a:tc>
                <a:tc>
                  <a:txBody>
                    <a:bodyPr/>
                    <a:lstStyle/>
                    <a:p>
                      <a:pPr algn="ctr" rtl="0" fontAlgn="base"/>
                      <a:r>
                        <a:rPr lang="en-US" sz="1600" b="0" i="0">
                          <a:effectLst/>
                          <a:latin typeface="Arial" panose="020B0604020202020204" pitchFamily="34" charset="0"/>
                          <a:cs typeface="Arial" panose="020B0604020202020204" pitchFamily="34" charset="0"/>
                        </a:rPr>
                        <a:t>$3,000 total </a:t>
                      </a:r>
                    </a:p>
                    <a:p>
                      <a:pPr algn="ctr" rtl="0" fontAlgn="base"/>
                      <a:r>
                        <a:rPr lang="en-US" sz="1600" b="0" i="0">
                          <a:effectLst/>
                          <a:latin typeface="Arial" panose="020B0604020202020204" pitchFamily="34" charset="0"/>
                          <a:cs typeface="Arial" panose="020B0604020202020204" pitchFamily="34" charset="0"/>
                        </a:rPr>
                        <a:t> </a:t>
                      </a:r>
                    </a:p>
                    <a:p>
                      <a:pPr algn="ctr" rtl="0" fontAlgn="base"/>
                      <a:r>
                        <a:rPr lang="en-US" sz="1600" b="0" i="0">
                          <a:effectLst/>
                          <a:latin typeface="Arial" panose="020B0604020202020204" pitchFamily="34" charset="0"/>
                          <a:cs typeface="Arial" panose="020B0604020202020204" pitchFamily="34" charset="0"/>
                        </a:rPr>
                        <a:t> $1,000 per site </a:t>
                      </a:r>
                    </a:p>
                  </a:txBody>
                  <a:tcPr anchor="ctr"/>
                </a:tc>
                <a:extLst>
                  <a:ext uri="{0D108BD9-81ED-4DB2-BD59-A6C34878D82A}">
                    <a16:rowId xmlns:a16="http://schemas.microsoft.com/office/drawing/2014/main" val="2277552565"/>
                  </a:ext>
                </a:extLst>
              </a:tr>
              <a:tr h="815183">
                <a:tc>
                  <a:txBody>
                    <a:bodyPr/>
                    <a:lstStyle/>
                    <a:p>
                      <a:pPr algn="ctr" rtl="0" fontAlgn="base"/>
                      <a:r>
                        <a:rPr lang="en-US" sz="1800" b="0" i="0" dirty="0">
                          <a:effectLst/>
                          <a:latin typeface="Arial" panose="020B0604020202020204" pitchFamily="34" charset="0"/>
                          <a:cs typeface="Arial" panose="020B0604020202020204" pitchFamily="34" charset="0"/>
                        </a:rPr>
                        <a:t>Host One Day  </a:t>
                      </a:r>
                    </a:p>
                    <a:p>
                      <a:pPr algn="ctr" rtl="0" fontAlgn="base"/>
                      <a:r>
                        <a:rPr lang="en-US" sz="1800" b="0" i="0" dirty="0">
                          <a:effectLst/>
                          <a:latin typeface="Arial" panose="020B0604020202020204" pitchFamily="34" charset="0"/>
                          <a:cs typeface="Arial" panose="020B0604020202020204" pitchFamily="34" charset="0"/>
                        </a:rPr>
                        <a:t>Regional Workshop </a:t>
                      </a:r>
                    </a:p>
                  </a:txBody>
                  <a:tcPr anchor="ctr"/>
                </a:tc>
                <a:tc>
                  <a:txBody>
                    <a:bodyPr/>
                    <a:lstStyle/>
                    <a:p>
                      <a:pPr algn="ctr" rtl="0" fontAlgn="base"/>
                      <a:r>
                        <a:rPr lang="en-US" sz="1600" b="0" i="0">
                          <a:effectLst/>
                          <a:latin typeface="Arial" panose="020B0604020202020204" pitchFamily="34" charset="0"/>
                          <a:cs typeface="Arial" panose="020B0604020202020204" pitchFamily="34" charset="0"/>
                        </a:rPr>
                        <a:t>$1,500 </a:t>
                      </a:r>
                    </a:p>
                  </a:txBody>
                  <a:tcPr anchor="ctr"/>
                </a:tc>
                <a:tc>
                  <a:txBody>
                    <a:bodyPr/>
                    <a:lstStyle/>
                    <a:p>
                      <a:pPr algn="ctr" rtl="0" fontAlgn="base"/>
                      <a:r>
                        <a:rPr lang="en-US" sz="1600" b="0" i="0" dirty="0">
                          <a:effectLst/>
                          <a:latin typeface="Arial" panose="020B0604020202020204" pitchFamily="34" charset="0"/>
                          <a:cs typeface="Arial" panose="020B0604020202020204" pitchFamily="34" charset="0"/>
                        </a:rPr>
                        <a:t>$1,500 </a:t>
                      </a:r>
                    </a:p>
                  </a:txBody>
                  <a:tcPr anchor="ctr"/>
                </a:tc>
                <a:tc>
                  <a:txBody>
                    <a:bodyPr/>
                    <a:lstStyle/>
                    <a:p>
                      <a:pPr algn="ctr" rtl="0" fontAlgn="base"/>
                      <a:r>
                        <a:rPr lang="en-US" sz="1600" b="0" i="0">
                          <a:effectLst/>
                          <a:latin typeface="Arial" panose="020B0604020202020204" pitchFamily="34" charset="0"/>
                          <a:cs typeface="Arial" panose="020B0604020202020204" pitchFamily="34" charset="0"/>
                        </a:rPr>
                        <a:t>$1,500 </a:t>
                      </a:r>
                    </a:p>
                  </a:txBody>
                  <a:tcPr anchor="ctr"/>
                </a:tc>
                <a:tc>
                  <a:txBody>
                    <a:bodyPr/>
                    <a:lstStyle/>
                    <a:p>
                      <a:pPr algn="ctr" rtl="0" fontAlgn="base"/>
                      <a:r>
                        <a:rPr lang="en-US" sz="1600" b="0" i="0">
                          <a:effectLst/>
                          <a:latin typeface="Arial" panose="020B0604020202020204" pitchFamily="34" charset="0"/>
                          <a:cs typeface="Arial" panose="020B0604020202020204" pitchFamily="34" charset="0"/>
                        </a:rPr>
                        <a:t>$1,500 </a:t>
                      </a:r>
                    </a:p>
                  </a:txBody>
                  <a:tcPr anchor="ctr"/>
                </a:tc>
                <a:tc>
                  <a:txBody>
                    <a:bodyPr/>
                    <a:lstStyle/>
                    <a:p>
                      <a:pPr algn="ctr" rtl="0" fontAlgn="base"/>
                      <a:r>
                        <a:rPr lang="en-US" sz="1600" b="0" i="0">
                          <a:effectLst/>
                          <a:latin typeface="Arial" panose="020B0604020202020204" pitchFamily="34" charset="0"/>
                          <a:cs typeface="Arial" panose="020B0604020202020204" pitchFamily="34" charset="0"/>
                        </a:rPr>
                        <a:t>$1,500 </a:t>
                      </a:r>
                    </a:p>
                  </a:txBody>
                  <a:tcPr anchor="ctr"/>
                </a:tc>
                <a:extLst>
                  <a:ext uri="{0D108BD9-81ED-4DB2-BD59-A6C34878D82A}">
                    <a16:rowId xmlns:a16="http://schemas.microsoft.com/office/drawing/2014/main" val="3791189220"/>
                  </a:ext>
                </a:extLst>
              </a:tr>
              <a:tr h="1046654">
                <a:tc>
                  <a:txBody>
                    <a:bodyPr/>
                    <a:lstStyle/>
                    <a:p>
                      <a:pPr algn="ctr" rtl="0" fontAlgn="base"/>
                      <a:r>
                        <a:rPr lang="en-US" sz="1800" b="1" i="0" dirty="0">
                          <a:effectLst/>
                          <a:latin typeface="Arial" panose="020B0604020202020204" pitchFamily="34" charset="0"/>
                          <a:cs typeface="Arial" panose="020B0604020202020204" pitchFamily="34" charset="0"/>
                        </a:rPr>
                        <a:t>Subtotal for District Funds to support District Participation</a:t>
                      </a:r>
                      <a:r>
                        <a:rPr lang="en-US" sz="1800" b="0" i="0" dirty="0">
                          <a:effectLst/>
                          <a:latin typeface="Arial" panose="020B0604020202020204" pitchFamily="34" charset="0"/>
                          <a:cs typeface="Arial" panose="020B0604020202020204" pitchFamily="34" charset="0"/>
                        </a:rPr>
                        <a:t> </a:t>
                      </a:r>
                    </a:p>
                  </a:txBody>
                  <a:tcPr anchor="ctr"/>
                </a:tc>
                <a:tc>
                  <a:txBody>
                    <a:bodyPr/>
                    <a:lstStyle/>
                    <a:p>
                      <a:pPr algn="ctr" rtl="0" fontAlgn="base"/>
                      <a:r>
                        <a:rPr lang="en-US" sz="1600" b="0" i="0">
                          <a:effectLst/>
                          <a:latin typeface="Arial" panose="020B0604020202020204" pitchFamily="34" charset="0"/>
                          <a:cs typeface="Arial" panose="020B0604020202020204" pitchFamily="34" charset="0"/>
                        </a:rPr>
                        <a:t>$4,500 </a:t>
                      </a:r>
                    </a:p>
                  </a:txBody>
                  <a:tcPr anchor="ctr"/>
                </a:tc>
                <a:tc>
                  <a:txBody>
                    <a:bodyPr/>
                    <a:lstStyle/>
                    <a:p>
                      <a:pPr algn="ctr" rtl="0" fontAlgn="base"/>
                      <a:r>
                        <a:rPr lang="en-US" sz="1600" b="0" i="0" dirty="0">
                          <a:effectLst/>
                          <a:latin typeface="Arial" panose="020B0604020202020204" pitchFamily="34" charset="0"/>
                          <a:cs typeface="Arial" panose="020B0604020202020204" pitchFamily="34" charset="0"/>
                        </a:rPr>
                        <a:t>$4,500 </a:t>
                      </a:r>
                    </a:p>
                  </a:txBody>
                  <a:tcPr anchor="ctr"/>
                </a:tc>
                <a:tc>
                  <a:txBody>
                    <a:bodyPr/>
                    <a:lstStyle/>
                    <a:p>
                      <a:pPr algn="ctr" rtl="0" fontAlgn="base"/>
                      <a:r>
                        <a:rPr lang="en-US" sz="1600" b="0" i="0">
                          <a:effectLst/>
                          <a:latin typeface="Arial" panose="020B0604020202020204" pitchFamily="34" charset="0"/>
                          <a:cs typeface="Arial" panose="020B0604020202020204" pitchFamily="34" charset="0"/>
                        </a:rPr>
                        <a:t>$4,500 </a:t>
                      </a:r>
                    </a:p>
                  </a:txBody>
                  <a:tcPr anchor="ctr"/>
                </a:tc>
                <a:tc>
                  <a:txBody>
                    <a:bodyPr/>
                    <a:lstStyle/>
                    <a:p>
                      <a:pPr algn="ctr" rtl="0" fontAlgn="base"/>
                      <a:r>
                        <a:rPr lang="en-US" sz="1600" b="0" i="0" dirty="0">
                          <a:effectLst/>
                          <a:latin typeface="Arial" panose="020B0604020202020204" pitchFamily="34" charset="0"/>
                          <a:cs typeface="Arial" panose="020B0604020202020204" pitchFamily="34" charset="0"/>
                        </a:rPr>
                        <a:t>$4,500 </a:t>
                      </a:r>
                    </a:p>
                  </a:txBody>
                  <a:tcPr anchor="ctr"/>
                </a:tc>
                <a:tc>
                  <a:txBody>
                    <a:bodyPr/>
                    <a:lstStyle/>
                    <a:p>
                      <a:pPr algn="ctr" rtl="0" fontAlgn="base"/>
                      <a:r>
                        <a:rPr lang="en-US" sz="1600" b="0" i="0" dirty="0">
                          <a:effectLst/>
                          <a:latin typeface="Arial" panose="020B0604020202020204" pitchFamily="34" charset="0"/>
                          <a:cs typeface="Arial" panose="020B0604020202020204" pitchFamily="34" charset="0"/>
                        </a:rPr>
                        <a:t>$4,500 </a:t>
                      </a:r>
                    </a:p>
                  </a:txBody>
                  <a:tcPr anchor="ctr"/>
                </a:tc>
                <a:extLst>
                  <a:ext uri="{0D108BD9-81ED-4DB2-BD59-A6C34878D82A}">
                    <a16:rowId xmlns:a16="http://schemas.microsoft.com/office/drawing/2014/main" val="1338767521"/>
                  </a:ext>
                </a:extLst>
              </a:tr>
            </a:tbl>
          </a:graphicData>
        </a:graphic>
      </p:graphicFrame>
    </p:spTree>
    <p:extLst>
      <p:ext uri="{BB962C8B-B14F-4D97-AF65-F5344CB8AC3E}">
        <p14:creationId xmlns:p14="http://schemas.microsoft.com/office/powerpoint/2010/main" val="928554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EDA9FD-A525-ED47-837C-704818D77B38}"/>
              </a:ext>
            </a:extLst>
          </p:cNvPr>
          <p:cNvSpPr>
            <a:spLocks noGrp="1"/>
          </p:cNvSpPr>
          <p:nvPr>
            <p:ph type="title"/>
          </p:nvPr>
        </p:nvSpPr>
        <p:spPr>
          <a:xfrm>
            <a:off x="692005" y="561134"/>
            <a:ext cx="8291384" cy="873211"/>
          </a:xfrm>
        </p:spPr>
        <p:txBody>
          <a:bodyPr>
            <a:normAutofit fontScale="90000"/>
          </a:bodyPr>
          <a:lstStyle/>
          <a:p>
            <a:pPr algn="ctr"/>
            <a:r>
              <a:rPr lang="en-US" sz="2600" b="1" dirty="0">
                <a:latin typeface="Arial" panose="020B0604020202020204" pitchFamily="34" charset="0"/>
                <a:cs typeface="Arial" panose="020B0604020202020204" pitchFamily="34" charset="0"/>
              </a:rPr>
              <a:t>Direct Funds for the Support of District Participation</a:t>
            </a:r>
            <a:br>
              <a:rPr lang="en-US" sz="2600" b="1"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Description of Funds</a:t>
            </a:r>
          </a:p>
        </p:txBody>
      </p:sp>
      <p:sp>
        <p:nvSpPr>
          <p:cNvPr id="5" name="TextBox 4">
            <a:extLst>
              <a:ext uri="{FF2B5EF4-FFF2-40B4-BE49-F238E27FC236}">
                <a16:creationId xmlns:a16="http://schemas.microsoft.com/office/drawing/2014/main" id="{347772B0-C19F-3B4C-97BF-037C7F567775}"/>
              </a:ext>
            </a:extLst>
          </p:cNvPr>
          <p:cNvSpPr txBox="1"/>
          <p:nvPr/>
        </p:nvSpPr>
        <p:spPr>
          <a:xfrm>
            <a:off x="530284" y="1760753"/>
            <a:ext cx="9219358" cy="3970318"/>
          </a:xfrm>
          <a:prstGeom prst="rect">
            <a:avLst/>
          </a:prstGeom>
          <a:solidFill>
            <a:schemeClr val="accent6">
              <a:lumMod val="20000"/>
              <a:lumOff val="80000"/>
            </a:schemeClr>
          </a:solidFill>
        </p:spPr>
        <p:txBody>
          <a:bodyPr wrap="square" rtlCol="0">
            <a:spAutoFit/>
          </a:bodyPr>
          <a:lstStyle/>
          <a:p>
            <a:pPr algn="ctr" fontAlgn="base"/>
            <a:r>
              <a:rPr lang="en-US"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 District Support Team (DST)</a:t>
            </a:r>
            <a:r>
              <a:rPr lang="en-US" dirty="0">
                <a:latin typeface="Arial" panose="020B0604020202020204" pitchFamily="34" charset="0"/>
                <a:cs typeface="Arial" panose="020B0604020202020204" pitchFamily="34" charset="0"/>
              </a:rPr>
              <a:t>   </a:t>
            </a:r>
          </a:p>
          <a:p>
            <a:pPr fontAlgn="base"/>
            <a:r>
              <a:rPr lang="en-US" dirty="0">
                <a:latin typeface="Arial" panose="020B0604020202020204" pitchFamily="34" charset="0"/>
                <a:cs typeface="Arial" panose="020B0604020202020204" pitchFamily="34" charset="0"/>
              </a:rPr>
              <a:t>Description: Grant funds are to support the District Support Team (DST) participation in bi-annual meetings.</a:t>
            </a:r>
            <a:r>
              <a:rPr lang="en-US" sz="600" dirty="0">
                <a:latin typeface="Arial" panose="020B0604020202020204" pitchFamily="34" charset="0"/>
                <a:cs typeface="Arial" panose="020B0604020202020204" pitchFamily="34" charset="0"/>
              </a:rPr>
              <a:t>  </a:t>
            </a:r>
          </a:p>
          <a:p>
            <a:pPr fontAlgn="base"/>
            <a:r>
              <a:rPr lang="en-US" sz="600" dirty="0">
                <a:latin typeface="Arial" panose="020B0604020202020204" pitchFamily="34" charset="0"/>
                <a:cs typeface="Arial" panose="020B0604020202020204" pitchFamily="34" charset="0"/>
              </a:rPr>
              <a:t> </a:t>
            </a:r>
          </a:p>
          <a:p>
            <a:pPr fontAlgn="base"/>
            <a:r>
              <a:rPr lang="en-US" dirty="0">
                <a:latin typeface="Arial" panose="020B0604020202020204" pitchFamily="34" charset="0"/>
                <a:cs typeface="Arial" panose="020B0604020202020204" pitchFamily="34" charset="0"/>
              </a:rPr>
              <a:t>The DST will hold bi-annual meetings to address policy, practice, and fiscal matters that will better facilitate Site level implementation of the CALI program.  DSTs are formed by both two to three participants at the: </a:t>
            </a:r>
            <a:r>
              <a:rPr lang="en-US" sz="600" dirty="0">
                <a:latin typeface="Arial" panose="020B0604020202020204" pitchFamily="34" charset="0"/>
                <a:cs typeface="Arial" panose="020B0604020202020204" pitchFamily="34" charset="0"/>
              </a:rPr>
              <a:t>  </a:t>
            </a:r>
          </a:p>
          <a:p>
            <a:pPr fontAlgn="base"/>
            <a:r>
              <a:rPr lang="en-US" sz="600" dirty="0">
                <a:latin typeface="Arial" panose="020B0604020202020204" pitchFamily="34" charset="0"/>
                <a:cs typeface="Arial" panose="020B0604020202020204" pitchFamily="34" charset="0"/>
              </a:rPr>
              <a:t> </a:t>
            </a:r>
          </a:p>
          <a:p>
            <a:pPr fontAlgn="base"/>
            <a:r>
              <a:rPr lang="en-US" b="1" dirty="0">
                <a:latin typeface="Arial" panose="020B0604020202020204" pitchFamily="34" charset="0"/>
                <a:cs typeface="Arial" panose="020B0604020202020204" pitchFamily="34" charset="0"/>
              </a:rPr>
              <a:t>a) District level</a:t>
            </a:r>
            <a:r>
              <a:rPr lang="en-US" dirty="0">
                <a:latin typeface="Arial" panose="020B0604020202020204" pitchFamily="34" charset="0"/>
                <a:cs typeface="Arial" panose="020B0604020202020204" pitchFamily="34" charset="0"/>
              </a:rPr>
              <a:t> in roles such as the Director of Curriculum &amp; Instruction, Director of Special Education, Director of Ed Services, District Literacy Coach, and </a:t>
            </a:r>
            <a:r>
              <a:rPr lang="en-US" sz="600" dirty="0">
                <a:latin typeface="Arial" panose="020B0604020202020204" pitchFamily="34" charset="0"/>
                <a:cs typeface="Arial" panose="020B0604020202020204" pitchFamily="34" charset="0"/>
              </a:rPr>
              <a:t>  </a:t>
            </a:r>
          </a:p>
          <a:p>
            <a:pPr fontAlgn="base"/>
            <a:r>
              <a:rPr lang="en-US" sz="600" dirty="0">
                <a:latin typeface="Arial" panose="020B0604020202020204" pitchFamily="34" charset="0"/>
                <a:cs typeface="Arial" panose="020B0604020202020204" pitchFamily="34" charset="0"/>
              </a:rPr>
              <a:t> </a:t>
            </a:r>
          </a:p>
          <a:p>
            <a:pPr fontAlgn="base"/>
            <a:r>
              <a:rPr lang="en-US" b="1" dirty="0">
                <a:latin typeface="Arial" panose="020B0604020202020204" pitchFamily="34" charset="0"/>
                <a:cs typeface="Arial" panose="020B0604020202020204" pitchFamily="34" charset="0"/>
              </a:rPr>
              <a:t>b) Middle School Site level</a:t>
            </a:r>
            <a:r>
              <a:rPr lang="en-US" dirty="0">
                <a:latin typeface="Arial" panose="020B0604020202020204" pitchFamily="34" charset="0"/>
                <a:cs typeface="Arial" panose="020B0604020202020204" pitchFamily="34" charset="0"/>
              </a:rPr>
              <a:t> in roles of Lead Admin, resource, and/or teachers.   </a:t>
            </a:r>
          </a:p>
          <a:p>
            <a:pPr fontAlgn="base"/>
            <a:endParaRPr lang="en-US" b="1" dirty="0">
              <a:latin typeface="Arial" panose="020B0604020202020204" pitchFamily="34" charset="0"/>
              <a:cs typeface="Arial" panose="020B0604020202020204" pitchFamily="34" charset="0"/>
            </a:endParaRPr>
          </a:p>
          <a:p>
            <a:pPr algn="ctr" fontAlgn="base"/>
            <a:r>
              <a:rPr lang="en-US" b="1" dirty="0">
                <a:latin typeface="Arial" panose="020B0604020202020204" pitchFamily="34" charset="0"/>
                <a:cs typeface="Arial" panose="020B0604020202020204" pitchFamily="34" charset="0"/>
              </a:rPr>
              <a:t>* Hosting Regional Workshop </a:t>
            </a:r>
            <a:r>
              <a:rPr lang="en-US" dirty="0">
                <a:latin typeface="Arial" panose="020B0604020202020204" pitchFamily="34" charset="0"/>
                <a:cs typeface="Arial" panose="020B0604020202020204" pitchFamily="34" charset="0"/>
              </a:rPr>
              <a:t> </a:t>
            </a:r>
          </a:p>
          <a:p>
            <a:pPr fontAlgn="base"/>
            <a:r>
              <a:rPr lang="en-US" dirty="0">
                <a:latin typeface="Arial" panose="020B0604020202020204" pitchFamily="34" charset="0"/>
                <a:cs typeface="Arial" panose="020B0604020202020204" pitchFamily="34" charset="0"/>
              </a:rPr>
              <a:t>Description: Funds are to support District efforts to host the annual workshop at a District Office (or suitable location).  </a:t>
            </a:r>
            <a:r>
              <a:rPr lang="en-US" dirty="0"/>
              <a:t> </a:t>
            </a:r>
          </a:p>
        </p:txBody>
      </p:sp>
    </p:spTree>
    <p:extLst>
      <p:ext uri="{BB962C8B-B14F-4D97-AF65-F5344CB8AC3E}">
        <p14:creationId xmlns:p14="http://schemas.microsoft.com/office/powerpoint/2010/main" val="2832763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71B4F-2904-3E4D-87E2-D245B1191A07}"/>
              </a:ext>
            </a:extLst>
          </p:cNvPr>
          <p:cNvSpPr>
            <a:spLocks noGrp="1"/>
          </p:cNvSpPr>
          <p:nvPr>
            <p:ph type="title"/>
          </p:nvPr>
        </p:nvSpPr>
        <p:spPr>
          <a:xfrm>
            <a:off x="632603" y="206155"/>
            <a:ext cx="8538519" cy="539580"/>
          </a:xfrm>
        </p:spPr>
        <p:txBody>
          <a:bodyPr>
            <a:normAutofit fontScale="90000"/>
          </a:bodyPr>
          <a:lstStyle/>
          <a:p>
            <a:pPr algn="ctr"/>
            <a:r>
              <a:rPr lang="en-US" sz="2900" b="1" dirty="0">
                <a:latin typeface="Arial" panose="020B0604020202020204" pitchFamily="34" charset="0"/>
                <a:cs typeface="Arial" panose="020B0604020202020204" pitchFamily="34" charset="0"/>
              </a:rPr>
              <a:t>Direct Funds for the Support of Site Participation</a:t>
            </a:r>
            <a:endParaRPr lang="en-US" b="1"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B36AEDF4-C6C2-9A41-B7B3-14F6C8A18CE9}"/>
              </a:ext>
            </a:extLst>
          </p:cNvPr>
          <p:cNvGraphicFramePr>
            <a:graphicFrameLocks noGrp="1"/>
          </p:cNvGraphicFramePr>
          <p:nvPr>
            <p:extLst>
              <p:ext uri="{D42A27DB-BD31-4B8C-83A1-F6EECF244321}">
                <p14:modId xmlns:p14="http://schemas.microsoft.com/office/powerpoint/2010/main" val="3096003159"/>
              </p:ext>
            </p:extLst>
          </p:nvPr>
        </p:nvGraphicFramePr>
        <p:xfrm>
          <a:off x="166255" y="840737"/>
          <a:ext cx="10687792" cy="5871138"/>
        </p:xfrm>
        <a:graphic>
          <a:graphicData uri="http://schemas.openxmlformats.org/drawingml/2006/table">
            <a:tbl>
              <a:tblPr firstRow="1" bandRow="1">
                <a:tableStyleId>{5C22544A-7EE6-4342-B048-85BDC9FD1C3A}</a:tableStyleId>
              </a:tblPr>
              <a:tblGrid>
                <a:gridCol w="2363189">
                  <a:extLst>
                    <a:ext uri="{9D8B030D-6E8A-4147-A177-3AD203B41FA5}">
                      <a16:colId xmlns:a16="http://schemas.microsoft.com/office/drawing/2014/main" val="1105921663"/>
                    </a:ext>
                  </a:extLst>
                </a:gridCol>
                <a:gridCol w="1330037">
                  <a:extLst>
                    <a:ext uri="{9D8B030D-6E8A-4147-A177-3AD203B41FA5}">
                      <a16:colId xmlns:a16="http://schemas.microsoft.com/office/drawing/2014/main" val="2067548595"/>
                    </a:ext>
                  </a:extLst>
                </a:gridCol>
                <a:gridCol w="1531917">
                  <a:extLst>
                    <a:ext uri="{9D8B030D-6E8A-4147-A177-3AD203B41FA5}">
                      <a16:colId xmlns:a16="http://schemas.microsoft.com/office/drawing/2014/main" val="3699267282"/>
                    </a:ext>
                  </a:extLst>
                </a:gridCol>
                <a:gridCol w="1591293">
                  <a:extLst>
                    <a:ext uri="{9D8B030D-6E8A-4147-A177-3AD203B41FA5}">
                      <a16:colId xmlns:a16="http://schemas.microsoft.com/office/drawing/2014/main" val="3988016400"/>
                    </a:ext>
                  </a:extLst>
                </a:gridCol>
                <a:gridCol w="1959429">
                  <a:extLst>
                    <a:ext uri="{9D8B030D-6E8A-4147-A177-3AD203B41FA5}">
                      <a16:colId xmlns:a16="http://schemas.microsoft.com/office/drawing/2014/main" val="3732221935"/>
                    </a:ext>
                  </a:extLst>
                </a:gridCol>
                <a:gridCol w="1911927">
                  <a:extLst>
                    <a:ext uri="{9D8B030D-6E8A-4147-A177-3AD203B41FA5}">
                      <a16:colId xmlns:a16="http://schemas.microsoft.com/office/drawing/2014/main" val="3813807049"/>
                    </a:ext>
                  </a:extLst>
                </a:gridCol>
              </a:tblGrid>
              <a:tr h="553866">
                <a:tc>
                  <a:txBody>
                    <a:bodyPr/>
                    <a:lstStyle/>
                    <a:p>
                      <a:pPr algn="ctr" rtl="0" fontAlgn="base"/>
                      <a:r>
                        <a:rPr lang="en-US" sz="1600" b="1" i="0" dirty="0">
                          <a:solidFill>
                            <a:schemeClr val="bg1"/>
                          </a:solidFill>
                          <a:effectLst/>
                          <a:latin typeface="Arial" panose="020B0604020202020204" pitchFamily="34" charset="0"/>
                          <a:cs typeface="Arial" panose="020B0604020202020204" pitchFamily="34" charset="0"/>
                        </a:rPr>
                        <a:t>Support Site Participation </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rtl="0" fontAlgn="base"/>
                      <a:r>
                        <a:rPr lang="en-US" sz="1600" b="1" i="0">
                          <a:effectLst/>
                          <a:latin typeface="Arial" panose="020B0604020202020204" pitchFamily="34" charset="0"/>
                          <a:cs typeface="Arial" panose="020B0604020202020204" pitchFamily="34" charset="0"/>
                        </a:rPr>
                        <a:t>2018-19</a:t>
                      </a:r>
                      <a:r>
                        <a:rPr lang="en-US" sz="1600" b="0" i="0">
                          <a:effectLst/>
                          <a:latin typeface="Arial" panose="020B0604020202020204" pitchFamily="34" charset="0"/>
                          <a:cs typeface="Arial" panose="020B0604020202020204" pitchFamily="34" charset="0"/>
                        </a:rPr>
                        <a:t> </a:t>
                      </a:r>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rtl="0" fontAlgn="base"/>
                      <a:r>
                        <a:rPr lang="en-US" sz="1600" b="1" i="0">
                          <a:effectLst/>
                          <a:latin typeface="Arial" panose="020B0604020202020204" pitchFamily="34" charset="0"/>
                          <a:cs typeface="Arial" panose="020B0604020202020204" pitchFamily="34" charset="0"/>
                        </a:rPr>
                        <a:t>2019-20</a:t>
                      </a:r>
                      <a:r>
                        <a:rPr lang="en-US" sz="1600" b="0" i="0">
                          <a:effectLst/>
                          <a:latin typeface="Arial" panose="020B0604020202020204" pitchFamily="34" charset="0"/>
                          <a:cs typeface="Arial" panose="020B0604020202020204" pitchFamily="34" charset="0"/>
                        </a:rPr>
                        <a:t> </a:t>
                      </a:r>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rtl="0" fontAlgn="base"/>
                      <a:r>
                        <a:rPr lang="en-US" sz="1600" b="1" i="0" dirty="0">
                          <a:effectLst/>
                          <a:latin typeface="Arial" panose="020B0604020202020204" pitchFamily="34" charset="0"/>
                          <a:cs typeface="Arial" panose="020B0604020202020204" pitchFamily="34" charset="0"/>
                        </a:rPr>
                        <a:t>2020-21</a:t>
                      </a:r>
                      <a:r>
                        <a:rPr lang="en-US" sz="1600" b="0" i="0" dirty="0">
                          <a:effectLst/>
                          <a:latin typeface="Arial" panose="020B0604020202020204" pitchFamily="34" charset="0"/>
                          <a:cs typeface="Arial" panose="020B0604020202020204" pitchFamily="34" charset="0"/>
                        </a:rPr>
                        <a:t> </a:t>
                      </a:r>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rtl="0" fontAlgn="base"/>
                      <a:r>
                        <a:rPr lang="en-US" sz="1600" b="1" i="0">
                          <a:effectLst/>
                          <a:latin typeface="Arial" panose="020B0604020202020204" pitchFamily="34" charset="0"/>
                          <a:cs typeface="Arial" panose="020B0604020202020204" pitchFamily="34" charset="0"/>
                        </a:rPr>
                        <a:t>2021-22</a:t>
                      </a:r>
                      <a:r>
                        <a:rPr lang="en-US" sz="1600" b="0" i="0">
                          <a:effectLst/>
                          <a:latin typeface="Arial" panose="020B0604020202020204" pitchFamily="34" charset="0"/>
                          <a:cs typeface="Arial" panose="020B0604020202020204" pitchFamily="34" charset="0"/>
                        </a:rPr>
                        <a:t> </a:t>
                      </a:r>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rtl="0" fontAlgn="base"/>
                      <a:r>
                        <a:rPr lang="en-US" sz="1600" b="1" i="0">
                          <a:effectLst/>
                          <a:latin typeface="Arial" panose="020B0604020202020204" pitchFamily="34" charset="0"/>
                          <a:cs typeface="Arial" panose="020B0604020202020204" pitchFamily="34" charset="0"/>
                        </a:rPr>
                        <a:t>2022-23</a:t>
                      </a:r>
                      <a:r>
                        <a:rPr lang="en-US" sz="1600" b="0" i="0">
                          <a:effectLst/>
                          <a:latin typeface="Arial" panose="020B0604020202020204" pitchFamily="34" charset="0"/>
                          <a:cs typeface="Arial" panose="020B0604020202020204" pitchFamily="34" charset="0"/>
                        </a:rPr>
                        <a:t> </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4031407974"/>
                  </a:ext>
                </a:extLst>
              </a:tr>
              <a:tr h="830800">
                <a:tc>
                  <a:txBody>
                    <a:bodyPr/>
                    <a:lstStyle/>
                    <a:p>
                      <a:pPr algn="ctr" rtl="0" fontAlgn="base"/>
                      <a:r>
                        <a:rPr lang="en-US" sz="1500" b="0" i="0" dirty="0">
                          <a:effectLst/>
                          <a:latin typeface="Arial" panose="020B0604020202020204" pitchFamily="34" charset="0"/>
                          <a:cs typeface="Arial" panose="020B0604020202020204" pitchFamily="34" charset="0"/>
                        </a:rPr>
                        <a:t>Site Implementation Team (SIT) </a:t>
                      </a:r>
                    </a:p>
                  </a:txBody>
                  <a:tcPr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rtl="0" fontAlgn="base"/>
                      <a:r>
                        <a:rPr lang="en-US" sz="1400" b="0" i="0" dirty="0">
                          <a:effectLst/>
                          <a:latin typeface="Arial" panose="020B0604020202020204" pitchFamily="34" charset="0"/>
                          <a:cs typeface="Arial" panose="020B0604020202020204" pitchFamily="34" charset="0"/>
                        </a:rPr>
                        <a:t>n/a </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rtl="0" fontAlgn="base"/>
                      <a:r>
                        <a:rPr lang="en-US" sz="1400" b="0" i="0" dirty="0">
                          <a:effectLst/>
                          <a:latin typeface="Arial" panose="020B0604020202020204" pitchFamily="34" charset="0"/>
                          <a:cs typeface="Arial" panose="020B0604020202020204" pitchFamily="34" charset="0"/>
                        </a:rPr>
                        <a:t>$2400 total</a:t>
                      </a:r>
                      <a:r>
                        <a:rPr lang="en-US" sz="600" b="0" i="0" dirty="0">
                          <a:effectLst/>
                          <a:latin typeface="Arial" panose="020B0604020202020204" pitchFamily="34" charset="0"/>
                          <a:cs typeface="Arial" panose="020B0604020202020204" pitchFamily="34" charset="0"/>
                        </a:rPr>
                        <a:t> </a:t>
                      </a:r>
                    </a:p>
                    <a:p>
                      <a:pPr algn="ctr" rtl="0" fontAlgn="base"/>
                      <a:r>
                        <a:rPr lang="en-US" sz="600" b="0" i="0" dirty="0">
                          <a:effectLst/>
                          <a:latin typeface="Arial" panose="020B0604020202020204" pitchFamily="34" charset="0"/>
                          <a:cs typeface="Arial" panose="020B0604020202020204" pitchFamily="34" charset="0"/>
                        </a:rPr>
                        <a:t> </a:t>
                      </a:r>
                    </a:p>
                    <a:p>
                      <a:pPr algn="ctr" rtl="0" fontAlgn="base"/>
                      <a:r>
                        <a:rPr lang="en-US" sz="1400" b="0" i="0" dirty="0">
                          <a:effectLst/>
                          <a:latin typeface="Arial" panose="020B0604020202020204" pitchFamily="34" charset="0"/>
                          <a:cs typeface="Arial" panose="020B0604020202020204" pitchFamily="34" charset="0"/>
                        </a:rPr>
                        <a:t>$800 </a:t>
                      </a:r>
                    </a:p>
                    <a:p>
                      <a:pPr algn="ctr" rtl="0" fontAlgn="base"/>
                      <a:r>
                        <a:rPr lang="en-US" sz="1400" b="0" i="0" dirty="0">
                          <a:effectLst/>
                          <a:latin typeface="Arial" panose="020B0604020202020204" pitchFamily="34" charset="0"/>
                          <a:cs typeface="Arial" panose="020B0604020202020204" pitchFamily="34" charset="0"/>
                        </a:rPr>
                        <a:t>per site </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rtl="0" fontAlgn="base"/>
                      <a:r>
                        <a:rPr lang="en-US" sz="1400" b="0" i="0" dirty="0">
                          <a:effectLst/>
                          <a:latin typeface="Arial" panose="020B0604020202020204" pitchFamily="34" charset="0"/>
                          <a:cs typeface="Arial" panose="020B0604020202020204" pitchFamily="34" charset="0"/>
                        </a:rPr>
                        <a:t>$2400 total </a:t>
                      </a:r>
                      <a:r>
                        <a:rPr lang="en-US" sz="600" b="0" i="0" dirty="0">
                          <a:effectLst/>
                          <a:latin typeface="Arial" panose="020B0604020202020204" pitchFamily="34" charset="0"/>
                          <a:cs typeface="Arial" panose="020B0604020202020204" pitchFamily="34" charset="0"/>
                        </a:rPr>
                        <a:t> </a:t>
                      </a:r>
                    </a:p>
                    <a:p>
                      <a:pPr algn="ctr" rtl="0" fontAlgn="base"/>
                      <a:r>
                        <a:rPr lang="en-US" sz="600" b="0" i="0" dirty="0">
                          <a:effectLst/>
                          <a:latin typeface="Arial" panose="020B0604020202020204" pitchFamily="34" charset="0"/>
                          <a:cs typeface="Arial" panose="020B0604020202020204" pitchFamily="34" charset="0"/>
                        </a:rPr>
                        <a:t> </a:t>
                      </a:r>
                    </a:p>
                    <a:p>
                      <a:pPr algn="ctr" rtl="0" fontAlgn="base"/>
                      <a:r>
                        <a:rPr lang="en-US" sz="1400" b="0" i="0" dirty="0">
                          <a:effectLst/>
                          <a:latin typeface="Arial" panose="020B0604020202020204" pitchFamily="34" charset="0"/>
                          <a:cs typeface="Arial" panose="020B0604020202020204" pitchFamily="34" charset="0"/>
                        </a:rPr>
                        <a:t>$800 </a:t>
                      </a:r>
                    </a:p>
                    <a:p>
                      <a:pPr algn="ctr" rtl="0" fontAlgn="base"/>
                      <a:r>
                        <a:rPr lang="en-US" sz="1400" b="0" i="0" dirty="0">
                          <a:effectLst/>
                          <a:latin typeface="Arial" panose="020B0604020202020204" pitchFamily="34" charset="0"/>
                          <a:cs typeface="Arial" panose="020B0604020202020204" pitchFamily="34" charset="0"/>
                        </a:rPr>
                        <a:t>per site </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rtl="0" fontAlgn="base"/>
                      <a:r>
                        <a:rPr lang="en-US" sz="1400" b="0" i="0" dirty="0">
                          <a:effectLst/>
                          <a:latin typeface="Arial" panose="020B0604020202020204" pitchFamily="34" charset="0"/>
                          <a:cs typeface="Arial" panose="020B0604020202020204" pitchFamily="34" charset="0"/>
                        </a:rPr>
                        <a:t>$2400 total </a:t>
                      </a:r>
                      <a:endParaRPr lang="en-US" sz="600" b="0" i="0" dirty="0">
                        <a:effectLst/>
                        <a:latin typeface="Arial" panose="020B0604020202020204" pitchFamily="34" charset="0"/>
                        <a:cs typeface="Arial" panose="020B0604020202020204" pitchFamily="34" charset="0"/>
                      </a:endParaRPr>
                    </a:p>
                    <a:p>
                      <a:pPr algn="ctr" rtl="0" fontAlgn="base"/>
                      <a:r>
                        <a:rPr lang="en-US" sz="600" b="0" i="0" dirty="0">
                          <a:effectLst/>
                          <a:latin typeface="Arial" panose="020B0604020202020204" pitchFamily="34" charset="0"/>
                          <a:cs typeface="Arial" panose="020B0604020202020204" pitchFamily="34" charset="0"/>
                        </a:rPr>
                        <a:t> </a:t>
                      </a:r>
                    </a:p>
                    <a:p>
                      <a:pPr algn="ctr" rtl="0" fontAlgn="base"/>
                      <a:r>
                        <a:rPr lang="en-US" sz="1400" b="0" i="0" dirty="0">
                          <a:effectLst/>
                          <a:latin typeface="Arial" panose="020B0604020202020204" pitchFamily="34" charset="0"/>
                          <a:cs typeface="Arial" panose="020B0604020202020204" pitchFamily="34" charset="0"/>
                        </a:rPr>
                        <a:t>$800  </a:t>
                      </a:r>
                    </a:p>
                    <a:p>
                      <a:pPr algn="ctr" rtl="0" fontAlgn="base"/>
                      <a:r>
                        <a:rPr lang="en-US" sz="1400" b="0" i="0" dirty="0">
                          <a:effectLst/>
                          <a:latin typeface="Arial" panose="020B0604020202020204" pitchFamily="34" charset="0"/>
                          <a:cs typeface="Arial" panose="020B0604020202020204" pitchFamily="34" charset="0"/>
                        </a:rPr>
                        <a:t>per site </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rtl="0" fontAlgn="base"/>
                      <a:r>
                        <a:rPr lang="en-US" sz="1400" b="0" i="0" dirty="0">
                          <a:effectLst/>
                          <a:latin typeface="Arial" panose="020B0604020202020204" pitchFamily="34" charset="0"/>
                          <a:cs typeface="Arial" panose="020B0604020202020204" pitchFamily="34" charset="0"/>
                        </a:rPr>
                        <a:t>$2400 total </a:t>
                      </a:r>
                      <a:endParaRPr lang="en-US" sz="600" b="0" i="0" dirty="0">
                        <a:effectLst/>
                        <a:latin typeface="Arial" panose="020B0604020202020204" pitchFamily="34" charset="0"/>
                        <a:cs typeface="Arial" panose="020B0604020202020204" pitchFamily="34" charset="0"/>
                      </a:endParaRPr>
                    </a:p>
                    <a:p>
                      <a:pPr algn="ctr" rtl="0" fontAlgn="base"/>
                      <a:r>
                        <a:rPr lang="en-US" sz="600" b="0" i="0" dirty="0">
                          <a:effectLst/>
                          <a:latin typeface="Arial" panose="020B0604020202020204" pitchFamily="34" charset="0"/>
                          <a:cs typeface="Arial" panose="020B0604020202020204" pitchFamily="34" charset="0"/>
                        </a:rPr>
                        <a:t> </a:t>
                      </a:r>
                    </a:p>
                    <a:p>
                      <a:pPr algn="ctr" rtl="0" fontAlgn="base"/>
                      <a:r>
                        <a:rPr lang="en-US" sz="1400" b="0" i="0" dirty="0">
                          <a:effectLst/>
                          <a:latin typeface="Arial" panose="020B0604020202020204" pitchFamily="34" charset="0"/>
                          <a:cs typeface="Arial" panose="020B0604020202020204" pitchFamily="34" charset="0"/>
                        </a:rPr>
                        <a:t>$800  </a:t>
                      </a:r>
                    </a:p>
                    <a:p>
                      <a:pPr algn="ctr" rtl="0" fontAlgn="base"/>
                      <a:r>
                        <a:rPr lang="en-US" sz="1400" b="0" i="0" dirty="0">
                          <a:effectLst/>
                          <a:latin typeface="Arial" panose="020B0604020202020204" pitchFamily="34" charset="0"/>
                          <a:cs typeface="Arial" panose="020B0604020202020204" pitchFamily="34" charset="0"/>
                        </a:rPr>
                        <a:t>per site </a:t>
                      </a:r>
                    </a:p>
                  </a:txBody>
                  <a:tcPr anchor="ctr">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50001338"/>
                  </a:ext>
                </a:extLst>
              </a:tr>
              <a:tr h="830800">
                <a:tc>
                  <a:txBody>
                    <a:bodyPr/>
                    <a:lstStyle/>
                    <a:p>
                      <a:pPr algn="ctr" rtl="0" fontAlgn="base"/>
                      <a:r>
                        <a:rPr lang="en-US" sz="1500" b="0" i="0" dirty="0">
                          <a:effectLst/>
                          <a:latin typeface="Arial" panose="020B0604020202020204" pitchFamily="34" charset="0"/>
                          <a:cs typeface="Arial" panose="020B0604020202020204" pitchFamily="34" charset="0"/>
                        </a:rPr>
                        <a:t>One-Day Regional Workshop Participation </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0" fontAlgn="base"/>
                      <a:r>
                        <a:rPr lang="en-US" sz="1400" b="0" i="0" dirty="0">
                          <a:effectLst/>
                          <a:latin typeface="Arial" panose="020B0604020202020204" pitchFamily="34" charset="0"/>
                          <a:cs typeface="Arial" panose="020B0604020202020204" pitchFamily="34" charset="0"/>
                        </a:rPr>
                        <a:t>$3000 total</a:t>
                      </a:r>
                      <a:r>
                        <a:rPr lang="en-US" sz="600" b="0" i="0" dirty="0">
                          <a:effectLst/>
                          <a:latin typeface="Arial" panose="020B0604020202020204" pitchFamily="34" charset="0"/>
                          <a:cs typeface="Arial" panose="020B0604020202020204" pitchFamily="34" charset="0"/>
                        </a:rPr>
                        <a:t>  </a:t>
                      </a:r>
                    </a:p>
                    <a:p>
                      <a:pPr algn="ctr" rtl="0" fontAlgn="base"/>
                      <a:r>
                        <a:rPr lang="en-US" sz="600" b="0" i="0" dirty="0">
                          <a:effectLst/>
                          <a:latin typeface="Arial" panose="020B0604020202020204" pitchFamily="34" charset="0"/>
                          <a:cs typeface="Arial" panose="020B0604020202020204" pitchFamily="34" charset="0"/>
                        </a:rPr>
                        <a:t> </a:t>
                      </a:r>
                    </a:p>
                    <a:p>
                      <a:pPr algn="ctr" rtl="0" fontAlgn="base"/>
                      <a:r>
                        <a:rPr lang="en-US" sz="1400" b="0" i="0" dirty="0">
                          <a:effectLst/>
                          <a:latin typeface="Arial" panose="020B0604020202020204" pitchFamily="34" charset="0"/>
                          <a:cs typeface="Arial" panose="020B0604020202020204" pitchFamily="34" charset="0"/>
                        </a:rPr>
                        <a:t>$1000  </a:t>
                      </a:r>
                    </a:p>
                    <a:p>
                      <a:pPr algn="ctr" rtl="0" fontAlgn="base"/>
                      <a:r>
                        <a:rPr lang="en-US" sz="1400" b="0" i="0" dirty="0">
                          <a:effectLst/>
                          <a:latin typeface="Arial" panose="020B0604020202020204" pitchFamily="34" charset="0"/>
                          <a:cs typeface="Arial" panose="020B0604020202020204" pitchFamily="34" charset="0"/>
                        </a:rPr>
                        <a:t>per site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0" fontAlgn="base"/>
                      <a:r>
                        <a:rPr lang="en-US" sz="1400" b="0" i="0" dirty="0">
                          <a:effectLst/>
                          <a:latin typeface="Arial" panose="020B0604020202020204" pitchFamily="34" charset="0"/>
                          <a:cs typeface="Arial" panose="020B0604020202020204" pitchFamily="34" charset="0"/>
                        </a:rPr>
                        <a:t>$3000 total</a:t>
                      </a:r>
                      <a:r>
                        <a:rPr lang="en-US" sz="600" b="0" i="0" dirty="0">
                          <a:effectLst/>
                          <a:latin typeface="Arial" panose="020B0604020202020204" pitchFamily="34" charset="0"/>
                          <a:cs typeface="Arial" panose="020B0604020202020204" pitchFamily="34" charset="0"/>
                        </a:rPr>
                        <a:t>  </a:t>
                      </a:r>
                    </a:p>
                    <a:p>
                      <a:pPr algn="ctr" rtl="0" fontAlgn="base"/>
                      <a:r>
                        <a:rPr lang="en-US" sz="600" b="0" i="0" dirty="0">
                          <a:effectLst/>
                          <a:latin typeface="Arial" panose="020B0604020202020204" pitchFamily="34" charset="0"/>
                          <a:cs typeface="Arial" panose="020B0604020202020204" pitchFamily="34" charset="0"/>
                        </a:rPr>
                        <a:t> </a:t>
                      </a:r>
                    </a:p>
                    <a:p>
                      <a:pPr algn="ctr" rtl="0" fontAlgn="base"/>
                      <a:r>
                        <a:rPr lang="en-US" sz="1400" b="0" i="0" dirty="0">
                          <a:effectLst/>
                          <a:latin typeface="Arial" panose="020B0604020202020204" pitchFamily="34" charset="0"/>
                          <a:cs typeface="Arial" panose="020B0604020202020204" pitchFamily="34" charset="0"/>
                        </a:rPr>
                        <a:t> $1000 </a:t>
                      </a:r>
                    </a:p>
                    <a:p>
                      <a:pPr algn="ctr" rtl="0" fontAlgn="base"/>
                      <a:r>
                        <a:rPr lang="en-US" sz="1400" b="0" i="0" dirty="0">
                          <a:effectLst/>
                          <a:latin typeface="Arial" panose="020B0604020202020204" pitchFamily="34" charset="0"/>
                          <a:cs typeface="Arial" panose="020B0604020202020204" pitchFamily="34" charset="0"/>
                        </a:rPr>
                        <a:t>per site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0" fontAlgn="base"/>
                      <a:r>
                        <a:rPr lang="en-US" sz="1400" b="0" i="0" dirty="0">
                          <a:effectLst/>
                          <a:latin typeface="Arial" panose="020B0604020202020204" pitchFamily="34" charset="0"/>
                          <a:cs typeface="Arial" panose="020B0604020202020204" pitchFamily="34" charset="0"/>
                        </a:rPr>
                        <a:t>$3000 total </a:t>
                      </a:r>
                      <a:r>
                        <a:rPr lang="en-US" sz="600" b="0" i="0" dirty="0">
                          <a:effectLst/>
                          <a:latin typeface="Arial" panose="020B0604020202020204" pitchFamily="34" charset="0"/>
                          <a:cs typeface="Arial" panose="020B0604020202020204" pitchFamily="34" charset="0"/>
                        </a:rPr>
                        <a:t> </a:t>
                      </a:r>
                    </a:p>
                    <a:p>
                      <a:pPr algn="ctr" rtl="0" fontAlgn="base"/>
                      <a:r>
                        <a:rPr lang="en-US" sz="600" b="0" i="0" dirty="0">
                          <a:effectLst/>
                          <a:latin typeface="Arial" panose="020B0604020202020204" pitchFamily="34" charset="0"/>
                          <a:cs typeface="Arial" panose="020B0604020202020204" pitchFamily="34" charset="0"/>
                        </a:rPr>
                        <a:t> </a:t>
                      </a:r>
                    </a:p>
                    <a:p>
                      <a:pPr algn="ctr" rtl="0" fontAlgn="base"/>
                      <a:r>
                        <a:rPr lang="en-US" sz="1400" b="0" i="0" dirty="0">
                          <a:effectLst/>
                          <a:latin typeface="Arial" panose="020B0604020202020204" pitchFamily="34" charset="0"/>
                          <a:cs typeface="Arial" panose="020B0604020202020204" pitchFamily="34" charset="0"/>
                        </a:rPr>
                        <a:t>$1000 </a:t>
                      </a:r>
                    </a:p>
                    <a:p>
                      <a:pPr algn="ctr" rtl="0" fontAlgn="base"/>
                      <a:r>
                        <a:rPr lang="en-US" sz="1400" b="0" i="0" dirty="0">
                          <a:effectLst/>
                          <a:latin typeface="Arial" panose="020B0604020202020204" pitchFamily="34" charset="0"/>
                          <a:cs typeface="Arial" panose="020B0604020202020204" pitchFamily="34" charset="0"/>
                        </a:rPr>
                        <a:t>per site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0" fontAlgn="base"/>
                      <a:r>
                        <a:rPr lang="en-US" sz="1400" b="0" i="0" dirty="0">
                          <a:effectLst/>
                          <a:latin typeface="Arial" panose="020B0604020202020204" pitchFamily="34" charset="0"/>
                          <a:cs typeface="Arial" panose="020B0604020202020204" pitchFamily="34" charset="0"/>
                        </a:rPr>
                        <a:t>$1,350 additional </a:t>
                      </a:r>
                    </a:p>
                    <a:p>
                      <a:pPr algn="ctr" rtl="0" fontAlgn="base"/>
                      <a:r>
                        <a:rPr lang="en-US" sz="1400" b="0" i="0" dirty="0">
                          <a:effectLst/>
                          <a:latin typeface="Arial" panose="020B0604020202020204" pitchFamily="34" charset="0"/>
                          <a:cs typeface="Arial" panose="020B0604020202020204" pitchFamily="34" charset="0"/>
                        </a:rPr>
                        <a:t>site only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0" fontAlgn="base"/>
                      <a:r>
                        <a:rPr lang="en-US" sz="1400" b="0" i="0">
                          <a:effectLst/>
                          <a:latin typeface="Arial" panose="020B0604020202020204" pitchFamily="34" charset="0"/>
                          <a:cs typeface="Arial" panose="020B0604020202020204" pitchFamily="34" charset="0"/>
                        </a:rPr>
                        <a:t>$1,350 additional site only </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10409040"/>
                  </a:ext>
                </a:extLst>
              </a:tr>
              <a:tr h="1131058">
                <a:tc>
                  <a:txBody>
                    <a:bodyPr/>
                    <a:lstStyle/>
                    <a:p>
                      <a:pPr algn="ctr" rtl="0" fontAlgn="base"/>
                      <a:r>
                        <a:rPr lang="en-US" sz="1500" b="0" i="0" dirty="0">
                          <a:effectLst/>
                          <a:latin typeface="Arial" panose="020B0604020202020204" pitchFamily="34" charset="0"/>
                          <a:cs typeface="Arial" panose="020B0604020202020204" pitchFamily="34" charset="0"/>
                        </a:rPr>
                        <a:t>Teacher Participation  </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0" fontAlgn="base"/>
                      <a:r>
                        <a:rPr lang="en-US" sz="1400" b="0" i="0" dirty="0">
                          <a:effectLst/>
                          <a:latin typeface="Arial" panose="020B0604020202020204" pitchFamily="34" charset="0"/>
                          <a:cs typeface="Arial" panose="020B0604020202020204" pitchFamily="34" charset="0"/>
                        </a:rPr>
                        <a:t>$22,500 total  </a:t>
                      </a:r>
                    </a:p>
                    <a:p>
                      <a:pPr algn="ctr" rtl="0" fontAlgn="base"/>
                      <a:r>
                        <a:rPr lang="en-US" sz="1400" b="0" i="0" dirty="0">
                          <a:effectLst/>
                          <a:latin typeface="Arial" panose="020B0604020202020204" pitchFamily="34" charset="0"/>
                          <a:cs typeface="Arial" panose="020B0604020202020204" pitchFamily="34" charset="0"/>
                        </a:rPr>
                        <a:t>  </a:t>
                      </a:r>
                    </a:p>
                    <a:p>
                      <a:pPr algn="ctr" rtl="0" fontAlgn="base"/>
                      <a:r>
                        <a:rPr lang="en-US" sz="1400" b="0" i="0" dirty="0">
                          <a:effectLst/>
                          <a:latin typeface="Arial" panose="020B0604020202020204" pitchFamily="34" charset="0"/>
                          <a:cs typeface="Arial" panose="020B0604020202020204" pitchFamily="34" charset="0"/>
                        </a:rPr>
                        <a:t>$7,500 </a:t>
                      </a:r>
                    </a:p>
                    <a:p>
                      <a:pPr algn="ctr" rtl="0" fontAlgn="base"/>
                      <a:r>
                        <a:rPr lang="en-US" sz="1400" b="0" i="0" dirty="0">
                          <a:effectLst/>
                          <a:latin typeface="Arial" panose="020B0604020202020204" pitchFamily="34" charset="0"/>
                          <a:cs typeface="Arial" panose="020B0604020202020204" pitchFamily="34" charset="0"/>
                        </a:rPr>
                        <a:t>per site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0" fontAlgn="base"/>
                      <a:r>
                        <a:rPr lang="en-US" sz="1400" b="0" i="0" dirty="0">
                          <a:effectLst/>
                          <a:latin typeface="Arial" panose="020B0604020202020204" pitchFamily="34" charset="0"/>
                          <a:cs typeface="Arial" panose="020B0604020202020204" pitchFamily="34" charset="0"/>
                        </a:rPr>
                        <a:t>$27,000 total  </a:t>
                      </a:r>
                    </a:p>
                    <a:p>
                      <a:pPr algn="ctr" rtl="0" fontAlgn="base"/>
                      <a:r>
                        <a:rPr lang="en-US" sz="1400" b="0" i="0" dirty="0">
                          <a:effectLst/>
                          <a:latin typeface="Arial" panose="020B0604020202020204" pitchFamily="34" charset="0"/>
                          <a:cs typeface="Arial" panose="020B0604020202020204" pitchFamily="34" charset="0"/>
                        </a:rPr>
                        <a:t> </a:t>
                      </a:r>
                    </a:p>
                    <a:p>
                      <a:pPr algn="ctr" rtl="0" fontAlgn="base"/>
                      <a:r>
                        <a:rPr lang="en-US" sz="1400" b="0" i="0" dirty="0">
                          <a:effectLst/>
                          <a:latin typeface="Arial" panose="020B0604020202020204" pitchFamily="34" charset="0"/>
                          <a:cs typeface="Arial" panose="020B0604020202020204" pitchFamily="34" charset="0"/>
                        </a:rPr>
                        <a:t>$9,000 </a:t>
                      </a:r>
                    </a:p>
                    <a:p>
                      <a:pPr algn="ctr" rtl="0" fontAlgn="base"/>
                      <a:r>
                        <a:rPr lang="en-US" sz="1400" b="0" i="0" dirty="0">
                          <a:effectLst/>
                          <a:latin typeface="Arial" panose="020B0604020202020204" pitchFamily="34" charset="0"/>
                          <a:cs typeface="Arial" panose="020B0604020202020204" pitchFamily="34" charset="0"/>
                        </a:rPr>
                        <a:t>per site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0" fontAlgn="base"/>
                      <a:r>
                        <a:rPr lang="en-US" sz="1400" b="0" i="0" dirty="0">
                          <a:effectLst/>
                          <a:latin typeface="Arial" panose="020B0604020202020204" pitchFamily="34" charset="0"/>
                          <a:cs typeface="Arial" panose="020B0604020202020204" pitchFamily="34" charset="0"/>
                        </a:rPr>
                        <a:t>$27,000 total </a:t>
                      </a:r>
                    </a:p>
                    <a:p>
                      <a:pPr algn="ctr" rtl="0" fontAlgn="base"/>
                      <a:r>
                        <a:rPr lang="en-US" sz="1400" b="0" i="0" dirty="0">
                          <a:effectLst/>
                          <a:latin typeface="Arial" panose="020B0604020202020204" pitchFamily="34" charset="0"/>
                          <a:cs typeface="Arial" panose="020B0604020202020204" pitchFamily="34" charset="0"/>
                        </a:rPr>
                        <a:t> </a:t>
                      </a:r>
                    </a:p>
                    <a:p>
                      <a:pPr algn="ctr" rtl="0" fontAlgn="base"/>
                      <a:r>
                        <a:rPr lang="en-US" sz="1400" b="0" i="0" dirty="0">
                          <a:effectLst/>
                          <a:latin typeface="Arial" panose="020B0604020202020204" pitchFamily="34" charset="0"/>
                          <a:cs typeface="Arial" panose="020B0604020202020204" pitchFamily="34" charset="0"/>
                        </a:rPr>
                        <a:t>$9,000 </a:t>
                      </a:r>
                    </a:p>
                    <a:p>
                      <a:pPr algn="ctr" rtl="0" fontAlgn="base"/>
                      <a:r>
                        <a:rPr lang="en-US" sz="1400" b="0" i="0" dirty="0">
                          <a:effectLst/>
                          <a:latin typeface="Arial" panose="020B0604020202020204" pitchFamily="34" charset="0"/>
                          <a:cs typeface="Arial" panose="020B0604020202020204" pitchFamily="34" charset="0"/>
                        </a:rPr>
                        <a:t>per site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0" fontAlgn="base"/>
                      <a:r>
                        <a:rPr lang="en-US" sz="1400" b="0" i="0" dirty="0">
                          <a:effectLst/>
                          <a:latin typeface="Arial" panose="020B0604020202020204" pitchFamily="34" charset="0"/>
                          <a:cs typeface="Arial" panose="020B0604020202020204" pitchFamily="34" charset="0"/>
                        </a:rPr>
                        <a:t>$27,000 total  </a:t>
                      </a:r>
                    </a:p>
                    <a:p>
                      <a:pPr algn="ctr" rtl="0" fontAlgn="base"/>
                      <a:r>
                        <a:rPr lang="en-US" sz="1400" b="0" i="0" dirty="0">
                          <a:effectLst/>
                          <a:latin typeface="Arial" panose="020B0604020202020204" pitchFamily="34" charset="0"/>
                          <a:cs typeface="Arial" panose="020B0604020202020204" pitchFamily="34" charset="0"/>
                        </a:rPr>
                        <a:t> </a:t>
                      </a:r>
                    </a:p>
                    <a:p>
                      <a:pPr algn="ctr" rtl="0" fontAlgn="base"/>
                      <a:r>
                        <a:rPr lang="en-US" sz="1400" b="0" i="0" dirty="0">
                          <a:effectLst/>
                          <a:latin typeface="Arial" panose="020B0604020202020204" pitchFamily="34" charset="0"/>
                          <a:cs typeface="Arial" panose="020B0604020202020204" pitchFamily="34" charset="0"/>
                        </a:rPr>
                        <a:t>$9,000 per site +  </a:t>
                      </a:r>
                    </a:p>
                    <a:p>
                      <a:pPr algn="ctr" rtl="0" fontAlgn="base"/>
                      <a:r>
                        <a:rPr lang="en-US" sz="1400" b="0" i="0" dirty="0">
                          <a:effectLst/>
                          <a:latin typeface="Arial" panose="020B0604020202020204" pitchFamily="34" charset="0"/>
                          <a:cs typeface="Arial" panose="020B0604020202020204" pitchFamily="34" charset="0"/>
                        </a:rPr>
                        <a:t>$2,700 additional site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0" fontAlgn="base"/>
                      <a:r>
                        <a:rPr lang="en-US" sz="1400" b="0" i="0" dirty="0">
                          <a:effectLst/>
                          <a:latin typeface="Arial" panose="020B0604020202020204" pitchFamily="34" charset="0"/>
                          <a:cs typeface="Arial" panose="020B0604020202020204" pitchFamily="34" charset="0"/>
                        </a:rPr>
                        <a:t>$27,000 total </a:t>
                      </a:r>
                    </a:p>
                    <a:p>
                      <a:pPr algn="ctr" rtl="0" fontAlgn="base"/>
                      <a:r>
                        <a:rPr lang="en-US" sz="1400" b="0" i="0" dirty="0">
                          <a:effectLst/>
                          <a:latin typeface="Arial" panose="020B0604020202020204" pitchFamily="34" charset="0"/>
                          <a:cs typeface="Arial" panose="020B0604020202020204" pitchFamily="34" charset="0"/>
                        </a:rPr>
                        <a:t> </a:t>
                      </a:r>
                    </a:p>
                    <a:p>
                      <a:pPr algn="ctr" rtl="0" fontAlgn="base"/>
                      <a:r>
                        <a:rPr lang="en-US" sz="1400" b="0" i="0" dirty="0">
                          <a:effectLst/>
                          <a:latin typeface="Arial" panose="020B0604020202020204" pitchFamily="34" charset="0"/>
                          <a:cs typeface="Arial" panose="020B0604020202020204" pitchFamily="34" charset="0"/>
                        </a:rPr>
                        <a:t>$9,000 per site +  </a:t>
                      </a:r>
                    </a:p>
                    <a:p>
                      <a:pPr algn="ctr" rtl="0" fontAlgn="base"/>
                      <a:r>
                        <a:rPr lang="en-US" sz="1400" b="0" i="0" dirty="0">
                          <a:effectLst/>
                          <a:latin typeface="Arial" panose="020B0604020202020204" pitchFamily="34" charset="0"/>
                          <a:cs typeface="Arial" panose="020B0604020202020204" pitchFamily="34" charset="0"/>
                        </a:rPr>
                        <a:t>$2,700 additional site </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57011166"/>
                  </a:ext>
                </a:extLst>
              </a:tr>
              <a:tr h="878950">
                <a:tc>
                  <a:txBody>
                    <a:bodyPr/>
                    <a:lstStyle/>
                    <a:p>
                      <a:pPr algn="ctr" rtl="0" fontAlgn="base"/>
                      <a:r>
                        <a:rPr lang="en-US" sz="1500" b="0" i="0" dirty="0">
                          <a:effectLst/>
                          <a:latin typeface="Arial" panose="020B0604020202020204" pitchFamily="34" charset="0"/>
                          <a:cs typeface="Arial" panose="020B0604020202020204" pitchFamily="34" charset="0"/>
                        </a:rPr>
                        <a:t>Coaching for Special Education &amp; Intervention Teachers  </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0" fontAlgn="base"/>
                      <a:r>
                        <a:rPr lang="en-US" sz="1400" b="0" i="0" dirty="0">
                          <a:effectLst/>
                          <a:latin typeface="Arial" panose="020B0604020202020204" pitchFamily="34" charset="0"/>
                          <a:cs typeface="Arial" panose="020B0604020202020204" pitchFamily="34" charset="0"/>
                        </a:rPr>
                        <a:t>n/a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0" fontAlgn="base"/>
                      <a:r>
                        <a:rPr lang="en-US" sz="1400" b="0" i="0" dirty="0">
                          <a:effectLst/>
                          <a:latin typeface="Arial" panose="020B0604020202020204" pitchFamily="34" charset="0"/>
                          <a:cs typeface="Arial" panose="020B0604020202020204" pitchFamily="34" charset="0"/>
                        </a:rPr>
                        <a:t>$5,400 total  </a:t>
                      </a:r>
                    </a:p>
                    <a:p>
                      <a:pPr algn="ctr" rtl="0" fontAlgn="base"/>
                      <a:r>
                        <a:rPr lang="en-US" sz="1400" b="0" i="0" dirty="0">
                          <a:effectLst/>
                          <a:latin typeface="Arial" panose="020B0604020202020204" pitchFamily="34" charset="0"/>
                          <a:cs typeface="Arial" panose="020B0604020202020204" pitchFamily="34" charset="0"/>
                        </a:rPr>
                        <a:t> </a:t>
                      </a:r>
                    </a:p>
                    <a:p>
                      <a:pPr algn="ctr" rtl="0" fontAlgn="base"/>
                      <a:r>
                        <a:rPr lang="en-US" sz="1400" b="0" i="0" dirty="0">
                          <a:effectLst/>
                          <a:latin typeface="Arial" panose="020B0604020202020204" pitchFamily="34" charset="0"/>
                          <a:cs typeface="Arial" panose="020B0604020202020204" pitchFamily="34" charset="0"/>
                        </a:rPr>
                        <a:t>$1,800  </a:t>
                      </a:r>
                    </a:p>
                    <a:p>
                      <a:pPr algn="ctr" rtl="0" fontAlgn="base"/>
                      <a:r>
                        <a:rPr lang="en-US" sz="1400" b="0" i="0" dirty="0">
                          <a:effectLst/>
                          <a:latin typeface="Arial" panose="020B0604020202020204" pitchFamily="34" charset="0"/>
                          <a:cs typeface="Arial" panose="020B0604020202020204" pitchFamily="34" charset="0"/>
                        </a:rPr>
                        <a:t>per site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0" fontAlgn="base"/>
                      <a:r>
                        <a:rPr lang="en-US" sz="1400" b="0" i="0" dirty="0">
                          <a:effectLst/>
                          <a:latin typeface="Arial" panose="020B0604020202020204" pitchFamily="34" charset="0"/>
                          <a:cs typeface="Arial" panose="020B0604020202020204" pitchFamily="34" charset="0"/>
                        </a:rPr>
                        <a:t>$5,400 total  </a:t>
                      </a:r>
                    </a:p>
                    <a:p>
                      <a:pPr algn="ctr" rtl="0" fontAlgn="base"/>
                      <a:r>
                        <a:rPr lang="en-US" sz="1400" b="0" i="0" dirty="0">
                          <a:effectLst/>
                          <a:latin typeface="Arial" panose="020B0604020202020204" pitchFamily="34" charset="0"/>
                          <a:cs typeface="Arial" panose="020B0604020202020204" pitchFamily="34" charset="0"/>
                        </a:rPr>
                        <a:t> </a:t>
                      </a:r>
                    </a:p>
                    <a:p>
                      <a:pPr algn="ctr" rtl="0" fontAlgn="base"/>
                      <a:r>
                        <a:rPr lang="en-US" sz="1400" b="0" i="0" dirty="0">
                          <a:effectLst/>
                          <a:latin typeface="Arial" panose="020B0604020202020204" pitchFamily="34" charset="0"/>
                          <a:cs typeface="Arial" panose="020B0604020202020204" pitchFamily="34" charset="0"/>
                        </a:rPr>
                        <a:t>$1,800 </a:t>
                      </a:r>
                    </a:p>
                    <a:p>
                      <a:pPr algn="ctr" rtl="0" fontAlgn="base"/>
                      <a:r>
                        <a:rPr lang="en-US" sz="1400" b="0" i="0" dirty="0">
                          <a:effectLst/>
                          <a:latin typeface="Arial" panose="020B0604020202020204" pitchFamily="34" charset="0"/>
                          <a:cs typeface="Arial" panose="020B0604020202020204" pitchFamily="34" charset="0"/>
                        </a:rPr>
                        <a:t>per site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0" fontAlgn="base"/>
                      <a:r>
                        <a:rPr lang="en-US" sz="1400" b="0" i="0" dirty="0">
                          <a:effectLst/>
                          <a:latin typeface="Arial" panose="020B0604020202020204" pitchFamily="34" charset="0"/>
                          <a:cs typeface="Arial" panose="020B0604020202020204" pitchFamily="34" charset="0"/>
                        </a:rPr>
                        <a:t>$2700 total  </a:t>
                      </a:r>
                    </a:p>
                    <a:p>
                      <a:pPr algn="ctr" rtl="0" fontAlgn="base"/>
                      <a:r>
                        <a:rPr lang="en-US" sz="1400" b="0" i="0" dirty="0">
                          <a:effectLst/>
                          <a:latin typeface="Arial" panose="020B0604020202020204" pitchFamily="34" charset="0"/>
                          <a:cs typeface="Arial" panose="020B0604020202020204" pitchFamily="34" charset="0"/>
                        </a:rPr>
                        <a:t> </a:t>
                      </a:r>
                    </a:p>
                    <a:p>
                      <a:pPr algn="ctr" rtl="0" fontAlgn="base"/>
                      <a:r>
                        <a:rPr lang="en-US" sz="1400" b="0" i="0" dirty="0">
                          <a:effectLst/>
                          <a:latin typeface="Arial" panose="020B0604020202020204" pitchFamily="34" charset="0"/>
                          <a:cs typeface="Arial" panose="020B0604020202020204" pitchFamily="34" charset="0"/>
                        </a:rPr>
                        <a:t>$900  </a:t>
                      </a:r>
                    </a:p>
                    <a:p>
                      <a:pPr algn="ctr" rtl="0" fontAlgn="base"/>
                      <a:r>
                        <a:rPr lang="en-US" sz="1400" b="0" i="0" dirty="0">
                          <a:effectLst/>
                          <a:latin typeface="Arial" panose="020B0604020202020204" pitchFamily="34" charset="0"/>
                          <a:cs typeface="Arial" panose="020B0604020202020204" pitchFamily="34" charset="0"/>
                        </a:rPr>
                        <a:t>per site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0" fontAlgn="base"/>
                      <a:r>
                        <a:rPr lang="en-US" sz="1400" b="0" i="0" dirty="0">
                          <a:effectLst/>
                          <a:latin typeface="Arial" panose="020B0604020202020204" pitchFamily="34" charset="0"/>
                          <a:cs typeface="Arial" panose="020B0604020202020204" pitchFamily="34" charset="0"/>
                        </a:rPr>
                        <a:t>$2700 total </a:t>
                      </a:r>
                    </a:p>
                    <a:p>
                      <a:pPr algn="ctr" rtl="0" fontAlgn="base"/>
                      <a:r>
                        <a:rPr lang="en-US" sz="1400" b="0" i="0" dirty="0">
                          <a:effectLst/>
                          <a:latin typeface="Arial" panose="020B0604020202020204" pitchFamily="34" charset="0"/>
                          <a:cs typeface="Arial" panose="020B0604020202020204" pitchFamily="34" charset="0"/>
                        </a:rPr>
                        <a:t> </a:t>
                      </a:r>
                    </a:p>
                    <a:p>
                      <a:pPr algn="ctr" rtl="0" fontAlgn="base"/>
                      <a:r>
                        <a:rPr lang="en-US" sz="1400" b="0" i="0" dirty="0">
                          <a:effectLst/>
                          <a:latin typeface="Arial" panose="020B0604020202020204" pitchFamily="34" charset="0"/>
                          <a:cs typeface="Arial" panose="020B0604020202020204" pitchFamily="34" charset="0"/>
                        </a:rPr>
                        <a:t>$900  </a:t>
                      </a:r>
                    </a:p>
                    <a:p>
                      <a:pPr algn="ctr" rtl="0" fontAlgn="base"/>
                      <a:r>
                        <a:rPr lang="en-US" sz="1400" b="0" i="0" dirty="0">
                          <a:effectLst/>
                          <a:latin typeface="Arial" panose="020B0604020202020204" pitchFamily="34" charset="0"/>
                          <a:cs typeface="Arial" panose="020B0604020202020204" pitchFamily="34" charset="0"/>
                        </a:rPr>
                        <a:t>per site </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13970482"/>
                  </a:ext>
                </a:extLst>
              </a:tr>
              <a:tr h="524716">
                <a:tc>
                  <a:txBody>
                    <a:bodyPr/>
                    <a:lstStyle/>
                    <a:p>
                      <a:pPr algn="ctr" rtl="0" fontAlgn="base"/>
                      <a:r>
                        <a:rPr lang="en-US" sz="1500" b="0" i="0" dirty="0">
                          <a:effectLst/>
                          <a:latin typeface="Arial" panose="020B0604020202020204" pitchFamily="34" charset="0"/>
                          <a:cs typeface="Arial" panose="020B0604020202020204" pitchFamily="34" charset="0"/>
                        </a:rPr>
                        <a:t>Parent Workshop Funds </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0" fontAlgn="base"/>
                      <a:r>
                        <a:rPr lang="en-US" sz="1400" b="0" i="0">
                          <a:effectLst/>
                          <a:latin typeface="Arial" panose="020B0604020202020204" pitchFamily="34" charset="0"/>
                          <a:cs typeface="Arial" panose="020B0604020202020204" pitchFamily="34" charset="0"/>
                        </a:rPr>
                        <a:t>n/a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0" fontAlgn="base"/>
                      <a:r>
                        <a:rPr lang="en-US" sz="1400" b="0" i="0" dirty="0">
                          <a:effectLst/>
                          <a:latin typeface="Arial" panose="020B0604020202020204" pitchFamily="34" charset="0"/>
                          <a:cs typeface="Arial" panose="020B0604020202020204" pitchFamily="34" charset="0"/>
                        </a:rPr>
                        <a:t>$1500 total </a:t>
                      </a:r>
                    </a:p>
                    <a:p>
                      <a:pPr algn="ctr" rtl="0" fontAlgn="base"/>
                      <a:endParaRPr lang="en-US" sz="1400" b="0" i="0" dirty="0">
                        <a:effectLst/>
                        <a:latin typeface="Arial" panose="020B0604020202020204" pitchFamily="34" charset="0"/>
                        <a:cs typeface="Arial" panose="020B0604020202020204" pitchFamily="34" charset="0"/>
                      </a:endParaRPr>
                    </a:p>
                    <a:p>
                      <a:pPr algn="ctr" rtl="0" fontAlgn="base"/>
                      <a:r>
                        <a:rPr lang="en-US" sz="1400" b="0" i="0" dirty="0">
                          <a:effectLst/>
                          <a:latin typeface="Arial" panose="020B0604020202020204" pitchFamily="34" charset="0"/>
                          <a:cs typeface="Arial" panose="020B0604020202020204" pitchFamily="34" charset="0"/>
                        </a:rPr>
                        <a:t>$500 per site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0" fontAlgn="base"/>
                      <a:r>
                        <a:rPr lang="en-US" sz="1400" b="0" i="0" dirty="0">
                          <a:effectLst/>
                          <a:latin typeface="Arial" panose="020B0604020202020204" pitchFamily="34" charset="0"/>
                          <a:cs typeface="Arial" panose="020B0604020202020204" pitchFamily="34" charset="0"/>
                        </a:rPr>
                        <a:t>$1500 total</a:t>
                      </a:r>
                    </a:p>
                    <a:p>
                      <a:pPr algn="ctr" rtl="0" fontAlgn="base"/>
                      <a:endParaRPr lang="en-US" sz="1400" b="0" i="0" dirty="0">
                        <a:effectLst/>
                        <a:latin typeface="Arial" panose="020B0604020202020204" pitchFamily="34" charset="0"/>
                        <a:cs typeface="Arial" panose="020B0604020202020204" pitchFamily="34" charset="0"/>
                      </a:endParaRPr>
                    </a:p>
                    <a:p>
                      <a:pPr algn="ctr" rtl="0" fontAlgn="base"/>
                      <a:r>
                        <a:rPr lang="en-US" sz="1400" b="0" i="0" dirty="0">
                          <a:effectLst/>
                          <a:latin typeface="Arial" panose="020B0604020202020204" pitchFamily="34" charset="0"/>
                          <a:cs typeface="Arial" panose="020B0604020202020204" pitchFamily="34" charset="0"/>
                        </a:rPr>
                        <a:t> $500 per site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0" fontAlgn="base"/>
                      <a:r>
                        <a:rPr lang="en-US" sz="1400" b="0" i="0" dirty="0">
                          <a:effectLst/>
                          <a:latin typeface="Arial" panose="020B0604020202020204" pitchFamily="34" charset="0"/>
                          <a:cs typeface="Arial" panose="020B0604020202020204" pitchFamily="34" charset="0"/>
                        </a:rPr>
                        <a:t>$1500 total </a:t>
                      </a:r>
                    </a:p>
                    <a:p>
                      <a:pPr algn="ctr" rtl="0" fontAlgn="base"/>
                      <a:endParaRPr lang="en-US" sz="1400" b="0" i="0" dirty="0">
                        <a:effectLst/>
                        <a:latin typeface="Arial" panose="020B0604020202020204" pitchFamily="34" charset="0"/>
                        <a:cs typeface="Arial" panose="020B0604020202020204" pitchFamily="34" charset="0"/>
                      </a:endParaRPr>
                    </a:p>
                    <a:p>
                      <a:pPr algn="ctr" rtl="0" fontAlgn="base"/>
                      <a:r>
                        <a:rPr lang="en-US" sz="1400" b="0" i="0" dirty="0">
                          <a:effectLst/>
                          <a:latin typeface="Arial" panose="020B0604020202020204" pitchFamily="34" charset="0"/>
                          <a:cs typeface="Arial" panose="020B0604020202020204" pitchFamily="34" charset="0"/>
                        </a:rPr>
                        <a:t>$500per site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0" fontAlgn="base"/>
                      <a:r>
                        <a:rPr lang="en-US" sz="1400" b="0" i="0" dirty="0">
                          <a:effectLst/>
                          <a:latin typeface="Arial" panose="020B0604020202020204" pitchFamily="34" charset="0"/>
                          <a:cs typeface="Arial" panose="020B0604020202020204" pitchFamily="34" charset="0"/>
                        </a:rPr>
                        <a:t>$1500 total </a:t>
                      </a:r>
                    </a:p>
                    <a:p>
                      <a:pPr algn="ctr" rtl="0" fontAlgn="base"/>
                      <a:endParaRPr lang="en-US" sz="1400" b="0" i="0" dirty="0">
                        <a:effectLst/>
                        <a:latin typeface="Arial" panose="020B0604020202020204" pitchFamily="34" charset="0"/>
                        <a:cs typeface="Arial" panose="020B0604020202020204" pitchFamily="34" charset="0"/>
                      </a:endParaRPr>
                    </a:p>
                    <a:p>
                      <a:pPr algn="ctr" rtl="0" fontAlgn="base"/>
                      <a:r>
                        <a:rPr lang="en-US" sz="1400" b="0" i="0" dirty="0">
                          <a:effectLst/>
                          <a:latin typeface="Arial" panose="020B0604020202020204" pitchFamily="34" charset="0"/>
                          <a:cs typeface="Arial" panose="020B0604020202020204" pitchFamily="34" charset="0"/>
                        </a:rPr>
                        <a:t>$500 per site </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92213351"/>
                  </a:ext>
                </a:extLst>
              </a:tr>
              <a:tr h="743347">
                <a:tc>
                  <a:txBody>
                    <a:bodyPr/>
                    <a:lstStyle/>
                    <a:p>
                      <a:pPr algn="ctr" rtl="0" fontAlgn="base"/>
                      <a:r>
                        <a:rPr lang="en-US" sz="1600" b="1" i="0" dirty="0">
                          <a:effectLst/>
                          <a:latin typeface="Arial" panose="020B0604020202020204" pitchFamily="34" charset="0"/>
                          <a:cs typeface="Arial" panose="020B0604020202020204" pitchFamily="34" charset="0"/>
                        </a:rPr>
                        <a:t>Subtotal for District Funds to support Site Participation</a:t>
                      </a:r>
                      <a:r>
                        <a:rPr lang="en-US" sz="1600" b="0" i="0" dirty="0">
                          <a:effectLst/>
                          <a:latin typeface="Arial" panose="020B0604020202020204" pitchFamily="34" charset="0"/>
                          <a:cs typeface="Arial" panose="020B0604020202020204" pitchFamily="34" charset="0"/>
                        </a:rPr>
                        <a:t> </a:t>
                      </a:r>
                    </a:p>
                  </a:txBody>
                  <a:tcPr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1400" b="1" i="0">
                          <a:effectLst/>
                          <a:latin typeface="Arial" panose="020B0604020202020204" pitchFamily="34" charset="0"/>
                          <a:cs typeface="Arial" panose="020B0604020202020204" pitchFamily="34" charset="0"/>
                        </a:rPr>
                        <a:t>$25,500 total</a:t>
                      </a:r>
                      <a:r>
                        <a:rPr lang="en-US" sz="1400" b="0" i="0">
                          <a:effectLst/>
                          <a:latin typeface="Arial" panose="020B0604020202020204" pitchFamily="34" charset="0"/>
                          <a:cs typeface="Arial" panose="020B0604020202020204" pitchFamily="34" charset="0"/>
                        </a:rPr>
                        <a:t> </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1400" b="1" i="0">
                          <a:effectLst/>
                          <a:latin typeface="Arial" panose="020B0604020202020204" pitchFamily="34" charset="0"/>
                          <a:cs typeface="Arial" panose="020B0604020202020204" pitchFamily="34" charset="0"/>
                        </a:rPr>
                        <a:t>$39,300 total</a:t>
                      </a:r>
                      <a:r>
                        <a:rPr lang="en-US" sz="1400" b="0" i="0">
                          <a:effectLst/>
                          <a:latin typeface="Arial" panose="020B0604020202020204" pitchFamily="34" charset="0"/>
                          <a:cs typeface="Arial" panose="020B0604020202020204" pitchFamily="34" charset="0"/>
                        </a:rPr>
                        <a:t> </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1400" b="1" i="0">
                          <a:effectLst/>
                          <a:latin typeface="Arial" panose="020B0604020202020204" pitchFamily="34" charset="0"/>
                          <a:cs typeface="Arial" panose="020B0604020202020204" pitchFamily="34" charset="0"/>
                        </a:rPr>
                        <a:t>$39,300 total</a:t>
                      </a:r>
                      <a:r>
                        <a:rPr lang="en-US" sz="1400" b="0" i="0">
                          <a:effectLst/>
                          <a:latin typeface="Arial" panose="020B0604020202020204" pitchFamily="34" charset="0"/>
                          <a:cs typeface="Arial" panose="020B0604020202020204" pitchFamily="34" charset="0"/>
                        </a:rPr>
                        <a:t> </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1400" b="1" i="0" dirty="0">
                          <a:effectLst/>
                          <a:latin typeface="Arial" panose="020B0604020202020204" pitchFamily="34" charset="0"/>
                          <a:cs typeface="Arial" panose="020B0604020202020204" pitchFamily="34" charset="0"/>
                        </a:rPr>
                        <a:t>$37,650 </a:t>
                      </a:r>
                    </a:p>
                    <a:p>
                      <a:pPr algn="ctr" rtl="0" fontAlgn="base"/>
                      <a:r>
                        <a:rPr lang="en-US" sz="1400" b="1" i="0" dirty="0">
                          <a:effectLst/>
                          <a:latin typeface="Arial" panose="020B0604020202020204" pitchFamily="34" charset="0"/>
                          <a:cs typeface="Arial" panose="020B0604020202020204" pitchFamily="34" charset="0"/>
                        </a:rPr>
                        <a:t>total</a:t>
                      </a:r>
                      <a:r>
                        <a:rPr lang="en-US" sz="1400" b="0" i="0" dirty="0">
                          <a:effectLst/>
                          <a:latin typeface="Arial" panose="020B0604020202020204" pitchFamily="34" charset="0"/>
                          <a:cs typeface="Arial" panose="020B0604020202020204" pitchFamily="34" charset="0"/>
                        </a:rPr>
                        <a:t> </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1400" b="1" i="0" dirty="0">
                          <a:effectLst/>
                          <a:latin typeface="Arial" panose="020B0604020202020204" pitchFamily="34" charset="0"/>
                          <a:cs typeface="Arial" panose="020B0604020202020204" pitchFamily="34" charset="0"/>
                        </a:rPr>
                        <a:t>$37,650 </a:t>
                      </a:r>
                    </a:p>
                    <a:p>
                      <a:pPr algn="ctr" rtl="0" fontAlgn="base"/>
                      <a:r>
                        <a:rPr lang="en-US" sz="1400" b="1" i="0" dirty="0">
                          <a:effectLst/>
                          <a:latin typeface="Arial" panose="020B0604020202020204" pitchFamily="34" charset="0"/>
                          <a:cs typeface="Arial" panose="020B0604020202020204" pitchFamily="34" charset="0"/>
                        </a:rPr>
                        <a:t>total</a:t>
                      </a:r>
                      <a:r>
                        <a:rPr lang="en-US" sz="1400" b="0" i="0" dirty="0">
                          <a:effectLst/>
                          <a:latin typeface="Arial" panose="020B0604020202020204" pitchFamily="34" charset="0"/>
                          <a:cs typeface="Arial" panose="020B0604020202020204" pitchFamily="34" charset="0"/>
                        </a:rPr>
                        <a:t> </a:t>
                      </a:r>
                    </a:p>
                  </a:txBody>
                  <a:tcPr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8287923"/>
                  </a:ext>
                </a:extLst>
              </a:tr>
            </a:tbl>
          </a:graphicData>
        </a:graphic>
      </p:graphicFrame>
    </p:spTree>
    <p:extLst>
      <p:ext uri="{BB962C8B-B14F-4D97-AF65-F5344CB8AC3E}">
        <p14:creationId xmlns:p14="http://schemas.microsoft.com/office/powerpoint/2010/main" val="2132135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EDA9FD-A525-ED47-837C-704818D77B38}"/>
              </a:ext>
            </a:extLst>
          </p:cNvPr>
          <p:cNvSpPr>
            <a:spLocks noGrp="1"/>
          </p:cNvSpPr>
          <p:nvPr>
            <p:ph type="title"/>
          </p:nvPr>
        </p:nvSpPr>
        <p:spPr>
          <a:xfrm>
            <a:off x="829976" y="584885"/>
            <a:ext cx="8291384" cy="873211"/>
          </a:xfrm>
        </p:spPr>
        <p:txBody>
          <a:bodyPr>
            <a:normAutofit/>
          </a:bodyPr>
          <a:lstStyle/>
          <a:p>
            <a:pPr algn="ctr"/>
            <a:r>
              <a:rPr lang="en-US" sz="2600" b="1" dirty="0">
                <a:latin typeface="Arial" panose="020B0604020202020204" pitchFamily="34" charset="0"/>
                <a:cs typeface="Arial" panose="020B0604020202020204" pitchFamily="34" charset="0"/>
              </a:rPr>
              <a:t>Direct Funds for the Support of Site Participation</a:t>
            </a:r>
            <a:br>
              <a:rPr lang="en-US" sz="2600" b="1"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Description of Funds</a:t>
            </a:r>
          </a:p>
        </p:txBody>
      </p:sp>
      <p:sp>
        <p:nvSpPr>
          <p:cNvPr id="5" name="TextBox 4">
            <a:extLst>
              <a:ext uri="{FF2B5EF4-FFF2-40B4-BE49-F238E27FC236}">
                <a16:creationId xmlns:a16="http://schemas.microsoft.com/office/drawing/2014/main" id="{347772B0-C19F-3B4C-97BF-037C7F567775}"/>
              </a:ext>
            </a:extLst>
          </p:cNvPr>
          <p:cNvSpPr txBox="1"/>
          <p:nvPr/>
        </p:nvSpPr>
        <p:spPr>
          <a:xfrm>
            <a:off x="538461" y="1459011"/>
            <a:ext cx="11075601" cy="5109091"/>
          </a:xfrm>
          <a:prstGeom prst="rect">
            <a:avLst/>
          </a:prstGeom>
          <a:solidFill>
            <a:schemeClr val="accent6">
              <a:lumMod val="20000"/>
              <a:lumOff val="80000"/>
              <a:alpha val="75000"/>
            </a:schemeClr>
          </a:solidFill>
        </p:spPr>
        <p:txBody>
          <a:bodyPr wrap="square" rtlCol="0">
            <a:spAutoFit/>
          </a:bodyPr>
          <a:lstStyle/>
          <a:p>
            <a:pPr fontAlgn="base"/>
            <a:r>
              <a:rPr lang="en-US" sz="1600" b="1" dirty="0">
                <a:latin typeface="Arial" panose="020B0604020202020204" pitchFamily="34" charset="0"/>
                <a:cs typeface="Arial" panose="020B0604020202020204" pitchFamily="34" charset="0"/>
              </a:rPr>
              <a:t>* Site Implementation Team (SIT)</a:t>
            </a:r>
            <a:r>
              <a:rPr lang="en-US" sz="1600" dirty="0">
                <a:latin typeface="Arial" panose="020B0604020202020204" pitchFamily="34" charset="0"/>
                <a:cs typeface="Arial" panose="020B0604020202020204" pitchFamily="34" charset="0"/>
              </a:rPr>
              <a:t> </a:t>
            </a:r>
          </a:p>
          <a:p>
            <a:pPr fontAlgn="base"/>
            <a:r>
              <a:rPr lang="en-US" sz="1400" dirty="0">
                <a:latin typeface="Arial" panose="020B0604020202020204" pitchFamily="34" charset="0"/>
                <a:cs typeface="Arial" panose="020B0604020202020204" pitchFamily="34" charset="0"/>
              </a:rPr>
              <a:t>Description: Funds to support participation in SIT and leadership trainings. </a:t>
            </a:r>
          </a:p>
          <a:p>
            <a:pPr fontAlgn="base"/>
            <a:r>
              <a:rPr lang="en-US" sz="1400" b="1" dirty="0">
                <a:latin typeface="Arial" panose="020B0604020202020204" pitchFamily="34" charset="0"/>
                <a:cs typeface="Arial" panose="020B0604020202020204" pitchFamily="34" charset="0"/>
              </a:rPr>
              <a:t>Year 1: </a:t>
            </a:r>
            <a:r>
              <a:rPr lang="en-US" sz="1400" dirty="0">
                <a:latin typeface="Arial" panose="020B0604020202020204" pitchFamily="34" charset="0"/>
                <a:cs typeface="Arial" panose="020B0604020202020204" pitchFamily="34" charset="0"/>
              </a:rPr>
              <a:t>Sufficient funds to support 5 staff for 10 days at $150. </a:t>
            </a:r>
          </a:p>
          <a:p>
            <a:pPr fontAlgn="base"/>
            <a:r>
              <a:rPr lang="en-US" sz="1400" b="1" dirty="0">
                <a:latin typeface="Arial" panose="020B0604020202020204" pitchFamily="34" charset="0"/>
                <a:cs typeface="Arial" panose="020B0604020202020204" pitchFamily="34" charset="0"/>
              </a:rPr>
              <a:t>Year 2-5: </a:t>
            </a:r>
            <a:r>
              <a:rPr lang="en-US" sz="1400" dirty="0">
                <a:latin typeface="Arial" panose="020B0604020202020204" pitchFamily="34" charset="0"/>
                <a:cs typeface="Arial" panose="020B0604020202020204" pitchFamily="34" charset="0"/>
              </a:rPr>
              <a:t>Sufficient funds to support 4 staff at 4 meetings/year.</a:t>
            </a:r>
            <a:r>
              <a:rPr lang="en-US" sz="800" dirty="0">
                <a:latin typeface="Arial" panose="020B0604020202020204" pitchFamily="34" charset="0"/>
                <a:cs typeface="Arial" panose="020B0604020202020204" pitchFamily="34" charset="0"/>
              </a:rPr>
              <a:t> </a:t>
            </a:r>
          </a:p>
          <a:p>
            <a:pPr fontAlgn="base"/>
            <a:r>
              <a:rPr lang="en-US" sz="800" dirty="0">
                <a:latin typeface="Arial" panose="020B0604020202020204" pitchFamily="34" charset="0"/>
                <a:cs typeface="Arial" panose="020B0604020202020204" pitchFamily="34" charset="0"/>
              </a:rPr>
              <a:t> </a:t>
            </a:r>
          </a:p>
          <a:p>
            <a:pPr fontAlgn="base"/>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One Day Regional Workshop Participation</a:t>
            </a:r>
            <a:r>
              <a:rPr lang="en-US" dirty="0">
                <a:latin typeface="Arial" panose="020B0604020202020204" pitchFamily="34" charset="0"/>
                <a:cs typeface="Arial" panose="020B0604020202020204" pitchFamily="34" charset="0"/>
              </a:rPr>
              <a:t> </a:t>
            </a:r>
          </a:p>
          <a:p>
            <a:pPr fontAlgn="base"/>
            <a:r>
              <a:rPr lang="en-US" sz="1400" dirty="0">
                <a:latin typeface="Arial" panose="020B0604020202020204" pitchFamily="34" charset="0"/>
                <a:cs typeface="Arial" panose="020B0604020202020204" pitchFamily="34" charset="0"/>
              </a:rPr>
              <a:t>Description: Funds are to support up to five SIT team members from each middle school. Attend one-day Regional Workshop. </a:t>
            </a:r>
          </a:p>
          <a:p>
            <a:pPr fontAlgn="base"/>
            <a:r>
              <a:rPr lang="en-US" sz="1400" b="1" dirty="0">
                <a:latin typeface="Arial" panose="020B0604020202020204" pitchFamily="34" charset="0"/>
                <a:cs typeface="Arial" panose="020B0604020202020204" pitchFamily="34" charset="0"/>
              </a:rPr>
              <a:t>Year 1: </a:t>
            </a:r>
            <a:r>
              <a:rPr lang="en-US" sz="1400" dirty="0">
                <a:latin typeface="Arial" panose="020B0604020202020204" pitchFamily="34" charset="0"/>
                <a:cs typeface="Arial" panose="020B0604020202020204" pitchFamily="34" charset="0"/>
              </a:rPr>
              <a:t>funds support 5 SIT team members.  </a:t>
            </a:r>
          </a:p>
          <a:p>
            <a:pPr fontAlgn="base"/>
            <a:r>
              <a:rPr lang="en-US" sz="1400" b="1" dirty="0">
                <a:latin typeface="Arial" panose="020B0604020202020204" pitchFamily="34" charset="0"/>
                <a:cs typeface="Arial" panose="020B0604020202020204" pitchFamily="34" charset="0"/>
              </a:rPr>
              <a:t>Year 2 &amp; 3: </a:t>
            </a:r>
            <a:r>
              <a:rPr lang="en-US" sz="1400" dirty="0">
                <a:latin typeface="Arial" panose="020B0604020202020204" pitchFamily="34" charset="0"/>
                <a:cs typeface="Arial" panose="020B0604020202020204" pitchFamily="34" charset="0"/>
              </a:rPr>
              <a:t>funds support 6 Special Education/Intervention Teachers to participate. </a:t>
            </a:r>
          </a:p>
          <a:p>
            <a:pPr fontAlgn="base"/>
            <a:r>
              <a:rPr lang="en-US" sz="1400" b="1" dirty="0">
                <a:latin typeface="Arial" panose="020B0604020202020204" pitchFamily="34" charset="0"/>
                <a:cs typeface="Arial" panose="020B0604020202020204" pitchFamily="34" charset="0"/>
              </a:rPr>
              <a:t>Year 4 &amp; 5: </a:t>
            </a:r>
            <a:r>
              <a:rPr lang="en-US" sz="1400" dirty="0">
                <a:latin typeface="Arial" panose="020B0604020202020204" pitchFamily="34" charset="0"/>
                <a:cs typeface="Arial" panose="020B0604020202020204" pitchFamily="34" charset="0"/>
              </a:rPr>
              <a:t>funds support 9 new teachers from additional middle school. </a:t>
            </a:r>
            <a:r>
              <a:rPr lang="en-US" sz="800" dirty="0">
                <a:latin typeface="Arial" panose="020B0604020202020204" pitchFamily="34" charset="0"/>
                <a:cs typeface="Arial" panose="020B0604020202020204" pitchFamily="34" charset="0"/>
              </a:rPr>
              <a:t>  </a:t>
            </a:r>
          </a:p>
          <a:p>
            <a:pPr fontAlgn="base"/>
            <a:endParaRPr lang="en-US" sz="800" dirty="0">
              <a:latin typeface="Arial" panose="020B0604020202020204" pitchFamily="34" charset="0"/>
              <a:cs typeface="Arial" panose="020B0604020202020204" pitchFamily="34" charset="0"/>
            </a:endParaRPr>
          </a:p>
          <a:p>
            <a:pPr fontAlgn="base"/>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Teacher Participation Funds </a:t>
            </a:r>
            <a:r>
              <a:rPr lang="en-US" dirty="0">
                <a:latin typeface="Arial" panose="020B0604020202020204" pitchFamily="34" charset="0"/>
                <a:cs typeface="Arial" panose="020B0604020202020204" pitchFamily="34" charset="0"/>
              </a:rPr>
              <a:t> </a:t>
            </a:r>
          </a:p>
          <a:p>
            <a:pPr fontAlgn="base"/>
            <a:r>
              <a:rPr lang="en-US" sz="1400" dirty="0">
                <a:latin typeface="Arial" panose="020B0604020202020204" pitchFamily="34" charset="0"/>
                <a:cs typeface="Arial" panose="020B0604020202020204" pitchFamily="34" charset="0"/>
              </a:rPr>
              <a:t>Description: Funds are to support ~10 days of teacher release time per middle school team for participation in CALI Reads activities. Participation includes coaching time with the site coach, collaborating with fellow teachers, attending trainings, and attending SIT meetings.</a:t>
            </a:r>
          </a:p>
          <a:p>
            <a:pPr fontAlgn="base"/>
            <a:r>
              <a:rPr lang="en-US" sz="1400" b="1" dirty="0">
                <a:latin typeface="Arial" panose="020B0604020202020204" pitchFamily="34" charset="0"/>
                <a:cs typeface="Arial" panose="020B0604020202020204" pitchFamily="34" charset="0"/>
              </a:rPr>
              <a:t>Year 1: </a:t>
            </a:r>
            <a:r>
              <a:rPr lang="en-US" sz="1400" dirty="0">
                <a:latin typeface="Arial" panose="020B0604020202020204" pitchFamily="34" charset="0"/>
                <a:cs typeface="Arial" panose="020B0604020202020204" pitchFamily="34" charset="0"/>
              </a:rPr>
              <a:t>funds support 5 staff for up to 10 days at $150/day of release + extended time to meet with Site Coach and colleagues.  </a:t>
            </a:r>
          </a:p>
          <a:p>
            <a:pPr fontAlgn="base"/>
            <a:r>
              <a:rPr lang="en-US" sz="1400" b="1" dirty="0">
                <a:latin typeface="Arial" panose="020B0604020202020204" pitchFamily="34" charset="0"/>
                <a:cs typeface="Arial" panose="020B0604020202020204" pitchFamily="34" charset="0"/>
              </a:rPr>
              <a:t>Year 2-5: </a:t>
            </a:r>
            <a:r>
              <a:rPr lang="en-US" sz="1400" dirty="0">
                <a:latin typeface="Arial" panose="020B0604020202020204" pitchFamily="34" charset="0"/>
                <a:cs typeface="Arial" panose="020B0604020202020204" pitchFamily="34" charset="0"/>
              </a:rPr>
              <a:t>funds support 15 staff for 4 days at $150/day.  </a:t>
            </a:r>
          </a:p>
          <a:p>
            <a:pPr fontAlgn="base"/>
            <a:r>
              <a:rPr lang="en-US" sz="1400" b="1" dirty="0">
                <a:latin typeface="Arial" panose="020B0604020202020204" pitchFamily="34" charset="0"/>
                <a:cs typeface="Arial" panose="020B0604020202020204" pitchFamily="34" charset="0"/>
              </a:rPr>
              <a:t>Year 4 &amp; 5: </a:t>
            </a:r>
            <a:r>
              <a:rPr lang="en-US" sz="1400" dirty="0">
                <a:latin typeface="Arial" panose="020B0604020202020204" pitchFamily="34" charset="0"/>
                <a:cs typeface="Arial" panose="020B0604020202020204" pitchFamily="34" charset="0"/>
              </a:rPr>
              <a:t>additional funds support 9 staff for 2 days at $150/day at district’s additional middle school.</a:t>
            </a:r>
            <a:r>
              <a:rPr lang="en-US" sz="1400" b="1"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p>
          <a:p>
            <a:pPr fontAlgn="base"/>
            <a:r>
              <a:rPr lang="en-US" sz="800" dirty="0">
                <a:latin typeface="Arial" panose="020B0604020202020204" pitchFamily="34" charset="0"/>
                <a:cs typeface="Arial" panose="020B0604020202020204" pitchFamily="34" charset="0"/>
              </a:rPr>
              <a:t> </a:t>
            </a:r>
          </a:p>
          <a:p>
            <a:pPr fontAlgn="base"/>
            <a:r>
              <a:rPr lang="en-US" sz="1600" b="1" dirty="0">
                <a:latin typeface="Arial" panose="020B0604020202020204" pitchFamily="34" charset="0"/>
                <a:cs typeface="Arial" panose="020B0604020202020204" pitchFamily="34" charset="0"/>
              </a:rPr>
              <a:t>* Coaching for Special Education and Intervention Teachers </a:t>
            </a:r>
            <a:r>
              <a:rPr lang="en-US" sz="1600" dirty="0">
                <a:latin typeface="Arial" panose="020B0604020202020204" pitchFamily="34" charset="0"/>
                <a:cs typeface="Arial" panose="020B0604020202020204" pitchFamily="34" charset="0"/>
              </a:rPr>
              <a:t> </a:t>
            </a:r>
          </a:p>
          <a:p>
            <a:pPr fontAlgn="base"/>
            <a:r>
              <a:rPr lang="en-US" sz="1400" b="1" dirty="0">
                <a:latin typeface="Arial" panose="020B0604020202020204" pitchFamily="34" charset="0"/>
                <a:cs typeface="Arial" panose="020B0604020202020204" pitchFamily="34" charset="0"/>
              </a:rPr>
              <a:t>Year 2 &amp; 3: </a:t>
            </a:r>
            <a:r>
              <a:rPr lang="en-US" sz="1400" dirty="0">
                <a:latin typeface="Arial" panose="020B0604020202020204" pitchFamily="34" charset="0"/>
                <a:cs typeface="Arial" panose="020B0604020202020204" pitchFamily="34" charset="0"/>
              </a:rPr>
              <a:t>funds support 6 teachers for additional 2 days of PD. </a:t>
            </a:r>
          </a:p>
          <a:p>
            <a:pPr fontAlgn="base"/>
            <a:r>
              <a:rPr lang="en-US" sz="1400" b="1" dirty="0">
                <a:latin typeface="Arial" panose="020B0604020202020204" pitchFamily="34" charset="0"/>
                <a:cs typeface="Arial" panose="020B0604020202020204" pitchFamily="34" charset="0"/>
              </a:rPr>
              <a:t>Year 4 &amp; 5: </a:t>
            </a:r>
            <a:r>
              <a:rPr lang="en-US" sz="1400" dirty="0">
                <a:latin typeface="Arial" panose="020B0604020202020204" pitchFamily="34" charset="0"/>
                <a:cs typeface="Arial" panose="020B0604020202020204" pitchFamily="34" charset="0"/>
              </a:rPr>
              <a:t>funds support 6 teachers for additional 1 day of PD. </a:t>
            </a:r>
            <a:endParaRPr lang="en-US" sz="800" dirty="0">
              <a:latin typeface="Arial" panose="020B0604020202020204" pitchFamily="34" charset="0"/>
              <a:cs typeface="Arial" panose="020B0604020202020204" pitchFamily="34" charset="0"/>
            </a:endParaRPr>
          </a:p>
          <a:p>
            <a:pPr fontAlgn="base"/>
            <a:r>
              <a:rPr lang="en-US" sz="800" dirty="0">
                <a:latin typeface="Arial" panose="020B0604020202020204" pitchFamily="34" charset="0"/>
                <a:cs typeface="Arial" panose="020B0604020202020204" pitchFamily="34" charset="0"/>
              </a:rPr>
              <a:t> </a:t>
            </a:r>
          </a:p>
          <a:p>
            <a:pPr fontAlgn="base"/>
            <a:r>
              <a:rPr lang="en-US" sz="1600" b="1" dirty="0">
                <a:latin typeface="Arial" panose="020B0604020202020204" pitchFamily="34" charset="0"/>
                <a:cs typeface="Arial" panose="020B0604020202020204" pitchFamily="34" charset="0"/>
              </a:rPr>
              <a:t>* Parent Workshop Funds</a:t>
            </a:r>
            <a:r>
              <a:rPr lang="en-US" sz="1600" dirty="0">
                <a:latin typeface="Arial" panose="020B0604020202020204" pitchFamily="34" charset="0"/>
                <a:cs typeface="Arial" panose="020B0604020202020204" pitchFamily="34" charset="0"/>
              </a:rPr>
              <a:t> </a:t>
            </a:r>
          </a:p>
          <a:p>
            <a:pPr fontAlgn="base"/>
            <a:r>
              <a:rPr lang="en-US" sz="1400" dirty="0">
                <a:latin typeface="Arial" panose="020B0604020202020204" pitchFamily="34" charset="0"/>
                <a:cs typeface="Arial" panose="020B0604020202020204" pitchFamily="34" charset="0"/>
              </a:rPr>
              <a:t>Description: Funds are to support the middle school hosting an annual Parent Workshop.</a:t>
            </a:r>
          </a:p>
        </p:txBody>
      </p:sp>
    </p:spTree>
    <p:extLst>
      <p:ext uri="{BB962C8B-B14F-4D97-AF65-F5344CB8AC3E}">
        <p14:creationId xmlns:p14="http://schemas.microsoft.com/office/powerpoint/2010/main" val="2754049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EDA9FD-A525-ED47-837C-704818D77B38}"/>
              </a:ext>
            </a:extLst>
          </p:cNvPr>
          <p:cNvSpPr>
            <a:spLocks noGrp="1"/>
          </p:cNvSpPr>
          <p:nvPr>
            <p:ph type="title"/>
          </p:nvPr>
        </p:nvSpPr>
        <p:spPr>
          <a:xfrm>
            <a:off x="3136040" y="429544"/>
            <a:ext cx="3260110" cy="514866"/>
          </a:xfrm>
        </p:spPr>
        <p:txBody>
          <a:bodyPr>
            <a:normAutofit fontScale="90000"/>
          </a:bodyPr>
          <a:lstStyle/>
          <a:p>
            <a:pPr algn="ctr"/>
            <a:r>
              <a:rPr lang="en-US" sz="2600" b="1" dirty="0">
                <a:solidFill>
                  <a:srgbClr val="76923C"/>
                </a:solidFill>
                <a:latin typeface="Arial" panose="020B0604020202020204" pitchFamily="34" charset="0"/>
                <a:cs typeface="Arial" panose="020B0604020202020204" pitchFamily="34" charset="0"/>
              </a:rPr>
              <a:t>Goods and Services</a:t>
            </a:r>
            <a:endParaRPr lang="en-US" sz="2600" dirty="0">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34534FD2-69A9-154D-AB60-2C20398EF4AF}"/>
              </a:ext>
            </a:extLst>
          </p:cNvPr>
          <p:cNvGraphicFramePr>
            <a:graphicFrameLocks noGrp="1"/>
          </p:cNvGraphicFramePr>
          <p:nvPr>
            <p:extLst>
              <p:ext uri="{D42A27DB-BD31-4B8C-83A1-F6EECF244321}">
                <p14:modId xmlns:p14="http://schemas.microsoft.com/office/powerpoint/2010/main" val="1776307395"/>
              </p:ext>
            </p:extLst>
          </p:nvPr>
        </p:nvGraphicFramePr>
        <p:xfrm>
          <a:off x="615909" y="1201978"/>
          <a:ext cx="8563235" cy="4861560"/>
        </p:xfrm>
        <a:graphic>
          <a:graphicData uri="http://schemas.openxmlformats.org/drawingml/2006/table">
            <a:tbl>
              <a:tblPr firstRow="1" bandRow="1">
                <a:tableStyleId>{5C22544A-7EE6-4342-B048-85BDC9FD1C3A}</a:tableStyleId>
              </a:tblPr>
              <a:tblGrid>
                <a:gridCol w="2582564">
                  <a:extLst>
                    <a:ext uri="{9D8B030D-6E8A-4147-A177-3AD203B41FA5}">
                      <a16:colId xmlns:a16="http://schemas.microsoft.com/office/drawing/2014/main" val="1450752028"/>
                    </a:ext>
                  </a:extLst>
                </a:gridCol>
                <a:gridCol w="1161533">
                  <a:extLst>
                    <a:ext uri="{9D8B030D-6E8A-4147-A177-3AD203B41FA5}">
                      <a16:colId xmlns:a16="http://schemas.microsoft.com/office/drawing/2014/main" val="2864098773"/>
                    </a:ext>
                  </a:extLst>
                </a:gridCol>
                <a:gridCol w="1149178">
                  <a:extLst>
                    <a:ext uri="{9D8B030D-6E8A-4147-A177-3AD203B41FA5}">
                      <a16:colId xmlns:a16="http://schemas.microsoft.com/office/drawing/2014/main" val="3418366841"/>
                    </a:ext>
                  </a:extLst>
                </a:gridCol>
                <a:gridCol w="1149838">
                  <a:extLst>
                    <a:ext uri="{9D8B030D-6E8A-4147-A177-3AD203B41FA5}">
                      <a16:colId xmlns:a16="http://schemas.microsoft.com/office/drawing/2014/main" val="82219009"/>
                    </a:ext>
                  </a:extLst>
                </a:gridCol>
                <a:gridCol w="1265060">
                  <a:extLst>
                    <a:ext uri="{9D8B030D-6E8A-4147-A177-3AD203B41FA5}">
                      <a16:colId xmlns:a16="http://schemas.microsoft.com/office/drawing/2014/main" val="3780583646"/>
                    </a:ext>
                  </a:extLst>
                </a:gridCol>
                <a:gridCol w="1255062">
                  <a:extLst>
                    <a:ext uri="{9D8B030D-6E8A-4147-A177-3AD203B41FA5}">
                      <a16:colId xmlns:a16="http://schemas.microsoft.com/office/drawing/2014/main" val="3775011775"/>
                    </a:ext>
                  </a:extLst>
                </a:gridCol>
              </a:tblGrid>
              <a:tr h="0">
                <a:tc>
                  <a:txBody>
                    <a:bodyPr/>
                    <a:lstStyle/>
                    <a:p>
                      <a:pPr algn="ctr" rtl="0" fontAlgn="base"/>
                      <a:r>
                        <a:rPr lang="en-US" sz="1800" b="1" i="0" dirty="0">
                          <a:solidFill>
                            <a:schemeClr val="bg1"/>
                          </a:solidFill>
                          <a:effectLst/>
                          <a:latin typeface="Arial" panose="020B0604020202020204" pitchFamily="34" charset="0"/>
                          <a:cs typeface="Arial" panose="020B0604020202020204" pitchFamily="34" charset="0"/>
                        </a:rPr>
                        <a:t>Goods and Services </a:t>
                      </a:r>
                      <a:r>
                        <a:rPr lang="en-US" sz="1800" b="0" i="0" dirty="0">
                          <a:solidFill>
                            <a:schemeClr val="bg1"/>
                          </a:solidFill>
                          <a:effectLst/>
                          <a:latin typeface="Arial" panose="020B0604020202020204" pitchFamily="34" charset="0"/>
                          <a:cs typeface="Arial" panose="020B0604020202020204" pitchFamily="34" charset="0"/>
                        </a:rPr>
                        <a:t> </a:t>
                      </a:r>
                    </a:p>
                  </a:txBody>
                  <a:tcPr/>
                </a:tc>
                <a:tc>
                  <a:txBody>
                    <a:bodyPr/>
                    <a:lstStyle/>
                    <a:p>
                      <a:pPr algn="ctr" rtl="0" fontAlgn="base"/>
                      <a:r>
                        <a:rPr lang="en-US" sz="1800" b="1" i="0" dirty="0">
                          <a:effectLst/>
                          <a:latin typeface="Arial" panose="020B0604020202020204" pitchFamily="34" charset="0"/>
                          <a:cs typeface="Arial" panose="020B0604020202020204" pitchFamily="34" charset="0"/>
                        </a:rPr>
                        <a:t>2018-19</a:t>
                      </a:r>
                      <a:r>
                        <a:rPr lang="en-US" sz="1800" b="0" i="0" dirty="0">
                          <a:effectLst/>
                          <a:latin typeface="Arial" panose="020B0604020202020204" pitchFamily="34" charset="0"/>
                          <a:cs typeface="Arial" panose="020B0604020202020204" pitchFamily="34" charset="0"/>
                        </a:rPr>
                        <a:t> </a:t>
                      </a:r>
                    </a:p>
                  </a:txBody>
                  <a:tcPr anchor="ctr"/>
                </a:tc>
                <a:tc>
                  <a:txBody>
                    <a:bodyPr/>
                    <a:lstStyle/>
                    <a:p>
                      <a:pPr algn="ctr" rtl="0" fontAlgn="base"/>
                      <a:r>
                        <a:rPr lang="en-US" sz="1800" b="1" i="0" dirty="0">
                          <a:effectLst/>
                          <a:latin typeface="Arial" panose="020B0604020202020204" pitchFamily="34" charset="0"/>
                          <a:cs typeface="Arial" panose="020B0604020202020204" pitchFamily="34" charset="0"/>
                        </a:rPr>
                        <a:t>2019-20</a:t>
                      </a:r>
                      <a:r>
                        <a:rPr lang="en-US" sz="1800" b="0" i="0" dirty="0">
                          <a:effectLst/>
                          <a:latin typeface="Arial" panose="020B0604020202020204" pitchFamily="34" charset="0"/>
                          <a:cs typeface="Arial" panose="020B0604020202020204" pitchFamily="34" charset="0"/>
                        </a:rPr>
                        <a:t> </a:t>
                      </a:r>
                    </a:p>
                  </a:txBody>
                  <a:tcPr anchor="ctr"/>
                </a:tc>
                <a:tc>
                  <a:txBody>
                    <a:bodyPr/>
                    <a:lstStyle/>
                    <a:p>
                      <a:pPr algn="ctr" rtl="0" fontAlgn="base"/>
                      <a:r>
                        <a:rPr lang="en-US" sz="1800" b="1" i="0" dirty="0">
                          <a:effectLst/>
                          <a:latin typeface="Arial" panose="020B0604020202020204" pitchFamily="34" charset="0"/>
                          <a:cs typeface="Arial" panose="020B0604020202020204" pitchFamily="34" charset="0"/>
                        </a:rPr>
                        <a:t>2020-21</a:t>
                      </a:r>
                      <a:r>
                        <a:rPr lang="en-US" sz="1800" b="0" i="0" dirty="0">
                          <a:effectLst/>
                          <a:latin typeface="Arial" panose="020B0604020202020204" pitchFamily="34" charset="0"/>
                          <a:cs typeface="Arial" panose="020B0604020202020204" pitchFamily="34" charset="0"/>
                        </a:rPr>
                        <a:t> </a:t>
                      </a:r>
                    </a:p>
                  </a:txBody>
                  <a:tcPr anchor="ctr"/>
                </a:tc>
                <a:tc>
                  <a:txBody>
                    <a:bodyPr/>
                    <a:lstStyle/>
                    <a:p>
                      <a:pPr algn="ctr" rtl="0" fontAlgn="base"/>
                      <a:r>
                        <a:rPr lang="en-US" sz="1800" b="1" i="0" dirty="0">
                          <a:effectLst/>
                          <a:latin typeface="Arial" panose="020B0604020202020204" pitchFamily="34" charset="0"/>
                          <a:cs typeface="Arial" panose="020B0604020202020204" pitchFamily="34" charset="0"/>
                        </a:rPr>
                        <a:t>2021-22</a:t>
                      </a:r>
                      <a:r>
                        <a:rPr lang="en-US" sz="1800" b="0" i="0" dirty="0">
                          <a:effectLst/>
                          <a:latin typeface="Arial" panose="020B0604020202020204" pitchFamily="34" charset="0"/>
                          <a:cs typeface="Arial" panose="020B0604020202020204" pitchFamily="34" charset="0"/>
                        </a:rPr>
                        <a:t> </a:t>
                      </a:r>
                    </a:p>
                  </a:txBody>
                  <a:tcPr anchor="ctr"/>
                </a:tc>
                <a:tc>
                  <a:txBody>
                    <a:bodyPr/>
                    <a:lstStyle/>
                    <a:p>
                      <a:pPr algn="ctr" rtl="0" fontAlgn="base"/>
                      <a:r>
                        <a:rPr lang="en-US" sz="1800" b="1" i="0" dirty="0">
                          <a:effectLst/>
                          <a:latin typeface="Arial" panose="020B0604020202020204" pitchFamily="34" charset="0"/>
                          <a:cs typeface="Arial" panose="020B0604020202020204" pitchFamily="34" charset="0"/>
                        </a:rPr>
                        <a:t>2022-23</a:t>
                      </a:r>
                      <a:r>
                        <a:rPr lang="en-US" sz="1800" b="0" i="0" dirty="0">
                          <a:effectLst/>
                          <a:latin typeface="Arial" panose="020B0604020202020204" pitchFamily="34" charset="0"/>
                          <a:cs typeface="Arial" panose="020B0604020202020204" pitchFamily="34" charset="0"/>
                        </a:rPr>
                        <a:t> </a:t>
                      </a:r>
                    </a:p>
                  </a:txBody>
                  <a:tcPr anchor="ctr"/>
                </a:tc>
                <a:extLst>
                  <a:ext uri="{0D108BD9-81ED-4DB2-BD59-A6C34878D82A}">
                    <a16:rowId xmlns:a16="http://schemas.microsoft.com/office/drawing/2014/main" val="149694140"/>
                  </a:ext>
                </a:extLst>
              </a:tr>
              <a:tr h="370840">
                <a:tc>
                  <a:txBody>
                    <a:bodyPr/>
                    <a:lstStyle/>
                    <a:p>
                      <a:pPr algn="l" rtl="0" fontAlgn="base"/>
                      <a:r>
                        <a:rPr lang="en-US" sz="1600" b="0" i="0" dirty="0">
                          <a:effectLst/>
                          <a:latin typeface="Arial"/>
                          <a:cs typeface="Arial"/>
                        </a:rPr>
                        <a:t>One Regional Coach </a:t>
                      </a:r>
                    </a:p>
                  </a:txBody>
                  <a:tcPr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panose="020B0603020202020204"/>
                          <a:ea typeface="+mn-ea"/>
                          <a:cs typeface="+mn-cs"/>
                        </a:rPr>
                        <a:t>✓</a:t>
                      </a:r>
                    </a:p>
                  </a:txBody>
                  <a:tcPr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panose="020B0603020202020204"/>
                          <a:ea typeface="+mn-ea"/>
                          <a:cs typeface="+mn-cs"/>
                        </a:rPr>
                        <a:t>✓</a:t>
                      </a:r>
                    </a:p>
                  </a:txBody>
                  <a:tcPr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panose="020B0603020202020204"/>
                          <a:ea typeface="+mn-ea"/>
                          <a:cs typeface="+mn-cs"/>
                        </a:rPr>
                        <a:t>✓</a:t>
                      </a:r>
                    </a:p>
                  </a:txBody>
                  <a:tcPr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panose="020B0603020202020204"/>
                          <a:ea typeface="+mn-ea"/>
                          <a:cs typeface="+mn-cs"/>
                        </a:rPr>
                        <a:t>✓</a:t>
                      </a:r>
                    </a:p>
                  </a:txBody>
                  <a:tcPr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panose="020B0603020202020204"/>
                          <a:ea typeface="+mn-ea"/>
                          <a:cs typeface="+mn-cs"/>
                        </a:rPr>
                        <a:t>✓</a:t>
                      </a:r>
                    </a:p>
                  </a:txBody>
                  <a:tcPr anchor="ctr"/>
                </a:tc>
                <a:extLst>
                  <a:ext uri="{0D108BD9-81ED-4DB2-BD59-A6C34878D82A}">
                    <a16:rowId xmlns:a16="http://schemas.microsoft.com/office/drawing/2014/main" val="2988343168"/>
                  </a:ext>
                </a:extLst>
              </a:tr>
              <a:tr h="370840">
                <a:tc>
                  <a:txBody>
                    <a:bodyPr/>
                    <a:lstStyle/>
                    <a:p>
                      <a:pPr algn="l" rtl="0" fontAlgn="base"/>
                      <a:r>
                        <a:rPr lang="en-US" sz="1600" b="0" i="0" dirty="0">
                          <a:effectLst/>
                          <a:latin typeface="Arial"/>
                          <a:cs typeface="Arial"/>
                        </a:rPr>
                        <a:t>Three Site Coaches </a:t>
                      </a:r>
                    </a:p>
                  </a:txBody>
                  <a:tcPr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panose="020B0603020202020204"/>
                          <a:ea typeface="+mn-ea"/>
                          <a:cs typeface="+mn-cs"/>
                        </a:rPr>
                        <a:t>✓</a:t>
                      </a:r>
                    </a:p>
                  </a:txBody>
                  <a:tcPr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panose="020B0603020202020204"/>
                          <a:ea typeface="+mn-ea"/>
                          <a:cs typeface="+mn-cs"/>
                        </a:rPr>
                        <a:t>✓</a:t>
                      </a:r>
                    </a:p>
                  </a:txBody>
                  <a:tcPr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panose="020B0603020202020204"/>
                          <a:ea typeface="+mn-ea"/>
                          <a:cs typeface="+mn-cs"/>
                        </a:rPr>
                        <a:t>✓</a:t>
                      </a:r>
                    </a:p>
                  </a:txBody>
                  <a:tcPr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panose="020B0603020202020204"/>
                          <a:ea typeface="+mn-ea"/>
                          <a:cs typeface="+mn-cs"/>
                        </a:rPr>
                        <a:t>✓</a:t>
                      </a:r>
                    </a:p>
                  </a:txBody>
                  <a:tcPr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panose="020B0603020202020204"/>
                          <a:ea typeface="+mn-ea"/>
                          <a:cs typeface="+mn-cs"/>
                        </a:rPr>
                        <a:t>✓</a:t>
                      </a:r>
                    </a:p>
                  </a:txBody>
                  <a:tcPr anchor="ctr"/>
                </a:tc>
                <a:extLst>
                  <a:ext uri="{0D108BD9-81ED-4DB2-BD59-A6C34878D82A}">
                    <a16:rowId xmlns:a16="http://schemas.microsoft.com/office/drawing/2014/main" val="1349696331"/>
                  </a:ext>
                </a:extLst>
              </a:tr>
              <a:tr h="370840">
                <a:tc>
                  <a:txBody>
                    <a:bodyPr/>
                    <a:lstStyle/>
                    <a:p>
                      <a:pPr algn="l" rtl="0" fontAlgn="base"/>
                      <a:r>
                        <a:rPr lang="en-US" sz="1600" b="0" i="0" dirty="0">
                          <a:effectLst/>
                          <a:latin typeface="Arial"/>
                          <a:cs typeface="Arial"/>
                        </a:rPr>
                        <a:t>A Set of ~25 high-interest, low-level readers </a:t>
                      </a:r>
                    </a:p>
                  </a:txBody>
                  <a:tcPr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panose="020B0603020202020204"/>
                          <a:ea typeface="+mn-ea"/>
                          <a:cs typeface="+mn-cs"/>
                        </a:rPr>
                        <a:t>✓</a:t>
                      </a:r>
                    </a:p>
                  </a:txBody>
                  <a:tcPr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panose="020B0603020202020204"/>
                          <a:ea typeface="+mn-ea"/>
                          <a:cs typeface="+mn-cs"/>
                        </a:rPr>
                        <a:t>✓</a:t>
                      </a:r>
                    </a:p>
                  </a:txBody>
                  <a:tcPr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panose="020B0603020202020204"/>
                          <a:ea typeface="+mn-ea"/>
                          <a:cs typeface="+mn-cs"/>
                        </a:rPr>
                        <a:t>✓</a:t>
                      </a:r>
                    </a:p>
                  </a:txBody>
                  <a:tcPr anchor="ctr"/>
                </a:tc>
                <a:tc>
                  <a:txBody>
                    <a:bodyPr/>
                    <a:lstStyle/>
                    <a:p>
                      <a:pPr algn="ctr" rtl="0" fontAlgn="base"/>
                      <a:r>
                        <a:rPr lang="en-US" sz="1600" b="0" i="0" dirty="0">
                          <a:effectLst/>
                          <a:latin typeface="Arial"/>
                          <a:cs typeface="Arial"/>
                        </a:rPr>
                        <a:t>Additional site only </a:t>
                      </a:r>
                    </a:p>
                  </a:txBody>
                  <a:tcPr anchor="ctr"/>
                </a:tc>
                <a:tc>
                  <a:txBody>
                    <a:bodyPr/>
                    <a:lstStyle/>
                    <a:p>
                      <a:pPr algn="ctr" rtl="0" fontAlgn="base"/>
                      <a:r>
                        <a:rPr lang="en-US" sz="1600" b="0" i="0" dirty="0">
                          <a:effectLst/>
                          <a:latin typeface="Arial" panose="020B0604020202020204" pitchFamily="34" charset="0"/>
                          <a:cs typeface="Arial" panose="020B0604020202020204" pitchFamily="34" charset="0"/>
                        </a:rPr>
                        <a:t>Additional site only </a:t>
                      </a:r>
                    </a:p>
                  </a:txBody>
                  <a:tcPr anchor="ctr"/>
                </a:tc>
                <a:extLst>
                  <a:ext uri="{0D108BD9-81ED-4DB2-BD59-A6C34878D82A}">
                    <a16:rowId xmlns:a16="http://schemas.microsoft.com/office/drawing/2014/main" val="1518250743"/>
                  </a:ext>
                </a:extLst>
              </a:tr>
              <a:tr h="370840">
                <a:tc>
                  <a:txBody>
                    <a:bodyPr/>
                    <a:lstStyle/>
                    <a:p>
                      <a:pPr algn="l" rtl="0" fontAlgn="base"/>
                      <a:r>
                        <a:rPr lang="en-US" sz="1600" b="0" i="0" dirty="0">
                          <a:effectLst/>
                          <a:latin typeface="Arial"/>
                          <a:cs typeface="Arial"/>
                        </a:rPr>
                        <a:t>iPads and stand  </a:t>
                      </a:r>
                    </a:p>
                  </a:txBody>
                  <a:tcPr anchor="ctr"/>
                </a:tc>
                <a:tc>
                  <a:txBody>
                    <a:bodyPr/>
                    <a:lstStyle/>
                    <a:p>
                      <a:pPr algn="ctr" rtl="0" fontAlgn="base">
                        <a:buFontTx/>
                        <a:buNone/>
                      </a:pPr>
                      <a:r>
                        <a:rPr lang="en-US" sz="1600" b="0" i="0" dirty="0">
                          <a:effectLst/>
                          <a:latin typeface="+mn-lt"/>
                        </a:rPr>
                        <a:t>✓</a:t>
                      </a:r>
                    </a:p>
                  </a:txBody>
                  <a:tcPr anchor="ctr"/>
                </a:tc>
                <a:tc>
                  <a:txBody>
                    <a:bodyPr/>
                    <a:lstStyle/>
                    <a:p>
                      <a:pPr algn="ctr" rtl="0" fontAlgn="base"/>
                      <a:r>
                        <a:rPr lang="en-US" sz="1600" b="0" i="0" dirty="0">
                          <a:effectLst/>
                          <a:latin typeface="Arial"/>
                          <a:cs typeface="Arial"/>
                        </a:rPr>
                        <a:t>n/a </a:t>
                      </a:r>
                    </a:p>
                  </a:txBody>
                  <a:tcPr anchor="ctr"/>
                </a:tc>
                <a:tc>
                  <a:txBody>
                    <a:bodyPr/>
                    <a:lstStyle/>
                    <a:p>
                      <a:pPr algn="ctr" rtl="0" fontAlgn="base"/>
                      <a:r>
                        <a:rPr lang="en-US" sz="1600" b="0" i="0" dirty="0">
                          <a:effectLst/>
                          <a:latin typeface="Arial"/>
                          <a:cs typeface="Arial"/>
                        </a:rPr>
                        <a:t>n/a </a:t>
                      </a:r>
                    </a:p>
                  </a:txBody>
                  <a:tcPr anchor="ctr"/>
                </a:tc>
                <a:tc>
                  <a:txBody>
                    <a:bodyPr/>
                    <a:lstStyle/>
                    <a:p>
                      <a:pPr algn="ctr" rtl="0" fontAlgn="base"/>
                      <a:r>
                        <a:rPr lang="en-US" sz="1600" b="0" i="0" dirty="0">
                          <a:effectLst/>
                          <a:latin typeface="Arial" panose="020B0604020202020204" pitchFamily="34" charset="0"/>
                          <a:cs typeface="Arial" panose="020B0604020202020204" pitchFamily="34" charset="0"/>
                        </a:rPr>
                        <a:t>n/a </a:t>
                      </a:r>
                    </a:p>
                  </a:txBody>
                  <a:tcPr anchor="ctr"/>
                </a:tc>
                <a:tc>
                  <a:txBody>
                    <a:bodyPr/>
                    <a:lstStyle/>
                    <a:p>
                      <a:pPr algn="ctr" rtl="0" fontAlgn="base"/>
                      <a:r>
                        <a:rPr lang="en-US" sz="1600" b="0" i="0" dirty="0">
                          <a:effectLst/>
                          <a:latin typeface="Arial" panose="020B0604020202020204" pitchFamily="34" charset="0"/>
                          <a:cs typeface="Arial" panose="020B0604020202020204" pitchFamily="34" charset="0"/>
                        </a:rPr>
                        <a:t>n/a </a:t>
                      </a:r>
                    </a:p>
                  </a:txBody>
                  <a:tcPr anchor="ctr"/>
                </a:tc>
                <a:extLst>
                  <a:ext uri="{0D108BD9-81ED-4DB2-BD59-A6C34878D82A}">
                    <a16:rowId xmlns:a16="http://schemas.microsoft.com/office/drawing/2014/main" val="1279402233"/>
                  </a:ext>
                </a:extLst>
              </a:tr>
              <a:tr h="370840">
                <a:tc>
                  <a:txBody>
                    <a:bodyPr/>
                    <a:lstStyle/>
                    <a:p>
                      <a:pPr algn="l" rtl="0" fontAlgn="base"/>
                      <a:r>
                        <a:rPr lang="en-US" sz="1600" b="0" i="0" dirty="0">
                          <a:effectLst/>
                          <a:latin typeface="Arial"/>
                          <a:cs typeface="Arial"/>
                        </a:rPr>
                        <a:t>Wi-Fi Stipends  </a:t>
                      </a:r>
                    </a:p>
                  </a:txBody>
                  <a:tcPr anchor="ctr"/>
                </a:tc>
                <a:tc>
                  <a:txBody>
                    <a:bodyPr/>
                    <a:lstStyle/>
                    <a:p>
                      <a:pPr algn="ctr" rtl="0" fontAlgn="base"/>
                      <a:r>
                        <a:rPr lang="en-US" sz="1600" b="0" i="0" dirty="0">
                          <a:effectLst/>
                          <a:latin typeface="Arial"/>
                          <a:cs typeface="Arial"/>
                        </a:rPr>
                        <a:t>As needed </a:t>
                      </a:r>
                    </a:p>
                  </a:txBody>
                  <a:tcPr anchor="ctr"/>
                </a:tc>
                <a:tc>
                  <a:txBody>
                    <a:bodyPr/>
                    <a:lstStyle/>
                    <a:p>
                      <a:pPr algn="ctr" rtl="0" fontAlgn="base"/>
                      <a:r>
                        <a:rPr lang="en-US" sz="1600" b="0" i="0" dirty="0">
                          <a:effectLst/>
                          <a:latin typeface="Arial" panose="020B0604020202020204" pitchFamily="34" charset="0"/>
                          <a:cs typeface="Arial" panose="020B0604020202020204" pitchFamily="34" charset="0"/>
                        </a:rPr>
                        <a:t>As needed </a:t>
                      </a:r>
                    </a:p>
                  </a:txBody>
                  <a:tcPr anchor="ctr"/>
                </a:tc>
                <a:tc>
                  <a:txBody>
                    <a:bodyPr/>
                    <a:lstStyle/>
                    <a:p>
                      <a:pPr algn="ctr" rtl="0" fontAlgn="base"/>
                      <a:r>
                        <a:rPr lang="en-US" sz="1600" b="0" i="0" dirty="0">
                          <a:effectLst/>
                          <a:latin typeface="Arial" panose="020B0604020202020204" pitchFamily="34" charset="0"/>
                          <a:cs typeface="Arial" panose="020B0604020202020204" pitchFamily="34" charset="0"/>
                        </a:rPr>
                        <a:t>As needed </a:t>
                      </a:r>
                    </a:p>
                  </a:txBody>
                  <a:tcPr anchor="ctr"/>
                </a:tc>
                <a:tc>
                  <a:txBody>
                    <a:bodyPr/>
                    <a:lstStyle/>
                    <a:p>
                      <a:pPr algn="ctr" rtl="0" fontAlgn="base"/>
                      <a:r>
                        <a:rPr lang="en-US" sz="1600" b="0" i="0" dirty="0">
                          <a:effectLst/>
                          <a:latin typeface="Arial" panose="020B0604020202020204" pitchFamily="34" charset="0"/>
                          <a:cs typeface="Arial" panose="020B0604020202020204" pitchFamily="34" charset="0"/>
                        </a:rPr>
                        <a:t>As needed </a:t>
                      </a:r>
                    </a:p>
                  </a:txBody>
                  <a:tcPr anchor="ctr"/>
                </a:tc>
                <a:tc>
                  <a:txBody>
                    <a:bodyPr/>
                    <a:lstStyle/>
                    <a:p>
                      <a:pPr algn="ctr" rtl="0" fontAlgn="base"/>
                      <a:r>
                        <a:rPr lang="en-US" sz="1600" b="0" i="0" dirty="0">
                          <a:effectLst/>
                          <a:latin typeface="Arial" panose="020B0604020202020204" pitchFamily="34" charset="0"/>
                          <a:cs typeface="Arial" panose="020B0604020202020204" pitchFamily="34" charset="0"/>
                        </a:rPr>
                        <a:t>As needed </a:t>
                      </a:r>
                    </a:p>
                  </a:txBody>
                  <a:tcPr anchor="ctr"/>
                </a:tc>
                <a:extLst>
                  <a:ext uri="{0D108BD9-81ED-4DB2-BD59-A6C34878D82A}">
                    <a16:rowId xmlns:a16="http://schemas.microsoft.com/office/drawing/2014/main" val="720173247"/>
                  </a:ext>
                </a:extLst>
              </a:tr>
              <a:tr h="370840">
                <a:tc>
                  <a:txBody>
                    <a:bodyPr/>
                    <a:lstStyle/>
                    <a:p>
                      <a:pPr algn="l" rtl="0" fontAlgn="base"/>
                      <a:r>
                        <a:rPr lang="en-US" sz="1600" b="0" i="0" dirty="0">
                          <a:effectLst/>
                          <a:latin typeface="Arial"/>
                          <a:cs typeface="Arial"/>
                        </a:rPr>
                        <a:t>Literacy and Systems Materials, Videos, Modules  </a:t>
                      </a:r>
                    </a:p>
                  </a:txBody>
                  <a:tcPr anchor="ctr"/>
                </a:tc>
                <a:tc>
                  <a:txBody>
                    <a:bodyPr/>
                    <a:lstStyle/>
                    <a:p>
                      <a:pPr algn="ctr" rtl="0" fontAlgn="base"/>
                      <a:r>
                        <a:rPr lang="en-US" sz="1600" b="0" i="0" dirty="0">
                          <a:effectLst/>
                          <a:latin typeface="+mn-lt"/>
                        </a:rPr>
                        <a:t>n/a </a:t>
                      </a:r>
                    </a:p>
                  </a:txBody>
                  <a:tcPr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panose="020B0603020202020204"/>
                          <a:ea typeface="+mn-ea"/>
                          <a:cs typeface="+mn-cs"/>
                        </a:rPr>
                        <a:t>✓</a:t>
                      </a:r>
                    </a:p>
                  </a:txBody>
                  <a:tcPr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panose="020B0603020202020204"/>
                          <a:ea typeface="+mn-ea"/>
                          <a:cs typeface="+mn-cs"/>
                        </a:rPr>
                        <a:t>✓</a:t>
                      </a:r>
                    </a:p>
                  </a:txBody>
                  <a:tcPr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panose="020B0603020202020204"/>
                          <a:ea typeface="+mn-ea"/>
                          <a:cs typeface="+mn-cs"/>
                        </a:rPr>
                        <a:t>✓</a:t>
                      </a:r>
                    </a:p>
                  </a:txBody>
                  <a:tcPr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panose="020B0603020202020204"/>
                          <a:ea typeface="+mn-ea"/>
                          <a:cs typeface="+mn-cs"/>
                        </a:rPr>
                        <a:t>✓</a:t>
                      </a:r>
                    </a:p>
                  </a:txBody>
                  <a:tcPr anchor="ctr"/>
                </a:tc>
                <a:extLst>
                  <a:ext uri="{0D108BD9-81ED-4DB2-BD59-A6C34878D82A}">
                    <a16:rowId xmlns:a16="http://schemas.microsoft.com/office/drawing/2014/main" val="2036226964"/>
                  </a:ext>
                </a:extLst>
              </a:tr>
              <a:tr h="370840">
                <a:tc>
                  <a:txBody>
                    <a:bodyPr/>
                    <a:lstStyle/>
                    <a:p>
                      <a:pPr algn="l" rtl="0" fontAlgn="base"/>
                      <a:r>
                        <a:rPr lang="en-US" sz="1600" b="0" i="0" dirty="0">
                          <a:effectLst/>
                          <a:latin typeface="Arial"/>
                          <a:cs typeface="Arial"/>
                        </a:rPr>
                        <a:t>Assessment Menu of resource materials  </a:t>
                      </a:r>
                    </a:p>
                  </a:txBody>
                  <a:tcPr anchor="ctr"/>
                </a:tc>
                <a:tc>
                  <a:txBody>
                    <a:bodyPr/>
                    <a:lstStyle/>
                    <a:p>
                      <a:pPr algn="ctr" rtl="0" fontAlgn="base"/>
                      <a:r>
                        <a:rPr lang="en-US" sz="1600" b="0" i="0" dirty="0">
                          <a:effectLst/>
                          <a:latin typeface="+mn-lt"/>
                        </a:rPr>
                        <a:t>n/a </a:t>
                      </a:r>
                    </a:p>
                  </a:txBody>
                  <a:tcPr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panose="020B0603020202020204"/>
                          <a:ea typeface="+mn-ea"/>
                          <a:cs typeface="+mn-cs"/>
                        </a:rPr>
                        <a:t>✓</a:t>
                      </a:r>
                    </a:p>
                  </a:txBody>
                  <a:tcPr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panose="020B0603020202020204"/>
                          <a:ea typeface="+mn-ea"/>
                          <a:cs typeface="+mn-cs"/>
                        </a:rPr>
                        <a:t>✓</a:t>
                      </a:r>
                    </a:p>
                  </a:txBody>
                  <a:tcPr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panose="020B0603020202020204"/>
                          <a:ea typeface="+mn-ea"/>
                          <a:cs typeface="+mn-cs"/>
                        </a:rPr>
                        <a:t>✓</a:t>
                      </a:r>
                    </a:p>
                  </a:txBody>
                  <a:tcPr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panose="020B0603020202020204"/>
                          <a:ea typeface="+mn-ea"/>
                          <a:cs typeface="+mn-cs"/>
                        </a:rPr>
                        <a:t>✓</a:t>
                      </a:r>
                    </a:p>
                  </a:txBody>
                  <a:tcPr anchor="ctr"/>
                </a:tc>
                <a:extLst>
                  <a:ext uri="{0D108BD9-81ED-4DB2-BD59-A6C34878D82A}">
                    <a16:rowId xmlns:a16="http://schemas.microsoft.com/office/drawing/2014/main" val="4015182133"/>
                  </a:ext>
                </a:extLst>
              </a:tr>
              <a:tr h="0">
                <a:tc>
                  <a:txBody>
                    <a:bodyPr/>
                    <a:lstStyle/>
                    <a:p>
                      <a:pPr algn="l" rtl="0" fontAlgn="base"/>
                      <a:r>
                        <a:rPr lang="en-US" sz="1600" b="0" i="0" dirty="0">
                          <a:effectLst/>
                          <a:latin typeface="Arial"/>
                          <a:cs typeface="Arial"/>
                        </a:rPr>
                        <a:t>Sponsor of a Parent Training Information (PTI) partner  </a:t>
                      </a:r>
                    </a:p>
                  </a:txBody>
                  <a:tcPr anchor="ctr"/>
                </a:tc>
                <a:tc>
                  <a:txBody>
                    <a:bodyPr/>
                    <a:lstStyle/>
                    <a:p>
                      <a:pPr algn="ctr" rtl="0" fontAlgn="base">
                        <a:buFontTx/>
                        <a:buNone/>
                      </a:pPr>
                      <a:r>
                        <a:rPr lang="en-US" sz="1800" b="0" i="0" dirty="0">
                          <a:effectLst/>
                          <a:latin typeface="+mn-lt"/>
                        </a:rPr>
                        <a:t>✓</a:t>
                      </a:r>
                    </a:p>
                  </a:txBody>
                  <a:tcPr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panose="020B0603020202020204"/>
                          <a:ea typeface="+mn-ea"/>
                          <a:cs typeface="+mn-cs"/>
                        </a:rPr>
                        <a:t>✓</a:t>
                      </a:r>
                    </a:p>
                  </a:txBody>
                  <a:tcPr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panose="020B0603020202020204"/>
                          <a:ea typeface="+mn-ea"/>
                          <a:cs typeface="+mn-cs"/>
                        </a:rPr>
                        <a:t>✓</a:t>
                      </a:r>
                    </a:p>
                  </a:txBody>
                  <a:tcPr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panose="020B0603020202020204"/>
                          <a:ea typeface="+mn-ea"/>
                          <a:cs typeface="+mn-cs"/>
                        </a:rPr>
                        <a:t>✓</a:t>
                      </a:r>
                    </a:p>
                  </a:txBody>
                  <a:tcPr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panose="020B0603020202020204"/>
                          <a:ea typeface="+mn-ea"/>
                          <a:cs typeface="+mn-cs"/>
                        </a:rPr>
                        <a:t>✓</a:t>
                      </a:r>
                    </a:p>
                  </a:txBody>
                  <a:tcPr anchor="ctr"/>
                </a:tc>
                <a:extLst>
                  <a:ext uri="{0D108BD9-81ED-4DB2-BD59-A6C34878D82A}">
                    <a16:rowId xmlns:a16="http://schemas.microsoft.com/office/drawing/2014/main" val="4158756031"/>
                  </a:ext>
                </a:extLst>
              </a:tr>
            </a:tbl>
          </a:graphicData>
        </a:graphic>
      </p:graphicFrame>
    </p:spTree>
    <p:extLst>
      <p:ext uri="{BB962C8B-B14F-4D97-AF65-F5344CB8AC3E}">
        <p14:creationId xmlns:p14="http://schemas.microsoft.com/office/powerpoint/2010/main" val="3017490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EDA9FD-A525-ED47-837C-704818D77B38}"/>
              </a:ext>
            </a:extLst>
          </p:cNvPr>
          <p:cNvSpPr>
            <a:spLocks noGrp="1"/>
          </p:cNvSpPr>
          <p:nvPr>
            <p:ph type="title"/>
          </p:nvPr>
        </p:nvSpPr>
        <p:spPr>
          <a:xfrm>
            <a:off x="805262" y="214183"/>
            <a:ext cx="8291384" cy="873211"/>
          </a:xfrm>
        </p:spPr>
        <p:txBody>
          <a:bodyPr>
            <a:normAutofit/>
          </a:bodyPr>
          <a:lstStyle/>
          <a:p>
            <a:pPr algn="ctr"/>
            <a:r>
              <a:rPr lang="en-US" sz="2600" b="1" dirty="0">
                <a:latin typeface="Arial" panose="020B0604020202020204" pitchFamily="34" charset="0"/>
                <a:cs typeface="Arial" panose="020B0604020202020204" pitchFamily="34" charset="0"/>
              </a:rPr>
              <a:t>Goods and Services</a:t>
            </a:r>
            <a:br>
              <a:rPr lang="en-US" sz="2600" b="1"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Description of Funds</a:t>
            </a:r>
          </a:p>
        </p:txBody>
      </p:sp>
      <p:sp>
        <p:nvSpPr>
          <p:cNvPr id="5" name="TextBox 4">
            <a:extLst>
              <a:ext uri="{FF2B5EF4-FFF2-40B4-BE49-F238E27FC236}">
                <a16:creationId xmlns:a16="http://schemas.microsoft.com/office/drawing/2014/main" id="{347772B0-C19F-3B4C-97BF-037C7F567775}"/>
              </a:ext>
            </a:extLst>
          </p:cNvPr>
          <p:cNvSpPr txBox="1"/>
          <p:nvPr/>
        </p:nvSpPr>
        <p:spPr>
          <a:xfrm>
            <a:off x="358091" y="1087394"/>
            <a:ext cx="11517233" cy="5509200"/>
          </a:xfrm>
          <a:prstGeom prst="rect">
            <a:avLst/>
          </a:prstGeom>
          <a:solidFill>
            <a:schemeClr val="accent6">
              <a:lumMod val="20000"/>
              <a:lumOff val="80000"/>
              <a:alpha val="75000"/>
            </a:schemeClr>
          </a:solidFill>
        </p:spPr>
        <p:txBody>
          <a:bodyPr wrap="square" rtlCol="0">
            <a:spAutoFit/>
          </a:bodyPr>
          <a:lstStyle/>
          <a:p>
            <a:pPr fontAlgn="base"/>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A Regional Coach</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a:t>
            </a:r>
          </a:p>
          <a:p>
            <a:pPr fontAlgn="base"/>
            <a:r>
              <a:rPr lang="en-US" sz="1400" dirty="0">
                <a:latin typeface="Arial" panose="020B0604020202020204" pitchFamily="34" charset="0"/>
                <a:cs typeface="Arial" panose="020B0604020202020204" pitchFamily="34" charset="0"/>
              </a:rPr>
              <a:t>Description: One Regional Coach will be assigned to each district. The Regional Coach will offer: </a:t>
            </a:r>
          </a:p>
          <a:p>
            <a:pPr marL="342900" indent="-342900" fontAlgn="base">
              <a:buAutoNum type="alphaLcParenR"/>
            </a:pPr>
            <a:r>
              <a:rPr lang="en-US" sz="1400" dirty="0">
                <a:latin typeface="Arial" panose="020B0604020202020204" pitchFamily="34" charset="0"/>
                <a:cs typeface="Arial" panose="020B0604020202020204" pitchFamily="34" charset="0"/>
              </a:rPr>
              <a:t>~5 days coaching, and </a:t>
            </a:r>
          </a:p>
          <a:p>
            <a:pPr fontAlgn="base"/>
            <a:r>
              <a:rPr lang="en-US" sz="1400" dirty="0">
                <a:latin typeface="Arial" panose="020B0604020202020204" pitchFamily="34" charset="0"/>
                <a:cs typeface="Arial" panose="020B0604020202020204" pitchFamily="34" charset="0"/>
              </a:rPr>
              <a:t>b) support at the annual Regional Workshop. Regional Coaches are trained by Literacy Experts from Institutes of Higher Education.  </a:t>
            </a:r>
            <a:endParaRPr lang="en-US" sz="800" dirty="0">
              <a:latin typeface="Arial" panose="020B0604020202020204" pitchFamily="34" charset="0"/>
              <a:cs typeface="Arial" panose="020B0604020202020204" pitchFamily="34" charset="0"/>
            </a:endParaRPr>
          </a:p>
          <a:p>
            <a:pPr fontAlgn="base"/>
            <a:r>
              <a:rPr lang="en-US" sz="800" dirty="0">
                <a:latin typeface="Arial" panose="020B0604020202020204" pitchFamily="34" charset="0"/>
                <a:cs typeface="Arial" panose="020B0604020202020204" pitchFamily="34" charset="0"/>
              </a:rPr>
              <a:t> </a:t>
            </a:r>
          </a:p>
          <a:p>
            <a:pPr fontAlgn="base"/>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Three Site Coaches</a:t>
            </a:r>
            <a:r>
              <a:rPr lang="en-US" sz="16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a:t>
            </a:r>
          </a:p>
          <a:p>
            <a:pPr fontAlgn="base"/>
            <a:r>
              <a:rPr lang="en-US" sz="1400" dirty="0">
                <a:latin typeface="Arial" panose="020B0604020202020204" pitchFamily="34" charset="0"/>
                <a:cs typeface="Arial" panose="020B0604020202020204" pitchFamily="34" charset="0"/>
              </a:rPr>
              <a:t>Description: One site coach will be assigned to each of the District’s participating middle schools. The Site Coach will offer: </a:t>
            </a:r>
          </a:p>
          <a:p>
            <a:pPr marL="342900" indent="-342900" fontAlgn="base">
              <a:buAutoNum type="alphaLcParenR"/>
            </a:pPr>
            <a:r>
              <a:rPr lang="en-US" sz="1400" dirty="0">
                <a:latin typeface="Arial" panose="020B0604020202020204" pitchFamily="34" charset="0"/>
                <a:cs typeface="Arial" panose="020B0604020202020204" pitchFamily="34" charset="0"/>
              </a:rPr>
              <a:t>~3 days of coaching/training per middle school, and </a:t>
            </a:r>
          </a:p>
          <a:p>
            <a:pPr fontAlgn="base"/>
            <a:r>
              <a:rPr lang="en-US" sz="1400" dirty="0">
                <a:latin typeface="Arial" panose="020B0604020202020204" pitchFamily="34" charset="0"/>
                <a:cs typeface="Arial" panose="020B0604020202020204" pitchFamily="34" charset="0"/>
              </a:rPr>
              <a:t>b) support at the annual Regional Workshop. Site Coaches are trained by Literacy Experts from Institutes of Higher Education.</a:t>
            </a:r>
            <a:r>
              <a:rPr lang="en-US" sz="800" dirty="0">
                <a:latin typeface="Arial" panose="020B0604020202020204" pitchFamily="34" charset="0"/>
                <a:cs typeface="Arial" panose="020B0604020202020204" pitchFamily="34" charset="0"/>
              </a:rPr>
              <a:t> </a:t>
            </a:r>
          </a:p>
          <a:p>
            <a:pPr fontAlgn="base"/>
            <a:endParaRPr lang="en-US" sz="800" dirty="0">
              <a:latin typeface="Arial" panose="020B0604020202020204" pitchFamily="34" charset="0"/>
              <a:cs typeface="Arial" panose="020B0604020202020204" pitchFamily="34" charset="0"/>
            </a:endParaRPr>
          </a:p>
          <a:p>
            <a:pPr fontAlgn="base"/>
            <a:r>
              <a:rPr lang="en-US" sz="1600" dirty="0">
                <a:latin typeface="Arial" panose="020B0604020202020204" pitchFamily="34" charset="0"/>
                <a:cs typeface="Arial" panose="020B0604020202020204" pitchFamily="34" charset="0"/>
              </a:rPr>
              <a:t>*</a:t>
            </a:r>
            <a:r>
              <a:rPr lang="en-US" sz="1600" b="1" dirty="0">
                <a:latin typeface="Arial" panose="020B0604020202020204" pitchFamily="34" charset="0"/>
                <a:cs typeface="Arial" panose="020B0604020202020204" pitchFamily="34" charset="0"/>
              </a:rPr>
              <a:t>High-interest, low-level classroom book sets.</a:t>
            </a:r>
            <a:r>
              <a:rPr lang="en-US" sz="1400" dirty="0">
                <a:latin typeface="Arial" panose="020B0604020202020204" pitchFamily="34" charset="0"/>
                <a:cs typeface="Arial" panose="020B0604020202020204" pitchFamily="34" charset="0"/>
              </a:rPr>
              <a:t> </a:t>
            </a:r>
          </a:p>
          <a:p>
            <a:pPr fontAlgn="base"/>
            <a:r>
              <a:rPr lang="en-US" sz="1400" dirty="0">
                <a:latin typeface="Arial" panose="020B0604020202020204" pitchFamily="34" charset="0"/>
                <a:cs typeface="Arial" panose="020B0604020202020204" pitchFamily="34" charset="0"/>
              </a:rPr>
              <a:t>Description: A classroom set of ~25 high-interest, low-level readers will be selected for each middle school.</a:t>
            </a:r>
            <a:r>
              <a:rPr lang="en-US" sz="800" dirty="0">
                <a:latin typeface="Arial" panose="020B0604020202020204" pitchFamily="34" charset="0"/>
                <a:cs typeface="Arial" panose="020B0604020202020204" pitchFamily="34" charset="0"/>
              </a:rPr>
              <a:t>  </a:t>
            </a:r>
          </a:p>
          <a:p>
            <a:pPr fontAlgn="base"/>
            <a:r>
              <a:rPr lang="en-US" sz="800" dirty="0">
                <a:latin typeface="Arial" panose="020B0604020202020204" pitchFamily="34" charset="0"/>
                <a:cs typeface="Arial" panose="020B0604020202020204" pitchFamily="34" charset="0"/>
              </a:rPr>
              <a:t> </a:t>
            </a:r>
          </a:p>
          <a:p>
            <a:pPr fontAlgn="base"/>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iPads</a:t>
            </a:r>
            <a:r>
              <a:rPr lang="en-US" sz="16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a:t>
            </a:r>
          </a:p>
          <a:p>
            <a:pPr fontAlgn="base"/>
            <a:r>
              <a:rPr lang="en-US" sz="1400" dirty="0">
                <a:latin typeface="Arial" panose="020B0604020202020204" pitchFamily="34" charset="0"/>
                <a:cs typeface="Arial" panose="020B0604020202020204" pitchFamily="34" charset="0"/>
              </a:rPr>
              <a:t>Description: iPads will be provided to support the work of coaches, site, and key staff and ensure flexible access to online materials &amp; training. </a:t>
            </a:r>
            <a:r>
              <a:rPr lang="en-US" sz="800" dirty="0">
                <a:latin typeface="Arial" panose="020B0604020202020204" pitchFamily="34" charset="0"/>
                <a:cs typeface="Arial" panose="020B0604020202020204" pitchFamily="34" charset="0"/>
              </a:rPr>
              <a:t>  </a:t>
            </a:r>
          </a:p>
          <a:p>
            <a:pPr fontAlgn="base"/>
            <a:r>
              <a:rPr lang="en-US" sz="800" dirty="0">
                <a:latin typeface="Arial" panose="020B0604020202020204" pitchFamily="34" charset="0"/>
                <a:cs typeface="Arial" panose="020B0604020202020204" pitchFamily="34" charset="0"/>
              </a:rPr>
              <a:t> </a:t>
            </a:r>
          </a:p>
          <a:p>
            <a:pPr fontAlgn="base"/>
            <a:r>
              <a:rPr lang="en-US" sz="1600" b="1" dirty="0">
                <a:latin typeface="Arial" panose="020B0604020202020204" pitchFamily="34" charset="0"/>
                <a:cs typeface="Arial" panose="020B0604020202020204" pitchFamily="34" charset="0"/>
              </a:rPr>
              <a:t>* Wi-Fi Stipends </a:t>
            </a:r>
            <a:r>
              <a:rPr lang="en-US" sz="1400" dirty="0">
                <a:latin typeface="Arial" panose="020B0604020202020204" pitchFamily="34" charset="0"/>
                <a:cs typeface="Arial" panose="020B0604020202020204" pitchFamily="34" charset="0"/>
              </a:rPr>
              <a:t> </a:t>
            </a:r>
          </a:p>
          <a:p>
            <a:pPr fontAlgn="base"/>
            <a:r>
              <a:rPr lang="en-US" sz="1400" dirty="0">
                <a:latin typeface="Arial" panose="020B0604020202020204" pitchFamily="34" charset="0"/>
                <a:cs typeface="Arial" panose="020B0604020202020204" pitchFamily="34" charset="0"/>
              </a:rPr>
              <a:t>Offered by request to sites with limited Wi-Fi to support cellular access.</a:t>
            </a:r>
            <a:r>
              <a:rPr lang="en-US" sz="800" dirty="0">
                <a:latin typeface="Arial" panose="020B0604020202020204" pitchFamily="34" charset="0"/>
                <a:cs typeface="Arial" panose="020B0604020202020204" pitchFamily="34" charset="0"/>
              </a:rPr>
              <a:t> </a:t>
            </a:r>
          </a:p>
          <a:p>
            <a:pPr fontAlgn="base"/>
            <a:r>
              <a:rPr lang="en-US" sz="800" dirty="0">
                <a:latin typeface="Arial" panose="020B0604020202020204" pitchFamily="34" charset="0"/>
                <a:cs typeface="Arial" panose="020B0604020202020204" pitchFamily="34" charset="0"/>
              </a:rPr>
              <a:t> </a:t>
            </a:r>
          </a:p>
          <a:p>
            <a:pPr fontAlgn="base"/>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Literacy and Systems Materials, Videos, Modules</a:t>
            </a:r>
            <a:r>
              <a:rPr lang="en-US" sz="1600" dirty="0">
                <a:latin typeface="Arial" panose="020B0604020202020204" pitchFamily="34" charset="0"/>
                <a:cs typeface="Arial" panose="020B0604020202020204" pitchFamily="34" charset="0"/>
              </a:rPr>
              <a:t>  </a:t>
            </a:r>
          </a:p>
          <a:p>
            <a:pPr fontAlgn="base"/>
            <a:r>
              <a:rPr lang="en-US" sz="1400" dirty="0">
                <a:latin typeface="Arial" panose="020B0604020202020204" pitchFamily="34" charset="0"/>
                <a:cs typeface="Arial" panose="020B0604020202020204" pitchFamily="34" charset="0"/>
              </a:rPr>
              <a:t>Description: Developed materials will support teacher and administrator professional growth. </a:t>
            </a:r>
            <a:r>
              <a:rPr lang="en-US" sz="800" dirty="0">
                <a:latin typeface="Arial" panose="020B0604020202020204" pitchFamily="34" charset="0"/>
                <a:cs typeface="Arial" panose="020B0604020202020204" pitchFamily="34" charset="0"/>
              </a:rPr>
              <a:t>  </a:t>
            </a:r>
          </a:p>
          <a:p>
            <a:pPr fontAlgn="base"/>
            <a:r>
              <a:rPr lang="en-US" sz="800" dirty="0">
                <a:latin typeface="Arial" panose="020B0604020202020204" pitchFamily="34" charset="0"/>
                <a:cs typeface="Arial" panose="020B0604020202020204" pitchFamily="34" charset="0"/>
              </a:rPr>
              <a:t> </a:t>
            </a:r>
          </a:p>
          <a:p>
            <a:pPr fontAlgn="base"/>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Assessment Menu</a:t>
            </a:r>
            <a:r>
              <a:rPr lang="en-US" sz="16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a:t>
            </a:r>
          </a:p>
          <a:p>
            <a:pPr fontAlgn="base"/>
            <a:r>
              <a:rPr lang="en-US" sz="1400" dirty="0">
                <a:latin typeface="Arial" panose="020B0604020202020204" pitchFamily="34" charset="0"/>
                <a:cs typeface="Arial" panose="020B0604020202020204" pitchFamily="34" charset="0"/>
              </a:rPr>
              <a:t>Description: Menu of resource materials to support multi-tiered literacy systems and support collaborative data planning process. </a:t>
            </a:r>
            <a:r>
              <a:rPr lang="en-US" sz="800" dirty="0">
                <a:latin typeface="Arial" panose="020B0604020202020204" pitchFamily="34" charset="0"/>
                <a:cs typeface="Arial" panose="020B0604020202020204" pitchFamily="34" charset="0"/>
              </a:rPr>
              <a:t>  </a:t>
            </a:r>
          </a:p>
          <a:p>
            <a:pPr fontAlgn="base"/>
            <a:r>
              <a:rPr lang="en-US" sz="800" dirty="0">
                <a:latin typeface="Arial" panose="020B0604020202020204" pitchFamily="34" charset="0"/>
                <a:cs typeface="Arial" panose="020B0604020202020204" pitchFamily="34" charset="0"/>
              </a:rPr>
              <a:t> </a:t>
            </a:r>
          </a:p>
          <a:p>
            <a:pPr fontAlgn="base"/>
            <a:r>
              <a:rPr lang="en-US" sz="1600" dirty="0">
                <a:latin typeface="Arial" panose="020B0604020202020204" pitchFamily="34" charset="0"/>
                <a:cs typeface="Arial" panose="020B0604020202020204" pitchFamily="34" charset="0"/>
              </a:rPr>
              <a:t>*</a:t>
            </a:r>
            <a:r>
              <a:rPr lang="en-US" sz="1600" b="1" dirty="0">
                <a:latin typeface="Arial" panose="020B0604020202020204" pitchFamily="34" charset="0"/>
                <a:cs typeface="Arial" panose="020B0604020202020204" pitchFamily="34" charset="0"/>
              </a:rPr>
              <a:t>Parent Training Information (PTI) Center partner</a:t>
            </a:r>
            <a:r>
              <a:rPr lang="en-US" sz="16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a:t>
            </a:r>
          </a:p>
          <a:p>
            <a:pPr fontAlgn="base"/>
            <a:r>
              <a:rPr lang="en-US" sz="1400" dirty="0">
                <a:latin typeface="Arial" panose="020B0604020202020204" pitchFamily="34" charset="0"/>
                <a:cs typeface="Arial" panose="020B0604020202020204" pitchFamily="34" charset="0"/>
              </a:rPr>
              <a:t>Description: PTI Center’s within the respective region will collaborate and facilitate family involvement at the school site and develop materials.</a:t>
            </a:r>
          </a:p>
        </p:txBody>
      </p:sp>
    </p:spTree>
    <p:extLst>
      <p:ext uri="{BB962C8B-B14F-4D97-AF65-F5344CB8AC3E}">
        <p14:creationId xmlns:p14="http://schemas.microsoft.com/office/powerpoint/2010/main" val="2855620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D981C6-58AB-C94C-B6D2-01199CC12945}"/>
              </a:ext>
            </a:extLst>
          </p:cNvPr>
          <p:cNvSpPr>
            <a:spLocks noGrp="1"/>
          </p:cNvSpPr>
          <p:nvPr>
            <p:ph type="title"/>
          </p:nvPr>
        </p:nvSpPr>
        <p:spPr/>
        <p:txBody>
          <a:bodyPr/>
          <a:lstStyle/>
          <a:p>
            <a:pPr algn="ctr"/>
            <a:r>
              <a:rPr lang="en-US" dirty="0"/>
              <a:t>Questions? </a:t>
            </a:r>
          </a:p>
        </p:txBody>
      </p:sp>
      <p:sp>
        <p:nvSpPr>
          <p:cNvPr id="5" name="Text Placeholder 4">
            <a:extLst>
              <a:ext uri="{FF2B5EF4-FFF2-40B4-BE49-F238E27FC236}">
                <a16:creationId xmlns:a16="http://schemas.microsoft.com/office/drawing/2014/main" id="{B70F702B-674B-B64F-8075-9BD7366AA147}"/>
              </a:ext>
            </a:extLst>
          </p:cNvPr>
          <p:cNvSpPr>
            <a:spLocks noGrp="1"/>
          </p:cNvSpPr>
          <p:nvPr>
            <p:ph type="body" idx="1"/>
          </p:nvPr>
        </p:nvSpPr>
        <p:spPr/>
        <p:txBody>
          <a:bodyPr/>
          <a:lstStyle/>
          <a:p>
            <a:endParaRPr lang="en-US" dirty="0"/>
          </a:p>
          <a:p>
            <a:r>
              <a:rPr lang="en-US" b="1" dirty="0"/>
              <a:t>Contact us at </a:t>
            </a:r>
            <a:r>
              <a:rPr lang="en-US" b="1" dirty="0" err="1"/>
              <a:t>info@calireads.org</a:t>
            </a:r>
            <a:endParaRPr lang="en-US" b="1" dirty="0"/>
          </a:p>
          <a:p>
            <a:endParaRPr lang="en-US" dirty="0"/>
          </a:p>
        </p:txBody>
      </p:sp>
    </p:spTree>
    <p:extLst>
      <p:ext uri="{BB962C8B-B14F-4D97-AF65-F5344CB8AC3E}">
        <p14:creationId xmlns:p14="http://schemas.microsoft.com/office/powerpoint/2010/main" val="1690249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8774-BF8D-B544-940C-7F342A42DA0C}"/>
              </a:ext>
            </a:extLst>
          </p:cNvPr>
          <p:cNvSpPr>
            <a:spLocks noGrp="1"/>
          </p:cNvSpPr>
          <p:nvPr>
            <p:ph type="title"/>
          </p:nvPr>
        </p:nvSpPr>
        <p:spPr/>
        <p:txBody>
          <a:bodyPr/>
          <a:lstStyle/>
          <a:p>
            <a:r>
              <a:rPr lang="en-US" dirty="0"/>
              <a:t>Thank you for attending! </a:t>
            </a:r>
          </a:p>
        </p:txBody>
      </p:sp>
      <p:sp>
        <p:nvSpPr>
          <p:cNvPr id="3" name="Text Placeholder 2">
            <a:extLst>
              <a:ext uri="{FF2B5EF4-FFF2-40B4-BE49-F238E27FC236}">
                <a16:creationId xmlns:a16="http://schemas.microsoft.com/office/drawing/2014/main" id="{4D83AF77-B5DB-CE4C-B64A-159297C81B80}"/>
              </a:ext>
            </a:extLst>
          </p:cNvPr>
          <p:cNvSpPr>
            <a:spLocks noGrp="1"/>
          </p:cNvSpPr>
          <p:nvPr>
            <p:ph type="body" idx="1"/>
          </p:nvPr>
        </p:nvSpPr>
        <p:spPr>
          <a:xfrm>
            <a:off x="677335" y="4718834"/>
            <a:ext cx="8596668" cy="860400"/>
          </a:xfrm>
        </p:spPr>
        <p:txBody>
          <a:bodyPr/>
          <a:lstStyle/>
          <a:p>
            <a:r>
              <a:rPr lang="en-US" dirty="0"/>
              <a:t>We look forward to your applications. </a:t>
            </a:r>
          </a:p>
        </p:txBody>
      </p:sp>
    </p:spTree>
    <p:extLst>
      <p:ext uri="{BB962C8B-B14F-4D97-AF65-F5344CB8AC3E}">
        <p14:creationId xmlns:p14="http://schemas.microsoft.com/office/powerpoint/2010/main" val="3611120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F0BA-A00A-A74C-BAAB-7317DFD3EAAE}"/>
              </a:ext>
            </a:extLst>
          </p:cNvPr>
          <p:cNvSpPr>
            <a:spLocks noGrp="1"/>
          </p:cNvSpPr>
          <p:nvPr>
            <p:ph type="title"/>
          </p:nvPr>
        </p:nvSpPr>
        <p:spPr/>
        <p:txBody>
          <a:bodyPr/>
          <a:lstStyle/>
          <a:p>
            <a:r>
              <a:rPr lang="en-US" b="1" dirty="0"/>
              <a:t>Who Are We?</a:t>
            </a:r>
          </a:p>
        </p:txBody>
      </p:sp>
      <p:sp>
        <p:nvSpPr>
          <p:cNvPr id="3" name="Content Placeholder 2">
            <a:extLst>
              <a:ext uri="{FF2B5EF4-FFF2-40B4-BE49-F238E27FC236}">
                <a16:creationId xmlns:a16="http://schemas.microsoft.com/office/drawing/2014/main" id="{E332719B-0D6A-2847-9F84-4E9B58782ECA}"/>
              </a:ext>
            </a:extLst>
          </p:cNvPr>
          <p:cNvSpPr>
            <a:spLocks noGrp="1"/>
          </p:cNvSpPr>
          <p:nvPr>
            <p:ph idx="1"/>
          </p:nvPr>
        </p:nvSpPr>
        <p:spPr>
          <a:xfrm>
            <a:off x="1023038" y="1611824"/>
            <a:ext cx="8250964" cy="5246176"/>
          </a:xfrm>
        </p:spPr>
        <p:txBody>
          <a:bodyPr>
            <a:noAutofit/>
          </a:bodyPr>
          <a:lstStyle/>
          <a:p>
            <a:pPr marL="0" indent="0" algn="ctr">
              <a:buNone/>
            </a:pPr>
            <a:r>
              <a:rPr lang="en-US" sz="2400" b="1" dirty="0"/>
              <a:t>Office Of Special Education Projects (OSEP)</a:t>
            </a:r>
          </a:p>
          <a:p>
            <a:pPr marL="0" indent="0" algn="ctr">
              <a:buNone/>
            </a:pPr>
            <a:endParaRPr lang="en-US" sz="2400" b="1" dirty="0"/>
          </a:p>
          <a:p>
            <a:pPr marL="0" indent="0" algn="ctr">
              <a:buNone/>
            </a:pPr>
            <a:endParaRPr lang="en-US" sz="2400" b="1" dirty="0"/>
          </a:p>
          <a:p>
            <a:pPr marL="0" indent="0" algn="ctr">
              <a:buNone/>
            </a:pPr>
            <a:r>
              <a:rPr lang="en-US" sz="2400" b="1" dirty="0"/>
              <a:t>California Department of Education (CDE)</a:t>
            </a:r>
          </a:p>
          <a:p>
            <a:pPr marL="0" indent="0" algn="ctr">
              <a:buNone/>
            </a:pPr>
            <a:endParaRPr lang="en-US" sz="2400" b="1" dirty="0"/>
          </a:p>
          <a:p>
            <a:pPr marL="0" indent="0" algn="ctr">
              <a:buNone/>
            </a:pPr>
            <a:endParaRPr lang="en-US" sz="2400" b="1" dirty="0"/>
          </a:p>
          <a:p>
            <a:pPr marL="0" indent="0" algn="ctr">
              <a:buNone/>
            </a:pPr>
            <a:r>
              <a:rPr lang="en-US" sz="2400" b="1" dirty="0"/>
              <a:t>Napa County Office of Education (NCOE)</a:t>
            </a:r>
          </a:p>
          <a:p>
            <a:pPr marL="0" indent="0" algn="ctr">
              <a:buNone/>
            </a:pPr>
            <a:endParaRPr lang="en-US" sz="2400" b="1" dirty="0"/>
          </a:p>
          <a:p>
            <a:pPr marL="0" indent="0" algn="ctr">
              <a:buNone/>
            </a:pPr>
            <a:endParaRPr lang="en-US" sz="2400" b="1" dirty="0"/>
          </a:p>
          <a:p>
            <a:pPr marL="0" indent="0" algn="ctr">
              <a:buNone/>
            </a:pPr>
            <a:r>
              <a:rPr lang="en-US" sz="2400" b="1" dirty="0"/>
              <a:t>Satellite Office in Petaluma (NCOE - Petaluma)</a:t>
            </a:r>
          </a:p>
          <a:p>
            <a:pPr marL="0" indent="0" algn="ctr">
              <a:buNone/>
            </a:pPr>
            <a:endParaRPr lang="en-US" sz="2400" b="1" dirty="0"/>
          </a:p>
        </p:txBody>
      </p:sp>
      <p:sp>
        <p:nvSpPr>
          <p:cNvPr id="4" name="Down Arrow 3">
            <a:extLst>
              <a:ext uri="{FF2B5EF4-FFF2-40B4-BE49-F238E27FC236}">
                <a16:creationId xmlns:a16="http://schemas.microsoft.com/office/drawing/2014/main" id="{975550D6-DBC7-144D-B65B-A73621B697AB}"/>
              </a:ext>
            </a:extLst>
          </p:cNvPr>
          <p:cNvSpPr/>
          <p:nvPr/>
        </p:nvSpPr>
        <p:spPr>
          <a:xfrm>
            <a:off x="4437969" y="2207281"/>
            <a:ext cx="325464" cy="4804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a:extLst>
              <a:ext uri="{FF2B5EF4-FFF2-40B4-BE49-F238E27FC236}">
                <a16:creationId xmlns:a16="http://schemas.microsoft.com/office/drawing/2014/main" id="{70238E9B-2FB6-3F41-A51D-02FA07551E06}"/>
              </a:ext>
            </a:extLst>
          </p:cNvPr>
          <p:cNvSpPr/>
          <p:nvPr/>
        </p:nvSpPr>
        <p:spPr>
          <a:xfrm>
            <a:off x="4437969" y="3766689"/>
            <a:ext cx="325464" cy="4804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a:extLst>
              <a:ext uri="{FF2B5EF4-FFF2-40B4-BE49-F238E27FC236}">
                <a16:creationId xmlns:a16="http://schemas.microsoft.com/office/drawing/2014/main" id="{5C8A7F7F-D4B1-4D45-90FB-A00A63FDDEFF}"/>
              </a:ext>
            </a:extLst>
          </p:cNvPr>
          <p:cNvSpPr/>
          <p:nvPr/>
        </p:nvSpPr>
        <p:spPr>
          <a:xfrm>
            <a:off x="4437969" y="5281348"/>
            <a:ext cx="325464" cy="4804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2897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DF6C5-6A63-6145-88EF-C2A4E540AE61}"/>
              </a:ext>
            </a:extLst>
          </p:cNvPr>
          <p:cNvSpPr>
            <a:spLocks noGrp="1"/>
          </p:cNvSpPr>
          <p:nvPr>
            <p:ph type="title"/>
          </p:nvPr>
        </p:nvSpPr>
        <p:spPr/>
        <p:txBody>
          <a:bodyPr/>
          <a:lstStyle/>
          <a:p>
            <a:r>
              <a:rPr lang="en-US" b="1" dirty="0"/>
              <a:t>What are CALI Reads’ goals? </a:t>
            </a:r>
          </a:p>
        </p:txBody>
      </p:sp>
      <p:sp>
        <p:nvSpPr>
          <p:cNvPr id="3" name="Content Placeholder 2">
            <a:extLst>
              <a:ext uri="{FF2B5EF4-FFF2-40B4-BE49-F238E27FC236}">
                <a16:creationId xmlns:a16="http://schemas.microsoft.com/office/drawing/2014/main" id="{E1C4C3FE-CF86-9449-BD57-C417C8745238}"/>
              </a:ext>
            </a:extLst>
          </p:cNvPr>
          <p:cNvSpPr>
            <a:spLocks noGrp="1"/>
          </p:cNvSpPr>
          <p:nvPr>
            <p:ph idx="1"/>
          </p:nvPr>
        </p:nvSpPr>
        <p:spPr>
          <a:xfrm>
            <a:off x="677334" y="1509824"/>
            <a:ext cx="10869624" cy="5124892"/>
          </a:xfrm>
        </p:spPr>
        <p:txBody>
          <a:bodyPr>
            <a:noAutofit/>
          </a:bodyPr>
          <a:lstStyle/>
          <a:p>
            <a:r>
              <a:rPr lang="en-US" sz="2400" dirty="0"/>
              <a:t>To </a:t>
            </a:r>
            <a:r>
              <a:rPr lang="en-US" sz="2400" b="1" dirty="0"/>
              <a:t>increase teacher use of evidence-based literacy practices </a:t>
            </a:r>
            <a:r>
              <a:rPr lang="en-US" sz="2400" dirty="0"/>
              <a:t>in word study, vocabulary, and comprehension across content area instruction. </a:t>
            </a:r>
          </a:p>
          <a:p>
            <a:pPr marL="0" indent="0">
              <a:buNone/>
            </a:pPr>
            <a:endParaRPr lang="en-US" sz="2400" dirty="0"/>
          </a:p>
          <a:p>
            <a:r>
              <a:rPr lang="en-US" sz="2400" dirty="0"/>
              <a:t>To </a:t>
            </a:r>
            <a:r>
              <a:rPr lang="en-US" sz="2400" b="1" dirty="0"/>
              <a:t>sustain and disseminate evidence-based literacy strategies and practices</a:t>
            </a:r>
            <a:r>
              <a:rPr lang="en-US" sz="2400" dirty="0"/>
              <a:t>. </a:t>
            </a:r>
          </a:p>
          <a:p>
            <a:pPr marL="0" indent="0">
              <a:buNone/>
            </a:pPr>
            <a:endParaRPr lang="en-US" sz="2400" dirty="0"/>
          </a:p>
          <a:p>
            <a:r>
              <a:rPr lang="en-US" sz="2400" dirty="0"/>
              <a:t>To </a:t>
            </a:r>
            <a:r>
              <a:rPr lang="en-US" sz="2400" b="1" dirty="0"/>
              <a:t>increase the implementation of multi-tiered systems of support </a:t>
            </a:r>
            <a:r>
              <a:rPr lang="en-US" sz="2400" dirty="0"/>
              <a:t>through appropriate student identification, instruction, and data-based decision making. </a:t>
            </a:r>
          </a:p>
          <a:p>
            <a:pPr marL="0" indent="0">
              <a:buNone/>
            </a:pPr>
            <a:endParaRPr lang="en-US" sz="2400" dirty="0"/>
          </a:p>
          <a:p>
            <a:r>
              <a:rPr lang="en-US" sz="2400" dirty="0"/>
              <a:t>To </a:t>
            </a:r>
            <a:r>
              <a:rPr lang="en-US" sz="2400" b="1" dirty="0"/>
              <a:t>improve English language arts and reading outcomes</a:t>
            </a:r>
            <a:r>
              <a:rPr lang="en-US" sz="2400" dirty="0"/>
              <a:t> for all students, and particularly students with disabilities. </a:t>
            </a:r>
          </a:p>
          <a:p>
            <a:endParaRPr lang="en-US" sz="2400" dirty="0"/>
          </a:p>
          <a:p>
            <a:pPr marL="0" indent="0">
              <a:buNone/>
            </a:pPr>
            <a:r>
              <a:rPr lang="en-US" sz="2400" dirty="0"/>
              <a:t>				…In California districts and middle schools</a:t>
            </a:r>
          </a:p>
          <a:p>
            <a:endParaRPr lang="en-US" sz="2400" dirty="0"/>
          </a:p>
        </p:txBody>
      </p:sp>
    </p:spTree>
    <p:extLst>
      <p:ext uri="{BB962C8B-B14F-4D97-AF65-F5344CB8AC3E}">
        <p14:creationId xmlns:p14="http://schemas.microsoft.com/office/powerpoint/2010/main" val="2785856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884F-1869-8D4E-8761-9C6D09D3A8B4}"/>
              </a:ext>
            </a:extLst>
          </p:cNvPr>
          <p:cNvSpPr>
            <a:spLocks noGrp="1"/>
          </p:cNvSpPr>
          <p:nvPr>
            <p:ph type="title"/>
          </p:nvPr>
        </p:nvSpPr>
        <p:spPr>
          <a:xfrm>
            <a:off x="667851" y="485614"/>
            <a:ext cx="8596668" cy="878237"/>
          </a:xfrm>
        </p:spPr>
        <p:txBody>
          <a:bodyPr/>
          <a:lstStyle/>
          <a:p>
            <a:r>
              <a:rPr lang="en-US" b="1" dirty="0"/>
              <a:t>Who is Eligible to Apply?</a:t>
            </a:r>
          </a:p>
        </p:txBody>
      </p:sp>
      <p:sp>
        <p:nvSpPr>
          <p:cNvPr id="3" name="Content Placeholder 2">
            <a:extLst>
              <a:ext uri="{FF2B5EF4-FFF2-40B4-BE49-F238E27FC236}">
                <a16:creationId xmlns:a16="http://schemas.microsoft.com/office/drawing/2014/main" id="{E06D9396-3FF1-6546-BA80-447C03E831A4}"/>
              </a:ext>
            </a:extLst>
          </p:cNvPr>
          <p:cNvSpPr>
            <a:spLocks noGrp="1"/>
          </p:cNvSpPr>
          <p:nvPr>
            <p:ph idx="1"/>
          </p:nvPr>
        </p:nvSpPr>
        <p:spPr>
          <a:xfrm>
            <a:off x="667850" y="1596324"/>
            <a:ext cx="10879107" cy="4761945"/>
          </a:xfrm>
        </p:spPr>
        <p:txBody>
          <a:bodyPr>
            <a:noAutofit/>
          </a:bodyPr>
          <a:lstStyle/>
          <a:p>
            <a:pPr marL="0" indent="0" fontAlgn="base">
              <a:buNone/>
            </a:pPr>
            <a:r>
              <a:rPr lang="en-US" sz="2400" dirty="0"/>
              <a:t>All California Districts are invited to apply. Applicants will be evaluated based on the following eligibility criteria, and prioritized accordingly: </a:t>
            </a:r>
          </a:p>
          <a:p>
            <a:pPr marL="0" indent="0" fontAlgn="base">
              <a:buNone/>
            </a:pPr>
            <a:endParaRPr lang="en-US" sz="2400" b="1" dirty="0"/>
          </a:p>
          <a:p>
            <a:pPr fontAlgn="base"/>
            <a:r>
              <a:rPr lang="en-US" sz="2400" b="1" dirty="0"/>
              <a:t>Need</a:t>
            </a:r>
            <a:r>
              <a:rPr lang="en-US" sz="2400" dirty="0"/>
              <a:t> — Ranks as Red, Orange, or Yellow on the </a:t>
            </a:r>
            <a:r>
              <a:rPr lang="en-US" sz="2400" u="sng" dirty="0">
                <a:hlinkClick r:id="rId3"/>
              </a:rPr>
              <a:t>CDE Dashboard</a:t>
            </a:r>
            <a:r>
              <a:rPr lang="en-US" sz="2400" dirty="0"/>
              <a:t> in ELA Performance for all students and students with disabilities; </a:t>
            </a:r>
          </a:p>
          <a:p>
            <a:pPr marL="0" indent="0" fontAlgn="base">
              <a:buNone/>
            </a:pPr>
            <a:endParaRPr lang="en-US" sz="2400" dirty="0"/>
          </a:p>
          <a:p>
            <a:pPr fontAlgn="base"/>
            <a:r>
              <a:rPr lang="en-US" sz="2400" b="1" dirty="0"/>
              <a:t>Readiness</a:t>
            </a:r>
            <a:r>
              <a:rPr lang="en-US" sz="2400" dirty="0"/>
              <a:t> — Demonstrates a focus on school-wide literacy and support of student with disabilities, and shows evidence of district-wide collaboration and leadership, data decision-making, inclusive programming and tiered systems of support. </a:t>
            </a:r>
          </a:p>
        </p:txBody>
      </p:sp>
    </p:spTree>
    <p:extLst>
      <p:ext uri="{BB962C8B-B14F-4D97-AF65-F5344CB8AC3E}">
        <p14:creationId xmlns:p14="http://schemas.microsoft.com/office/powerpoint/2010/main" val="244752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71035C-CA24-9042-8FF4-40E045584A99}"/>
              </a:ext>
            </a:extLst>
          </p:cNvPr>
          <p:cNvSpPr>
            <a:spLocks noGrp="1"/>
          </p:cNvSpPr>
          <p:nvPr>
            <p:ph type="title"/>
          </p:nvPr>
        </p:nvSpPr>
        <p:spPr/>
        <p:txBody>
          <a:bodyPr/>
          <a:lstStyle/>
          <a:p>
            <a:r>
              <a:rPr lang="en-US" dirty="0"/>
              <a:t>Who is a Good Fit for the Project? </a:t>
            </a:r>
          </a:p>
        </p:txBody>
      </p:sp>
      <p:sp>
        <p:nvSpPr>
          <p:cNvPr id="6" name="Content Placeholder 5">
            <a:extLst>
              <a:ext uri="{FF2B5EF4-FFF2-40B4-BE49-F238E27FC236}">
                <a16:creationId xmlns:a16="http://schemas.microsoft.com/office/drawing/2014/main" id="{6CE41FA1-72BB-A44A-9FD1-83C7305FFB9C}"/>
              </a:ext>
            </a:extLst>
          </p:cNvPr>
          <p:cNvSpPr>
            <a:spLocks noGrp="1"/>
          </p:cNvSpPr>
          <p:nvPr>
            <p:ph idx="1"/>
          </p:nvPr>
        </p:nvSpPr>
        <p:spPr>
          <a:xfrm>
            <a:off x="1081371" y="1270000"/>
            <a:ext cx="10465587" cy="5045762"/>
          </a:xfrm>
        </p:spPr>
        <p:txBody>
          <a:bodyPr>
            <a:noAutofit/>
          </a:bodyPr>
          <a:lstStyle/>
          <a:p>
            <a:pPr marL="0" indent="0">
              <a:lnSpc>
                <a:spcPct val="150000"/>
              </a:lnSpc>
              <a:buNone/>
            </a:pPr>
            <a:r>
              <a:rPr lang="en-US" sz="2000" dirty="0"/>
              <a:t>Applicants who: </a:t>
            </a:r>
            <a:endParaRPr lang="en-US" sz="800" dirty="0"/>
          </a:p>
          <a:p>
            <a:pPr marL="0" indent="0">
              <a:lnSpc>
                <a:spcPct val="150000"/>
              </a:lnSpc>
              <a:buNone/>
            </a:pPr>
            <a:r>
              <a:rPr lang="en-US" sz="2000" dirty="0"/>
              <a:t>1. Have a strong commitment to improving literacy outcomes.</a:t>
            </a:r>
          </a:p>
          <a:p>
            <a:pPr marL="0" indent="0">
              <a:lnSpc>
                <a:spcPct val="150000"/>
              </a:lnSpc>
              <a:buNone/>
            </a:pPr>
            <a:r>
              <a:rPr lang="en-US" sz="2000" dirty="0"/>
              <a:t>2. Have a strong commitment to students with disabilities. </a:t>
            </a:r>
          </a:p>
          <a:p>
            <a:pPr marL="0" indent="0">
              <a:lnSpc>
                <a:spcPct val="150000"/>
              </a:lnSpc>
              <a:buNone/>
            </a:pPr>
            <a:r>
              <a:rPr lang="en-US" sz="2000" dirty="0"/>
              <a:t>3. Can commit to all 5 years of the project. </a:t>
            </a:r>
          </a:p>
          <a:p>
            <a:pPr marL="0" indent="0">
              <a:lnSpc>
                <a:spcPct val="150000"/>
              </a:lnSpc>
              <a:buNone/>
            </a:pPr>
            <a:r>
              <a:rPr lang="en-US" sz="2000" dirty="0"/>
              <a:t>4. Find alignment in project activities and expectations with their district/site goals, priorities, and other initiatives. </a:t>
            </a:r>
          </a:p>
          <a:p>
            <a:pPr marL="0" indent="0">
              <a:lnSpc>
                <a:spcPct val="150000"/>
              </a:lnSpc>
              <a:buNone/>
            </a:pPr>
            <a:r>
              <a:rPr lang="en-US" sz="2000" dirty="0"/>
              <a:t>5. Have Identified district and site leaders to guide, support, and lead project participation and activities. </a:t>
            </a:r>
          </a:p>
          <a:p>
            <a:pPr marL="0" indent="0">
              <a:lnSpc>
                <a:spcPct val="150000"/>
              </a:lnSpc>
              <a:buNone/>
            </a:pPr>
            <a:r>
              <a:rPr lang="en-US" sz="2000" dirty="0"/>
              <a:t>6. Have identified three or more eligible middle schools or have formed consortium with another district in need.  </a:t>
            </a:r>
          </a:p>
        </p:txBody>
      </p:sp>
    </p:spTree>
    <p:extLst>
      <p:ext uri="{BB962C8B-B14F-4D97-AF65-F5344CB8AC3E}">
        <p14:creationId xmlns:p14="http://schemas.microsoft.com/office/powerpoint/2010/main" val="269510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4BEF1-5365-3043-8DB1-4F62A2AB0B01}"/>
              </a:ext>
            </a:extLst>
          </p:cNvPr>
          <p:cNvSpPr>
            <a:spLocks noGrp="1"/>
          </p:cNvSpPr>
          <p:nvPr>
            <p:ph type="title"/>
          </p:nvPr>
        </p:nvSpPr>
        <p:spPr>
          <a:xfrm>
            <a:off x="677334" y="2700867"/>
            <a:ext cx="9040823" cy="1826581"/>
          </a:xfrm>
        </p:spPr>
        <p:txBody>
          <a:bodyPr/>
          <a:lstStyle/>
          <a:p>
            <a:r>
              <a:rPr lang="en-US" dirty="0"/>
              <a:t>The Structure of CALI Reads Coaching </a:t>
            </a:r>
          </a:p>
        </p:txBody>
      </p:sp>
      <p:sp>
        <p:nvSpPr>
          <p:cNvPr id="3" name="Text Placeholder 2">
            <a:extLst>
              <a:ext uri="{FF2B5EF4-FFF2-40B4-BE49-F238E27FC236}">
                <a16:creationId xmlns:a16="http://schemas.microsoft.com/office/drawing/2014/main" id="{8C91A938-A2C8-5546-8A46-212EB2A6422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13194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C578BE-6256-204D-8040-D9FABC8A2349}"/>
              </a:ext>
            </a:extLst>
          </p:cNvPr>
          <p:cNvPicPr>
            <a:picLocks noChangeAspect="1"/>
          </p:cNvPicPr>
          <p:nvPr/>
        </p:nvPicPr>
        <p:blipFill>
          <a:blip r:embed="rId3"/>
          <a:stretch>
            <a:fillRect/>
          </a:stretch>
        </p:blipFill>
        <p:spPr>
          <a:xfrm>
            <a:off x="1187256" y="653590"/>
            <a:ext cx="6362841" cy="5371529"/>
          </a:xfrm>
          <a:prstGeom prst="rect">
            <a:avLst/>
          </a:prstGeom>
        </p:spPr>
      </p:pic>
      <p:sp>
        <p:nvSpPr>
          <p:cNvPr id="5" name="Right Arrow 4">
            <a:extLst>
              <a:ext uri="{FF2B5EF4-FFF2-40B4-BE49-F238E27FC236}">
                <a16:creationId xmlns:a16="http://schemas.microsoft.com/office/drawing/2014/main" id="{24F8DF49-A300-3740-83E6-F74E64E32B68}"/>
              </a:ext>
            </a:extLst>
          </p:cNvPr>
          <p:cNvSpPr/>
          <p:nvPr/>
        </p:nvSpPr>
        <p:spPr>
          <a:xfrm rot="3475720">
            <a:off x="5466427" y="4177912"/>
            <a:ext cx="941436" cy="567616"/>
          </a:xfrm>
          <a:prstGeom prst="rightArrow">
            <a:avLst>
              <a:gd name="adj1" fmla="val 46454"/>
              <a:gd name="adj2" fmla="val 50000"/>
            </a:avLst>
          </a:prstGeom>
          <a:solidFill>
            <a:srgbClr val="428CCB"/>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66FF"/>
              </a:solidFill>
            </a:endParaRPr>
          </a:p>
        </p:txBody>
      </p:sp>
      <p:grpSp>
        <p:nvGrpSpPr>
          <p:cNvPr id="16" name="Group 15">
            <a:extLst>
              <a:ext uri="{FF2B5EF4-FFF2-40B4-BE49-F238E27FC236}">
                <a16:creationId xmlns:a16="http://schemas.microsoft.com/office/drawing/2014/main" id="{FEAF5344-5A4C-6A46-9C77-B544DF24CB10}"/>
              </a:ext>
            </a:extLst>
          </p:cNvPr>
          <p:cNvGrpSpPr/>
          <p:nvPr/>
        </p:nvGrpSpPr>
        <p:grpSpPr>
          <a:xfrm>
            <a:off x="1499354" y="1168698"/>
            <a:ext cx="5738642" cy="877076"/>
            <a:chOff x="1499354" y="1168698"/>
            <a:chExt cx="5738642" cy="877076"/>
          </a:xfrm>
        </p:grpSpPr>
        <p:sp>
          <p:nvSpPr>
            <p:cNvPr id="13" name="Rounded Rectangle 12">
              <a:extLst>
                <a:ext uri="{FF2B5EF4-FFF2-40B4-BE49-F238E27FC236}">
                  <a16:creationId xmlns:a16="http://schemas.microsoft.com/office/drawing/2014/main" id="{62B88B67-8C34-EC4E-9A5A-B6EA06A7B3C9}"/>
                </a:ext>
              </a:extLst>
            </p:cNvPr>
            <p:cNvSpPr/>
            <p:nvPr/>
          </p:nvSpPr>
          <p:spPr>
            <a:xfrm>
              <a:off x="1499354" y="1168698"/>
              <a:ext cx="5738642" cy="877076"/>
            </a:xfrm>
            <a:prstGeom prst="roundRect">
              <a:avLst/>
            </a:prstGeom>
            <a:solidFill>
              <a:schemeClr val="accent6">
                <a:lumMod val="40000"/>
                <a:lumOff val="60000"/>
              </a:schemeClr>
            </a:solidFill>
            <a:ln w="38100">
              <a:solidFill>
                <a:srgbClr val="004A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6" name="TextBox 5">
              <a:extLst>
                <a:ext uri="{FF2B5EF4-FFF2-40B4-BE49-F238E27FC236}">
                  <a16:creationId xmlns:a16="http://schemas.microsoft.com/office/drawing/2014/main" id="{1FF2A19C-9FC5-AE40-ADD8-F91363B9E34B}"/>
                </a:ext>
              </a:extLst>
            </p:cNvPr>
            <p:cNvSpPr txBox="1"/>
            <p:nvPr/>
          </p:nvSpPr>
          <p:spPr>
            <a:xfrm>
              <a:off x="1555244" y="1314848"/>
              <a:ext cx="5626861" cy="584775"/>
            </a:xfrm>
            <a:prstGeom prst="rect">
              <a:avLst/>
            </a:prstGeom>
            <a:noFill/>
          </p:spPr>
          <p:txBody>
            <a:bodyPr wrap="none" rtlCol="0">
              <a:spAutoFit/>
            </a:bodyPr>
            <a:lstStyle/>
            <a:p>
              <a:pPr algn="ctr"/>
              <a:r>
                <a:rPr lang="en-US" sz="3200" b="1"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District and Site Breakdown</a:t>
              </a:r>
            </a:p>
          </p:txBody>
        </p:sp>
      </p:grpSp>
      <p:pic>
        <p:nvPicPr>
          <p:cNvPr id="12" name="Picture 11">
            <a:extLst>
              <a:ext uri="{FF2B5EF4-FFF2-40B4-BE49-F238E27FC236}">
                <a16:creationId xmlns:a16="http://schemas.microsoft.com/office/drawing/2014/main" id="{CC55743A-09FE-F749-8E5D-6A8589817A94}"/>
              </a:ext>
            </a:extLst>
          </p:cNvPr>
          <p:cNvPicPr>
            <a:picLocks noChangeAspect="1"/>
          </p:cNvPicPr>
          <p:nvPr/>
        </p:nvPicPr>
        <p:blipFill>
          <a:blip r:embed="rId4"/>
          <a:stretch>
            <a:fillRect/>
          </a:stretch>
        </p:blipFill>
        <p:spPr>
          <a:xfrm>
            <a:off x="5768932" y="4948069"/>
            <a:ext cx="1079500" cy="698500"/>
          </a:xfrm>
          <a:prstGeom prst="rect">
            <a:avLst/>
          </a:prstGeom>
        </p:spPr>
      </p:pic>
      <p:sp>
        <p:nvSpPr>
          <p:cNvPr id="15" name="Rounded Rectangle 14">
            <a:extLst>
              <a:ext uri="{FF2B5EF4-FFF2-40B4-BE49-F238E27FC236}">
                <a16:creationId xmlns:a16="http://schemas.microsoft.com/office/drawing/2014/main" id="{F677BFEA-9B7A-3F47-8869-B372A728872C}"/>
              </a:ext>
            </a:extLst>
          </p:cNvPr>
          <p:cNvSpPr/>
          <p:nvPr/>
        </p:nvSpPr>
        <p:spPr>
          <a:xfrm>
            <a:off x="7237996" y="2763484"/>
            <a:ext cx="1525273" cy="1466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Site 4 </a:t>
            </a:r>
          </a:p>
          <a:p>
            <a:pPr algn="ctr"/>
            <a:r>
              <a:rPr lang="en-US" sz="2000" dirty="0">
                <a:latin typeface="Arial" panose="020B0604020202020204" pitchFamily="34" charset="0"/>
                <a:cs typeface="Arial" panose="020B0604020202020204" pitchFamily="34" charset="0"/>
              </a:rPr>
              <a:t>will be added in Year 4 &amp; 5</a:t>
            </a:r>
          </a:p>
        </p:txBody>
      </p:sp>
      <p:cxnSp>
        <p:nvCxnSpPr>
          <p:cNvPr id="18" name="Straight Arrow Connector 17">
            <a:extLst>
              <a:ext uri="{FF2B5EF4-FFF2-40B4-BE49-F238E27FC236}">
                <a16:creationId xmlns:a16="http://schemas.microsoft.com/office/drawing/2014/main" id="{CD3BD1EF-2672-D94C-B013-01B8C5E59B1F}"/>
              </a:ext>
            </a:extLst>
          </p:cNvPr>
          <p:cNvCxnSpPr>
            <a:stCxn id="15" idx="2"/>
            <a:endCxn id="12" idx="3"/>
          </p:cNvCxnSpPr>
          <p:nvPr/>
        </p:nvCxnSpPr>
        <p:spPr>
          <a:xfrm flipH="1">
            <a:off x="6848432" y="4230359"/>
            <a:ext cx="1152201" cy="1066960"/>
          </a:xfrm>
          <a:prstGeom prst="straightConnector1">
            <a:avLst/>
          </a:prstGeom>
          <a:ln w="57150">
            <a:solidFill>
              <a:srgbClr val="004A8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855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E316F34-80C8-8D47-A989-D413B514C10C}"/>
              </a:ext>
            </a:extLst>
          </p:cNvPr>
          <p:cNvGrpSpPr/>
          <p:nvPr/>
        </p:nvGrpSpPr>
        <p:grpSpPr>
          <a:xfrm>
            <a:off x="1379441" y="1178029"/>
            <a:ext cx="6433447" cy="5650277"/>
            <a:chOff x="1201316" y="988029"/>
            <a:chExt cx="6683592" cy="5869971"/>
          </a:xfrm>
        </p:grpSpPr>
        <p:pic>
          <p:nvPicPr>
            <p:cNvPr id="7" name="Picture 6" descr="circle.png">
              <a:extLst>
                <a:ext uri="{FF2B5EF4-FFF2-40B4-BE49-F238E27FC236}">
                  <a16:creationId xmlns:a16="http://schemas.microsoft.com/office/drawing/2014/main" id="{8F0A214F-7F24-1B49-A600-849641D18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316" y="988029"/>
              <a:ext cx="6254218" cy="5852160"/>
            </a:xfrm>
            <a:prstGeom prst="rect">
              <a:avLst/>
            </a:prstGeom>
          </p:spPr>
        </p:pic>
        <p:sp>
          <p:nvSpPr>
            <p:cNvPr id="8" name="Freeform 7">
              <a:extLst>
                <a:ext uri="{FF2B5EF4-FFF2-40B4-BE49-F238E27FC236}">
                  <a16:creationId xmlns:a16="http://schemas.microsoft.com/office/drawing/2014/main" id="{179BE81A-2FF3-A440-BD4E-AC2EDB2638E4}"/>
                </a:ext>
              </a:extLst>
            </p:cNvPr>
            <p:cNvSpPr/>
            <p:nvPr/>
          </p:nvSpPr>
          <p:spPr>
            <a:xfrm>
              <a:off x="5331625" y="6097977"/>
              <a:ext cx="2553283" cy="760023"/>
            </a:xfrm>
            <a:custGeom>
              <a:avLst/>
              <a:gdLst>
                <a:gd name="connsiteX0" fmla="*/ 1413251 w 2553283"/>
                <a:gd name="connsiteY0" fmla="*/ 47502 h 926276"/>
                <a:gd name="connsiteX1" fmla="*/ 1246997 w 2553283"/>
                <a:gd name="connsiteY1" fmla="*/ 106878 h 926276"/>
                <a:gd name="connsiteX2" fmla="*/ 1128244 w 2553283"/>
                <a:gd name="connsiteY2" fmla="*/ 130629 h 926276"/>
                <a:gd name="connsiteX3" fmla="*/ 878862 w 2553283"/>
                <a:gd name="connsiteY3" fmla="*/ 213756 h 926276"/>
                <a:gd name="connsiteX4" fmla="*/ 771984 w 2553283"/>
                <a:gd name="connsiteY4" fmla="*/ 249382 h 926276"/>
                <a:gd name="connsiteX5" fmla="*/ 700732 w 2553283"/>
                <a:gd name="connsiteY5" fmla="*/ 273133 h 926276"/>
                <a:gd name="connsiteX6" fmla="*/ 629480 w 2553283"/>
                <a:gd name="connsiteY6" fmla="*/ 308759 h 926276"/>
                <a:gd name="connsiteX7" fmla="*/ 593854 w 2553283"/>
                <a:gd name="connsiteY7" fmla="*/ 332509 h 926276"/>
                <a:gd name="connsiteX8" fmla="*/ 558228 w 2553283"/>
                <a:gd name="connsiteY8" fmla="*/ 344385 h 926276"/>
                <a:gd name="connsiteX9" fmla="*/ 486976 w 2553283"/>
                <a:gd name="connsiteY9" fmla="*/ 403761 h 926276"/>
                <a:gd name="connsiteX10" fmla="*/ 380098 w 2553283"/>
                <a:gd name="connsiteY10" fmla="*/ 463138 h 926276"/>
                <a:gd name="connsiteX11" fmla="*/ 344472 w 2553283"/>
                <a:gd name="connsiteY11" fmla="*/ 486889 h 926276"/>
                <a:gd name="connsiteX12" fmla="*/ 308846 w 2553283"/>
                <a:gd name="connsiteY12" fmla="*/ 498764 h 926276"/>
                <a:gd name="connsiteX13" fmla="*/ 237594 w 2553283"/>
                <a:gd name="connsiteY13" fmla="*/ 546265 h 926276"/>
                <a:gd name="connsiteX14" fmla="*/ 201968 w 2553283"/>
                <a:gd name="connsiteY14" fmla="*/ 570016 h 926276"/>
                <a:gd name="connsiteX15" fmla="*/ 166342 w 2553283"/>
                <a:gd name="connsiteY15" fmla="*/ 581891 h 926276"/>
                <a:gd name="connsiteX16" fmla="*/ 118841 w 2553283"/>
                <a:gd name="connsiteY16" fmla="*/ 593767 h 926276"/>
                <a:gd name="connsiteX17" fmla="*/ 47589 w 2553283"/>
                <a:gd name="connsiteY17" fmla="*/ 617517 h 926276"/>
                <a:gd name="connsiteX18" fmla="*/ 11963 w 2553283"/>
                <a:gd name="connsiteY18" fmla="*/ 641268 h 926276"/>
                <a:gd name="connsiteX19" fmla="*/ 88 w 2553283"/>
                <a:gd name="connsiteY19" fmla="*/ 676894 h 926276"/>
                <a:gd name="connsiteX20" fmla="*/ 47589 w 2553283"/>
                <a:gd name="connsiteY20" fmla="*/ 783772 h 926276"/>
                <a:gd name="connsiteX21" fmla="*/ 118841 w 2553283"/>
                <a:gd name="connsiteY21" fmla="*/ 807522 h 926276"/>
                <a:gd name="connsiteX22" fmla="*/ 225719 w 2553283"/>
                <a:gd name="connsiteY22" fmla="*/ 843148 h 926276"/>
                <a:gd name="connsiteX23" fmla="*/ 296971 w 2553283"/>
                <a:gd name="connsiteY23" fmla="*/ 866899 h 926276"/>
                <a:gd name="connsiteX24" fmla="*/ 380098 w 2553283"/>
                <a:gd name="connsiteY24" fmla="*/ 890650 h 926276"/>
                <a:gd name="connsiteX25" fmla="*/ 546353 w 2553283"/>
                <a:gd name="connsiteY25" fmla="*/ 914400 h 926276"/>
                <a:gd name="connsiteX26" fmla="*/ 617605 w 2553283"/>
                <a:gd name="connsiteY26" fmla="*/ 926276 h 926276"/>
                <a:gd name="connsiteX27" fmla="*/ 866987 w 2553283"/>
                <a:gd name="connsiteY27" fmla="*/ 914400 h 926276"/>
                <a:gd name="connsiteX28" fmla="*/ 1282623 w 2553283"/>
                <a:gd name="connsiteY28" fmla="*/ 902525 h 926276"/>
                <a:gd name="connsiteX29" fmla="*/ 1365750 w 2553283"/>
                <a:gd name="connsiteY29" fmla="*/ 890650 h 926276"/>
                <a:gd name="connsiteX30" fmla="*/ 2268275 w 2553283"/>
                <a:gd name="connsiteY30" fmla="*/ 878774 h 926276"/>
                <a:gd name="connsiteX31" fmla="*/ 2470155 w 2553283"/>
                <a:gd name="connsiteY31" fmla="*/ 855024 h 926276"/>
                <a:gd name="connsiteX32" fmla="*/ 2505781 w 2553283"/>
                <a:gd name="connsiteY32" fmla="*/ 831273 h 926276"/>
                <a:gd name="connsiteX33" fmla="*/ 2529532 w 2553283"/>
                <a:gd name="connsiteY33" fmla="*/ 795647 h 926276"/>
                <a:gd name="connsiteX34" fmla="*/ 2553283 w 2553283"/>
                <a:gd name="connsiteY34" fmla="*/ 676894 h 926276"/>
                <a:gd name="connsiteX35" fmla="*/ 2529532 w 2553283"/>
                <a:gd name="connsiteY35" fmla="*/ 451263 h 926276"/>
                <a:gd name="connsiteX36" fmla="*/ 2505781 w 2553283"/>
                <a:gd name="connsiteY36" fmla="*/ 380011 h 926276"/>
                <a:gd name="connsiteX37" fmla="*/ 2458280 w 2553283"/>
                <a:gd name="connsiteY37" fmla="*/ 308759 h 926276"/>
                <a:gd name="connsiteX38" fmla="*/ 2315776 w 2553283"/>
                <a:gd name="connsiteY38" fmla="*/ 213756 h 926276"/>
                <a:gd name="connsiteX39" fmla="*/ 2280150 w 2553283"/>
                <a:gd name="connsiteY39" fmla="*/ 190006 h 926276"/>
                <a:gd name="connsiteX40" fmla="*/ 2244524 w 2553283"/>
                <a:gd name="connsiteY40" fmla="*/ 166255 h 926276"/>
                <a:gd name="connsiteX41" fmla="*/ 2208898 w 2553283"/>
                <a:gd name="connsiteY41" fmla="*/ 154380 h 926276"/>
                <a:gd name="connsiteX42" fmla="*/ 2173272 w 2553283"/>
                <a:gd name="connsiteY42" fmla="*/ 130629 h 926276"/>
                <a:gd name="connsiteX43" fmla="*/ 2102020 w 2553283"/>
                <a:gd name="connsiteY43" fmla="*/ 106878 h 926276"/>
                <a:gd name="connsiteX44" fmla="*/ 2030768 w 2553283"/>
                <a:gd name="connsiteY44" fmla="*/ 83128 h 926276"/>
                <a:gd name="connsiteX45" fmla="*/ 1959516 w 2553283"/>
                <a:gd name="connsiteY45" fmla="*/ 59377 h 926276"/>
                <a:gd name="connsiteX46" fmla="*/ 1923890 w 2553283"/>
                <a:gd name="connsiteY46" fmla="*/ 47502 h 926276"/>
                <a:gd name="connsiteX47" fmla="*/ 1876389 w 2553283"/>
                <a:gd name="connsiteY47" fmla="*/ 35626 h 926276"/>
                <a:gd name="connsiteX48" fmla="*/ 1840763 w 2553283"/>
                <a:gd name="connsiteY48" fmla="*/ 23751 h 926276"/>
                <a:gd name="connsiteX49" fmla="*/ 1650758 w 2553283"/>
                <a:gd name="connsiteY49" fmla="*/ 0 h 926276"/>
                <a:gd name="connsiteX50" fmla="*/ 1484503 w 2553283"/>
                <a:gd name="connsiteY50" fmla="*/ 35626 h 926276"/>
                <a:gd name="connsiteX51" fmla="*/ 1413251 w 2553283"/>
                <a:gd name="connsiteY51" fmla="*/ 47502 h 926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553283" h="926276">
                  <a:moveTo>
                    <a:pt x="1413251" y="47502"/>
                  </a:moveTo>
                  <a:cubicBezTo>
                    <a:pt x="1373667" y="59377"/>
                    <a:pt x="1303489" y="90401"/>
                    <a:pt x="1246997" y="106878"/>
                  </a:cubicBezTo>
                  <a:cubicBezTo>
                    <a:pt x="1208243" y="118181"/>
                    <a:pt x="1166541" y="117863"/>
                    <a:pt x="1128244" y="130629"/>
                  </a:cubicBezTo>
                  <a:lnTo>
                    <a:pt x="878862" y="213756"/>
                  </a:lnTo>
                  <a:lnTo>
                    <a:pt x="771984" y="249382"/>
                  </a:lnTo>
                  <a:cubicBezTo>
                    <a:pt x="771979" y="249384"/>
                    <a:pt x="700736" y="273130"/>
                    <a:pt x="700732" y="273133"/>
                  </a:cubicBezTo>
                  <a:cubicBezTo>
                    <a:pt x="598634" y="341197"/>
                    <a:pt x="727812" y="259593"/>
                    <a:pt x="629480" y="308759"/>
                  </a:cubicBezTo>
                  <a:cubicBezTo>
                    <a:pt x="616715" y="315142"/>
                    <a:pt x="606619" y="326126"/>
                    <a:pt x="593854" y="332509"/>
                  </a:cubicBezTo>
                  <a:cubicBezTo>
                    <a:pt x="582658" y="338107"/>
                    <a:pt x="569424" y="338787"/>
                    <a:pt x="558228" y="344385"/>
                  </a:cubicBezTo>
                  <a:cubicBezTo>
                    <a:pt x="507304" y="369847"/>
                    <a:pt x="534253" y="366990"/>
                    <a:pt x="486976" y="403761"/>
                  </a:cubicBezTo>
                  <a:cubicBezTo>
                    <a:pt x="425724" y="451402"/>
                    <a:pt x="433851" y="445221"/>
                    <a:pt x="380098" y="463138"/>
                  </a:cubicBezTo>
                  <a:cubicBezTo>
                    <a:pt x="368223" y="471055"/>
                    <a:pt x="357238" y="480506"/>
                    <a:pt x="344472" y="486889"/>
                  </a:cubicBezTo>
                  <a:cubicBezTo>
                    <a:pt x="333276" y="492487"/>
                    <a:pt x="319788" y="492685"/>
                    <a:pt x="308846" y="498764"/>
                  </a:cubicBezTo>
                  <a:cubicBezTo>
                    <a:pt x="283893" y="512626"/>
                    <a:pt x="261345" y="530431"/>
                    <a:pt x="237594" y="546265"/>
                  </a:cubicBezTo>
                  <a:cubicBezTo>
                    <a:pt x="225719" y="554182"/>
                    <a:pt x="215508" y="565503"/>
                    <a:pt x="201968" y="570016"/>
                  </a:cubicBezTo>
                  <a:cubicBezTo>
                    <a:pt x="190093" y="573974"/>
                    <a:pt x="178378" y="578452"/>
                    <a:pt x="166342" y="581891"/>
                  </a:cubicBezTo>
                  <a:cubicBezTo>
                    <a:pt x="150649" y="586375"/>
                    <a:pt x="134474" y="589077"/>
                    <a:pt x="118841" y="593767"/>
                  </a:cubicBezTo>
                  <a:cubicBezTo>
                    <a:pt x="94862" y="600961"/>
                    <a:pt x="47589" y="617517"/>
                    <a:pt x="47589" y="617517"/>
                  </a:cubicBezTo>
                  <a:cubicBezTo>
                    <a:pt x="35714" y="625434"/>
                    <a:pt x="20879" y="630123"/>
                    <a:pt x="11963" y="641268"/>
                  </a:cubicBezTo>
                  <a:cubicBezTo>
                    <a:pt x="4143" y="651043"/>
                    <a:pt x="88" y="664376"/>
                    <a:pt x="88" y="676894"/>
                  </a:cubicBezTo>
                  <a:cubicBezTo>
                    <a:pt x="88" y="742298"/>
                    <a:pt x="-4242" y="760736"/>
                    <a:pt x="47589" y="783772"/>
                  </a:cubicBezTo>
                  <a:cubicBezTo>
                    <a:pt x="70467" y="793940"/>
                    <a:pt x="95090" y="799605"/>
                    <a:pt x="118841" y="807522"/>
                  </a:cubicBezTo>
                  <a:lnTo>
                    <a:pt x="225719" y="843148"/>
                  </a:lnTo>
                  <a:lnTo>
                    <a:pt x="296971" y="866899"/>
                  </a:lnTo>
                  <a:cubicBezTo>
                    <a:pt x="325202" y="876309"/>
                    <a:pt x="350283" y="885681"/>
                    <a:pt x="380098" y="890650"/>
                  </a:cubicBezTo>
                  <a:cubicBezTo>
                    <a:pt x="435317" y="899853"/>
                    <a:pt x="491134" y="905196"/>
                    <a:pt x="546353" y="914400"/>
                  </a:cubicBezTo>
                  <a:lnTo>
                    <a:pt x="617605" y="926276"/>
                  </a:lnTo>
                  <a:lnTo>
                    <a:pt x="866987" y="914400"/>
                  </a:lnTo>
                  <a:lnTo>
                    <a:pt x="1282623" y="902525"/>
                  </a:lnTo>
                  <a:cubicBezTo>
                    <a:pt x="1310582" y="901194"/>
                    <a:pt x="1337768" y="891324"/>
                    <a:pt x="1365750" y="890650"/>
                  </a:cubicBezTo>
                  <a:cubicBezTo>
                    <a:pt x="1666530" y="883402"/>
                    <a:pt x="1967433" y="882733"/>
                    <a:pt x="2268275" y="878774"/>
                  </a:cubicBezTo>
                  <a:cubicBezTo>
                    <a:pt x="2294536" y="876898"/>
                    <a:pt x="2416175" y="882014"/>
                    <a:pt x="2470155" y="855024"/>
                  </a:cubicBezTo>
                  <a:cubicBezTo>
                    <a:pt x="2482921" y="848641"/>
                    <a:pt x="2493906" y="839190"/>
                    <a:pt x="2505781" y="831273"/>
                  </a:cubicBezTo>
                  <a:cubicBezTo>
                    <a:pt x="2513698" y="819398"/>
                    <a:pt x="2523910" y="808765"/>
                    <a:pt x="2529532" y="795647"/>
                  </a:cubicBezTo>
                  <a:cubicBezTo>
                    <a:pt x="2539193" y="773104"/>
                    <a:pt x="2550605" y="692962"/>
                    <a:pt x="2553283" y="676894"/>
                  </a:cubicBezTo>
                  <a:cubicBezTo>
                    <a:pt x="2549260" y="624595"/>
                    <a:pt x="2545367" y="514601"/>
                    <a:pt x="2529532" y="451263"/>
                  </a:cubicBezTo>
                  <a:cubicBezTo>
                    <a:pt x="2523460" y="426975"/>
                    <a:pt x="2519668" y="400842"/>
                    <a:pt x="2505781" y="380011"/>
                  </a:cubicBezTo>
                  <a:cubicBezTo>
                    <a:pt x="2489947" y="356260"/>
                    <a:pt x="2482031" y="324593"/>
                    <a:pt x="2458280" y="308759"/>
                  </a:cubicBezTo>
                  <a:lnTo>
                    <a:pt x="2315776" y="213756"/>
                  </a:lnTo>
                  <a:lnTo>
                    <a:pt x="2280150" y="190006"/>
                  </a:lnTo>
                  <a:cubicBezTo>
                    <a:pt x="2268275" y="182089"/>
                    <a:pt x="2258064" y="170768"/>
                    <a:pt x="2244524" y="166255"/>
                  </a:cubicBezTo>
                  <a:lnTo>
                    <a:pt x="2208898" y="154380"/>
                  </a:lnTo>
                  <a:cubicBezTo>
                    <a:pt x="2197023" y="146463"/>
                    <a:pt x="2186314" y="136426"/>
                    <a:pt x="2173272" y="130629"/>
                  </a:cubicBezTo>
                  <a:cubicBezTo>
                    <a:pt x="2150394" y="120461"/>
                    <a:pt x="2125771" y="114795"/>
                    <a:pt x="2102020" y="106878"/>
                  </a:cubicBezTo>
                  <a:lnTo>
                    <a:pt x="2030768" y="83128"/>
                  </a:lnTo>
                  <a:lnTo>
                    <a:pt x="1959516" y="59377"/>
                  </a:lnTo>
                  <a:cubicBezTo>
                    <a:pt x="1947641" y="55419"/>
                    <a:pt x="1936034" y="50538"/>
                    <a:pt x="1923890" y="47502"/>
                  </a:cubicBezTo>
                  <a:cubicBezTo>
                    <a:pt x="1908056" y="43543"/>
                    <a:pt x="1892082" y="40110"/>
                    <a:pt x="1876389" y="35626"/>
                  </a:cubicBezTo>
                  <a:cubicBezTo>
                    <a:pt x="1864353" y="32187"/>
                    <a:pt x="1853038" y="26206"/>
                    <a:pt x="1840763" y="23751"/>
                  </a:cubicBezTo>
                  <a:cubicBezTo>
                    <a:pt x="1798409" y="15280"/>
                    <a:pt x="1687797" y="4116"/>
                    <a:pt x="1650758" y="0"/>
                  </a:cubicBezTo>
                  <a:cubicBezTo>
                    <a:pt x="1530919" y="14981"/>
                    <a:pt x="1586027" y="1785"/>
                    <a:pt x="1484503" y="35626"/>
                  </a:cubicBezTo>
                  <a:cubicBezTo>
                    <a:pt x="1443568" y="49271"/>
                    <a:pt x="1452835" y="35627"/>
                    <a:pt x="1413251" y="4750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site coach.png">
            <a:extLst>
              <a:ext uri="{FF2B5EF4-FFF2-40B4-BE49-F238E27FC236}">
                <a16:creationId xmlns:a16="http://schemas.microsoft.com/office/drawing/2014/main" id="{B6C1498D-05CC-1C49-8246-929F1B466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3771" y="5379162"/>
            <a:ext cx="1971469" cy="808125"/>
          </a:xfrm>
          <a:prstGeom prst="rect">
            <a:avLst/>
          </a:prstGeom>
          <a:noFill/>
        </p:spPr>
      </p:pic>
      <p:pic>
        <p:nvPicPr>
          <p:cNvPr id="14" name="Picture 13" descr="district coach.png">
            <a:extLst>
              <a:ext uri="{FF2B5EF4-FFF2-40B4-BE49-F238E27FC236}">
                <a16:creationId xmlns:a16="http://schemas.microsoft.com/office/drawing/2014/main" id="{B0AA6D04-4824-4240-8619-FD272F2F0A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4187" y="5098689"/>
            <a:ext cx="1242891" cy="940946"/>
          </a:xfrm>
          <a:prstGeom prst="rect">
            <a:avLst/>
          </a:prstGeom>
        </p:spPr>
      </p:pic>
      <p:grpSp>
        <p:nvGrpSpPr>
          <p:cNvPr id="4" name="Group 3">
            <a:extLst>
              <a:ext uri="{FF2B5EF4-FFF2-40B4-BE49-F238E27FC236}">
                <a16:creationId xmlns:a16="http://schemas.microsoft.com/office/drawing/2014/main" id="{723AAC35-83CD-1744-BDDE-A57FB32A8589}"/>
              </a:ext>
            </a:extLst>
          </p:cNvPr>
          <p:cNvGrpSpPr/>
          <p:nvPr/>
        </p:nvGrpSpPr>
        <p:grpSpPr>
          <a:xfrm>
            <a:off x="1690888" y="2028824"/>
            <a:ext cx="5397246" cy="3181710"/>
            <a:chOff x="1690888" y="2028824"/>
            <a:chExt cx="5397246" cy="3181710"/>
          </a:xfrm>
        </p:grpSpPr>
        <p:pic>
          <p:nvPicPr>
            <p:cNvPr id="10" name="Picture 9" descr="coach 1.png">
              <a:extLst>
                <a:ext uri="{FF2B5EF4-FFF2-40B4-BE49-F238E27FC236}">
                  <a16:creationId xmlns:a16="http://schemas.microsoft.com/office/drawing/2014/main" id="{5CFA0AAF-50DA-9A41-B454-4E05058750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0888" y="2028824"/>
              <a:ext cx="5397246" cy="3181710"/>
            </a:xfrm>
            <a:prstGeom prst="rect">
              <a:avLst/>
            </a:prstGeom>
          </p:spPr>
        </p:pic>
        <p:sp>
          <p:nvSpPr>
            <p:cNvPr id="3" name="Rounded Rectangle 2">
              <a:extLst>
                <a:ext uri="{FF2B5EF4-FFF2-40B4-BE49-F238E27FC236}">
                  <a16:creationId xmlns:a16="http://schemas.microsoft.com/office/drawing/2014/main" id="{6DEAD7E1-3D48-7649-8BB0-CBCAF93413D3}"/>
                </a:ext>
              </a:extLst>
            </p:cNvPr>
            <p:cNvSpPr/>
            <p:nvPr/>
          </p:nvSpPr>
          <p:spPr>
            <a:xfrm>
              <a:off x="3859026" y="3423920"/>
              <a:ext cx="1088894" cy="121920"/>
            </a:xfrm>
            <a:prstGeom prst="roundRect">
              <a:avLst/>
            </a:prstGeom>
            <a:solidFill>
              <a:srgbClr val="F7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Connector 52">
            <a:extLst>
              <a:ext uri="{FF2B5EF4-FFF2-40B4-BE49-F238E27FC236}">
                <a16:creationId xmlns:a16="http://schemas.microsoft.com/office/drawing/2014/main" id="{DA9BD9E2-674C-8342-829D-CDFD35BF779B}"/>
              </a:ext>
            </a:extLst>
          </p:cNvPr>
          <p:cNvCxnSpPr>
            <a:cxnSpLocks/>
            <a:stCxn id="14" idx="0"/>
          </p:cNvCxnSpPr>
          <p:nvPr/>
        </p:nvCxnSpPr>
        <p:spPr>
          <a:xfrm flipV="1">
            <a:off x="5855633" y="4530384"/>
            <a:ext cx="0" cy="568305"/>
          </a:xfrm>
          <a:prstGeom prst="line">
            <a:avLst/>
          </a:prstGeom>
          <a:ln w="76200" cap="flat">
            <a:solidFill>
              <a:srgbClr val="004A80"/>
            </a:solidFill>
            <a:headEnd type="oval" w="sm" len="sm"/>
            <a:tailEnd type="stealth" w="lg" len="med"/>
          </a:ln>
          <a:effectLst/>
        </p:spPr>
        <p:style>
          <a:lnRef idx="2">
            <a:schemeClr val="accent1"/>
          </a:lnRef>
          <a:fillRef idx="0">
            <a:schemeClr val="accent1"/>
          </a:fillRef>
          <a:effectRef idx="1">
            <a:schemeClr val="accent1"/>
          </a:effectRef>
          <a:fontRef idx="minor">
            <a:schemeClr val="tx1"/>
          </a:fontRef>
        </p:style>
      </p:cxnSp>
      <p:sp>
        <p:nvSpPr>
          <p:cNvPr id="84" name="U-Turn Arrow 83">
            <a:extLst>
              <a:ext uri="{FF2B5EF4-FFF2-40B4-BE49-F238E27FC236}">
                <a16:creationId xmlns:a16="http://schemas.microsoft.com/office/drawing/2014/main" id="{70B06EDA-08FC-624F-A3A1-41296DD7FC21}"/>
              </a:ext>
            </a:extLst>
          </p:cNvPr>
          <p:cNvSpPr/>
          <p:nvPr/>
        </p:nvSpPr>
        <p:spPr>
          <a:xfrm rot="5400000">
            <a:off x="4486038" y="3151357"/>
            <a:ext cx="3899336" cy="1304853"/>
          </a:xfrm>
          <a:prstGeom prst="uturnArrow">
            <a:avLst>
              <a:gd name="adj1" fmla="val 5684"/>
              <a:gd name="adj2" fmla="val 11234"/>
              <a:gd name="adj3" fmla="val 14810"/>
              <a:gd name="adj4" fmla="val 41603"/>
              <a:gd name="adj5" fmla="val 45492"/>
            </a:avLst>
          </a:prstGeom>
          <a:ln>
            <a:solidFill>
              <a:srgbClr val="7C9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U-Turn Arrow 85">
            <a:extLst>
              <a:ext uri="{FF2B5EF4-FFF2-40B4-BE49-F238E27FC236}">
                <a16:creationId xmlns:a16="http://schemas.microsoft.com/office/drawing/2014/main" id="{75B03FB6-F7EC-E14E-81EB-10E27E20BE45}"/>
              </a:ext>
            </a:extLst>
          </p:cNvPr>
          <p:cNvSpPr/>
          <p:nvPr/>
        </p:nvSpPr>
        <p:spPr>
          <a:xfrm rot="5400000" flipV="1">
            <a:off x="339245" y="3205759"/>
            <a:ext cx="4095423" cy="1392135"/>
          </a:xfrm>
          <a:prstGeom prst="uturnArrow">
            <a:avLst>
              <a:gd name="adj1" fmla="val 5684"/>
              <a:gd name="adj2" fmla="val 11234"/>
              <a:gd name="adj3" fmla="val 14810"/>
              <a:gd name="adj4" fmla="val 41603"/>
              <a:gd name="adj5" fmla="val 84731"/>
            </a:avLst>
          </a:prstGeom>
          <a:ln>
            <a:solidFill>
              <a:srgbClr val="7C9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10" descr="reg coach.png">
            <a:extLst>
              <a:ext uri="{FF2B5EF4-FFF2-40B4-BE49-F238E27FC236}">
                <a16:creationId xmlns:a16="http://schemas.microsoft.com/office/drawing/2014/main" id="{88F5BA1D-9A5E-6140-A05A-72E839D673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74416" y="1401518"/>
            <a:ext cx="2836420" cy="1012355"/>
          </a:xfrm>
          <a:prstGeom prst="rect">
            <a:avLst/>
          </a:prstGeom>
        </p:spPr>
      </p:pic>
      <p:cxnSp>
        <p:nvCxnSpPr>
          <p:cNvPr id="57" name="Straight Connector 56">
            <a:extLst>
              <a:ext uri="{FF2B5EF4-FFF2-40B4-BE49-F238E27FC236}">
                <a16:creationId xmlns:a16="http://schemas.microsoft.com/office/drawing/2014/main" id="{4BC2695D-D11A-3545-BE0C-7892CA3977A6}"/>
              </a:ext>
            </a:extLst>
          </p:cNvPr>
          <p:cNvCxnSpPr>
            <a:cxnSpLocks/>
          </p:cNvCxnSpPr>
          <p:nvPr/>
        </p:nvCxnSpPr>
        <p:spPr>
          <a:xfrm>
            <a:off x="4389511" y="2378067"/>
            <a:ext cx="0" cy="460136"/>
          </a:xfrm>
          <a:prstGeom prst="line">
            <a:avLst/>
          </a:prstGeom>
          <a:ln w="76200" cap="flat">
            <a:solidFill>
              <a:srgbClr val="7C9048"/>
            </a:solidFill>
            <a:headEnd type="oval" w="sm" len="sm"/>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6610932-4AD9-9E4D-91E0-0D27AE5A9616}"/>
              </a:ext>
            </a:extLst>
          </p:cNvPr>
          <p:cNvCxnSpPr>
            <a:cxnSpLocks/>
            <a:stCxn id="13" idx="0"/>
          </p:cNvCxnSpPr>
          <p:nvPr/>
        </p:nvCxnSpPr>
        <p:spPr>
          <a:xfrm flipH="1" flipV="1">
            <a:off x="3170712" y="4554134"/>
            <a:ext cx="718794" cy="825028"/>
          </a:xfrm>
          <a:prstGeom prst="line">
            <a:avLst/>
          </a:prstGeom>
          <a:ln w="76200" cap="flat">
            <a:solidFill>
              <a:srgbClr val="7C9048"/>
            </a:solidFill>
            <a:headEnd type="oval" w="sm" len="sm"/>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69D87CB9-B2B4-E242-8F9A-6AD6B19ED5A2}"/>
              </a:ext>
            </a:extLst>
          </p:cNvPr>
          <p:cNvCxnSpPr>
            <a:cxnSpLocks/>
            <a:stCxn id="13" idx="0"/>
          </p:cNvCxnSpPr>
          <p:nvPr/>
        </p:nvCxnSpPr>
        <p:spPr>
          <a:xfrm flipV="1">
            <a:off x="3889506" y="4554134"/>
            <a:ext cx="0" cy="825028"/>
          </a:xfrm>
          <a:prstGeom prst="line">
            <a:avLst/>
          </a:prstGeom>
          <a:ln w="76200" cap="flat">
            <a:solidFill>
              <a:srgbClr val="7C9048"/>
            </a:solidFill>
            <a:headEnd type="oval" w="sm" len="sm"/>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3156896-8686-7846-B7B3-96868897AB66}"/>
              </a:ext>
            </a:extLst>
          </p:cNvPr>
          <p:cNvCxnSpPr>
            <a:cxnSpLocks/>
            <a:stCxn id="13" idx="0"/>
          </p:cNvCxnSpPr>
          <p:nvPr/>
        </p:nvCxnSpPr>
        <p:spPr>
          <a:xfrm flipV="1">
            <a:off x="3889506" y="4554134"/>
            <a:ext cx="681904" cy="825028"/>
          </a:xfrm>
          <a:prstGeom prst="line">
            <a:avLst/>
          </a:prstGeom>
          <a:ln w="76200" cap="flat">
            <a:solidFill>
              <a:srgbClr val="7C9048"/>
            </a:solidFill>
            <a:headEnd type="oval" w="sm" len="sm"/>
            <a:tailEnd type="stealth" w="lg" len="med"/>
          </a:ln>
          <a:effectLst/>
        </p:spPr>
        <p:style>
          <a:lnRef idx="2">
            <a:schemeClr val="accent1"/>
          </a:lnRef>
          <a:fillRef idx="0">
            <a:schemeClr val="accent1"/>
          </a:fillRef>
          <a:effectRef idx="1">
            <a:schemeClr val="accent1"/>
          </a:effectRef>
          <a:fontRef idx="minor">
            <a:schemeClr val="tx1"/>
          </a:fontRef>
        </p:style>
      </p:cxnSp>
      <p:grpSp>
        <p:nvGrpSpPr>
          <p:cNvPr id="21" name="Group 20">
            <a:extLst>
              <a:ext uri="{FF2B5EF4-FFF2-40B4-BE49-F238E27FC236}">
                <a16:creationId xmlns:a16="http://schemas.microsoft.com/office/drawing/2014/main" id="{1AAE9788-AB00-C74E-BFFF-A554843B5A45}"/>
              </a:ext>
            </a:extLst>
          </p:cNvPr>
          <p:cNvGrpSpPr/>
          <p:nvPr/>
        </p:nvGrpSpPr>
        <p:grpSpPr>
          <a:xfrm>
            <a:off x="1499354" y="284778"/>
            <a:ext cx="5738642" cy="877076"/>
            <a:chOff x="1499354" y="1168698"/>
            <a:chExt cx="5738642" cy="877076"/>
          </a:xfrm>
        </p:grpSpPr>
        <p:sp>
          <p:nvSpPr>
            <p:cNvPr id="22" name="Rounded Rectangle 21">
              <a:extLst>
                <a:ext uri="{FF2B5EF4-FFF2-40B4-BE49-F238E27FC236}">
                  <a16:creationId xmlns:a16="http://schemas.microsoft.com/office/drawing/2014/main" id="{A55ABED3-EA89-C646-8FA0-7405FA9EB686}"/>
                </a:ext>
              </a:extLst>
            </p:cNvPr>
            <p:cNvSpPr/>
            <p:nvPr/>
          </p:nvSpPr>
          <p:spPr>
            <a:xfrm>
              <a:off x="1499354" y="1168698"/>
              <a:ext cx="5738642" cy="877076"/>
            </a:xfrm>
            <a:prstGeom prst="roundRect">
              <a:avLst/>
            </a:prstGeom>
            <a:solidFill>
              <a:schemeClr val="accent6">
                <a:lumMod val="40000"/>
                <a:lumOff val="60000"/>
              </a:schemeClr>
            </a:solidFill>
            <a:ln w="38100">
              <a:solidFill>
                <a:srgbClr val="004A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23" name="TextBox 22">
              <a:extLst>
                <a:ext uri="{FF2B5EF4-FFF2-40B4-BE49-F238E27FC236}">
                  <a16:creationId xmlns:a16="http://schemas.microsoft.com/office/drawing/2014/main" id="{2E38C2A5-892F-D747-98C1-ABF4F362591E}"/>
                </a:ext>
              </a:extLst>
            </p:cNvPr>
            <p:cNvSpPr txBox="1"/>
            <p:nvPr/>
          </p:nvSpPr>
          <p:spPr>
            <a:xfrm>
              <a:off x="1715549" y="1314848"/>
              <a:ext cx="5306261" cy="584775"/>
            </a:xfrm>
            <a:prstGeom prst="rect">
              <a:avLst/>
            </a:prstGeom>
            <a:noFill/>
          </p:spPr>
          <p:txBody>
            <a:bodyPr wrap="none" rtlCol="0">
              <a:spAutoFit/>
            </a:bodyPr>
            <a:lstStyle/>
            <a:p>
              <a:pPr algn="ctr"/>
              <a:r>
                <a:rPr lang="en-US" sz="3200" b="1"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Regional and Site Support</a:t>
              </a:r>
            </a:p>
          </p:txBody>
        </p:sp>
      </p:grpSp>
    </p:spTree>
    <p:extLst>
      <p:ext uri="{BB962C8B-B14F-4D97-AF65-F5344CB8AC3E}">
        <p14:creationId xmlns:p14="http://schemas.microsoft.com/office/powerpoint/2010/main" val="3388131117"/>
      </p:ext>
    </p:extLst>
  </p:cSld>
  <p:clrMapOvr>
    <a:masterClrMapping/>
  </p:clrMapOvr>
</p:sld>
</file>

<file path=ppt/theme/theme1.xml><?xml version="1.0" encoding="utf-8"?>
<a:theme xmlns:a="http://schemas.openxmlformats.org/drawingml/2006/main" name="Facet">
  <a:themeElements>
    <a:clrScheme name="Custom 1">
      <a:dk1>
        <a:srgbClr val="000000"/>
      </a:dk1>
      <a:lt1>
        <a:srgbClr val="FFFFFF"/>
      </a:lt1>
      <a:dk2>
        <a:srgbClr val="2C3C43"/>
      </a:dk2>
      <a:lt2>
        <a:srgbClr val="EBEBEB"/>
      </a:lt2>
      <a:accent1>
        <a:srgbClr val="7C9048"/>
      </a:accent1>
      <a:accent2>
        <a:srgbClr val="9FBB60"/>
      </a:accent2>
      <a:accent3>
        <a:srgbClr val="F1BD53"/>
      </a:accent3>
      <a:accent4>
        <a:srgbClr val="D87655"/>
      </a:accent4>
      <a:accent5>
        <a:srgbClr val="83B9C3"/>
      </a:accent5>
      <a:accent6>
        <a:srgbClr val="9B9B9B"/>
      </a:accent6>
      <a:hlink>
        <a:srgbClr val="99B15B"/>
      </a:hlink>
      <a:folHlink>
        <a:srgbClr val="A0BC6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f0af13e-5fb7-4493-bc81-3efe4202726c">
      <UserInfo>
        <DisplayName>Vicki Griffo</DisplayName>
        <AccountId>152</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CF435F372A4C743B593FF42579FA2B4" ma:contentTypeVersion="9" ma:contentTypeDescription="Create a new document." ma:contentTypeScope="" ma:versionID="84d505f8e922fb3817104e4b2aff75db">
  <xsd:schema xmlns:xsd="http://www.w3.org/2001/XMLSchema" xmlns:xs="http://www.w3.org/2001/XMLSchema" xmlns:p="http://schemas.microsoft.com/office/2006/metadata/properties" xmlns:ns2="0f9ffb64-fcbe-4e80-8eaf-2f34c3a1b7d0" xmlns:ns3="1f0af13e-5fb7-4493-bc81-3efe4202726c" targetNamespace="http://schemas.microsoft.com/office/2006/metadata/properties" ma:root="true" ma:fieldsID="e1d223bdf855f3e5c23b940194a9205f" ns2:_="" ns3:_="">
    <xsd:import namespace="0f9ffb64-fcbe-4e80-8eaf-2f34c3a1b7d0"/>
    <xsd:import namespace="1f0af13e-5fb7-4493-bc81-3efe4202726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9ffb64-fcbe-4e80-8eaf-2f34c3a1b7d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f0af13e-5fb7-4493-bc81-3efe4202726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30C419-192B-44B3-A786-600A2B08E3D5}">
  <ds:schemaRefs>
    <ds:schemaRef ds:uri="http://schemas.microsoft.com/office/infopath/2007/PartnerControls"/>
    <ds:schemaRef ds:uri="0f9ffb64-fcbe-4e80-8eaf-2f34c3a1b7d0"/>
    <ds:schemaRef ds:uri="http://purl.org/dc/elements/1.1/"/>
    <ds:schemaRef ds:uri="http://purl.org/dc/dcmitype/"/>
    <ds:schemaRef ds:uri="http://purl.org/dc/terms/"/>
    <ds:schemaRef ds:uri="http://schemas.microsoft.com/office/2006/documentManagement/types"/>
    <ds:schemaRef ds:uri="http://www.w3.org/XML/1998/namespace"/>
    <ds:schemaRef ds:uri="http://schemas.openxmlformats.org/package/2006/metadata/core-properties"/>
    <ds:schemaRef ds:uri="1f0af13e-5fb7-4493-bc81-3efe4202726c"/>
    <ds:schemaRef ds:uri="http://schemas.microsoft.com/office/2006/metadata/properties"/>
  </ds:schemaRefs>
</ds:datastoreItem>
</file>

<file path=customXml/itemProps2.xml><?xml version="1.0" encoding="utf-8"?>
<ds:datastoreItem xmlns:ds="http://schemas.openxmlformats.org/officeDocument/2006/customXml" ds:itemID="{122831C1-4F48-48FD-BFE0-74FC4BC132E3}">
  <ds:schemaRefs>
    <ds:schemaRef ds:uri="http://schemas.microsoft.com/sharepoint/v3/contenttype/forms"/>
  </ds:schemaRefs>
</ds:datastoreItem>
</file>

<file path=customXml/itemProps3.xml><?xml version="1.0" encoding="utf-8"?>
<ds:datastoreItem xmlns:ds="http://schemas.openxmlformats.org/officeDocument/2006/customXml" ds:itemID="{9772653E-2417-44D6-A9CB-68B3DB0970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9ffb64-fcbe-4e80-8eaf-2f34c3a1b7d0"/>
    <ds:schemaRef ds:uri="1f0af13e-5fb7-4493-bc81-3efe420272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{D7F4F1D8-6DAD-DD42-A79C-A7D9C72E8BCF}tf10001060</Template>
  <TotalTime>933</TotalTime>
  <Words>1676</Words>
  <Application>Microsoft Macintosh PowerPoint</Application>
  <PresentationFormat>Widescreen</PresentationFormat>
  <Paragraphs>491</Paragraphs>
  <Slides>28</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Trebuchet MS</vt:lpstr>
      <vt:lpstr>Wingdings</vt:lpstr>
      <vt:lpstr>Wingdings 3</vt:lpstr>
      <vt:lpstr>Facet</vt:lpstr>
      <vt:lpstr>PowerPoint Presentation</vt:lpstr>
      <vt:lpstr>What’s the Purpose of this Webinar?</vt:lpstr>
      <vt:lpstr>Who Are We?</vt:lpstr>
      <vt:lpstr>What are CALI Reads’ goals? </vt:lpstr>
      <vt:lpstr>Who is Eligible to Apply?</vt:lpstr>
      <vt:lpstr>Who is a Good Fit for the Project? </vt:lpstr>
      <vt:lpstr>The Structure of CALI Reads Coaching </vt:lpstr>
      <vt:lpstr>PowerPoint Presentation</vt:lpstr>
      <vt:lpstr>PowerPoint Presentation</vt:lpstr>
      <vt:lpstr>PowerPoint Presentation</vt:lpstr>
      <vt:lpstr>PowerPoint Presentation</vt:lpstr>
      <vt:lpstr>Application Information </vt:lpstr>
      <vt:lpstr>What is the Application Process and Timeline?</vt:lpstr>
      <vt:lpstr>What are the Intent to Apply Materials?</vt:lpstr>
      <vt:lpstr>What are the Application Materials?</vt:lpstr>
      <vt:lpstr>Application Narrative Scoring Criteria</vt:lpstr>
      <vt:lpstr>Overview of Participant Commitments</vt:lpstr>
      <vt:lpstr>What are Districts Expected to do?</vt:lpstr>
      <vt:lpstr>What are Sites Expected to do?</vt:lpstr>
      <vt:lpstr>Benefits to District and Site Participation</vt:lpstr>
      <vt:lpstr>Direct Funds for the Support of District Participation</vt:lpstr>
      <vt:lpstr>Direct Funds for the Support of District Participation Description of Funds</vt:lpstr>
      <vt:lpstr>Direct Funds for the Support of Site Participation</vt:lpstr>
      <vt:lpstr>Direct Funds for the Support of Site Participation Description of Funds</vt:lpstr>
      <vt:lpstr>Goods and Services</vt:lpstr>
      <vt:lpstr>Goods and Services Description of Funds</vt:lpstr>
      <vt:lpstr>Questions? </vt:lpstr>
      <vt:lpstr>Thank you for attending!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Melina Boyd</dc:creator>
  <cp:lastModifiedBy>Amelia Maynard</cp:lastModifiedBy>
  <cp:revision>55</cp:revision>
  <dcterms:created xsi:type="dcterms:W3CDTF">2018-09-13T19:33:00Z</dcterms:created>
  <dcterms:modified xsi:type="dcterms:W3CDTF">2018-09-18T22:22:13Z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0x0101000CF435F372A4C743B593FF42579FA2B4</vt:lpwstr>
  </property>
</Properties>
</file>