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wdp" ContentType="image/vnd.ms-photo"/>
  <Default Extension="tiff" ContentType="image/tif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sldIdLst>
    <p:sldId id="256" r:id="rId5"/>
    <p:sldId id="260" r:id="rId6"/>
    <p:sldId id="261" r:id="rId7"/>
    <p:sldId id="263" r:id="rId8"/>
    <p:sldId id="262" r:id="rId9"/>
    <p:sldId id="264" r:id="rId10"/>
    <p:sldId id="273" r:id="rId11"/>
    <p:sldId id="266" r:id="rId12"/>
    <p:sldId id="265" r:id="rId13"/>
    <p:sldId id="268" r:id="rId14"/>
    <p:sldId id="267" r:id="rId15"/>
    <p:sldId id="269" r:id="rId16"/>
    <p:sldId id="270" r:id="rId17"/>
    <p:sldId id="271" r:id="rId18"/>
    <p:sldId id="272"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80559"/>
  </p:normalViewPr>
  <p:slideViewPr>
    <p:cSldViewPr snapToGrid="0" snapToObjects="1">
      <p:cViewPr varScale="1">
        <p:scale>
          <a:sx n="104" d="100"/>
          <a:sy n="104" d="100"/>
        </p:scale>
        <p:origin x="1216" y="20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6ECD86-FBC3-C148-9F6E-EF0F704110BB}" type="datetimeFigureOut">
              <a:rPr lang="en-US" smtClean="0"/>
              <a:t>10/7/19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2FDE5F-761A-834B-B6C6-6695C045B70C}" type="slidenum">
              <a:rPr lang="en-US" smtClean="0"/>
              <a:t>‹#›</a:t>
            </a:fld>
            <a:endParaRPr lang="en-US"/>
          </a:p>
        </p:txBody>
      </p:sp>
    </p:spTree>
    <p:extLst>
      <p:ext uri="{BB962C8B-B14F-4D97-AF65-F5344CB8AC3E}">
        <p14:creationId xmlns:p14="http://schemas.microsoft.com/office/powerpoint/2010/main" val="423652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[Display this slide as you greet</a:t>
            </a:r>
            <a:r>
              <a:rPr lang="en-US" baseline="0" dirty="0"/>
              <a:t> participants and </a:t>
            </a:r>
            <a:r>
              <a:rPr lang="en-US" baseline="0"/>
              <a:t>distribute handouts.]</a:t>
            </a:r>
            <a:endParaRPr lang="en-US" dirty="0"/>
          </a:p>
        </p:txBody>
      </p:sp>
      <p:sp>
        <p:nvSpPr>
          <p:cNvPr id="4" name="Slide Number Placeholder 3"/>
          <p:cNvSpPr>
            <a:spLocks noGrp="1"/>
          </p:cNvSpPr>
          <p:nvPr>
            <p:ph type="sldNum" sz="quarter" idx="10"/>
          </p:nvPr>
        </p:nvSpPr>
        <p:spPr/>
        <p:txBody>
          <a:bodyPr/>
          <a:lstStyle/>
          <a:p>
            <a:fld id="{1B2FDE5F-761A-834B-B6C6-6695C045B70C}" type="slidenum">
              <a:rPr lang="en-US" smtClean="0"/>
              <a:t>1</a:t>
            </a:fld>
            <a:endParaRPr lang="en-US"/>
          </a:p>
        </p:txBody>
      </p:sp>
    </p:spTree>
    <p:extLst>
      <p:ext uri="{BB962C8B-B14F-4D97-AF65-F5344CB8AC3E}">
        <p14:creationId xmlns:p14="http://schemas.microsoft.com/office/powerpoint/2010/main" val="1699368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The sentences on this slide also were </a:t>
            </a:r>
            <a:r>
              <a:rPr lang="en-US" i="1" baseline="0" dirty="0"/>
              <a:t>taken from the story I read to you earlier.  </a:t>
            </a:r>
            <a:r>
              <a:rPr lang="en-US" i="0" dirty="0"/>
              <a:t>[Read</a:t>
            </a:r>
            <a:r>
              <a:rPr lang="en-US" i="0" baseline="0" dirty="0"/>
              <a:t> the two sentences on the slide out loud so that participants have another chance to hear how all the words are said out loud.</a:t>
            </a:r>
          </a:p>
          <a:p>
            <a:endParaRPr lang="en-US" i="1" dirty="0"/>
          </a:p>
          <a:p>
            <a:r>
              <a:rPr lang="en-US" i="1" baseline="0" dirty="0"/>
              <a:t>These sentences are longer than the kinds of sentences that younger students are asked to read.  In order to understand the story, you have to read all the sentences fluently – no matter how long or how short they are.  That means you have to be able to read the story at a good rate – not too fast and not too slow.  You also have to identify all the words or say them out loud correctly.  Finally, you might stop or slow down at some points, or maybe you will change the way you use your voice while reading the sentences to help them make sense.  </a:t>
            </a:r>
          </a:p>
          <a:p>
            <a:endParaRPr lang="en-US" i="1" baseline="0" dirty="0"/>
          </a:p>
          <a:p>
            <a:r>
              <a:rPr lang="en-US" i="1" baseline="0" dirty="0"/>
              <a:t>For students who are still learning English and those with learning disabilities, the fluency skills I just described can be difficult.</a:t>
            </a:r>
          </a:p>
          <a:p>
            <a:endParaRPr lang="en-US" i="1" baseline="0" dirty="0"/>
          </a:p>
          <a:p>
            <a:r>
              <a:rPr lang="en-US" i="1" baseline="0" dirty="0"/>
              <a:t>Will someone volunteer to practice reading these sentences to our group? </a:t>
            </a:r>
          </a:p>
          <a:p>
            <a:endParaRPr lang="en-US" i="1" baseline="0" dirty="0"/>
          </a:p>
          <a:p>
            <a:r>
              <a:rPr lang="en-US" i="0" baseline="0" dirty="0"/>
              <a:t>[Choose a volunteer who thinks he/she has sufficient English reading skills.]</a:t>
            </a:r>
          </a:p>
          <a:p>
            <a:endParaRPr lang="en-US" i="0" baseline="0" dirty="0"/>
          </a:p>
          <a:p>
            <a:r>
              <a:rPr lang="en-US" i="1" baseline="0" dirty="0"/>
              <a:t>While you are reading, think about what you need to do so that you and everyone listening can understand the story.  How fast do you think you need to read to make sure you can understand the meaning of the sentences?  How can you use your voice to help the listeners understand the sentences?   </a:t>
            </a:r>
          </a:p>
          <a:p>
            <a:endParaRPr lang="en-US" i="1" baseline="0" dirty="0"/>
          </a:p>
          <a:p>
            <a:r>
              <a:rPr lang="en-US" i="0" baseline="0" dirty="0"/>
              <a:t>[Have the volunteer read the sentences out loud 2 or 3 times in a row.  Monitor them and offer support as necessary. Thank the volunteer. Ask the listeners to respond to the following questions.]</a:t>
            </a:r>
          </a:p>
          <a:p>
            <a:endParaRPr lang="en-US" i="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i="1" baseline="0" dirty="0"/>
              <a:t>Did the way our friend read the sentences sound natural, like he/she was talking to us?  Did the way he/she read the sentences seem to be at the right rate of speed? What about the way he/she read helped you to understand the story?</a:t>
            </a:r>
          </a:p>
          <a:p>
            <a:endParaRPr lang="en-US" i="0" baseline="0" dirty="0"/>
          </a:p>
        </p:txBody>
      </p:sp>
      <p:sp>
        <p:nvSpPr>
          <p:cNvPr id="4" name="Slide Number Placeholder 3"/>
          <p:cNvSpPr>
            <a:spLocks noGrp="1"/>
          </p:cNvSpPr>
          <p:nvPr>
            <p:ph type="sldNum" sz="quarter" idx="10"/>
          </p:nvPr>
        </p:nvSpPr>
        <p:spPr/>
        <p:txBody>
          <a:bodyPr/>
          <a:lstStyle/>
          <a:p>
            <a:fld id="{1B2FDE5F-761A-834B-B6C6-6695C045B70C}" type="slidenum">
              <a:rPr lang="en-US" smtClean="0"/>
              <a:t>10</a:t>
            </a:fld>
            <a:endParaRPr lang="en-US"/>
          </a:p>
        </p:txBody>
      </p:sp>
    </p:spTree>
    <p:extLst>
      <p:ext uri="{BB962C8B-B14F-4D97-AF65-F5344CB8AC3E}">
        <p14:creationId xmlns:p14="http://schemas.microsoft.com/office/powerpoint/2010/main" val="4169315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1-2 minutes,</a:t>
            </a:r>
            <a:r>
              <a:rPr lang="en-US" baseline="0" dirty="0"/>
              <a:t> bring the group back together.]</a:t>
            </a:r>
            <a:endParaRPr lang="en-US" dirty="0"/>
          </a:p>
          <a:p>
            <a:endParaRPr lang="en-US" i="1" dirty="0"/>
          </a:p>
          <a:p>
            <a:r>
              <a:rPr lang="en-US" i="1" dirty="0"/>
              <a:t>Readin</a:t>
            </a:r>
            <a:r>
              <a:rPr lang="en-US" i="1" baseline="0" dirty="0"/>
              <a:t>g a story more than one time is a good way to build fluency.  It allows you to practice the words and the way you use your voice or expression many times.  </a:t>
            </a:r>
          </a:p>
          <a:p>
            <a:endParaRPr lang="en-US" i="1" baseline="0" dirty="0"/>
          </a:p>
          <a:p>
            <a:r>
              <a:rPr lang="en-US" i="1" baseline="0" dirty="0"/>
              <a:t>To show you how quickly you have to read so that you can understand the story, I’m going to ask you to try reading out loud all together.  When I tell you to start, you will see a red line moving underneath the words.  The red line will show up at the rate you need to read.  </a:t>
            </a:r>
          </a:p>
          <a:p>
            <a:endParaRPr lang="en-US" baseline="0" dirty="0"/>
          </a:p>
          <a:p>
            <a:r>
              <a:rPr lang="en-US" baseline="0" dirty="0"/>
              <a:t>[When everyone is ready, click to make the red line start to appear.  You need to begin reading immediately when you click.  Read aloud with your participants.  Use appropriate expression.]</a:t>
            </a:r>
          </a:p>
        </p:txBody>
      </p:sp>
      <p:sp>
        <p:nvSpPr>
          <p:cNvPr id="4" name="Slide Number Placeholder 3"/>
          <p:cNvSpPr>
            <a:spLocks noGrp="1"/>
          </p:cNvSpPr>
          <p:nvPr>
            <p:ph type="sldNum" sz="quarter" idx="10"/>
          </p:nvPr>
        </p:nvSpPr>
        <p:spPr/>
        <p:txBody>
          <a:bodyPr/>
          <a:lstStyle/>
          <a:p>
            <a:fld id="{1B2FDE5F-761A-834B-B6C6-6695C045B70C}" type="slidenum">
              <a:rPr lang="en-US" smtClean="0"/>
              <a:t>11</a:t>
            </a:fld>
            <a:endParaRPr lang="en-US"/>
          </a:p>
        </p:txBody>
      </p:sp>
    </p:spTree>
    <p:extLst>
      <p:ext uri="{BB962C8B-B14F-4D97-AF65-F5344CB8AC3E}">
        <p14:creationId xmlns:p14="http://schemas.microsoft.com/office/powerpoint/2010/main" val="7269299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a:t>This</a:t>
            </a:r>
            <a:r>
              <a:rPr lang="en-US" i="1" baseline="0" dirty="0"/>
              <a:t> slide has more</a:t>
            </a:r>
            <a:r>
              <a:rPr lang="en-US" i="1" dirty="0"/>
              <a:t> sentences </a:t>
            </a:r>
            <a:r>
              <a:rPr lang="en-US" i="1" baseline="0" dirty="0"/>
              <a:t>from the story I read to you earlier.  </a:t>
            </a:r>
            <a:r>
              <a:rPr lang="en-US" i="0" dirty="0"/>
              <a:t>[Read</a:t>
            </a:r>
            <a:r>
              <a:rPr lang="en-US" i="0" baseline="0" dirty="0"/>
              <a:t> the sentences on the slide out loud so that participants have another chance to hear a fluent reading of them.  This will be important for any non-native English speaking participants because some words contain difficult phonics patterns such as “weight.”  You may need to explain the difference between “wait” and “weight” if participants seemed confused by the similar sounding words.]</a:t>
            </a:r>
            <a:endParaRPr lang="en-US" i="0" dirty="0"/>
          </a:p>
          <a:p>
            <a:endParaRPr lang="en-US" i="1" dirty="0"/>
          </a:p>
          <a:p>
            <a:r>
              <a:rPr lang="en-US" i="1" dirty="0"/>
              <a:t>These sentences</a:t>
            </a:r>
            <a:r>
              <a:rPr lang="en-US" i="1" baseline="0" dirty="0"/>
              <a:t> have some words in them that middle school students might not have seen before. Some words might be used in ways that are different from how an English language learner first heard the word.  </a:t>
            </a:r>
            <a:r>
              <a:rPr lang="en-US" i="1" dirty="0"/>
              <a:t>In order to understand</a:t>
            </a:r>
            <a:r>
              <a:rPr lang="en-US" i="1" baseline="0" dirty="0"/>
              <a:t> the sentences, the students would need to know what the words mean in the way they are being used.  They also need to know some things about health and nutrition.  Students with learning disabilities can have a hard time connecting information in the story to what they learned in a different lesson.</a:t>
            </a:r>
          </a:p>
          <a:p>
            <a:endParaRPr lang="en-US" i="1" baseline="0" dirty="0"/>
          </a:p>
          <a:p>
            <a:r>
              <a:rPr lang="en-US" i="1" baseline="0" dirty="0"/>
              <a:t>With the person sitting next to you, think about the words and ideas in the sentences that you think someone would need to know in order to understand the story. Are there any words and ideas that might be part of a health or science lesson?  Are there words that could mean something different when used in a different way? </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i="0" baseline="0" dirty="0"/>
              <a:t>[Give the participants about 1 minute to identify vocabulary and information that are critical to comprehending the passage.  Monitor them and offer support as necessary. Then, reconvene the group and ask for their suggested words and information that a reader would need to know.]</a:t>
            </a:r>
          </a:p>
          <a:p>
            <a:endParaRPr lang="en-US" dirty="0"/>
          </a:p>
        </p:txBody>
      </p:sp>
      <p:sp>
        <p:nvSpPr>
          <p:cNvPr id="4" name="Slide Number Placeholder 3"/>
          <p:cNvSpPr>
            <a:spLocks noGrp="1"/>
          </p:cNvSpPr>
          <p:nvPr>
            <p:ph type="sldNum" sz="quarter" idx="10"/>
          </p:nvPr>
        </p:nvSpPr>
        <p:spPr/>
        <p:txBody>
          <a:bodyPr/>
          <a:lstStyle/>
          <a:p>
            <a:fld id="{1B2FDE5F-761A-834B-B6C6-6695C045B70C}" type="slidenum">
              <a:rPr lang="en-US" smtClean="0"/>
              <a:t>12</a:t>
            </a:fld>
            <a:endParaRPr lang="en-US"/>
          </a:p>
        </p:txBody>
      </p:sp>
    </p:spTree>
    <p:extLst>
      <p:ext uri="{BB962C8B-B14F-4D97-AF65-F5344CB8AC3E}">
        <p14:creationId xmlns:p14="http://schemas.microsoft.com/office/powerpoint/2010/main" val="6222680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t>
            </a:r>
            <a:r>
              <a:rPr lang="en-US" baseline="0" dirty="0"/>
              <a:t>Show this slide after participants have offered their ideas. If participants already made the suggestions shown here, simply show the slide and acknowledge it shows what the participants said.  Otherwise, offer the explanation below.]</a:t>
            </a:r>
          </a:p>
          <a:p>
            <a:endParaRPr lang="en-US" dirty="0"/>
          </a:p>
          <a:p>
            <a:r>
              <a:rPr lang="en-US" i="1" dirty="0"/>
              <a:t>The</a:t>
            </a:r>
            <a:r>
              <a:rPr lang="en-US" i="1" baseline="0" dirty="0"/>
              <a:t> words in red on this slide are some of the things a reader would need to know in order to understand the story.  First, you would need to know what a “diet” is, but there are lots of different kinds of diets that might have to do with different kinds of health problems.  For example, you may have an allergy to certain foods, or you may need certain kinds of vitamins. The reader would need to be able to connect the information in the next sentence about losing weight to the diet in order to know that this diet was about low fat and low calorie foods.  </a:t>
            </a:r>
          </a:p>
          <a:p>
            <a:endParaRPr lang="en-US" i="1" baseline="0" dirty="0"/>
          </a:p>
          <a:p>
            <a:r>
              <a:rPr lang="en-US" i="1" baseline="0" dirty="0"/>
              <a:t>The reader also needs to know something about weight. In physical science, this is something important that students might learn to understand force and motion.  In biology and health, weight is important to understanding how the body works.  </a:t>
            </a:r>
          </a:p>
          <a:p>
            <a:endParaRPr lang="en-US" i="1" baseline="0" dirty="0"/>
          </a:p>
          <a:p>
            <a:r>
              <a:rPr lang="en-US" i="1" baseline="0" dirty="0"/>
              <a:t>Students who are not native English speakers might be unfamiliar with the way the word “lose” is being used.  In sports, losing is a bad thing because you want to win the game or match.  If you try to lose, you might be cheating, or you might not be a very good teammate.  In this story, Mr. and Mrs. Jones are trying to lose weight.  That is a good thing for their health.  If they eat food they are not supposed to, they would be cheating on their diet.</a:t>
            </a:r>
          </a:p>
          <a:p>
            <a:endParaRPr lang="en-US" i="1" baseline="0" dirty="0"/>
          </a:p>
          <a:p>
            <a:r>
              <a:rPr lang="en-US" i="1" baseline="0" dirty="0"/>
              <a:t>Another word that all students might need to learn is “cholesterol.”  It is important in biology and health class because it has to do with the fat in your blood.  When you have “high cholesterol,” or too much of that fat in your blood, you could develop heart disease.  The reader of this story needs to connect having “high cholesterol” with needing to go on a diet to understand the health problem Mr. Jones was having.</a:t>
            </a:r>
          </a:p>
          <a:p>
            <a:endParaRPr lang="en-US" i="1" baseline="0" dirty="0"/>
          </a:p>
          <a:p>
            <a:r>
              <a:rPr lang="en-US" i="1" baseline="0" dirty="0"/>
              <a:t>His problem is a little different from Mrs. Jones’ health problem.  She has “gained weight,” so the reader needs to understand that Mrs. Jones is heavier than what her doctor thinks she should be. That is why she need to go on the diet.</a:t>
            </a:r>
            <a:endParaRPr lang="en-US" i="1" dirty="0"/>
          </a:p>
        </p:txBody>
      </p:sp>
      <p:sp>
        <p:nvSpPr>
          <p:cNvPr id="4" name="Slide Number Placeholder 3"/>
          <p:cNvSpPr>
            <a:spLocks noGrp="1"/>
          </p:cNvSpPr>
          <p:nvPr>
            <p:ph type="sldNum" sz="quarter" idx="10"/>
          </p:nvPr>
        </p:nvSpPr>
        <p:spPr/>
        <p:txBody>
          <a:bodyPr/>
          <a:lstStyle/>
          <a:p>
            <a:fld id="{1B2FDE5F-761A-834B-B6C6-6695C045B70C}" type="slidenum">
              <a:rPr lang="en-US" smtClean="0"/>
              <a:t>13</a:t>
            </a:fld>
            <a:endParaRPr lang="en-US"/>
          </a:p>
        </p:txBody>
      </p:sp>
    </p:spTree>
    <p:extLst>
      <p:ext uri="{BB962C8B-B14F-4D97-AF65-F5344CB8AC3E}">
        <p14:creationId xmlns:p14="http://schemas.microsoft.com/office/powerpoint/2010/main" val="12457773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Now that you have experienced some</a:t>
            </a:r>
            <a:r>
              <a:rPr lang="en-US" i="1" baseline="0" dirty="0"/>
              <a:t> of the skills in our three parts of skilled or good reading, you can probably understand why it is important to have lots of practice reading different kinds of books.  It is the base to becoming a good reader because it supports learning all the skills.  Students have to spend time with their eyes on print.  Listening to someone else read may give them an idea of what they need to do, but the only way to become a better reader is to do the reading yourself. </a:t>
            </a:r>
          </a:p>
          <a:p>
            <a:endParaRPr lang="en-US" i="1" baseline="0" dirty="0"/>
          </a:p>
          <a:p>
            <a:r>
              <a:rPr lang="en-US" i="1" baseline="0" dirty="0"/>
              <a:t>You can help your children by checking with their teachers about the amount of reading they should be doing for homework and then giving your children a quiet place to do their homework.  You also could try having a family reading time each night.  Everyone in the house could spend 20 minutes reading something they choose to read for fun.  It could be a cookbook, a magazine article without too many pictures, a manual for a new gadget, or a book.  </a:t>
            </a:r>
          </a:p>
        </p:txBody>
      </p:sp>
      <p:sp>
        <p:nvSpPr>
          <p:cNvPr id="4" name="Slide Number Placeholder 3"/>
          <p:cNvSpPr>
            <a:spLocks noGrp="1"/>
          </p:cNvSpPr>
          <p:nvPr>
            <p:ph type="sldNum" sz="quarter" idx="10"/>
          </p:nvPr>
        </p:nvSpPr>
        <p:spPr/>
        <p:txBody>
          <a:bodyPr/>
          <a:lstStyle/>
          <a:p>
            <a:fld id="{1B2FDE5F-761A-834B-B6C6-6695C045B70C}" type="slidenum">
              <a:rPr lang="en-US" smtClean="0"/>
              <a:t>14</a:t>
            </a:fld>
            <a:endParaRPr lang="en-US"/>
          </a:p>
        </p:txBody>
      </p:sp>
    </p:spTree>
    <p:extLst>
      <p:ext uri="{BB962C8B-B14F-4D97-AF65-F5344CB8AC3E}">
        <p14:creationId xmlns:p14="http://schemas.microsoft.com/office/powerpoint/2010/main" val="11655995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0" baseline="0" dirty="0"/>
              <a:t>[Offer participants the opportunity to ask clarifying questions. Consider offering the participants a way to contact you or someone else involved in the Family Workshops if they think of other questions later.]</a:t>
            </a:r>
          </a:p>
          <a:p>
            <a:endParaRPr lang="en-US" i="1" baseline="0" dirty="0"/>
          </a:p>
          <a:p>
            <a:r>
              <a:rPr lang="en-US" i="1" baseline="0" dirty="0"/>
              <a:t>Other workshops will explain the specific reading strategies your children are learning to use to help them read their textbooks and other class materials.  If you better understand what they are being asked to do, you will be able to support them as they complete their homework. </a:t>
            </a:r>
          </a:p>
          <a:p>
            <a:endParaRPr lang="en-US" i="1" baseline="0" dirty="0"/>
          </a:p>
          <a:p>
            <a:r>
              <a:rPr lang="en-US" i="0" baseline="0" dirty="0"/>
              <a:t>[Thank participants for coming and let them know when and where the next session will be held. Consider providing a handout with the session titles as well as the dates, times, and locations of the offerings.]</a:t>
            </a:r>
          </a:p>
        </p:txBody>
      </p:sp>
      <p:sp>
        <p:nvSpPr>
          <p:cNvPr id="4" name="Slide Number Placeholder 3"/>
          <p:cNvSpPr>
            <a:spLocks noGrp="1"/>
          </p:cNvSpPr>
          <p:nvPr>
            <p:ph type="sldNum" sz="quarter" idx="10"/>
          </p:nvPr>
        </p:nvSpPr>
        <p:spPr/>
        <p:txBody>
          <a:bodyPr/>
          <a:lstStyle/>
          <a:p>
            <a:fld id="{1B2FDE5F-761A-834B-B6C6-6695C045B70C}" type="slidenum">
              <a:rPr lang="en-US" smtClean="0"/>
              <a:t>15</a:t>
            </a:fld>
            <a:endParaRPr lang="en-US"/>
          </a:p>
        </p:txBody>
      </p:sp>
    </p:spTree>
    <p:extLst>
      <p:ext uri="{BB962C8B-B14F-4D97-AF65-F5344CB8AC3E}">
        <p14:creationId xmlns:p14="http://schemas.microsoft.com/office/powerpoint/2010/main" val="9994423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baseline="0" dirty="0"/>
              <a:t>Today, we will talk about what we mean when we say that someone is a good reader. We want to make sure we have the same ideas about what a reader should be able to do.  What makes a good reader changes as you get older, so we also want to explain the reading skills that we expect in middle school. </a:t>
            </a:r>
          </a:p>
        </p:txBody>
      </p:sp>
      <p:sp>
        <p:nvSpPr>
          <p:cNvPr id="4" name="Slide Number Placeholder 3"/>
          <p:cNvSpPr>
            <a:spLocks noGrp="1"/>
          </p:cNvSpPr>
          <p:nvPr>
            <p:ph type="sldNum" sz="quarter" idx="10"/>
          </p:nvPr>
        </p:nvSpPr>
        <p:spPr/>
        <p:txBody>
          <a:bodyPr/>
          <a:lstStyle/>
          <a:p>
            <a:fld id="{1B2FDE5F-761A-834B-B6C6-6695C045B70C}" type="slidenum">
              <a:rPr lang="en-US" smtClean="0"/>
              <a:t>2</a:t>
            </a:fld>
            <a:endParaRPr lang="en-US"/>
          </a:p>
        </p:txBody>
      </p:sp>
    </p:spTree>
    <p:extLst>
      <p:ext uri="{BB962C8B-B14F-4D97-AF65-F5344CB8AC3E}">
        <p14:creationId xmlns:p14="http://schemas.microsoft.com/office/powerpoint/2010/main" val="5347796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I am going to </a:t>
            </a:r>
            <a:r>
              <a:rPr lang="en-US" i="1" baseline="0" dirty="0"/>
              <a:t>read this short story out loud to you.  As I read, I want you to </a:t>
            </a:r>
            <a:r>
              <a:rPr lang="en-US" i="1" dirty="0"/>
              <a:t>think about whether I sound like I am a good reader.  What is it about</a:t>
            </a:r>
            <a:r>
              <a:rPr lang="en-US" i="1" baseline="0" dirty="0"/>
              <a:t> the way that I read that makes you think I am or am not a good reader?</a:t>
            </a:r>
          </a:p>
          <a:p>
            <a:endParaRPr lang="en-US" baseline="0" dirty="0"/>
          </a:p>
          <a:p>
            <a:r>
              <a:rPr lang="en-US" baseline="0" dirty="0"/>
              <a:t>[Read the passage accurately and fluently with good expression and confidence. When you finish, give participants up to 1 minute of think time to consider what makes you sound like you are or are not a good reader. Repeat the question: </a:t>
            </a:r>
            <a:r>
              <a:rPr lang="en-US" i="1" baseline="0" dirty="0"/>
              <a:t>What is it about the way that I read that makes you think I am or am not a good reader?</a:t>
            </a:r>
            <a:r>
              <a:rPr lang="en-US" baseline="0" dirty="0"/>
              <a:t>]</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1B2FDE5F-761A-834B-B6C6-6695C045B70C}" type="slidenum">
              <a:rPr lang="en-US" smtClean="0"/>
              <a:t>3</a:t>
            </a:fld>
            <a:endParaRPr lang="en-US"/>
          </a:p>
        </p:txBody>
      </p:sp>
    </p:spTree>
    <p:extLst>
      <p:ext uri="{BB962C8B-B14F-4D97-AF65-F5344CB8AC3E}">
        <p14:creationId xmlns:p14="http://schemas.microsoft.com/office/powerpoint/2010/main" val="6972806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[After participants have had up to 1 minute of think time, ask them to start sharing their ideas about what made you seem like you were or were not a good reader.  Allow for 1-2 minutes of sharing.  If participants have a difficult time coming up with ideas, prompt with: </a:t>
            </a:r>
            <a:r>
              <a:rPr lang="en-US" i="1" baseline="0" dirty="0"/>
              <a:t>Does a good reader stumble over words? What does a good reader know about different words? How fast or slow does a good reader read? Can you tell if a good reader understands the information he/she is reading?]</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1B2FDE5F-761A-834B-B6C6-6695C045B70C}" type="slidenum">
              <a:rPr lang="en-US" smtClean="0"/>
              <a:t>4</a:t>
            </a:fld>
            <a:endParaRPr lang="en-US"/>
          </a:p>
        </p:txBody>
      </p:sp>
    </p:spTree>
    <p:extLst>
      <p:ext uri="{BB962C8B-B14F-4D97-AF65-F5344CB8AC3E}">
        <p14:creationId xmlns:p14="http://schemas.microsoft.com/office/powerpoint/2010/main" val="4733289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[Reveal this slide after participants have offered their ideas. You may point to different bullets while you summarize and explain them.]</a:t>
            </a:r>
          </a:p>
          <a:p>
            <a:endParaRPr lang="en-US" baseline="0" dirty="0"/>
          </a:p>
          <a:p>
            <a:r>
              <a:rPr lang="en-US" i="1" baseline="0" dirty="0"/>
              <a:t>As you can see, you shared many of these same ideas. We seem to agree that we can notice a good reader when we hear one because that person reads in a way that sounds like talking. The reader can say all the words without stumbling on them. But if the reader does make a mistake, he or she is able to notice  the mistake and correct it. The reader does not read too slowly, but also does not read so fast that it seems as though he or she is not really paying attention to the story. The reader seems to understand what all the words mean and probably could explain anything in the story—or the story as a whole– to another person.  In fact, the way the reader helps a listener understand the story is by using expression, pauses, other changes in his or her voice while reading. These changes to the reader’s expression fit with the kinds of sentences in the story, and the reader knows how the ideas in the sentences connect to each other.  The reader also can connect the information in this story to something else he or she knows or read.</a:t>
            </a:r>
          </a:p>
          <a:p>
            <a:endParaRPr lang="en-US" dirty="0"/>
          </a:p>
        </p:txBody>
      </p:sp>
      <p:sp>
        <p:nvSpPr>
          <p:cNvPr id="4" name="Slide Number Placeholder 3"/>
          <p:cNvSpPr>
            <a:spLocks noGrp="1"/>
          </p:cNvSpPr>
          <p:nvPr>
            <p:ph type="sldNum" sz="quarter" idx="10"/>
          </p:nvPr>
        </p:nvSpPr>
        <p:spPr/>
        <p:txBody>
          <a:bodyPr/>
          <a:lstStyle/>
          <a:p>
            <a:fld id="{1B2FDE5F-761A-834B-B6C6-6695C045B70C}" type="slidenum">
              <a:rPr lang="en-US" smtClean="0"/>
              <a:t>5</a:t>
            </a:fld>
            <a:endParaRPr lang="en-US"/>
          </a:p>
        </p:txBody>
      </p:sp>
    </p:spTree>
    <p:extLst>
      <p:ext uri="{BB962C8B-B14F-4D97-AF65-F5344CB8AC3E}">
        <p14:creationId xmlns:p14="http://schemas.microsoft.com/office/powerpoint/2010/main" val="1238388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This</a:t>
            </a:r>
            <a:r>
              <a:rPr lang="en-US" i="1" baseline="0" dirty="0"/>
              <a:t> image shows how those ideas we just described fit together to form a good middle school reader.  You will notice there are three things that make a good reader: word identification, fluency, and comprehension.  Each of these has specific skills.  For example, word identification includes being able to recognize different parts that make up words as well as the ways the words and the sounds in them can be spelled. </a:t>
            </a:r>
          </a:p>
          <a:p>
            <a:endParaRPr lang="en-US" i="1" baseline="0" dirty="0"/>
          </a:p>
          <a:p>
            <a:r>
              <a:rPr lang="en-US" i="1" baseline="0" dirty="0"/>
              <a:t>Fluency includes the skills of reading at the right speed or rate, correctly saying all the words, and reading with meaning or expression.</a:t>
            </a:r>
          </a:p>
          <a:p>
            <a:endParaRPr lang="en-US" i="1" baseline="0" dirty="0"/>
          </a:p>
          <a:p>
            <a:r>
              <a:rPr lang="en-US" i="1" baseline="0" dirty="0"/>
              <a:t>Comprehension includes understanding the meanings of words, using what you already know to understand the information, and being able to read and understand different kinds of sentences.</a:t>
            </a:r>
          </a:p>
          <a:p>
            <a:endParaRPr lang="en-US" i="1" baseline="0" dirty="0"/>
          </a:p>
          <a:p>
            <a:r>
              <a:rPr lang="en-US" i="1" baseline="0" dirty="0"/>
              <a:t>You can be taught these skills.  Even students with learning disabilities can master reading skills if they have good instruction.  However, students also need to practice the skills in order to master them.  They need to practice them with lots of passages.  This is particularly true if the students are still developing their English language skills.</a:t>
            </a:r>
          </a:p>
        </p:txBody>
      </p:sp>
      <p:sp>
        <p:nvSpPr>
          <p:cNvPr id="4" name="Slide Number Placeholder 3"/>
          <p:cNvSpPr>
            <a:spLocks noGrp="1"/>
          </p:cNvSpPr>
          <p:nvPr>
            <p:ph type="sldNum" sz="quarter" idx="10"/>
          </p:nvPr>
        </p:nvSpPr>
        <p:spPr/>
        <p:txBody>
          <a:bodyPr/>
          <a:lstStyle/>
          <a:p>
            <a:fld id="{1B2FDE5F-761A-834B-B6C6-6695C045B70C}" type="slidenum">
              <a:rPr lang="en-US" smtClean="0"/>
              <a:t>6</a:t>
            </a:fld>
            <a:endParaRPr lang="en-US"/>
          </a:p>
        </p:txBody>
      </p:sp>
    </p:spTree>
    <p:extLst>
      <p:ext uri="{BB962C8B-B14F-4D97-AF65-F5344CB8AC3E}">
        <p14:creationId xmlns:p14="http://schemas.microsoft.com/office/powerpoint/2010/main" val="8369550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baseline="0" dirty="0"/>
              <a:t>Help your children, make sure they read every day. With just 20 minutes of reading each night, your child would read nearly 2 million words in one school year.  That amount of practice would make a huge difference in how well your child does in school.</a:t>
            </a:r>
          </a:p>
          <a:p>
            <a:pPr marL="0" marR="0" indent="0" algn="l" defTabSz="914400" rtl="0" eaLnBrk="1" fontAlgn="auto" latinLnBrk="0" hangingPunct="1">
              <a:lnSpc>
                <a:spcPct val="100000"/>
              </a:lnSpc>
              <a:spcBef>
                <a:spcPts val="0"/>
              </a:spcBef>
              <a:spcAft>
                <a:spcPts val="0"/>
              </a:spcAft>
              <a:buClrTx/>
              <a:buSzTx/>
              <a:buFontTx/>
              <a:buNone/>
              <a:tabLst/>
              <a:defRPr/>
            </a:pPr>
            <a:endParaRPr lang="en-US" i="1"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i="1" baseline="0" dirty="0"/>
              <a:t>Now, let’s take a look at some of the reading skills to understand why they are important to helping you be a good reader.</a:t>
            </a:r>
            <a:endParaRPr lang="en-US" i="1" dirty="0"/>
          </a:p>
          <a:p>
            <a:endParaRPr lang="en-US" dirty="0"/>
          </a:p>
        </p:txBody>
      </p:sp>
      <p:sp>
        <p:nvSpPr>
          <p:cNvPr id="4" name="Slide Number Placeholder 3"/>
          <p:cNvSpPr>
            <a:spLocks noGrp="1"/>
          </p:cNvSpPr>
          <p:nvPr>
            <p:ph type="sldNum" sz="quarter" idx="10"/>
          </p:nvPr>
        </p:nvSpPr>
        <p:spPr/>
        <p:txBody>
          <a:bodyPr/>
          <a:lstStyle/>
          <a:p>
            <a:fld id="{1B2FDE5F-761A-834B-B6C6-6695C045B70C}" type="slidenum">
              <a:rPr lang="en-US" smtClean="0"/>
              <a:t>7</a:t>
            </a:fld>
            <a:endParaRPr lang="en-US"/>
          </a:p>
        </p:txBody>
      </p:sp>
    </p:spTree>
    <p:extLst>
      <p:ext uri="{BB962C8B-B14F-4D97-AF65-F5344CB8AC3E}">
        <p14:creationId xmlns:p14="http://schemas.microsoft.com/office/powerpoint/2010/main" val="6910087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The</a:t>
            </a:r>
            <a:r>
              <a:rPr lang="en-US" i="1" baseline="0" dirty="0"/>
              <a:t> sentence on this slide was taken from the story I read to you earlier.  You will notice there are two words in red. </a:t>
            </a:r>
          </a:p>
          <a:p>
            <a:endParaRPr lang="en-US" baseline="0" dirty="0"/>
          </a:p>
          <a:p>
            <a:r>
              <a:rPr lang="en-US" baseline="0" dirty="0"/>
              <a:t>[Point to the words, but do not say them.]</a:t>
            </a:r>
          </a:p>
          <a:p>
            <a:endParaRPr lang="en-US" baseline="0" dirty="0"/>
          </a:p>
          <a:p>
            <a:r>
              <a:rPr lang="en-US" i="1" dirty="0"/>
              <a:t>Many middle school students will stop on long words like these.  The</a:t>
            </a:r>
            <a:r>
              <a:rPr lang="en-US" i="1" baseline="0" dirty="0"/>
              <a:t> words can be especially hard for students who are not native English speakers or those who have learning disabilities.</a:t>
            </a:r>
            <a:r>
              <a:rPr lang="en-US" i="1" dirty="0"/>
              <a:t>  If students don’t have good word identification</a:t>
            </a:r>
            <a:r>
              <a:rPr lang="en-US" i="1" baseline="0" dirty="0"/>
              <a:t> skills</a:t>
            </a:r>
            <a:r>
              <a:rPr lang="en-US" i="1" dirty="0"/>
              <a:t>, or</a:t>
            </a:r>
            <a:r>
              <a:rPr lang="en-US" i="1" baseline="0" dirty="0"/>
              <a:t> know </a:t>
            </a:r>
            <a:r>
              <a:rPr lang="en-US" i="1" dirty="0"/>
              <a:t>how to break them into</a:t>
            </a:r>
            <a:r>
              <a:rPr lang="en-US" i="1" baseline="0" dirty="0"/>
              <a:t> pieces to figure them out, the students will have a hard time reading and understanding this story.  Take a minute to talk to the person sitting next to you about ways you think you could break apart the two long words.  Maybe you can find a smaller word that you know hidden inside the longer word.  Or maybe you can break the word into smaller pieces that you think you know how to say out loud. Work together to come up with some ideas.</a:t>
            </a:r>
          </a:p>
          <a:p>
            <a:endParaRPr lang="en-US" i="1" baseline="0" dirty="0"/>
          </a:p>
          <a:p>
            <a:r>
              <a:rPr lang="en-US" i="0" baseline="0" dirty="0"/>
              <a:t>[Give participants 1-2 minutes to work with a partner.  Monitor them and offer support as necessary.  For example, you could show participants how to break apart the word “eating” into “eat” and the ending part or suffix “</a:t>
            </a:r>
            <a:r>
              <a:rPr lang="en-US" i="0" baseline="0" dirty="0" err="1"/>
              <a:t>ing</a:t>
            </a:r>
            <a:r>
              <a:rPr lang="en-US" i="0" baseline="0" dirty="0"/>
              <a:t>.” Then ask if they can find any ending parts or suffixes on the two longer words.]</a:t>
            </a:r>
          </a:p>
          <a:p>
            <a:endParaRPr lang="en-US" i="0" baseline="0" dirty="0"/>
          </a:p>
          <a:p>
            <a:r>
              <a:rPr lang="en-US" i="0" baseline="0" dirty="0"/>
              <a:t>[When time is up, ask partners to share their ideas with the larger group.  Provide feedback.]</a:t>
            </a:r>
            <a:endParaRPr lang="en-US" i="0" dirty="0"/>
          </a:p>
        </p:txBody>
      </p:sp>
      <p:sp>
        <p:nvSpPr>
          <p:cNvPr id="4" name="Slide Number Placeholder 3"/>
          <p:cNvSpPr>
            <a:spLocks noGrp="1"/>
          </p:cNvSpPr>
          <p:nvPr>
            <p:ph type="sldNum" sz="quarter" idx="10"/>
          </p:nvPr>
        </p:nvSpPr>
        <p:spPr/>
        <p:txBody>
          <a:bodyPr/>
          <a:lstStyle/>
          <a:p>
            <a:fld id="{1B2FDE5F-761A-834B-B6C6-6695C045B70C}" type="slidenum">
              <a:rPr lang="en-US" smtClean="0"/>
              <a:t>8</a:t>
            </a:fld>
            <a:endParaRPr lang="en-US"/>
          </a:p>
        </p:txBody>
      </p:sp>
    </p:spTree>
    <p:extLst>
      <p:ext uri="{BB962C8B-B14F-4D97-AF65-F5344CB8AC3E}">
        <p14:creationId xmlns:p14="http://schemas.microsoft.com/office/powerpoint/2010/main" val="178740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baseline="0" dirty="0"/>
              <a:t>Reveal this slide after participants have offered their ideas. If participants already made the suggestions shown here, simply show the slide and acknowledge it shows what the participants said.  Otherwise, offer the explanation below.]</a:t>
            </a:r>
          </a:p>
          <a:p>
            <a:endParaRPr lang="en-US" baseline="0" dirty="0"/>
          </a:p>
          <a:p>
            <a:r>
              <a:rPr lang="en-US" i="1" dirty="0"/>
              <a:t>The first word can be broken</a:t>
            </a:r>
            <a:r>
              <a:rPr lang="en-US" i="1" baseline="0" dirty="0"/>
              <a:t> into smaller pieces that are easier to say out loud.  The first parts, ex – </a:t>
            </a:r>
            <a:r>
              <a:rPr lang="en-US" i="1" baseline="0" dirty="0" err="1"/>
              <a:t>er</a:t>
            </a:r>
            <a:r>
              <a:rPr lang="en-US" i="1" baseline="0" dirty="0"/>
              <a:t> – </a:t>
            </a:r>
            <a:r>
              <a:rPr lang="en-US" i="1" baseline="0" dirty="0" err="1"/>
              <a:t>cise</a:t>
            </a:r>
            <a:r>
              <a:rPr lang="en-US" i="1" baseline="0" dirty="0"/>
              <a:t>, make the word ”exercise.”  Then, the ending part or suffix “</a:t>
            </a:r>
            <a:r>
              <a:rPr lang="en-US" i="1" baseline="0" dirty="0" err="1"/>
              <a:t>ing</a:t>
            </a:r>
            <a:r>
              <a:rPr lang="en-US" i="1" baseline="0" dirty="0"/>
              <a:t>” was added.  If you know English spelling rules, you know how to drop the silent -e before adding the –</a:t>
            </a:r>
            <a:r>
              <a:rPr lang="en-US" i="1" baseline="0" dirty="0" err="1"/>
              <a:t>ing</a:t>
            </a:r>
            <a:r>
              <a:rPr lang="en-US" i="1" baseline="0" dirty="0"/>
              <a:t> suffix.  So I can say: “exercise – </a:t>
            </a:r>
            <a:r>
              <a:rPr lang="en-US" i="1" baseline="0" dirty="0" err="1"/>
              <a:t>ing</a:t>
            </a:r>
            <a:r>
              <a:rPr lang="en-US" i="1" baseline="0" dirty="0"/>
              <a:t>,” “exercising.”</a:t>
            </a:r>
          </a:p>
          <a:p>
            <a:endParaRPr lang="en-US" i="1" baseline="0" dirty="0"/>
          </a:p>
          <a:p>
            <a:r>
              <a:rPr lang="en-US" i="1" baseline="0" dirty="0"/>
              <a:t>The second word starts with a smaller word that I already know: health.  I also know that there is another form of this word, “healthy,” that has the suffix –y on it.  I don’t see the y here, but there is another suffix on this long word: -</a:t>
            </a:r>
            <a:r>
              <a:rPr lang="en-US" i="1" baseline="0" dirty="0" err="1"/>
              <a:t>er</a:t>
            </a:r>
            <a:r>
              <a:rPr lang="en-US" i="1" baseline="0" dirty="0"/>
              <a:t>.  If you know English spelling rules, you know that the y would change to </a:t>
            </a:r>
            <a:r>
              <a:rPr lang="en-US" i="1" baseline="0" dirty="0" err="1"/>
              <a:t>i</a:t>
            </a:r>
            <a:r>
              <a:rPr lang="en-US" i="1" baseline="0" dirty="0"/>
              <a:t> before adding this other word ending part or suffix.  I can still say it the same way as when it was spelled with the y:  healthy.  With the –</a:t>
            </a:r>
            <a:r>
              <a:rPr lang="en-US" i="1" baseline="0" dirty="0" err="1"/>
              <a:t>er</a:t>
            </a:r>
            <a:r>
              <a:rPr lang="en-US" i="1" baseline="0" dirty="0"/>
              <a:t> added, it becomes “healthy-</a:t>
            </a:r>
            <a:r>
              <a:rPr lang="en-US" i="1" baseline="0" dirty="0" err="1"/>
              <a:t>er</a:t>
            </a:r>
            <a:r>
              <a:rPr lang="en-US" i="1" baseline="0" dirty="0"/>
              <a:t>,” “healthier.”</a:t>
            </a:r>
            <a:endParaRPr lang="en-US" i="1" dirty="0"/>
          </a:p>
        </p:txBody>
      </p:sp>
      <p:sp>
        <p:nvSpPr>
          <p:cNvPr id="4" name="Slide Number Placeholder 3"/>
          <p:cNvSpPr>
            <a:spLocks noGrp="1"/>
          </p:cNvSpPr>
          <p:nvPr>
            <p:ph type="sldNum" sz="quarter" idx="10"/>
          </p:nvPr>
        </p:nvSpPr>
        <p:spPr/>
        <p:txBody>
          <a:bodyPr/>
          <a:lstStyle/>
          <a:p>
            <a:fld id="{1B2FDE5F-761A-834B-B6C6-6695C045B70C}" type="slidenum">
              <a:rPr lang="en-US" smtClean="0"/>
              <a:t>9</a:t>
            </a:fld>
            <a:endParaRPr lang="en-US"/>
          </a:p>
        </p:txBody>
      </p:sp>
    </p:spTree>
    <p:extLst>
      <p:ext uri="{BB962C8B-B14F-4D97-AF65-F5344CB8AC3E}">
        <p14:creationId xmlns:p14="http://schemas.microsoft.com/office/powerpoint/2010/main" val="818431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0"/>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7C5FF2F-16AC-F245-99D4-84C0F389FA3A}" type="datetime1">
              <a:rPr lang="en-US" smtClean="0"/>
              <a:t>10/7/19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6AC03D-09C5-B540-8F9B-74F2936F83F8}" type="datetime1">
              <a:rPr lang="en-US" smtClean="0"/>
              <a:t>10/7/19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8"/>
            <a:ext cx="5800725"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99FDE3-B268-504D-BDF8-F182C30D6D37}" type="datetime1">
              <a:rPr lang="en-US" smtClean="0"/>
              <a:t>10/7/19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597782-2D55-DB44-9617-4CA7A5249E8D}" type="datetime1">
              <a:rPr lang="en-US" smtClean="0"/>
              <a:t>10/7/19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80FCAC-9EFE-9C48-AAF7-DA0B7CAFB351}" type="datetime1">
              <a:rPr lang="en-US" smtClean="0"/>
              <a:t>10/7/19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59"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6F5305-3132-7B49-931F-153E02729B93}" type="datetime1">
              <a:rPr lang="en-US" smtClean="0"/>
              <a:t>10/7/19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599A2A-6BB7-DD40-ADF4-FB4112EF7241}" type="datetime1">
              <a:rPr lang="en-US" smtClean="0"/>
              <a:t>10/7/19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2105FA-336A-1749-9268-FB930DC6E8E8}" type="datetime1">
              <a:rPr lang="en-US" smtClean="0"/>
              <a:t>10/7/19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99FFEA4-FA52-7148-B618-3F763100F8F2}" type="datetime1">
              <a:rPr lang="en-US" smtClean="0"/>
              <a:t>10/7/19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434F784D-0AED-3841-A5A2-A7F90ACA7A3C}" type="datetime1">
              <a:rPr lang="en-US" smtClean="0"/>
              <a:t>10/7/19</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4948"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22960" y="5907023"/>
            <a:ext cx="7584948"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265EC0-0C56-CD40-B836-A31DC1FB2A8C}" type="datetime1">
              <a:rPr lang="en-US" smtClean="0"/>
              <a:t>10/7/19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60" y="1845734"/>
            <a:ext cx="75438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D44A86BF-E983-C349-895F-1EB4E8953758}" type="datetime1">
              <a:rPr lang="en-US" smtClean="0"/>
              <a:t>10/7/19</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9.xml"/><Relationship Id="rId4" Type="http://schemas.microsoft.com/office/2007/relationships/hdphoto" Target="../media/hdphoto2.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6400" dirty="0"/>
              <a:t>What Are the Important Reading Skills </a:t>
            </a:r>
            <a:r>
              <a:rPr lang="en-US" sz="6400"/>
              <a:t>for Middle </a:t>
            </a:r>
            <a:r>
              <a:rPr lang="en-US" sz="6400" dirty="0"/>
              <a:t>School Students?</a:t>
            </a:r>
          </a:p>
        </p:txBody>
      </p:sp>
      <p:sp>
        <p:nvSpPr>
          <p:cNvPr id="3" name="Subtitle 2"/>
          <p:cNvSpPr>
            <a:spLocks noGrp="1"/>
          </p:cNvSpPr>
          <p:nvPr>
            <p:ph type="subTitle" idx="1"/>
          </p:nvPr>
        </p:nvSpPr>
        <p:spPr/>
        <p:txBody>
          <a:bodyPr/>
          <a:lstStyle/>
          <a:p>
            <a:r>
              <a:rPr lang="en-US" dirty="0"/>
              <a:t>FAMILY </a:t>
            </a:r>
            <a:r>
              <a:rPr lang="en-US"/>
              <a:t>WORKSHOP Presentation #1</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1</a:t>
            </a:fld>
            <a:endParaRPr lang="en-US" dirty="0"/>
          </a:p>
        </p:txBody>
      </p:sp>
    </p:spTree>
    <p:extLst>
      <p:ext uri="{BB962C8B-B14F-4D97-AF65-F5344CB8AC3E}">
        <p14:creationId xmlns:p14="http://schemas.microsoft.com/office/powerpoint/2010/main" val="13929538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Fluency</a:t>
            </a:r>
          </a:p>
        </p:txBody>
      </p:sp>
      <p:sp>
        <p:nvSpPr>
          <p:cNvPr id="3" name="Content Placeholder 2"/>
          <p:cNvSpPr>
            <a:spLocks noGrp="1"/>
          </p:cNvSpPr>
          <p:nvPr>
            <p:ph idx="1"/>
          </p:nvPr>
        </p:nvSpPr>
        <p:spPr>
          <a:xfrm>
            <a:off x="822960" y="2818333"/>
            <a:ext cx="7543800" cy="3409673"/>
          </a:xfrm>
        </p:spPr>
        <p:txBody>
          <a:bodyPr>
            <a:normAutofit fontScale="92500" lnSpcReduction="20000"/>
          </a:bodyPr>
          <a:lstStyle/>
          <a:p>
            <a:pPr>
              <a:lnSpc>
                <a:spcPct val="200000"/>
              </a:lnSpc>
            </a:pPr>
            <a:r>
              <a:rPr lang="en-US" sz="3200" dirty="0"/>
              <a:t>Now, Mr. Jones eats cereal with low-fat milk for breakfast, and Mrs. Jones eats oatmeal. They miss eating a big breakfast, but they are sticking to their diets.</a:t>
            </a:r>
          </a:p>
        </p:txBody>
      </p:sp>
      <p:sp>
        <p:nvSpPr>
          <p:cNvPr id="4" name="Slide Number Placeholder 3"/>
          <p:cNvSpPr>
            <a:spLocks noGrp="1"/>
          </p:cNvSpPr>
          <p:nvPr>
            <p:ph type="sldNum" sz="quarter" idx="12"/>
          </p:nvPr>
        </p:nvSpPr>
        <p:spPr/>
        <p:txBody>
          <a:bodyPr/>
          <a:lstStyle/>
          <a:p>
            <a:fld id="{6113E31D-E2AB-40D1-8B51-AFA5AFEF393A}" type="slidenum">
              <a:rPr lang="en-US" smtClean="0"/>
              <a:t>10</a:t>
            </a:fld>
            <a:endParaRPr lang="en-US" dirty="0"/>
          </a:p>
        </p:txBody>
      </p:sp>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tretch>
            <a:fillRect/>
          </a:stretch>
        </p:blipFill>
        <p:spPr>
          <a:xfrm>
            <a:off x="6540099" y="286604"/>
            <a:ext cx="1826661" cy="256048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905651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Fluency</a:t>
            </a:r>
          </a:p>
        </p:txBody>
      </p:sp>
      <p:sp>
        <p:nvSpPr>
          <p:cNvPr id="3" name="Content Placeholder 2"/>
          <p:cNvSpPr>
            <a:spLocks noGrp="1"/>
          </p:cNvSpPr>
          <p:nvPr>
            <p:ph idx="1"/>
          </p:nvPr>
        </p:nvSpPr>
        <p:spPr>
          <a:xfrm>
            <a:off x="822960" y="2818333"/>
            <a:ext cx="7543800" cy="3409673"/>
          </a:xfrm>
        </p:spPr>
        <p:txBody>
          <a:bodyPr>
            <a:normAutofit fontScale="92500" lnSpcReduction="20000"/>
          </a:bodyPr>
          <a:lstStyle/>
          <a:p>
            <a:pPr>
              <a:lnSpc>
                <a:spcPct val="200000"/>
              </a:lnSpc>
            </a:pPr>
            <a:r>
              <a:rPr lang="en-US" sz="3200" dirty="0"/>
              <a:t>Now, Mr. Jones eats cereal with low-fat milk for breakfast, and Mrs. Jones eats oatmeal. They miss eating a big breakfast, but they are sticking to their diets.</a:t>
            </a:r>
          </a:p>
        </p:txBody>
      </p:sp>
      <p:sp>
        <p:nvSpPr>
          <p:cNvPr id="4" name="Slide Number Placeholder 3"/>
          <p:cNvSpPr>
            <a:spLocks noGrp="1"/>
          </p:cNvSpPr>
          <p:nvPr>
            <p:ph type="sldNum" sz="quarter" idx="12"/>
          </p:nvPr>
        </p:nvSpPr>
        <p:spPr/>
        <p:txBody>
          <a:bodyPr/>
          <a:lstStyle/>
          <a:p>
            <a:fld id="{6113E31D-E2AB-40D1-8B51-AFA5AFEF393A}" type="slidenum">
              <a:rPr lang="en-US" smtClean="0"/>
              <a:t>11</a:t>
            </a:fld>
            <a:endParaRPr lang="en-US" dirty="0"/>
          </a:p>
        </p:txBody>
      </p:sp>
      <p:cxnSp>
        <p:nvCxnSpPr>
          <p:cNvPr id="7" name="Straight Connector 6"/>
          <p:cNvCxnSpPr/>
          <p:nvPr/>
        </p:nvCxnSpPr>
        <p:spPr>
          <a:xfrm>
            <a:off x="938836" y="3689132"/>
            <a:ext cx="731204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938835" y="4532146"/>
            <a:ext cx="731204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938835" y="5328745"/>
            <a:ext cx="731204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938835" y="6117021"/>
            <a:ext cx="2072379"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551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3750"/>
                                        <p:tgtEl>
                                          <p:spTgt spid="7"/>
                                        </p:tgtEl>
                                      </p:cBhvr>
                                    </p:animEffect>
                                  </p:childTnLst>
                                </p:cTn>
                              </p:par>
                            </p:childTnLst>
                          </p:cTn>
                        </p:par>
                        <p:par>
                          <p:cTn id="8" fill="hold">
                            <p:stCondLst>
                              <p:cond delay="3750"/>
                            </p:stCondLst>
                            <p:childTnLst>
                              <p:par>
                                <p:cTn id="9" presetID="2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3500"/>
                                        <p:tgtEl>
                                          <p:spTgt spid="9"/>
                                        </p:tgtEl>
                                      </p:cBhvr>
                                    </p:animEffect>
                                  </p:childTnLst>
                                </p:cTn>
                              </p:par>
                            </p:childTnLst>
                          </p:cTn>
                        </p:par>
                        <p:par>
                          <p:cTn id="12" fill="hold">
                            <p:stCondLst>
                              <p:cond delay="7250"/>
                            </p:stCondLst>
                            <p:childTnLst>
                              <p:par>
                                <p:cTn id="13" presetID="22" presetClass="entr" presetSubtype="8"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3750"/>
                                        <p:tgtEl>
                                          <p:spTgt spid="10"/>
                                        </p:tgtEl>
                                      </p:cBhvr>
                                    </p:animEffect>
                                  </p:childTnLst>
                                </p:cTn>
                              </p:par>
                            </p:childTnLst>
                          </p:cTn>
                        </p:par>
                        <p:par>
                          <p:cTn id="16" fill="hold">
                            <p:stCondLst>
                              <p:cond delay="11000"/>
                            </p:stCondLst>
                            <p:childTnLst>
                              <p:par>
                                <p:cTn id="17" presetID="22" presetClass="entr" presetSubtype="8"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12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Comprehension</a:t>
            </a:r>
          </a:p>
        </p:txBody>
      </p:sp>
      <p:sp>
        <p:nvSpPr>
          <p:cNvPr id="3" name="Content Placeholder 2"/>
          <p:cNvSpPr>
            <a:spLocks noGrp="1"/>
          </p:cNvSpPr>
          <p:nvPr>
            <p:ph idx="1"/>
          </p:nvPr>
        </p:nvSpPr>
        <p:spPr>
          <a:xfrm>
            <a:off x="822960" y="3099334"/>
            <a:ext cx="7543800" cy="3022008"/>
          </a:xfrm>
        </p:spPr>
        <p:txBody>
          <a:bodyPr>
            <a:normAutofit/>
          </a:bodyPr>
          <a:lstStyle/>
          <a:p>
            <a:r>
              <a:rPr lang="en-US" sz="3200" dirty="0"/>
              <a:t>Mr. and Mrs. Jones are on a diet. They are trying to lose weight.</a:t>
            </a:r>
          </a:p>
          <a:p>
            <a:endParaRPr lang="en-US" sz="3200" dirty="0"/>
          </a:p>
          <a:p>
            <a:r>
              <a:rPr lang="en-US" sz="3200" dirty="0"/>
              <a:t>Mr. Jones has high cholesterol, and Mrs. Jones has gained weight.</a:t>
            </a:r>
          </a:p>
        </p:txBody>
      </p:sp>
      <p:sp>
        <p:nvSpPr>
          <p:cNvPr id="4" name="Slide Number Placeholder 3"/>
          <p:cNvSpPr>
            <a:spLocks noGrp="1"/>
          </p:cNvSpPr>
          <p:nvPr>
            <p:ph type="sldNum" sz="quarter" idx="12"/>
          </p:nvPr>
        </p:nvSpPr>
        <p:spPr/>
        <p:txBody>
          <a:bodyPr/>
          <a:lstStyle/>
          <a:p>
            <a:fld id="{6113E31D-E2AB-40D1-8B51-AFA5AFEF393A}" type="slidenum">
              <a:rPr lang="en-US" smtClean="0"/>
              <a:t>12</a:t>
            </a:fld>
            <a:endParaRPr lang="en-US" dirty="0"/>
          </a:p>
        </p:txBody>
      </p:sp>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tretch>
            <a:fillRect/>
          </a:stretch>
        </p:blipFill>
        <p:spPr>
          <a:xfrm>
            <a:off x="6540099" y="286604"/>
            <a:ext cx="1826661" cy="256048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502868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Comprehension</a:t>
            </a:r>
          </a:p>
        </p:txBody>
      </p:sp>
      <p:sp>
        <p:nvSpPr>
          <p:cNvPr id="3" name="Content Placeholder 2"/>
          <p:cNvSpPr>
            <a:spLocks noGrp="1"/>
          </p:cNvSpPr>
          <p:nvPr>
            <p:ph idx="1"/>
          </p:nvPr>
        </p:nvSpPr>
        <p:spPr>
          <a:xfrm>
            <a:off x="822960" y="3099334"/>
            <a:ext cx="7543800" cy="3022008"/>
          </a:xfrm>
        </p:spPr>
        <p:txBody>
          <a:bodyPr>
            <a:normAutofit/>
          </a:bodyPr>
          <a:lstStyle/>
          <a:p>
            <a:r>
              <a:rPr lang="en-US" sz="3200" dirty="0"/>
              <a:t>Mr. and Mrs. Jones are on a </a:t>
            </a:r>
            <a:r>
              <a:rPr lang="en-US" sz="3200" dirty="0">
                <a:solidFill>
                  <a:schemeClr val="accent2"/>
                </a:solidFill>
              </a:rPr>
              <a:t>diet</a:t>
            </a:r>
            <a:r>
              <a:rPr lang="en-US" sz="3200" dirty="0"/>
              <a:t>. They are trying to </a:t>
            </a:r>
            <a:r>
              <a:rPr lang="en-US" sz="3200" dirty="0">
                <a:solidFill>
                  <a:schemeClr val="accent2"/>
                </a:solidFill>
              </a:rPr>
              <a:t>lose</a:t>
            </a:r>
            <a:r>
              <a:rPr lang="en-US" sz="3200" dirty="0"/>
              <a:t> </a:t>
            </a:r>
            <a:r>
              <a:rPr lang="en-US" sz="3200" dirty="0">
                <a:solidFill>
                  <a:schemeClr val="accent2"/>
                </a:solidFill>
              </a:rPr>
              <a:t>weight</a:t>
            </a:r>
            <a:r>
              <a:rPr lang="en-US" sz="3200" dirty="0"/>
              <a:t>.</a:t>
            </a:r>
          </a:p>
          <a:p>
            <a:endParaRPr lang="en-US" sz="3200" dirty="0"/>
          </a:p>
          <a:p>
            <a:r>
              <a:rPr lang="en-US" sz="3200" dirty="0"/>
              <a:t>Mr. Jones has </a:t>
            </a:r>
            <a:r>
              <a:rPr lang="en-US" sz="3200" dirty="0">
                <a:solidFill>
                  <a:schemeClr val="accent2"/>
                </a:solidFill>
              </a:rPr>
              <a:t>high</a:t>
            </a:r>
            <a:r>
              <a:rPr lang="en-US" sz="3200" dirty="0"/>
              <a:t> </a:t>
            </a:r>
            <a:r>
              <a:rPr lang="en-US" sz="3200" dirty="0">
                <a:solidFill>
                  <a:schemeClr val="accent2"/>
                </a:solidFill>
              </a:rPr>
              <a:t>cholesterol</a:t>
            </a:r>
            <a:r>
              <a:rPr lang="en-US" sz="3200" dirty="0"/>
              <a:t>, and Mrs. Jones has </a:t>
            </a:r>
            <a:r>
              <a:rPr lang="en-US" sz="3200" dirty="0">
                <a:solidFill>
                  <a:schemeClr val="accent2"/>
                </a:solidFill>
              </a:rPr>
              <a:t>gained weight</a:t>
            </a:r>
            <a:r>
              <a:rPr lang="en-US" sz="3200" dirty="0"/>
              <a:t>.</a:t>
            </a:r>
          </a:p>
        </p:txBody>
      </p:sp>
      <p:sp>
        <p:nvSpPr>
          <p:cNvPr id="4" name="Slide Number Placeholder 3"/>
          <p:cNvSpPr>
            <a:spLocks noGrp="1"/>
          </p:cNvSpPr>
          <p:nvPr>
            <p:ph type="sldNum" sz="quarter" idx="12"/>
          </p:nvPr>
        </p:nvSpPr>
        <p:spPr/>
        <p:txBody>
          <a:bodyPr/>
          <a:lstStyle/>
          <a:p>
            <a:fld id="{6113E31D-E2AB-40D1-8B51-AFA5AFEF393A}" type="slidenum">
              <a:rPr lang="en-US" smtClean="0"/>
              <a:t>13</a:t>
            </a:fld>
            <a:endParaRPr lang="en-US" dirty="0"/>
          </a:p>
        </p:txBody>
      </p:sp>
    </p:spTree>
    <p:extLst>
      <p:ext uri="{BB962C8B-B14F-4D97-AF65-F5344CB8AC3E}">
        <p14:creationId xmlns:p14="http://schemas.microsoft.com/office/powerpoint/2010/main" val="460824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pPr/>
              <a:t>14</a:t>
            </a:fld>
            <a:endParaRPr lang="en-US" dirty="0"/>
          </a:p>
        </p:txBody>
      </p:sp>
      <p:pic>
        <p:nvPicPr>
          <p:cNvPr id="3" name="Picture 2"/>
          <p:cNvPicPr>
            <a:picLocks noChangeAspect="1"/>
          </p:cNvPicPr>
          <p:nvPr/>
        </p:nvPicPr>
        <p:blipFill>
          <a:blip r:embed="rId3"/>
          <a:stretch>
            <a:fillRect/>
          </a:stretch>
        </p:blipFill>
        <p:spPr>
          <a:xfrm>
            <a:off x="848568" y="175601"/>
            <a:ext cx="7560795" cy="6119906"/>
          </a:xfrm>
          <a:prstGeom prst="rect">
            <a:avLst/>
          </a:prstGeom>
        </p:spPr>
      </p:pic>
      <p:cxnSp>
        <p:nvCxnSpPr>
          <p:cNvPr id="5" name="Straight Arrow Connector 4"/>
          <p:cNvCxnSpPr/>
          <p:nvPr/>
        </p:nvCxnSpPr>
        <p:spPr>
          <a:xfrm>
            <a:off x="328306" y="5817476"/>
            <a:ext cx="1355834" cy="0"/>
          </a:xfrm>
          <a:prstGeom prst="straightConnector1">
            <a:avLst/>
          </a:prstGeom>
          <a:ln w="1270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1834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5074919"/>
            <a:ext cx="7584948" cy="1231287"/>
          </a:xfrm>
        </p:spPr>
        <p:txBody>
          <a:bodyPr/>
          <a:lstStyle/>
          <a:p>
            <a:pPr algn="ctr"/>
            <a:r>
              <a:rPr lang="en-US" sz="6600" dirty="0"/>
              <a:t>Questions?</a:t>
            </a:r>
          </a:p>
        </p:txBody>
      </p:sp>
      <p:sp>
        <p:nvSpPr>
          <p:cNvPr id="4" name="Slide Number Placeholder 3"/>
          <p:cNvSpPr>
            <a:spLocks noGrp="1"/>
          </p:cNvSpPr>
          <p:nvPr>
            <p:ph type="sldNum" sz="quarter" idx="12"/>
          </p:nvPr>
        </p:nvSpPr>
        <p:spPr/>
        <p:txBody>
          <a:bodyPr/>
          <a:lstStyle/>
          <a:p>
            <a:fld id="{6113E31D-E2AB-40D1-8B51-AFA5AFEF393A}" type="slidenum">
              <a:rPr lang="en-US" smtClean="0"/>
              <a:t>15</a:t>
            </a:fld>
            <a:endParaRPr lang="en-US" dirty="0"/>
          </a:p>
        </p:txBody>
      </p:sp>
      <p:pic>
        <p:nvPicPr>
          <p:cNvPr id="7" name="Picture 6"/>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Layer>
                </a14:imgProps>
              </a:ext>
            </a:extLst>
          </a:blip>
          <a:srcRect r="9921"/>
          <a:stretch/>
        </p:blipFill>
        <p:spPr>
          <a:xfrm>
            <a:off x="2181238" y="0"/>
            <a:ext cx="4868392" cy="4854387"/>
          </a:xfrm>
          <a:prstGeom prst="rect">
            <a:avLst/>
          </a:prstGeom>
        </p:spPr>
      </p:pic>
    </p:spTree>
    <p:extLst>
      <p:ext uri="{BB962C8B-B14F-4D97-AF65-F5344CB8AC3E}">
        <p14:creationId xmlns:p14="http://schemas.microsoft.com/office/powerpoint/2010/main" val="534023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822960" y="2175640"/>
            <a:ext cx="7543800" cy="3693453"/>
          </a:xfrm>
        </p:spPr>
        <p:txBody>
          <a:bodyPr/>
          <a:lstStyle/>
          <a:p>
            <a:r>
              <a:rPr lang="en-US" dirty="0"/>
              <a:t>What makes a good reader?</a:t>
            </a:r>
          </a:p>
          <a:p>
            <a:r>
              <a:rPr lang="en-US" dirty="0"/>
              <a:t>What can families do to help their student become a good reader?</a:t>
            </a:r>
          </a:p>
          <a:p>
            <a:r>
              <a:rPr lang="en-US" dirty="0"/>
              <a:t>What are important reading skills for Middle School students?</a:t>
            </a:r>
          </a:p>
        </p:txBody>
      </p:sp>
      <p:sp>
        <p:nvSpPr>
          <p:cNvPr id="4" name="Slide Number Placeholder 3"/>
          <p:cNvSpPr>
            <a:spLocks noGrp="1"/>
          </p:cNvSpPr>
          <p:nvPr>
            <p:ph type="sldNum" sz="quarter" idx="12"/>
          </p:nvPr>
        </p:nvSpPr>
        <p:spPr/>
        <p:txBody>
          <a:bodyPr/>
          <a:lstStyle/>
          <a:p>
            <a:fld id="{6113E31D-E2AB-40D1-8B51-AFA5AFEF393A}" type="slidenum">
              <a:rPr lang="en-US" smtClean="0"/>
              <a:t>2</a:t>
            </a:fld>
            <a:endParaRPr lang="en-US" dirty="0"/>
          </a:p>
        </p:txBody>
      </p:sp>
    </p:spTree>
    <p:extLst>
      <p:ext uri="{BB962C8B-B14F-4D97-AF65-F5344CB8AC3E}">
        <p14:creationId xmlns:p14="http://schemas.microsoft.com/office/powerpoint/2010/main" val="1249251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767779"/>
            <a:ext cx="2400300" cy="2286000"/>
          </a:xfrm>
        </p:spPr>
        <p:txBody>
          <a:bodyPr>
            <a:normAutofit/>
          </a:bodyPr>
          <a:lstStyle/>
          <a:p>
            <a:r>
              <a:rPr lang="en-US" sz="5200" dirty="0"/>
              <a:t>Am I a good reader?</a:t>
            </a:r>
          </a:p>
        </p:txBody>
      </p:sp>
      <p:sp>
        <p:nvSpPr>
          <p:cNvPr id="5" name="Text Placeholder 4"/>
          <p:cNvSpPr>
            <a:spLocks noGrp="1"/>
          </p:cNvSpPr>
          <p:nvPr>
            <p:ph type="body" sz="half" idx="2"/>
          </p:nvPr>
        </p:nvSpPr>
        <p:spPr>
          <a:xfrm>
            <a:off x="342900" y="5436030"/>
            <a:ext cx="2400300" cy="1023756"/>
          </a:xfrm>
        </p:spPr>
        <p:txBody>
          <a:bodyPr>
            <a:normAutofit/>
          </a:bodyPr>
          <a:lstStyle/>
          <a:p>
            <a:r>
              <a:rPr lang="en-US" sz="1300" dirty="0">
                <a:solidFill>
                  <a:schemeClr val="bg1"/>
                </a:solidFill>
              </a:rPr>
              <a:t>Note: Permission is granted to reproduce this reading worksheet for noncommercial use. Visit </a:t>
            </a:r>
            <a:r>
              <a:rPr lang="en-US" sz="1300" dirty="0" err="1">
                <a:solidFill>
                  <a:schemeClr val="bg1"/>
                </a:solidFill>
              </a:rPr>
              <a:t>www.elcivics.com</a:t>
            </a:r>
            <a:r>
              <a:rPr lang="en-US" sz="1300" dirty="0">
                <a:solidFill>
                  <a:schemeClr val="bg1"/>
                </a:solidFill>
              </a:rPr>
              <a:t> for more free ESL material. Enjoy!</a:t>
            </a:r>
          </a:p>
        </p:txBody>
      </p:sp>
      <p:sp>
        <p:nvSpPr>
          <p:cNvPr id="8" name="Slide Number Placeholder 7"/>
          <p:cNvSpPr>
            <a:spLocks noGrp="1"/>
          </p:cNvSpPr>
          <p:nvPr>
            <p:ph type="sldNum" sz="quarter" idx="12"/>
          </p:nvPr>
        </p:nvSpPr>
        <p:spPr/>
        <p:txBody>
          <a:bodyPr/>
          <a:lstStyle/>
          <a:p>
            <a:fld id="{6113E31D-E2AB-40D1-8B51-AFA5AFEF393A}" type="slidenum">
              <a:rPr lang="en-US" smtClean="0"/>
              <a:t>3</a:t>
            </a:fld>
            <a:endParaRPr lang="en-US" dirty="0"/>
          </a:p>
        </p:txBody>
      </p:sp>
      <p:pic>
        <p:nvPicPr>
          <p:cNvPr id="4" name="Picture 3"/>
          <p:cNvPicPr>
            <a:picLocks noChangeAspect="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tretch>
            <a:fillRect/>
          </a:stretch>
        </p:blipFill>
        <p:spPr>
          <a:xfrm>
            <a:off x="3868894" y="95284"/>
            <a:ext cx="4540469" cy="636450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126465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do you know if someone is a good reader?</a:t>
            </a:r>
            <a:endParaRPr lang="en-US" dirty="0"/>
          </a:p>
        </p:txBody>
      </p:sp>
      <p:sp>
        <p:nvSpPr>
          <p:cNvPr id="3" name="Content Placeholder 2"/>
          <p:cNvSpPr>
            <a:spLocks noGrp="1"/>
          </p:cNvSpPr>
          <p:nvPr>
            <p:ph idx="1"/>
          </p:nvPr>
        </p:nvSpPr>
        <p:spPr/>
        <p:txBody>
          <a:bodyPr/>
          <a:lstStyle/>
          <a:p>
            <a:r>
              <a:rPr lang="en-US" dirty="0"/>
              <a:t>What does a good reader sound like?</a:t>
            </a:r>
          </a:p>
          <a:p>
            <a:endParaRPr lang="en-US" dirty="0"/>
          </a:p>
          <a:p>
            <a:endParaRPr lang="en-US" dirty="0"/>
          </a:p>
          <a:p>
            <a:endParaRPr lang="en-US" dirty="0"/>
          </a:p>
          <a:p>
            <a:pPr>
              <a:spcBef>
                <a:spcPts val="0"/>
              </a:spcBef>
              <a:spcAft>
                <a:spcPts val="0"/>
              </a:spcAft>
            </a:pPr>
            <a:endParaRPr lang="en-US" dirty="0"/>
          </a:p>
          <a:p>
            <a:r>
              <a:rPr lang="en-US" dirty="0"/>
              <a:t>What can a good reader do?</a:t>
            </a:r>
          </a:p>
        </p:txBody>
      </p:sp>
      <p:sp>
        <p:nvSpPr>
          <p:cNvPr id="4" name="Slide Number Placeholder 3"/>
          <p:cNvSpPr>
            <a:spLocks noGrp="1"/>
          </p:cNvSpPr>
          <p:nvPr>
            <p:ph type="sldNum" sz="quarter" idx="12"/>
          </p:nvPr>
        </p:nvSpPr>
        <p:spPr/>
        <p:txBody>
          <a:bodyPr/>
          <a:lstStyle/>
          <a:p>
            <a:fld id="{6113E31D-E2AB-40D1-8B51-AFA5AFEF393A}" type="slidenum">
              <a:rPr lang="en-US" smtClean="0"/>
              <a:pPr/>
              <a:t>4</a:t>
            </a:fld>
            <a:endParaRPr lang="en-US" dirty="0"/>
          </a:p>
        </p:txBody>
      </p:sp>
    </p:spTree>
    <p:extLst>
      <p:ext uri="{BB962C8B-B14F-4D97-AF65-F5344CB8AC3E}">
        <p14:creationId xmlns:p14="http://schemas.microsoft.com/office/powerpoint/2010/main" val="1421632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do you know if someone is a good reader?</a:t>
            </a:r>
            <a:endParaRPr lang="en-US" dirty="0"/>
          </a:p>
        </p:txBody>
      </p:sp>
      <p:sp>
        <p:nvSpPr>
          <p:cNvPr id="3" name="Content Placeholder 2"/>
          <p:cNvSpPr>
            <a:spLocks noGrp="1"/>
          </p:cNvSpPr>
          <p:nvPr>
            <p:ph idx="1"/>
          </p:nvPr>
        </p:nvSpPr>
        <p:spPr/>
        <p:txBody>
          <a:bodyPr/>
          <a:lstStyle/>
          <a:p>
            <a:r>
              <a:rPr lang="en-US" dirty="0"/>
              <a:t>What does a good reader sound like?</a:t>
            </a:r>
          </a:p>
          <a:p>
            <a:endParaRPr lang="en-US" dirty="0"/>
          </a:p>
          <a:p>
            <a:endParaRPr lang="en-US" dirty="0"/>
          </a:p>
          <a:p>
            <a:endParaRPr lang="en-US" dirty="0"/>
          </a:p>
          <a:p>
            <a:pPr>
              <a:spcBef>
                <a:spcPts val="0"/>
              </a:spcBef>
              <a:spcAft>
                <a:spcPts val="0"/>
              </a:spcAft>
            </a:pPr>
            <a:endParaRPr lang="en-US" dirty="0"/>
          </a:p>
          <a:p>
            <a:r>
              <a:rPr lang="en-US" dirty="0"/>
              <a:t>What can a good reader do?</a:t>
            </a:r>
          </a:p>
        </p:txBody>
      </p:sp>
      <p:sp>
        <p:nvSpPr>
          <p:cNvPr id="4" name="Slide Number Placeholder 3"/>
          <p:cNvSpPr>
            <a:spLocks noGrp="1"/>
          </p:cNvSpPr>
          <p:nvPr>
            <p:ph type="sldNum" sz="quarter" idx="12"/>
          </p:nvPr>
        </p:nvSpPr>
        <p:spPr/>
        <p:txBody>
          <a:bodyPr/>
          <a:lstStyle/>
          <a:p>
            <a:fld id="{6113E31D-E2AB-40D1-8B51-AFA5AFEF393A}" type="slidenum">
              <a:rPr lang="en-US" smtClean="0"/>
              <a:pPr/>
              <a:t>5</a:t>
            </a:fld>
            <a:endParaRPr lang="en-US" dirty="0"/>
          </a:p>
        </p:txBody>
      </p:sp>
      <p:sp>
        <p:nvSpPr>
          <p:cNvPr id="15" name="TextBox 14"/>
          <p:cNvSpPr txBox="1"/>
          <p:nvPr/>
        </p:nvSpPr>
        <p:spPr>
          <a:xfrm>
            <a:off x="993228" y="2124457"/>
            <a:ext cx="6842234" cy="1477328"/>
          </a:xfrm>
          <a:prstGeom prst="rect">
            <a:avLst/>
          </a:prstGeom>
          <a:noFill/>
        </p:spPr>
        <p:txBody>
          <a:bodyPr wrap="square" rtlCol="0">
            <a:spAutoFit/>
          </a:bodyPr>
          <a:lstStyle/>
          <a:p>
            <a:pPr marL="285750" indent="-285750">
              <a:buFont typeface="Arial" charset="0"/>
              <a:buChar char="•"/>
            </a:pPr>
            <a:r>
              <a:rPr lang="en-US" dirty="0"/>
              <a:t>The reading sounds natural, like talking.</a:t>
            </a:r>
          </a:p>
          <a:p>
            <a:pPr marL="285750" indent="-285750">
              <a:buFont typeface="Arial" charset="0"/>
              <a:buChar char="•"/>
            </a:pPr>
            <a:r>
              <a:rPr lang="en-US" dirty="0"/>
              <a:t>The reader does not stumble over many words.</a:t>
            </a:r>
          </a:p>
          <a:p>
            <a:pPr marL="285750" indent="-285750">
              <a:buFont typeface="Arial" charset="0"/>
              <a:buChar char="•"/>
            </a:pPr>
            <a:r>
              <a:rPr lang="en-US" dirty="0"/>
              <a:t>The reading is not too slow and not too fast.</a:t>
            </a:r>
          </a:p>
          <a:p>
            <a:pPr marL="285750" indent="-285750">
              <a:buFont typeface="Arial" charset="0"/>
              <a:buChar char="•"/>
            </a:pPr>
            <a:r>
              <a:rPr lang="en-US" dirty="0"/>
              <a:t>The reader uses expression, pauses, and other changes in voice or phrasing.</a:t>
            </a:r>
          </a:p>
        </p:txBody>
      </p:sp>
      <p:sp>
        <p:nvSpPr>
          <p:cNvPr id="16" name="TextBox 15"/>
          <p:cNvSpPr txBox="1"/>
          <p:nvPr/>
        </p:nvSpPr>
        <p:spPr>
          <a:xfrm>
            <a:off x="993228" y="4192477"/>
            <a:ext cx="6842234" cy="2031325"/>
          </a:xfrm>
          <a:prstGeom prst="rect">
            <a:avLst/>
          </a:prstGeom>
          <a:noFill/>
        </p:spPr>
        <p:txBody>
          <a:bodyPr wrap="square" rtlCol="0">
            <a:spAutoFit/>
          </a:bodyPr>
          <a:lstStyle/>
          <a:p>
            <a:pPr marL="285750" indent="-285750">
              <a:buFont typeface="Arial" charset="0"/>
              <a:buChar char="•"/>
            </a:pPr>
            <a:r>
              <a:rPr lang="en-US" dirty="0"/>
              <a:t>Say the words the right way</a:t>
            </a:r>
          </a:p>
          <a:p>
            <a:pPr marL="285750" indent="-285750">
              <a:buFont typeface="Arial" charset="0"/>
              <a:buChar char="•"/>
            </a:pPr>
            <a:r>
              <a:rPr lang="en-US" dirty="0"/>
              <a:t>Correct any errors</a:t>
            </a:r>
          </a:p>
          <a:p>
            <a:pPr marL="285750" indent="-285750">
              <a:buFont typeface="Arial" charset="0"/>
              <a:buChar char="•"/>
            </a:pPr>
            <a:r>
              <a:rPr lang="en-US" dirty="0"/>
              <a:t>Understand the meaning of the words</a:t>
            </a:r>
          </a:p>
          <a:p>
            <a:pPr marL="285750" indent="-285750">
              <a:buFont typeface="Arial" charset="0"/>
              <a:buChar char="•"/>
            </a:pPr>
            <a:r>
              <a:rPr lang="en-US" dirty="0"/>
              <a:t>Explain the story to someone else</a:t>
            </a:r>
          </a:p>
          <a:p>
            <a:pPr marL="285750" indent="-285750">
              <a:buFont typeface="Arial" charset="0"/>
              <a:buChar char="•"/>
            </a:pPr>
            <a:r>
              <a:rPr lang="en-US" dirty="0"/>
              <a:t>Understand the different kinds of sentences and how the sentences connect the ideas</a:t>
            </a:r>
          </a:p>
          <a:p>
            <a:pPr marL="285750" indent="-285750">
              <a:buFont typeface="Arial" charset="0"/>
              <a:buChar char="•"/>
            </a:pPr>
            <a:r>
              <a:rPr lang="en-US" dirty="0"/>
              <a:t>Relate the story to other information they know</a:t>
            </a:r>
          </a:p>
        </p:txBody>
      </p:sp>
    </p:spTree>
    <p:extLst>
      <p:ext uri="{BB962C8B-B14F-4D97-AF65-F5344CB8AC3E}">
        <p14:creationId xmlns:p14="http://schemas.microsoft.com/office/powerpoint/2010/main" val="231854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pPr/>
              <a:t>6</a:t>
            </a:fld>
            <a:endParaRPr lang="en-US" dirty="0"/>
          </a:p>
        </p:txBody>
      </p:sp>
      <p:pic>
        <p:nvPicPr>
          <p:cNvPr id="3" name="Picture 2"/>
          <p:cNvPicPr>
            <a:picLocks noChangeAspect="1"/>
          </p:cNvPicPr>
          <p:nvPr/>
        </p:nvPicPr>
        <p:blipFill>
          <a:blip r:embed="rId3"/>
          <a:stretch>
            <a:fillRect/>
          </a:stretch>
        </p:blipFill>
        <p:spPr>
          <a:xfrm>
            <a:off x="848568" y="175601"/>
            <a:ext cx="7560795" cy="6119906"/>
          </a:xfrm>
          <a:prstGeom prst="rect">
            <a:avLst/>
          </a:prstGeom>
        </p:spPr>
      </p:pic>
    </p:spTree>
    <p:extLst>
      <p:ext uri="{BB962C8B-B14F-4D97-AF65-F5344CB8AC3E}">
        <p14:creationId xmlns:p14="http://schemas.microsoft.com/office/powerpoint/2010/main" val="1562371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763" y="678716"/>
            <a:ext cx="8324193" cy="5031846"/>
          </a:xfrm>
        </p:spPr>
        <p:txBody>
          <a:bodyPr>
            <a:noAutofit/>
          </a:bodyPr>
          <a:lstStyle/>
          <a:p>
            <a:pPr>
              <a:lnSpc>
                <a:spcPct val="150000"/>
              </a:lnSpc>
            </a:pPr>
            <a:r>
              <a:rPr lang="en-US" sz="6500" dirty="0"/>
              <a:t> </a:t>
            </a:r>
            <a:br>
              <a:rPr lang="en-US" sz="6500" dirty="0"/>
            </a:br>
            <a:br>
              <a:rPr lang="en-US" sz="6500" dirty="0"/>
            </a:br>
            <a:r>
              <a:rPr lang="en-US" sz="6500" dirty="0"/>
              <a:t>180 days of school</a:t>
            </a:r>
            <a:br>
              <a:rPr lang="en-US" sz="6500" dirty="0"/>
            </a:br>
            <a:r>
              <a:rPr lang="en-US" sz="6500" dirty="0"/>
              <a:t>x 20 minutes of reading </a:t>
            </a:r>
            <a:br>
              <a:rPr lang="en-US" sz="6500" dirty="0"/>
            </a:br>
            <a:r>
              <a:rPr lang="en-US" sz="6500" dirty="0"/>
              <a:t>1,800,000 words</a:t>
            </a:r>
          </a:p>
        </p:txBody>
      </p:sp>
      <p:sp>
        <p:nvSpPr>
          <p:cNvPr id="3" name="Text Placeholder 2"/>
          <p:cNvSpPr>
            <a:spLocks noGrp="1"/>
          </p:cNvSpPr>
          <p:nvPr>
            <p:ph type="body" idx="1"/>
          </p:nvPr>
        </p:nvSpPr>
        <p:spPr>
          <a:xfrm>
            <a:off x="5376041" y="5880538"/>
            <a:ext cx="2990718" cy="409272"/>
          </a:xfrm>
        </p:spPr>
        <p:txBody>
          <a:bodyPr anchor="b">
            <a:normAutofit/>
          </a:bodyPr>
          <a:lstStyle/>
          <a:p>
            <a:r>
              <a:rPr lang="en-US" sz="1800"/>
              <a:t>Nagy &amp; Herman, 1987</a:t>
            </a:r>
          </a:p>
        </p:txBody>
      </p:sp>
      <p:sp>
        <p:nvSpPr>
          <p:cNvPr id="4" name="Slide Number Placeholder 3"/>
          <p:cNvSpPr>
            <a:spLocks noGrp="1"/>
          </p:cNvSpPr>
          <p:nvPr>
            <p:ph type="sldNum" sz="quarter" idx="12"/>
          </p:nvPr>
        </p:nvSpPr>
        <p:spPr/>
        <p:txBody>
          <a:bodyPr/>
          <a:lstStyle/>
          <a:p>
            <a:fld id="{4FAB73BC-B049-4115-A692-8D63A059BFB8}" type="slidenum">
              <a:rPr lang="en-US" smtClean="0"/>
              <a:t>7</a:t>
            </a:fld>
            <a:endParaRPr lang="en-US" dirty="0"/>
          </a:p>
        </p:txBody>
      </p:sp>
      <p:cxnSp>
        <p:nvCxnSpPr>
          <p:cNvPr id="6" name="Straight Connector 5"/>
          <p:cNvCxnSpPr/>
          <p:nvPr/>
        </p:nvCxnSpPr>
        <p:spPr>
          <a:xfrm flipV="1">
            <a:off x="409903" y="4335517"/>
            <a:ext cx="8339959" cy="31531"/>
          </a:xfrm>
          <a:prstGeom prst="line">
            <a:avLst/>
          </a:prstGeom>
          <a:ln w="57150"/>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641679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Word Identification</a:t>
            </a:r>
          </a:p>
        </p:txBody>
      </p:sp>
      <p:sp>
        <p:nvSpPr>
          <p:cNvPr id="3" name="Content Placeholder 2"/>
          <p:cNvSpPr>
            <a:spLocks noGrp="1"/>
          </p:cNvSpPr>
          <p:nvPr>
            <p:ph idx="1"/>
          </p:nvPr>
        </p:nvSpPr>
        <p:spPr>
          <a:xfrm>
            <a:off x="822960" y="2760134"/>
            <a:ext cx="7543800" cy="2316363"/>
          </a:xfrm>
        </p:spPr>
        <p:txBody>
          <a:bodyPr>
            <a:normAutofit/>
          </a:bodyPr>
          <a:lstStyle/>
          <a:p>
            <a:pPr>
              <a:lnSpc>
                <a:spcPct val="200000"/>
              </a:lnSpc>
            </a:pPr>
            <a:r>
              <a:rPr lang="en-US" sz="3200" dirty="0"/>
              <a:t>Their doctor told them to start </a:t>
            </a:r>
            <a:r>
              <a:rPr lang="en-US" sz="3200" dirty="0">
                <a:solidFill>
                  <a:schemeClr val="accent2"/>
                </a:solidFill>
              </a:rPr>
              <a:t>exercising</a:t>
            </a:r>
            <a:r>
              <a:rPr lang="en-US" sz="3200" dirty="0"/>
              <a:t> and eating </a:t>
            </a:r>
            <a:r>
              <a:rPr lang="en-US" sz="3200" dirty="0">
                <a:solidFill>
                  <a:schemeClr val="accent2"/>
                </a:solidFill>
              </a:rPr>
              <a:t>healthier</a:t>
            </a:r>
            <a:r>
              <a:rPr lang="en-US" sz="3200" dirty="0"/>
              <a:t> foods.</a:t>
            </a:r>
          </a:p>
        </p:txBody>
      </p:sp>
      <p:sp>
        <p:nvSpPr>
          <p:cNvPr id="4" name="Slide Number Placeholder 3"/>
          <p:cNvSpPr>
            <a:spLocks noGrp="1"/>
          </p:cNvSpPr>
          <p:nvPr>
            <p:ph type="sldNum" sz="quarter" idx="12"/>
          </p:nvPr>
        </p:nvSpPr>
        <p:spPr/>
        <p:txBody>
          <a:bodyPr/>
          <a:lstStyle/>
          <a:p>
            <a:fld id="{6113E31D-E2AB-40D1-8B51-AFA5AFEF393A}" type="slidenum">
              <a:rPr lang="en-US" smtClean="0"/>
              <a:t>8</a:t>
            </a:fld>
            <a:endParaRPr lang="en-US" dirty="0"/>
          </a:p>
        </p:txBody>
      </p:sp>
      <p:pic>
        <p:nvPicPr>
          <p:cNvPr id="7" name="Picture 6"/>
          <p:cNvPicPr>
            <a:picLocks noChangeAspect="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tretch>
            <a:fillRect/>
          </a:stretch>
        </p:blipFill>
        <p:spPr>
          <a:xfrm>
            <a:off x="6540099" y="286604"/>
            <a:ext cx="1826661" cy="256048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016408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Word Identification</a:t>
            </a:r>
          </a:p>
        </p:txBody>
      </p:sp>
      <p:sp>
        <p:nvSpPr>
          <p:cNvPr id="3" name="Content Placeholder 2"/>
          <p:cNvSpPr>
            <a:spLocks noGrp="1"/>
          </p:cNvSpPr>
          <p:nvPr>
            <p:ph idx="1"/>
          </p:nvPr>
        </p:nvSpPr>
        <p:spPr>
          <a:xfrm>
            <a:off x="822960" y="2760134"/>
            <a:ext cx="7543800" cy="2316363"/>
          </a:xfrm>
        </p:spPr>
        <p:txBody>
          <a:bodyPr>
            <a:normAutofit/>
          </a:bodyPr>
          <a:lstStyle/>
          <a:p>
            <a:pPr>
              <a:lnSpc>
                <a:spcPct val="200000"/>
              </a:lnSpc>
            </a:pPr>
            <a:r>
              <a:rPr lang="en-US" sz="3200" dirty="0"/>
              <a:t>Their doctor told them to start </a:t>
            </a:r>
            <a:r>
              <a:rPr lang="en-US" sz="3200" dirty="0">
                <a:solidFill>
                  <a:schemeClr val="accent2"/>
                </a:solidFill>
              </a:rPr>
              <a:t>exercising</a:t>
            </a:r>
            <a:r>
              <a:rPr lang="en-US" sz="3200" dirty="0"/>
              <a:t> and eating </a:t>
            </a:r>
            <a:r>
              <a:rPr lang="en-US" sz="3200" dirty="0">
                <a:solidFill>
                  <a:schemeClr val="accent2"/>
                </a:solidFill>
              </a:rPr>
              <a:t>healthier</a:t>
            </a:r>
            <a:r>
              <a:rPr lang="en-US" sz="3200" dirty="0"/>
              <a:t> foods.</a:t>
            </a:r>
          </a:p>
        </p:txBody>
      </p:sp>
      <p:sp>
        <p:nvSpPr>
          <p:cNvPr id="4" name="Slide Number Placeholder 3"/>
          <p:cNvSpPr>
            <a:spLocks noGrp="1"/>
          </p:cNvSpPr>
          <p:nvPr>
            <p:ph type="sldNum" sz="quarter" idx="12"/>
          </p:nvPr>
        </p:nvSpPr>
        <p:spPr/>
        <p:txBody>
          <a:bodyPr/>
          <a:lstStyle/>
          <a:p>
            <a:fld id="{6113E31D-E2AB-40D1-8B51-AFA5AFEF393A}" type="slidenum">
              <a:rPr lang="en-US" smtClean="0"/>
              <a:t>9</a:t>
            </a:fld>
            <a:endParaRPr lang="en-US" dirty="0"/>
          </a:p>
        </p:txBody>
      </p:sp>
      <p:sp>
        <p:nvSpPr>
          <p:cNvPr id="5" name="Down Arrow Callout 4"/>
          <p:cNvSpPr/>
          <p:nvPr/>
        </p:nvSpPr>
        <p:spPr>
          <a:xfrm>
            <a:off x="4950372" y="1954924"/>
            <a:ext cx="3458991" cy="1340069"/>
          </a:xfrm>
          <a:prstGeom prst="downArrowCallout">
            <a:avLst>
              <a:gd name="adj1" fmla="val 15588"/>
              <a:gd name="adj2" fmla="val 17941"/>
              <a:gd name="adj3" fmla="val 25000"/>
              <a:gd name="adj4" fmla="val 64977"/>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200" dirty="0"/>
              <a:t>ex – </a:t>
            </a:r>
            <a:r>
              <a:rPr lang="en-US" sz="3200" dirty="0" err="1"/>
              <a:t>er</a:t>
            </a:r>
            <a:r>
              <a:rPr lang="en-US" sz="3200" dirty="0"/>
              <a:t> – </a:t>
            </a:r>
            <a:r>
              <a:rPr lang="en-US" sz="3200" dirty="0" err="1"/>
              <a:t>cise</a:t>
            </a:r>
            <a:r>
              <a:rPr lang="en-US" sz="3200" dirty="0"/>
              <a:t>  </a:t>
            </a:r>
            <a:r>
              <a:rPr lang="en-US" sz="4000" dirty="0"/>
              <a:t>+</a:t>
            </a:r>
            <a:r>
              <a:rPr lang="en-US" sz="3200" dirty="0"/>
              <a:t> </a:t>
            </a:r>
            <a:r>
              <a:rPr lang="en-US" sz="3200" dirty="0" err="1"/>
              <a:t>ing</a:t>
            </a:r>
            <a:endParaRPr lang="en-US" sz="3200" dirty="0"/>
          </a:p>
        </p:txBody>
      </p:sp>
      <p:sp>
        <p:nvSpPr>
          <p:cNvPr id="6" name="Up Arrow Callout 5"/>
          <p:cNvSpPr/>
          <p:nvPr/>
        </p:nvSpPr>
        <p:spPr>
          <a:xfrm>
            <a:off x="2159876" y="4510107"/>
            <a:ext cx="2632842" cy="1371600"/>
          </a:xfrm>
          <a:prstGeom prst="upArrowCallout">
            <a:avLst>
              <a:gd name="adj1" fmla="val 15805"/>
              <a:gd name="adj2" fmla="val 18103"/>
              <a:gd name="adj3" fmla="val 25000"/>
              <a:gd name="adj4" fmla="val 64977"/>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200" dirty="0"/>
              <a:t>health – y </a:t>
            </a:r>
            <a:r>
              <a:rPr lang="en-US" sz="4000" dirty="0"/>
              <a:t>+</a:t>
            </a:r>
            <a:r>
              <a:rPr lang="en-US" sz="2800" dirty="0"/>
              <a:t> </a:t>
            </a:r>
            <a:r>
              <a:rPr lang="en-US" sz="3200" dirty="0" err="1"/>
              <a:t>er</a:t>
            </a:r>
            <a:endParaRPr lang="en-US" sz="3200" dirty="0"/>
          </a:p>
        </p:txBody>
      </p:sp>
      <p:cxnSp>
        <p:nvCxnSpPr>
          <p:cNvPr id="8" name="Straight Connector 7" title="strike out"/>
          <p:cNvCxnSpPr/>
          <p:nvPr/>
        </p:nvCxnSpPr>
        <p:spPr>
          <a:xfrm flipH="1">
            <a:off x="6952593" y="2222938"/>
            <a:ext cx="346841" cy="53719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title="strike out"/>
          <p:cNvCxnSpPr/>
          <p:nvPr/>
        </p:nvCxnSpPr>
        <p:spPr>
          <a:xfrm flipH="1">
            <a:off x="3636579" y="5230945"/>
            <a:ext cx="346841" cy="53719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581539" y="4890979"/>
            <a:ext cx="456920" cy="584775"/>
          </a:xfrm>
          <a:prstGeom prst="rect">
            <a:avLst/>
          </a:prstGeom>
          <a:noFill/>
        </p:spPr>
        <p:txBody>
          <a:bodyPr wrap="square" rtlCol="0">
            <a:spAutoFit/>
          </a:bodyPr>
          <a:lstStyle/>
          <a:p>
            <a:pPr algn="ctr"/>
            <a:r>
              <a:rPr lang="en-US" sz="3200">
                <a:solidFill>
                  <a:schemeClr val="bg1"/>
                </a:solidFill>
              </a:rPr>
              <a:t>i</a:t>
            </a:r>
            <a:endParaRPr lang="en-US" sz="3200" dirty="0">
              <a:solidFill>
                <a:schemeClr val="bg1"/>
              </a:solidFill>
            </a:endParaRPr>
          </a:p>
        </p:txBody>
      </p:sp>
    </p:spTree>
    <p:extLst>
      <p:ext uri="{BB962C8B-B14F-4D97-AF65-F5344CB8AC3E}">
        <p14:creationId xmlns:p14="http://schemas.microsoft.com/office/powerpoint/2010/main" val="172005384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1f0af13e-5fb7-4493-bc81-3efe4202726c">
      <UserInfo>
        <DisplayName/>
        <AccountId xsi:nil="true"/>
        <AccountType/>
      </UserInfo>
    </SharedWithUsers>
    <_ip_UnifiedCompliancePolicyUIAction xmlns="http://schemas.microsoft.com/sharepoint/v3" xsi:nil="true"/>
    <Workgroup xmlns="22282f21-bbc9-49f1-b94b-b86d50f7bb86" xsi:nil="true"/>
    <_ip_UnifiedCompliancePolicyProperties xmlns="http://schemas.microsoft.com/sharepoint/v3" xsi:nil="true"/>
    <TaxKeywordTaxHTField xmlns="1f0af13e-5fb7-4493-bc81-3efe4202726c">
      <Terms xmlns="http://schemas.microsoft.com/office/infopath/2007/PartnerControls"/>
    </TaxKeywordTaxHTField>
    <Year xmlns="22282f21-bbc9-49f1-b94b-b86d50f7bb86" xsi:nil="true"/>
    <TaxCatchAll xmlns="1f0af13e-5fb7-4493-bc81-3efe4202726c"/>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8EA3B46EE3F1141B58BE9D51BC1E025" ma:contentTypeVersion="14" ma:contentTypeDescription="Create a new document." ma:contentTypeScope="" ma:versionID="4480d47d2ebae97162036f69dd524206">
  <xsd:schema xmlns:xsd="http://www.w3.org/2001/XMLSchema" xmlns:xs="http://www.w3.org/2001/XMLSchema" xmlns:p="http://schemas.microsoft.com/office/2006/metadata/properties" xmlns:ns1="http://schemas.microsoft.com/sharepoint/v3" xmlns:ns2="22282f21-bbc9-49f1-b94b-b86d50f7bb86" xmlns:ns3="1f0af13e-5fb7-4493-bc81-3efe4202726c" targetNamespace="http://schemas.microsoft.com/office/2006/metadata/properties" ma:root="true" ma:fieldsID="75226643c40a932f3e8a36396b735696" ns1:_="" ns2:_="" ns3:_="">
    <xsd:import namespace="http://schemas.microsoft.com/sharepoint/v3"/>
    <xsd:import namespace="22282f21-bbc9-49f1-b94b-b86d50f7bb86"/>
    <xsd:import namespace="1f0af13e-5fb7-4493-bc81-3efe4202726c"/>
    <xsd:element name="properties">
      <xsd:complexType>
        <xsd:sequence>
          <xsd:element name="documentManagement">
            <xsd:complexType>
              <xsd:all>
                <xsd:element ref="ns2:Year" minOccurs="0"/>
                <xsd:element ref="ns2:Workgroup" minOccurs="0"/>
                <xsd:element ref="ns3:TaxKeywordTaxHTField" minOccurs="0"/>
                <xsd:element ref="ns3:TaxCatchAll" minOccurs="0"/>
                <xsd:element ref="ns2:MediaServiceMetadata" minOccurs="0"/>
                <xsd:element ref="ns2:MediaServiceFastMetadata" minOccurs="0"/>
                <xsd:element ref="ns2:MediaServiceAutoTags" minOccurs="0"/>
                <xsd:element ref="ns2:MediaServiceDateTaken" minOccurs="0"/>
                <xsd:element ref="ns3:SharedWithUsers" minOccurs="0"/>
                <xsd:element ref="ns3:SharedWithDetails" minOccurs="0"/>
                <xsd:element ref="ns2:MediaServiceOCR"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2282f21-bbc9-49f1-b94b-b86d50f7bb86" elementFormDefault="qualified">
    <xsd:import namespace="http://schemas.microsoft.com/office/2006/documentManagement/types"/>
    <xsd:import namespace="http://schemas.microsoft.com/office/infopath/2007/PartnerControls"/>
    <xsd:element name="Year" ma:index="8" nillable="true" ma:displayName="Year" ma:format="Dropdown" ma:internalName="Year">
      <xsd:simpleType>
        <xsd:restriction base="dms:Choice">
          <xsd:enumeration value="2017"/>
          <xsd:enumeration value="2018"/>
          <xsd:enumeration value="2019"/>
          <xsd:enumeration value="2020"/>
        </xsd:restriction>
      </xsd:simpleType>
    </xsd:element>
    <xsd:element name="Workgroup" ma:index="9" nillable="true" ma:displayName="Workgroup" ma:format="Dropdown" ma:internalName="Workgroup">
      <xsd:simpleType>
        <xsd:restriction base="dms:Choice">
          <xsd:enumeration value="Name 1"/>
          <xsd:enumeration value="Name 2"/>
          <xsd:enumeration value="Name 3"/>
          <xsd:enumeration value="Name 4"/>
          <xsd:enumeration value="Name 5"/>
        </xsd:restriction>
      </xsd:simpleType>
    </xsd:element>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AutoTags" ma:index="15" nillable="true" ma:displayName="MediaServiceAutoTags" ma:description="" ma:internalName="MediaServiceAutoTags" ma:readOnly="true">
      <xsd:simpleType>
        <xsd:restriction base="dms:Text"/>
      </xsd:simpleType>
    </xsd:element>
    <xsd:element name="MediaServiceDateTaken" ma:index="16" nillable="true" ma:displayName="MediaServiceDateTaken" ma:description="" ma:hidden="true" ma:internalName="MediaServiceDateTaken" ma:readOnly="true">
      <xsd:simpleType>
        <xsd:restriction base="dms:Text"/>
      </xsd:simpleType>
    </xsd:element>
    <xsd:element name="MediaServiceOCR" ma:index="19" nillable="true" ma:displayName="MediaServiceOCR"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f0af13e-5fb7-4493-bc81-3efe4202726c"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fa234302-c66b-46dd-a378-97af78cf0c64"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description="" ma:hidden="true" ma:list="{8b494e97-dd4f-4576-bee5-ba1f0d5a8f15}" ma:internalName="TaxCatchAll" ma:showField="CatchAllData" ma:web="1f0af13e-5fb7-4493-bc81-3efe4202726c">
      <xsd:complexType>
        <xsd:complexContent>
          <xsd:extension base="dms:MultiChoiceLookup">
            <xsd:sequence>
              <xsd:element name="Value" type="dms:Lookup" maxOccurs="unbounded" minOccurs="0" nillable="true"/>
            </xsd:sequence>
          </xsd:extension>
        </xsd:complexContent>
      </xsd:complexType>
    </xsd:element>
    <xsd:element name="SharedWithUsers" ma:index="17"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ECFE934-2083-444D-AF13-379B73C03676}">
  <ds:schemaRefs>
    <ds:schemaRef ds:uri="http://schemas.microsoft.com/office/2006/metadata/properties"/>
    <ds:schemaRef ds:uri="http://schemas.microsoft.com/office/2006/documentManagement/types"/>
    <ds:schemaRef ds:uri="http://www.w3.org/XML/1998/namespace"/>
    <ds:schemaRef ds:uri="http://purl.org/dc/dcmitype/"/>
    <ds:schemaRef ds:uri="http://schemas.openxmlformats.org/package/2006/metadata/core-properties"/>
    <ds:schemaRef ds:uri="http://purl.org/dc/elements/1.1/"/>
    <ds:schemaRef ds:uri="http://purl.org/dc/terms/"/>
    <ds:schemaRef ds:uri="1f0af13e-5fb7-4493-bc81-3efe4202726c"/>
    <ds:schemaRef ds:uri="http://schemas.microsoft.com/office/infopath/2007/PartnerControls"/>
    <ds:schemaRef ds:uri="22282f21-bbc9-49f1-b94b-b86d50f7bb86"/>
    <ds:schemaRef ds:uri="http://schemas.microsoft.com/sharepoint/v3"/>
  </ds:schemaRefs>
</ds:datastoreItem>
</file>

<file path=customXml/itemProps2.xml><?xml version="1.0" encoding="utf-8"?>
<ds:datastoreItem xmlns:ds="http://schemas.openxmlformats.org/officeDocument/2006/customXml" ds:itemID="{E692B9E3-1EE7-4DDC-A9BA-DACD749BAEF4}">
  <ds:schemaRefs>
    <ds:schemaRef ds:uri="http://schemas.microsoft.com/sharepoint/v3/contenttype/forms"/>
  </ds:schemaRefs>
</ds:datastoreItem>
</file>

<file path=customXml/itemProps3.xml><?xml version="1.0" encoding="utf-8"?>
<ds:datastoreItem xmlns:ds="http://schemas.openxmlformats.org/officeDocument/2006/customXml" ds:itemID="{B92E61A8-D4BD-4458-9FB9-F91895743D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2282f21-bbc9-49f1-b94b-b86d50f7bb86"/>
    <ds:schemaRef ds:uri="1f0af13e-5fb7-4493-bc81-3efe4202726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Retrospect</Template>
  <TotalTime>26346</TotalTime>
  <Words>3309</Words>
  <Application>Microsoft Macintosh PowerPoint</Application>
  <PresentationFormat>On-screen Show (4:3)</PresentationFormat>
  <Paragraphs>165</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Retrospect</vt:lpstr>
      <vt:lpstr>What Are the Important Reading Skills for Middle School Students?</vt:lpstr>
      <vt:lpstr>Agenda</vt:lpstr>
      <vt:lpstr>Am I a good reader?</vt:lpstr>
      <vt:lpstr>How do you know if someone is a good reader?</vt:lpstr>
      <vt:lpstr>How do you know if someone is a good reader?</vt:lpstr>
      <vt:lpstr>PowerPoint Presentation</vt:lpstr>
      <vt:lpstr>   180 days of school x 20 minutes of reading  1,800,000 words</vt:lpstr>
      <vt:lpstr>Word Identification</vt:lpstr>
      <vt:lpstr>Word Identification</vt:lpstr>
      <vt:lpstr>Fluency</vt:lpstr>
      <vt:lpstr>Fluency</vt:lpstr>
      <vt:lpstr>Comprehension</vt:lpstr>
      <vt:lpstr>Comprehension</vt:lpstr>
      <vt:lpstr>PowerPoint Presentation</vt:lpstr>
      <vt:lpstr>Questions?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Are the Important Reading Skills for Adolescents?</dc:title>
  <dc:creator>Reed, Deborah</dc:creator>
  <cp:lastModifiedBy>Tom Tranfaglia</cp:lastModifiedBy>
  <cp:revision>123</cp:revision>
  <dcterms:created xsi:type="dcterms:W3CDTF">2016-02-04T20:41:01Z</dcterms:created>
  <dcterms:modified xsi:type="dcterms:W3CDTF">2019-10-07T22:23:59Z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1600</vt:r8>
  </property>
  <property fmtid="{D5CDD505-2E9C-101B-9397-08002B2CF9AE}" pid="3" name="ContentTypeId">
    <vt:lpwstr>0x01010058EA3B46EE3F1141B58BE9D51BC1E025</vt:lpwstr>
  </property>
  <property fmtid="{D5CDD505-2E9C-101B-9397-08002B2CF9AE}" pid="4" name="_SourceUrl">
    <vt:lpwstr/>
  </property>
  <property fmtid="{D5CDD505-2E9C-101B-9397-08002B2CF9AE}" pid="5" name="_SharedFileIndex">
    <vt:lpwstr/>
  </property>
  <property fmtid="{D5CDD505-2E9C-101B-9397-08002B2CF9AE}" pid="6" name="ComplianceAssetId">
    <vt:lpwstr/>
  </property>
  <property fmtid="{D5CDD505-2E9C-101B-9397-08002B2CF9AE}" pid="7" name="TaxKeyword">
    <vt:lpwstr/>
  </property>
</Properties>
</file>