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60" r:id="rId6"/>
    <p:sldId id="261" r:id="rId7"/>
    <p:sldId id="263" r:id="rId8"/>
    <p:sldId id="262" r:id="rId9"/>
    <p:sldId id="264" r:id="rId10"/>
    <p:sldId id="273" r:id="rId11"/>
    <p:sldId id="266" r:id="rId12"/>
    <p:sldId id="265" r:id="rId13"/>
    <p:sldId id="268" r:id="rId14"/>
    <p:sldId id="267" r:id="rId15"/>
    <p:sldId id="269" r:id="rId16"/>
    <p:sldId id="270" r:id="rId17"/>
    <p:sldId id="271" r:id="rId18"/>
    <p:sldId id="272"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7A0FB9-EB51-425F-9456-D33BB1C13147}" v="2" dt="2020-10-21T21:45:19.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6" autoAdjust="0"/>
    <p:restoredTop sz="80548"/>
  </p:normalViewPr>
  <p:slideViewPr>
    <p:cSldViewPr snapToGrid="0" snapToObjects="1">
      <p:cViewPr varScale="1">
        <p:scale>
          <a:sx n="93" d="100"/>
          <a:sy n="93" d="100"/>
        </p:scale>
        <p:origin x="189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w" userId="9a582faea0c79294" providerId="LiveId" clId="{FE7A0FB9-EB51-425F-9456-D33BB1C13147}"/>
    <pc:docChg chg="addSld modSld modMainMaster">
      <pc:chgData name="alan w" userId="9a582faea0c79294" providerId="LiveId" clId="{FE7A0FB9-EB51-425F-9456-D33BB1C13147}" dt="2020-10-21T21:45:19.420" v="46"/>
      <pc:docMkLst>
        <pc:docMk/>
      </pc:docMkLst>
      <pc:sldChg chg="add">
        <pc:chgData name="alan w" userId="9a582faea0c79294" providerId="LiveId" clId="{FE7A0FB9-EB51-425F-9456-D33BB1C13147}" dt="2020-10-21T21:45:19.420" v="46"/>
        <pc:sldMkLst>
          <pc:docMk/>
          <pc:sldMk cId="1495760276" sldId="274"/>
        </pc:sldMkLst>
      </pc:sldChg>
      <pc:sldMasterChg chg="modSldLayout">
        <pc:chgData name="alan w" userId="9a582faea0c79294" providerId="LiveId" clId="{FE7A0FB9-EB51-425F-9456-D33BB1C13147}" dt="2020-10-21T21:44:48.371" v="45" actId="22"/>
        <pc:sldMasterMkLst>
          <pc:docMk/>
          <pc:sldMasterMk cId="0" sldId="2147483648"/>
        </pc:sldMasterMkLst>
        <pc:sldLayoutChg chg="addSp modSp mod">
          <pc:chgData name="alan w" userId="9a582faea0c79294" providerId="LiveId" clId="{FE7A0FB9-EB51-425F-9456-D33BB1C13147}" dt="2020-10-21T21:44:27.607" v="35" actId="1076"/>
          <pc:sldLayoutMkLst>
            <pc:docMk/>
            <pc:sldMasterMk cId="0" sldId="2147483648"/>
            <pc:sldLayoutMk cId="0" sldId="2147483649"/>
          </pc:sldLayoutMkLst>
          <pc:picChg chg="add mod">
            <ac:chgData name="alan w" userId="9a582faea0c79294" providerId="LiveId" clId="{FE7A0FB9-EB51-425F-9456-D33BB1C13147}" dt="2020-10-21T21:44:27.607" v="35" actId="1076"/>
            <ac:picMkLst>
              <pc:docMk/>
              <pc:sldMasterMk cId="0" sldId="2147483648"/>
              <pc:sldLayoutMk cId="0" sldId="2147483649"/>
              <ac:picMk id="11" creationId="{6F6FA237-165B-4172-83AF-BD4E64934AD5}"/>
            </ac:picMkLst>
          </pc:picChg>
        </pc:sldLayoutChg>
        <pc:sldLayoutChg chg="addSp mod">
          <pc:chgData name="alan w" userId="9a582faea0c79294" providerId="LiveId" clId="{FE7A0FB9-EB51-425F-9456-D33BB1C13147}" dt="2020-10-21T21:44:33.867" v="37" actId="22"/>
          <pc:sldLayoutMkLst>
            <pc:docMk/>
            <pc:sldMasterMk cId="0" sldId="2147483648"/>
            <pc:sldLayoutMk cId="0" sldId="2147483651"/>
          </pc:sldLayoutMkLst>
          <pc:picChg chg="add">
            <ac:chgData name="alan w" userId="9a582faea0c79294" providerId="LiveId" clId="{FE7A0FB9-EB51-425F-9456-D33BB1C13147}" dt="2020-10-21T21:44:33.867" v="37" actId="22"/>
            <ac:picMkLst>
              <pc:docMk/>
              <pc:sldMasterMk cId="0" sldId="2147483648"/>
              <pc:sldLayoutMk cId="0" sldId="2147483651"/>
              <ac:picMk id="11" creationId="{BBD1CB99-11AA-41F8-A3D7-683FD41A3342}"/>
            </ac:picMkLst>
          </pc:picChg>
        </pc:sldLayoutChg>
        <pc:sldLayoutChg chg="addSp mod">
          <pc:chgData name="alan w" userId="9a582faea0c79294" providerId="LiveId" clId="{FE7A0FB9-EB51-425F-9456-D33BB1C13147}" dt="2020-10-21T21:44:35.400" v="38" actId="22"/>
          <pc:sldLayoutMkLst>
            <pc:docMk/>
            <pc:sldMasterMk cId="0" sldId="2147483648"/>
            <pc:sldLayoutMk cId="0" sldId="2147483652"/>
          </pc:sldLayoutMkLst>
          <pc:picChg chg="add">
            <ac:chgData name="alan w" userId="9a582faea0c79294" providerId="LiveId" clId="{FE7A0FB9-EB51-425F-9456-D33BB1C13147}" dt="2020-10-21T21:44:35.400" v="38" actId="22"/>
            <ac:picMkLst>
              <pc:docMk/>
              <pc:sldMasterMk cId="0" sldId="2147483648"/>
              <pc:sldLayoutMk cId="0" sldId="2147483652"/>
              <ac:picMk id="2" creationId="{C98961AA-7CBA-4BCE-A85E-ADB5E7133ACC}"/>
            </ac:picMkLst>
          </pc:picChg>
        </pc:sldLayoutChg>
        <pc:sldLayoutChg chg="addSp mod">
          <pc:chgData name="alan w" userId="9a582faea0c79294" providerId="LiveId" clId="{FE7A0FB9-EB51-425F-9456-D33BB1C13147}" dt="2020-10-21T21:44:37.419" v="39" actId="22"/>
          <pc:sldLayoutMkLst>
            <pc:docMk/>
            <pc:sldMasterMk cId="0" sldId="2147483648"/>
            <pc:sldLayoutMk cId="0" sldId="2147483653"/>
          </pc:sldLayoutMkLst>
          <pc:picChg chg="add">
            <ac:chgData name="alan w" userId="9a582faea0c79294" providerId="LiveId" clId="{FE7A0FB9-EB51-425F-9456-D33BB1C13147}" dt="2020-10-21T21:44:37.419" v="39" actId="22"/>
            <ac:picMkLst>
              <pc:docMk/>
              <pc:sldMasterMk cId="0" sldId="2147483648"/>
              <pc:sldLayoutMk cId="0" sldId="2147483653"/>
              <ac:picMk id="2" creationId="{F8964491-C832-4267-8024-EC414E605392}"/>
            </ac:picMkLst>
          </pc:picChg>
        </pc:sldLayoutChg>
        <pc:sldLayoutChg chg="addSp mod">
          <pc:chgData name="alan w" userId="9a582faea0c79294" providerId="LiveId" clId="{FE7A0FB9-EB51-425F-9456-D33BB1C13147}" dt="2020-10-21T21:44:39.123" v="40" actId="22"/>
          <pc:sldLayoutMkLst>
            <pc:docMk/>
            <pc:sldMasterMk cId="0" sldId="2147483648"/>
            <pc:sldLayoutMk cId="0" sldId="2147483654"/>
          </pc:sldLayoutMkLst>
          <pc:picChg chg="add">
            <ac:chgData name="alan w" userId="9a582faea0c79294" providerId="LiveId" clId="{FE7A0FB9-EB51-425F-9456-D33BB1C13147}" dt="2020-10-21T21:44:39.123" v="40" actId="22"/>
            <ac:picMkLst>
              <pc:docMk/>
              <pc:sldMasterMk cId="0" sldId="2147483648"/>
              <pc:sldLayoutMk cId="0" sldId="2147483654"/>
              <ac:picMk id="7" creationId="{09B2AC95-348A-4C20-BB94-8AC93BD022B3}"/>
            </ac:picMkLst>
          </pc:picChg>
        </pc:sldLayoutChg>
        <pc:sldLayoutChg chg="addSp mod">
          <pc:chgData name="alan w" userId="9a582faea0c79294" providerId="LiveId" clId="{FE7A0FB9-EB51-425F-9456-D33BB1C13147}" dt="2020-10-21T21:44:40.978" v="41" actId="22"/>
          <pc:sldLayoutMkLst>
            <pc:docMk/>
            <pc:sldMasterMk cId="0" sldId="2147483648"/>
            <pc:sldLayoutMk cId="0" sldId="2147483655"/>
          </pc:sldLayoutMkLst>
          <pc:picChg chg="add">
            <ac:chgData name="alan w" userId="9a582faea0c79294" providerId="LiveId" clId="{FE7A0FB9-EB51-425F-9456-D33BB1C13147}" dt="2020-10-21T21:44:40.978" v="41" actId="22"/>
            <ac:picMkLst>
              <pc:docMk/>
              <pc:sldMasterMk cId="0" sldId="2147483648"/>
              <pc:sldLayoutMk cId="0" sldId="2147483655"/>
              <ac:picMk id="2" creationId="{BC4DCE5F-A8B5-46CF-B628-AF48EA22D4E7}"/>
            </ac:picMkLst>
          </pc:picChg>
        </pc:sldLayoutChg>
        <pc:sldLayoutChg chg="addSp mod">
          <pc:chgData name="alan w" userId="9a582faea0c79294" providerId="LiveId" clId="{FE7A0FB9-EB51-425F-9456-D33BB1C13147}" dt="2020-10-21T21:44:42.435" v="42" actId="22"/>
          <pc:sldLayoutMkLst>
            <pc:docMk/>
            <pc:sldMasterMk cId="0" sldId="2147483648"/>
            <pc:sldLayoutMk cId="0" sldId="2147483656"/>
          </pc:sldLayoutMkLst>
          <pc:picChg chg="add">
            <ac:chgData name="alan w" userId="9a582faea0c79294" providerId="LiveId" clId="{FE7A0FB9-EB51-425F-9456-D33BB1C13147}" dt="2020-10-21T21:44:42.435" v="42" actId="22"/>
            <ac:picMkLst>
              <pc:docMk/>
              <pc:sldMasterMk cId="0" sldId="2147483648"/>
              <pc:sldLayoutMk cId="0" sldId="2147483656"/>
              <ac:picMk id="11" creationId="{9C9E7974-4247-4ACD-B578-CB5C244B8F49}"/>
            </ac:picMkLst>
          </pc:picChg>
        </pc:sldLayoutChg>
        <pc:sldLayoutChg chg="addSp mod">
          <pc:chgData name="alan w" userId="9a582faea0c79294" providerId="LiveId" clId="{FE7A0FB9-EB51-425F-9456-D33BB1C13147}" dt="2020-10-21T21:44:44.899" v="43" actId="22"/>
          <pc:sldLayoutMkLst>
            <pc:docMk/>
            <pc:sldMasterMk cId="0" sldId="2147483648"/>
            <pc:sldLayoutMk cId="0" sldId="2147483657"/>
          </pc:sldLayoutMkLst>
          <pc:picChg chg="add">
            <ac:chgData name="alan w" userId="9a582faea0c79294" providerId="LiveId" clId="{FE7A0FB9-EB51-425F-9456-D33BB1C13147}" dt="2020-10-21T21:44:44.899" v="43" actId="22"/>
            <ac:picMkLst>
              <pc:docMk/>
              <pc:sldMasterMk cId="0" sldId="2147483648"/>
              <pc:sldLayoutMk cId="0" sldId="2147483657"/>
              <ac:picMk id="11" creationId="{5207CC7E-2EFD-4D79-9673-870417C164E4}"/>
            </ac:picMkLst>
          </pc:picChg>
        </pc:sldLayoutChg>
        <pc:sldLayoutChg chg="addSp mod">
          <pc:chgData name="alan w" userId="9a582faea0c79294" providerId="LiveId" clId="{FE7A0FB9-EB51-425F-9456-D33BB1C13147}" dt="2020-10-21T21:44:46.796" v="44" actId="22"/>
          <pc:sldLayoutMkLst>
            <pc:docMk/>
            <pc:sldMasterMk cId="0" sldId="2147483648"/>
            <pc:sldLayoutMk cId="0" sldId="2147483658"/>
          </pc:sldLayoutMkLst>
          <pc:picChg chg="add">
            <ac:chgData name="alan w" userId="9a582faea0c79294" providerId="LiveId" clId="{FE7A0FB9-EB51-425F-9456-D33BB1C13147}" dt="2020-10-21T21:44:46.796" v="44" actId="22"/>
            <ac:picMkLst>
              <pc:docMk/>
              <pc:sldMasterMk cId="0" sldId="2147483648"/>
              <pc:sldLayoutMk cId="0" sldId="2147483658"/>
              <ac:picMk id="8" creationId="{23E02E51-D723-41DF-9985-61AC3376AE36}"/>
            </ac:picMkLst>
          </pc:picChg>
        </pc:sldLayoutChg>
        <pc:sldLayoutChg chg="addSp mod">
          <pc:chgData name="alan w" userId="9a582faea0c79294" providerId="LiveId" clId="{FE7A0FB9-EB51-425F-9456-D33BB1C13147}" dt="2020-10-21T21:44:48.371" v="45" actId="22"/>
          <pc:sldLayoutMkLst>
            <pc:docMk/>
            <pc:sldMasterMk cId="0" sldId="2147483648"/>
            <pc:sldLayoutMk cId="0" sldId="2147483659"/>
          </pc:sldLayoutMkLst>
          <pc:picChg chg="add">
            <ac:chgData name="alan w" userId="9a582faea0c79294" providerId="LiveId" clId="{FE7A0FB9-EB51-425F-9456-D33BB1C13147}" dt="2020-10-21T21:44:48.371" v="45" actId="22"/>
            <ac:picMkLst>
              <pc:docMk/>
              <pc:sldMasterMk cId="0" sldId="2147483648"/>
              <pc:sldLayoutMk cId="0" sldId="2147483659"/>
              <ac:picMk id="10" creationId="{B9A7ABAC-131E-4995-90C5-C75406B5272F}"/>
            </ac:picMkLst>
          </pc:picChg>
        </pc:sldLayoutChg>
        <pc:sldLayoutChg chg="addSp mod">
          <pc:chgData name="alan w" userId="9a582faea0c79294" providerId="LiveId" clId="{FE7A0FB9-EB51-425F-9456-D33BB1C13147}" dt="2020-10-21T21:44:31.781" v="36" actId="22"/>
          <pc:sldLayoutMkLst>
            <pc:docMk/>
            <pc:sldMasterMk cId="0" sldId="2147483648"/>
            <pc:sldLayoutMk cId="0" sldId="2147483660"/>
          </pc:sldLayoutMkLst>
          <pc:picChg chg="add">
            <ac:chgData name="alan w" userId="9a582faea0c79294" providerId="LiveId" clId="{FE7A0FB9-EB51-425F-9456-D33BB1C13147}" dt="2020-10-21T21:44:31.781" v="36" actId="22"/>
            <ac:picMkLst>
              <pc:docMk/>
              <pc:sldMasterMk cId="0" sldId="2147483648"/>
              <pc:sldLayoutMk cId="0" sldId="2147483660"/>
              <ac:picMk id="8" creationId="{9DF85B03-FF91-41F5-A49E-42087D0A860E}"/>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F4C9E2-37AE-E346-AF15-FD460C43C647}" type="datetimeFigureOut">
              <a:rPr lang="en-US" smtClean="0"/>
              <a:t>11/17/2020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4C83A2-2D32-C442-A224-BA997F696EB7}" type="slidenum">
              <a:rPr lang="en-US" smtClean="0"/>
              <a:t>‹#›</a:t>
            </a:fld>
            <a:endParaRPr lang="en-US"/>
          </a:p>
        </p:txBody>
      </p:sp>
    </p:spTree>
    <p:extLst>
      <p:ext uri="{BB962C8B-B14F-4D97-AF65-F5344CB8AC3E}">
        <p14:creationId xmlns:p14="http://schemas.microsoft.com/office/powerpoint/2010/main" val="259527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ECD86-FBC3-C148-9F6E-EF0F704110BB}" type="datetimeFigureOut">
              <a:rPr lang="en-US" smtClean="0"/>
              <a:t>11/17/2020</a:t>
            </a:fld>
            <a:endParaRPr lang="es-E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FDE5F-761A-834B-B6C6-6695C045B70C}" type="slidenum">
              <a:rPr lang="en-US" smtClean="0"/>
              <a:t>‹#›</a:t>
            </a:fld>
            <a:endParaRPr lang="es-ES" dirty="0"/>
          </a:p>
        </p:txBody>
      </p:sp>
    </p:spTree>
    <p:extLst>
      <p:ext uri="{BB962C8B-B14F-4D97-AF65-F5344CB8AC3E}">
        <p14:creationId xmlns:p14="http://schemas.microsoft.com/office/powerpoint/2010/main" val="423652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[Exhiba esta diapositiva mientras recibe a los participantes y distribuye la información impresa.]</a:t>
            </a:r>
          </a:p>
        </p:txBody>
      </p:sp>
      <p:sp>
        <p:nvSpPr>
          <p:cNvPr id="4" name="Slide Number Placeholder 3"/>
          <p:cNvSpPr>
            <a:spLocks noGrp="1"/>
          </p:cNvSpPr>
          <p:nvPr>
            <p:ph type="sldNum" sz="quarter" idx="10"/>
          </p:nvPr>
        </p:nvSpPr>
        <p:spPr/>
        <p:txBody>
          <a:bodyPr/>
          <a:lstStyle/>
          <a:p>
            <a:fld id="{1B2FDE5F-761A-834B-B6C6-6695C045B70C}" type="slidenum">
              <a:rPr lang="en-US" smtClean="0"/>
              <a:t>1</a:t>
            </a:fld>
            <a:endParaRPr lang="es-ES" dirty="0"/>
          </a:p>
        </p:txBody>
      </p:sp>
    </p:spTree>
    <p:extLst>
      <p:ext uri="{BB962C8B-B14F-4D97-AF65-F5344CB8AC3E}">
        <p14:creationId xmlns:p14="http://schemas.microsoft.com/office/powerpoint/2010/main" val="169936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i="1" dirty="0"/>
              <a:t>Las oraciones en esta diapositiva también se extrajeron de un relato que leí anteriormente.  </a:t>
            </a:r>
            <a:r>
              <a:rPr lang="es-ES" i="0" dirty="0"/>
              <a:t>[Lea las dos oraciones en la diapositiva para darles a los participantes otra oportunidad de escuchar cómo se dicen en voz alta.</a:t>
            </a:r>
          </a:p>
          <a:p>
            <a:endParaRPr lang="es-ES" i="1" dirty="0"/>
          </a:p>
          <a:p>
            <a:r>
              <a:rPr lang="es-ES" i="1" baseline="0" dirty="0"/>
              <a:t>Estas oraciones son más largas que aquellas que se les pide leer a los estudiantes más jóvenes. Para comprender el relato, hay que leer todas las oraciones de manera fluida –sin importar que tan largas o cortas sean. Esto implica leer el relato a una velocidad apropiada –ni demasiado rápido ni demasiado lento. También hay que identificar todas las palabras o decirlas en voz alta correctamente. Finalmente, en algunos puntos se puede hacer una pausa o leer más lentamente, o quizás cambiar cómo se usa la voz mientras se leen las oraciones para que tengan más sentido.  </a:t>
            </a:r>
          </a:p>
          <a:p>
            <a:endParaRPr lang="es-ES" i="1" baseline="0" dirty="0"/>
          </a:p>
          <a:p>
            <a:r>
              <a:rPr lang="es-ES" i="1" baseline="0" dirty="0"/>
              <a:t>Para los estudiantes que aún están aprendiendo inglés y los que tienen problemas de aprendizaje, las destrezas de fluidez que acabo de describir pueden se difíciles para ellos.</a:t>
            </a:r>
          </a:p>
          <a:p>
            <a:endParaRPr lang="es-ES" i="1" baseline="0" dirty="0"/>
          </a:p>
          <a:p>
            <a:r>
              <a:rPr lang="es-ES" i="1" baseline="0" dirty="0"/>
              <a:t>¿Se ofrece alguien para practicar la lectura de estas oraciones en nuestro grupo? </a:t>
            </a:r>
          </a:p>
          <a:p>
            <a:endParaRPr lang="es-ES" i="1" baseline="0" dirty="0"/>
          </a:p>
          <a:p>
            <a:r>
              <a:rPr lang="es-ES" i="0" baseline="0" dirty="0"/>
              <a:t>[Elija un voluntario que según su criterio tiene suficientes destrezas de lectura en inglés.]</a:t>
            </a:r>
          </a:p>
          <a:p>
            <a:endParaRPr lang="es-ES" i="0" baseline="0" dirty="0"/>
          </a:p>
          <a:p>
            <a:r>
              <a:rPr lang="es-ES" i="1" baseline="0" dirty="0"/>
              <a:t>Mientras esté leyendo, piense en qué debe hacer para que usted mismo y las personas que escuchan comprendan el relato. ¿Qué tan rápidamente piensa que debe leer para asegurarse de que puede comprender el significado de las oraciones?  ¿De qué manera puede usar su voz para que los oyentes comprendan las oraciones?   </a:t>
            </a:r>
          </a:p>
          <a:p>
            <a:endParaRPr lang="es-ES" i="1" baseline="0" dirty="0"/>
          </a:p>
          <a:p>
            <a:r>
              <a:rPr lang="es-ES" i="0" baseline="0" dirty="0"/>
              <a:t>[Pídale al voluntario que lea las oraciones en voz alta 2 o 3 veces seguidas. Obsérvelos y ofrezca su ayuda si lo considera necesario. Agradezca al voluntario. Pídales a los oyentes que respondan las siguientes preguntas.]</a:t>
            </a:r>
          </a:p>
          <a:p>
            <a:endParaRPr lang="es-ES"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s-ES" i="1" baseline="0" dirty="0"/>
              <a:t>¿Sonó natural la forma cómo nuestro(a) amigo(a) leyó las oraciones, tal como si nos estuviera hablando?  ¿Pareció leer las oraciones a una velocidad apropiada? ¿Dé qué manera les ayudó a comprender el relato?</a:t>
            </a:r>
          </a:p>
          <a:p>
            <a:endParaRPr lang="es-ES" i="0" baseline="0" dirty="0"/>
          </a:p>
        </p:txBody>
      </p:sp>
      <p:sp>
        <p:nvSpPr>
          <p:cNvPr id="4" name="Slide Number Placeholder 3"/>
          <p:cNvSpPr>
            <a:spLocks noGrp="1"/>
          </p:cNvSpPr>
          <p:nvPr>
            <p:ph type="sldNum" sz="quarter" idx="10"/>
          </p:nvPr>
        </p:nvSpPr>
        <p:spPr/>
        <p:txBody>
          <a:bodyPr/>
          <a:lstStyle/>
          <a:p>
            <a:fld id="{1B2FDE5F-761A-834B-B6C6-6695C045B70C}" type="slidenum">
              <a:rPr lang="en-US" smtClean="0"/>
              <a:t>10</a:t>
            </a:fld>
            <a:endParaRPr lang="es-ES" dirty="0"/>
          </a:p>
        </p:txBody>
      </p:sp>
    </p:spTree>
    <p:extLst>
      <p:ext uri="{BB962C8B-B14F-4D97-AF65-F5344CB8AC3E}">
        <p14:creationId xmlns:p14="http://schemas.microsoft.com/office/powerpoint/2010/main" val="416931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[Vuelva a reunir el grupo después de 1 a 2 minutos.]</a:t>
            </a:r>
          </a:p>
          <a:p>
            <a:endParaRPr lang="es-ES" i="1" dirty="0"/>
          </a:p>
          <a:p>
            <a:r>
              <a:rPr lang="es-ES" i="1" dirty="0"/>
              <a:t>Leer un relato más de una vez es una buena forma de adquirir fluidez.  Permite practicar las palabras y la forma de usar la voz o la expresión muchas veces.  </a:t>
            </a:r>
          </a:p>
          <a:p>
            <a:endParaRPr lang="es-ES" i="1" baseline="0" dirty="0"/>
          </a:p>
          <a:p>
            <a:r>
              <a:rPr lang="es-ES" i="1" baseline="0" dirty="0"/>
              <a:t>Para demostrar qué tan rápidamente hay que leer para comprender el relato, voy a pedirles que intenten leer en voz alta todos juntos.  Cuando les indique que comiencen, verán una línea roja que avanza debajo de las palabras. La línea roja indicará la velocidad a la que deben leer.  </a:t>
            </a:r>
          </a:p>
          <a:p>
            <a:endParaRPr lang="es-ES" baseline="0" dirty="0"/>
          </a:p>
          <a:p>
            <a:r>
              <a:rPr lang="es-ES" dirty="0"/>
              <a:t>[Cuando todos estén listos, haga clic para que la línea roja comience a avanzar. Deben comenzar a leer inmediatamente cuando haga clic. Lea en voz alta con los participantes. Use la expresión apropiada.]</a:t>
            </a:r>
          </a:p>
        </p:txBody>
      </p:sp>
      <p:sp>
        <p:nvSpPr>
          <p:cNvPr id="4" name="Slide Number Placeholder 3"/>
          <p:cNvSpPr>
            <a:spLocks noGrp="1"/>
          </p:cNvSpPr>
          <p:nvPr>
            <p:ph type="sldNum" sz="quarter" idx="10"/>
          </p:nvPr>
        </p:nvSpPr>
        <p:spPr/>
        <p:txBody>
          <a:bodyPr/>
          <a:lstStyle/>
          <a:p>
            <a:fld id="{1B2FDE5F-761A-834B-B6C6-6695C045B70C}" type="slidenum">
              <a:rPr lang="en-US" smtClean="0"/>
              <a:t>11</a:t>
            </a:fld>
            <a:endParaRPr lang="es-ES" dirty="0"/>
          </a:p>
        </p:txBody>
      </p:sp>
    </p:spTree>
    <p:extLst>
      <p:ext uri="{BB962C8B-B14F-4D97-AF65-F5344CB8AC3E}">
        <p14:creationId xmlns:p14="http://schemas.microsoft.com/office/powerpoint/2010/main" val="726929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i="1" dirty="0"/>
              <a:t>Esta diapositiva tiene más oraciones extraídas de un relato que leí anteriormente. </a:t>
            </a:r>
            <a:r>
              <a:rPr lang="es-ES" i="0" dirty="0"/>
              <a:t>[Lea en voz alta las oraciones en la diapositiva para darles a los participantes otra oportunidad de escuchar su lectura de manera fluida. Esto será importante para los participantes cuyo idioma materno no es el inglés, porque algunas palabras contienen patrones fonéticos complicados tales como “weight.” Explique la diferencia entre “wait” y “weight” si a los participantes pareció confundirles el sonido parecido de ambas palabras.]</a:t>
            </a:r>
          </a:p>
          <a:p>
            <a:endParaRPr lang="es-ES" i="1" dirty="0"/>
          </a:p>
          <a:p>
            <a:r>
              <a:rPr lang="es-ES" i="1" dirty="0"/>
              <a:t>Estas oraciones contienen algunas palabras que podrían no conocer los estudiantes de la escuela intermedia. Algunas palabras podrían utilizarse de maneras diferentes a como las escuchó por primera vez una persona que está aprendiendo inglés. Para comprender las oraciones, los estudiantes necesitarían saber qué significan las palabras en el contexto que se están usando. También deben tener algunos conocimientos sobre salud y nutrición. A los estudiantes que tienen problemas de aprendizaje podría resultarles difícil relacionar la información en el relato con lo que han aprendido en otra lección.</a:t>
            </a:r>
          </a:p>
          <a:p>
            <a:endParaRPr lang="es-ES" i="1" baseline="0" dirty="0"/>
          </a:p>
          <a:p>
            <a:r>
              <a:rPr lang="es-ES" i="1" baseline="0" dirty="0"/>
              <a:t>Analicen con la persona que tienen a su lado, qué palabras e ideas en las oraciones consideran que debería conocer una persona para comprender el relato. ¿Hay palabras e ideas que podrían formar parte de alguna lección de salud o ciencias? ¿Hay palabras que podrían tener un significado diferente si se usan en un contexto diferente? </a:t>
            </a:r>
          </a:p>
          <a:p>
            <a:endParaRPr lang="es-E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s-ES" i="0" baseline="0" dirty="0"/>
              <a:t>[Conceda a los participantes aproximadamente 1 minuto para identificar el vocabulario y la información que son cruciales para comprender el pasaje. Obsérvelos y ofrezca su ayuda si lo considera necesario. Vuelva a reunir al grupo y solicite las palabras e información que en su opinión debería conocer un lector.]</a:t>
            </a:r>
          </a:p>
          <a:p>
            <a:endParaRPr lang="es-ES" dirty="0"/>
          </a:p>
        </p:txBody>
      </p:sp>
      <p:sp>
        <p:nvSpPr>
          <p:cNvPr id="4" name="Slide Number Placeholder 3"/>
          <p:cNvSpPr>
            <a:spLocks noGrp="1"/>
          </p:cNvSpPr>
          <p:nvPr>
            <p:ph type="sldNum" sz="quarter" idx="10"/>
          </p:nvPr>
        </p:nvSpPr>
        <p:spPr/>
        <p:txBody>
          <a:bodyPr/>
          <a:lstStyle/>
          <a:p>
            <a:fld id="{1B2FDE5F-761A-834B-B6C6-6695C045B70C}" type="slidenum">
              <a:rPr lang="en-US" smtClean="0"/>
              <a:t>12</a:t>
            </a:fld>
            <a:endParaRPr lang="es-ES" dirty="0"/>
          </a:p>
        </p:txBody>
      </p:sp>
    </p:spTree>
    <p:extLst>
      <p:ext uri="{BB962C8B-B14F-4D97-AF65-F5344CB8AC3E}">
        <p14:creationId xmlns:p14="http://schemas.microsoft.com/office/powerpoint/2010/main" val="62226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[Muestre esta diapositiva después de que los participantes hayan ofrecido sus ideas. Si los participantes han hecho la sugerencia que se ve aquí, muestre la diapositiva e indique que muestra los han expresado los participantes. En caso contrario, dé la explicación que se muestra a continuación.]</a:t>
            </a:r>
          </a:p>
          <a:p>
            <a:endParaRPr lang="es-ES" dirty="0"/>
          </a:p>
          <a:p>
            <a:r>
              <a:rPr lang="es-ES" i="1" dirty="0"/>
              <a:t>Las palabras en rojo en esta diapositiva indican elementos que debe conocer un lector para comprender el relato. Primero, hay que saber qué es “diet”, pero hay muchos tipos diferentes de dietas que se relacionan con diferentes problemas de salud.  Por ejemplo, una persona puede ser alérgica a determinados alimentos o puede requerir ciertas vitaminas. El lector tendría que relacionar la información en la próxima oración sobre perder peso con la dieta para comprender que esta dieta consiste en comer alimentos bajos en grasas y calorías.  </a:t>
            </a:r>
          </a:p>
          <a:p>
            <a:endParaRPr lang="es-ES" i="1" baseline="0" dirty="0"/>
          </a:p>
          <a:p>
            <a:r>
              <a:rPr lang="es-ES" i="1" baseline="0" dirty="0"/>
              <a:t>El lector también tiene que tener conocimientos sobre el peso corporal. En el campo de la física, esto es importante para que los estudiantes adquieran conocimientos sobre fuerza y movimiento. En biología y salud, el peso corporal es importante para comprender cómo funciona el cuerpo humano.  </a:t>
            </a:r>
          </a:p>
          <a:p>
            <a:endParaRPr lang="es-ES" i="1" baseline="0" dirty="0"/>
          </a:p>
          <a:p>
            <a:r>
              <a:rPr lang="es-ES" i="1" baseline="0" dirty="0"/>
              <a:t>Los cuyo idioma materno no es inglés podrían desconocer la forma como se está utilizando el término “lose”. En deportes, perder es algo negativo porque la finalidad es ganar el juego o partido. Si el deportista intenta perder, podría estar haciendo trampa, o podría no ser un buen compañero de equipo. En este relato, el Sr. y la Sra. Jones quieren perder peso. Esto es bueno para su salud.  Si comen alimentos indebidos, estarían haciendo trampa en su dieta.</a:t>
            </a:r>
          </a:p>
          <a:p>
            <a:endParaRPr lang="es-ES" i="1" baseline="0" dirty="0"/>
          </a:p>
          <a:p>
            <a:r>
              <a:rPr lang="es-ES" i="1" baseline="0" dirty="0"/>
              <a:t>Otra palabra que probablemente deberán aprender todos los estudiantes es “cholesterol.” Es una palabra importante en clases de biología y salud porque se refiere a la grasa en la sangre. Una persona puede enfermarse del corazón cuando tiene “high cholesterol” o demasiada grasa en la sangre.  El lector de este relato debe relacionar “high cholesterol” con la necesidad de ponerse a dieta para comprender el problema de salud del Sr. Jones.</a:t>
            </a:r>
          </a:p>
          <a:p>
            <a:endParaRPr lang="es-ES" i="1" baseline="0" dirty="0"/>
          </a:p>
          <a:p>
            <a:r>
              <a:rPr lang="es-ES" i="1" baseline="0" dirty="0"/>
              <a:t>Su problema de salud es un poco diferente al de la Sra. Jones. Ella ha “gained weight”, así que el lector necesita comprender que la Sra. Jones pesa más de lo debido de acuerdo a su médico. Debido a esto debe ponerse a dieta.</a:t>
            </a:r>
            <a:endParaRPr lang="es-ES" i="1" dirty="0"/>
          </a:p>
        </p:txBody>
      </p:sp>
      <p:sp>
        <p:nvSpPr>
          <p:cNvPr id="4" name="Slide Number Placeholder 3"/>
          <p:cNvSpPr>
            <a:spLocks noGrp="1"/>
          </p:cNvSpPr>
          <p:nvPr>
            <p:ph type="sldNum" sz="quarter" idx="10"/>
          </p:nvPr>
        </p:nvSpPr>
        <p:spPr/>
        <p:txBody>
          <a:bodyPr/>
          <a:lstStyle/>
          <a:p>
            <a:fld id="{1B2FDE5F-761A-834B-B6C6-6695C045B70C}" type="slidenum">
              <a:rPr lang="en-US" smtClean="0"/>
              <a:t>13</a:t>
            </a:fld>
            <a:endParaRPr lang="es-ES" dirty="0"/>
          </a:p>
        </p:txBody>
      </p:sp>
    </p:spTree>
    <p:extLst>
      <p:ext uri="{BB962C8B-B14F-4D97-AF65-F5344CB8AC3E}">
        <p14:creationId xmlns:p14="http://schemas.microsoft.com/office/powerpoint/2010/main" val="1245777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i="1" dirty="0"/>
              <a:t>Ahora que han experimentado algunas destrezas en nuestros tres componentes de la buena lectura o las destrezas de lectura, probablemente comprenderán por qué es importante practicar mucho leyendo diferentes tipos de libros, ya que esta es la base para convertirnos en buenos lectores porque implica aprender todas las destrezas.  Los estudiantes tienen que pasar tiempo mirando materiales impresos.  Escuchar a otra persona leer puede darles una idea de qué necesitan hacer, pero la única forma de convertirse en un mejor lector es leer por cuenta propia. </a:t>
            </a:r>
          </a:p>
          <a:p>
            <a:endParaRPr lang="es-ES" i="1" baseline="0" dirty="0"/>
          </a:p>
          <a:p>
            <a:r>
              <a:rPr lang="es-ES" i="1" baseline="0" dirty="0"/>
              <a:t>Usted puede ayudar a sus hijos consultando a sus maestros la cantidad de lectura que debe formar parte de sus tareas escolares en el hogar y definir un lugar silencioso donde puedan hacer las tareas. También podría tener sesiones de lectura en familia todas las noches. Cada miembro de la familia podría dedicar 20 minutos para leer relatos elegidos por ellos para entretenerse. Podría ser un libro de cocina, un artículo de revista con pocas fotografías, un manual para un dispositivo nuevo o un libro.  </a:t>
            </a:r>
          </a:p>
        </p:txBody>
      </p:sp>
      <p:sp>
        <p:nvSpPr>
          <p:cNvPr id="4" name="Slide Number Placeholder 3"/>
          <p:cNvSpPr>
            <a:spLocks noGrp="1"/>
          </p:cNvSpPr>
          <p:nvPr>
            <p:ph type="sldNum" sz="quarter" idx="10"/>
          </p:nvPr>
        </p:nvSpPr>
        <p:spPr/>
        <p:txBody>
          <a:bodyPr/>
          <a:lstStyle/>
          <a:p>
            <a:fld id="{1B2FDE5F-761A-834B-B6C6-6695C045B70C}" type="slidenum">
              <a:rPr lang="en-US" smtClean="0"/>
              <a:t>14</a:t>
            </a:fld>
            <a:endParaRPr lang="es-ES" dirty="0"/>
          </a:p>
        </p:txBody>
      </p:sp>
    </p:spTree>
    <p:extLst>
      <p:ext uri="{BB962C8B-B14F-4D97-AF65-F5344CB8AC3E}">
        <p14:creationId xmlns:p14="http://schemas.microsoft.com/office/powerpoint/2010/main" val="1165599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i="0" baseline="0" dirty="0"/>
              <a:t>[Ofrezca a los participantes la oportunidad de hacer preguntas. Considere ofrecerles su información de contacto, o la de otra persona que participe en los talleres familiares, si se les ocurren otras preguntas más adelante].</a:t>
            </a:r>
          </a:p>
          <a:p>
            <a:endParaRPr lang="es-ES" i="1" baseline="0" dirty="0"/>
          </a:p>
          <a:p>
            <a:r>
              <a:rPr lang="es-ES" i="1" baseline="0" dirty="0"/>
              <a:t>En otros talleres se explicarán las estrategias de lectura específicas que sus hijos aprenderán para leer mejor sus libros de texto y otros materiales escolares. Si ustedes comprenden mejor lo que se pide de ellos, podrán responder preguntas para ayudarles a completar sus tareas escolares. </a:t>
            </a:r>
          </a:p>
          <a:p>
            <a:endParaRPr lang="es-ES" i="1" baseline="0" dirty="0"/>
          </a:p>
          <a:p>
            <a:r>
              <a:rPr lang="es-ES" i="0" baseline="0" dirty="0"/>
              <a:t>[Agradezca a los participantes por su asistencia e infórmeles cuándo y dónde se realizará la próxima sesión. Considere entregarles material impreso con los títulos utilizados en la sesión, así como sus fechas, horas y localidades].</a:t>
            </a:r>
          </a:p>
        </p:txBody>
      </p:sp>
      <p:sp>
        <p:nvSpPr>
          <p:cNvPr id="4" name="Slide Number Placeholder 3"/>
          <p:cNvSpPr>
            <a:spLocks noGrp="1"/>
          </p:cNvSpPr>
          <p:nvPr>
            <p:ph type="sldNum" sz="quarter" idx="10"/>
          </p:nvPr>
        </p:nvSpPr>
        <p:spPr/>
        <p:txBody>
          <a:bodyPr/>
          <a:lstStyle/>
          <a:p>
            <a:fld id="{1B2FDE5F-761A-834B-B6C6-6695C045B70C}" type="slidenum">
              <a:rPr lang="en-US" smtClean="0"/>
              <a:t>15</a:t>
            </a:fld>
            <a:endParaRPr lang="es-ES" dirty="0"/>
          </a:p>
        </p:txBody>
      </p:sp>
    </p:spTree>
    <p:extLst>
      <p:ext uri="{BB962C8B-B14F-4D97-AF65-F5344CB8AC3E}">
        <p14:creationId xmlns:p14="http://schemas.microsoft.com/office/powerpoint/2010/main" val="999442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CFE98ADD-7596-1446-88D4-69C69D1302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Notes Placeholder 2">
            <a:extLst>
              <a:ext uri="{FF2B5EF4-FFF2-40B4-BE49-F238E27FC236}">
                <a16:creationId xmlns:a16="http://schemas.microsoft.com/office/drawing/2014/main" id="{D09B0007-6413-6A4D-AC7D-B9CB8D3334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E6BB07B-0177-5B43-9B5C-0437261CBA91}"/>
              </a:ext>
            </a:extLst>
          </p:cNvPr>
          <p:cNvSpPr>
            <a:spLocks noGrp="1"/>
          </p:cNvSpPr>
          <p:nvPr>
            <p:ph type="sldNum" sz="quarter" idx="5"/>
          </p:nvPr>
        </p:nvSpPr>
        <p:spPr/>
        <p:txBody>
          <a:bodyPr/>
          <a:lstStyle/>
          <a:p>
            <a:pPr>
              <a:defRPr/>
            </a:pPr>
            <a:fld id="{B7EB3A58-1882-AE42-ACB2-72A2F4010D19}" type="slidenum">
              <a:rPr lang="en-US" smtClean="0"/>
              <a:pPr>
                <a:defRPr/>
              </a:pPr>
              <a:t>16</a:t>
            </a:fld>
            <a:endParaRPr lang="en-US"/>
          </a:p>
        </p:txBody>
      </p:sp>
    </p:spTree>
    <p:extLst>
      <p:ext uri="{BB962C8B-B14F-4D97-AF65-F5344CB8AC3E}">
        <p14:creationId xmlns:p14="http://schemas.microsoft.com/office/powerpoint/2010/main" val="306038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i="1" baseline="0" dirty="0"/>
              <a:t>Hoy explicaremos qué significa cuando se dice que alguien es un buen lector. Queremos que todos estemos de acuerdo sobre cuáles son las cualidades para ser un buen lector. Qué hace que una persona sea un buen lector cambia con la edad, así que también queremos explicar las destrezas de lectura que se espera de los alumnos en la escuela intermedia. </a:t>
            </a:r>
          </a:p>
        </p:txBody>
      </p:sp>
      <p:sp>
        <p:nvSpPr>
          <p:cNvPr id="4" name="Slide Number Placeholder 3"/>
          <p:cNvSpPr>
            <a:spLocks noGrp="1"/>
          </p:cNvSpPr>
          <p:nvPr>
            <p:ph type="sldNum" sz="quarter" idx="10"/>
          </p:nvPr>
        </p:nvSpPr>
        <p:spPr/>
        <p:txBody>
          <a:bodyPr/>
          <a:lstStyle/>
          <a:p>
            <a:fld id="{1B2FDE5F-761A-834B-B6C6-6695C045B70C}" type="slidenum">
              <a:rPr lang="en-US" smtClean="0"/>
              <a:t>2</a:t>
            </a:fld>
            <a:endParaRPr lang="es-ES" dirty="0"/>
          </a:p>
        </p:txBody>
      </p:sp>
    </p:spTree>
    <p:extLst>
      <p:ext uri="{BB962C8B-B14F-4D97-AF65-F5344CB8AC3E}">
        <p14:creationId xmlns:p14="http://schemas.microsoft.com/office/powerpoint/2010/main" val="534779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i="1" dirty="0"/>
              <a:t>Voy a leer este relato breve en voz alta. Durante la lectura, quiero que se fijen si sueno como un buen lector.  ¿Qué hace que mi forma de leer les haga pensar que soy o no un buen lector?</a:t>
            </a:r>
          </a:p>
          <a:p>
            <a:endParaRPr lang="es-ES" baseline="0" dirty="0"/>
          </a:p>
          <a:p>
            <a:r>
              <a:rPr lang="es-ES" dirty="0"/>
              <a:t>[Lea el pasaje de manera precisa y fluida, con buena expresión y confianza. Cuando termine, conceda un minuto a los participantes para que consideren qué hace que usted suene o no como un buen lector. Repita la pregunta: ¿Qué hace que mi forma de leer les haga pensar que soy o no un buen lector?]</a:t>
            </a:r>
          </a:p>
          <a:p>
            <a:endParaRPr lang="es-ES" baseline="0" dirty="0"/>
          </a:p>
          <a:p>
            <a:endParaRPr lang="es-ES" dirty="0"/>
          </a:p>
        </p:txBody>
      </p:sp>
      <p:sp>
        <p:nvSpPr>
          <p:cNvPr id="4" name="Slide Number Placeholder 3"/>
          <p:cNvSpPr>
            <a:spLocks noGrp="1"/>
          </p:cNvSpPr>
          <p:nvPr>
            <p:ph type="sldNum" sz="quarter" idx="10"/>
          </p:nvPr>
        </p:nvSpPr>
        <p:spPr/>
        <p:txBody>
          <a:bodyPr/>
          <a:lstStyle/>
          <a:p>
            <a:fld id="{1B2FDE5F-761A-834B-B6C6-6695C045B70C}" type="slidenum">
              <a:rPr lang="en-US" smtClean="0"/>
              <a:t>3</a:t>
            </a:fld>
            <a:endParaRPr lang="es-ES" dirty="0"/>
          </a:p>
        </p:txBody>
      </p:sp>
    </p:spTree>
    <p:extLst>
      <p:ext uri="{BB962C8B-B14F-4D97-AF65-F5344CB8AC3E}">
        <p14:creationId xmlns:p14="http://schemas.microsoft.com/office/powerpoint/2010/main" val="69728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[Una vez que los participantes hayan tenido un minuto para pensar, pídales que comiencen a compartir sus ideas sobre qué hizo que usted les pareciera o no un buen lector.  Deje que compartan ideas por 1 o 2 minutos.  Si a los participantes no se les ocurren ideas, ayúdelos diciendo: </a:t>
            </a:r>
            <a:r>
              <a:rPr lang="es-ES" i="1" baseline="0" dirty="0"/>
              <a:t>¿Un buen lector tartamudea cuando lee? ¿Qué sabe un buen lector sobre diferentes palabras? ¿Qué tan rápida o lentamente lee un buen lector? ¿Se puede captar si un buen lector comprende la información que lee?</a:t>
            </a:r>
          </a:p>
          <a:p>
            <a:endParaRPr lang="es-ES" baseline="0" dirty="0"/>
          </a:p>
          <a:p>
            <a:endParaRPr lang="es-ES" dirty="0"/>
          </a:p>
        </p:txBody>
      </p:sp>
      <p:sp>
        <p:nvSpPr>
          <p:cNvPr id="4" name="Slide Number Placeholder 3"/>
          <p:cNvSpPr>
            <a:spLocks noGrp="1"/>
          </p:cNvSpPr>
          <p:nvPr>
            <p:ph type="sldNum" sz="quarter" idx="10"/>
          </p:nvPr>
        </p:nvSpPr>
        <p:spPr/>
        <p:txBody>
          <a:bodyPr/>
          <a:lstStyle/>
          <a:p>
            <a:fld id="{1B2FDE5F-761A-834B-B6C6-6695C045B70C}" type="slidenum">
              <a:rPr lang="en-US" smtClean="0"/>
              <a:t>4</a:t>
            </a:fld>
            <a:endParaRPr lang="es-ES" dirty="0"/>
          </a:p>
        </p:txBody>
      </p:sp>
    </p:spTree>
    <p:extLst>
      <p:ext uri="{BB962C8B-B14F-4D97-AF65-F5344CB8AC3E}">
        <p14:creationId xmlns:p14="http://schemas.microsoft.com/office/powerpoint/2010/main" val="473328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[Muestre esta diapositiva después de que los participantes hayan ofrecido sus ideas. Puede señalar las diferentes viñetas mientras las resume y explica.]</a:t>
            </a:r>
          </a:p>
          <a:p>
            <a:endParaRPr lang="es-ES" baseline="0" dirty="0"/>
          </a:p>
          <a:p>
            <a:r>
              <a:rPr lang="es-ES" i="1" baseline="0" dirty="0"/>
              <a:t>Como se pueden ver, han compartido muchas de estas mismas ideas. Por lo visto estamos de acuerdo en que nos damos cuenta de cuándo una alguien es un buen lector porque cuando lee suena como si estuviera conversando. El lector puede expresar todas las palabras sin tartamudear. Pero si comete un error, es capaz de darse cuenta y corregirlo. El lector no lee demasiado lentamente, pero tampoco lee a tal velocidad que pareciera no estar prestando atención al relato. El lector parece comprender el significado de todas las palabras y probablemente pueda explicar cualquier parte del relato —o el relato completo– a otra persona.  De hecho, el lector ayuda a que el oyente comprenda el relato a través de expresiones, pausas y otros cambios en su voz mientras lee. Estos cambios de expresión del lector se ajustan a los diferentes tipo de oraciones del relato, y el lector sabe cómo se interconectan las ideas en las oraciones.  El lector también puede conectar la información en el relato con otros hechos que conoce o ha leído.</a:t>
            </a:r>
          </a:p>
          <a:p>
            <a:endParaRPr lang="es-ES" dirty="0"/>
          </a:p>
        </p:txBody>
      </p:sp>
      <p:sp>
        <p:nvSpPr>
          <p:cNvPr id="4" name="Slide Number Placeholder 3"/>
          <p:cNvSpPr>
            <a:spLocks noGrp="1"/>
          </p:cNvSpPr>
          <p:nvPr>
            <p:ph type="sldNum" sz="quarter" idx="10"/>
          </p:nvPr>
        </p:nvSpPr>
        <p:spPr/>
        <p:txBody>
          <a:bodyPr/>
          <a:lstStyle/>
          <a:p>
            <a:fld id="{1B2FDE5F-761A-834B-B6C6-6695C045B70C}" type="slidenum">
              <a:rPr lang="en-US" smtClean="0"/>
              <a:t>5</a:t>
            </a:fld>
            <a:endParaRPr lang="es-ES" dirty="0"/>
          </a:p>
        </p:txBody>
      </p:sp>
    </p:spTree>
    <p:extLst>
      <p:ext uri="{BB962C8B-B14F-4D97-AF65-F5344CB8AC3E}">
        <p14:creationId xmlns:p14="http://schemas.microsoft.com/office/powerpoint/2010/main" val="1238388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i="1" dirty="0"/>
              <a:t>Esta imagen muestra cómo se relacionan entre sí esas ideas que acabamos de describir para formar un buen lector en la escuela intermedia.  Debe notarse que un buen lector posee tres cualidades: identificación de palabras, fluidez y comprensión. Cada una de estas cualidades requiere destrezas específicas. Por ejemplo, la identificación de palabras incluye la capacidad de reconocer los diferentes componentes de las palabras, y también cómo escribir las palabras y los sonidos que contienen. </a:t>
            </a:r>
          </a:p>
          <a:p>
            <a:endParaRPr lang="es-ES" i="1" baseline="0" dirty="0"/>
          </a:p>
          <a:p>
            <a:r>
              <a:rPr lang="es-ES" i="1" baseline="0" dirty="0"/>
              <a:t>La fluidez incluye las destrezas de leer a la velocidad apropiada, expresar todas las palabras correctamente y leer con significado o expresión.</a:t>
            </a:r>
          </a:p>
          <a:p>
            <a:endParaRPr lang="es-ES" i="1" baseline="0" dirty="0"/>
          </a:p>
          <a:p>
            <a:r>
              <a:rPr lang="es-ES" i="1" baseline="0" dirty="0"/>
              <a:t>La comprensión incluye comprender los significados de las palabras, utilizando lo que se conoce para entender la información, y poder leer y comprender los diferentes tipos de oraciones.</a:t>
            </a:r>
          </a:p>
          <a:p>
            <a:endParaRPr lang="es-ES" i="1" baseline="0" dirty="0"/>
          </a:p>
          <a:p>
            <a:r>
              <a:rPr lang="es-ES" i="1" baseline="0" dirty="0"/>
              <a:t>Estas destrezas se pueden enseñar. Hasta los estudiantes que tienen problemas de aprendizaje pueden aprender a dominar las destrezas de lectura si reciben la instrucción apropiada. Sin embargo, los estudiantes deben practicar estas destrezas para llegar a dominarlas. Para ello necesitan practicar con numerosos pasajes. Esto es particularmente importante si todavía están desarrollando sus destrezas en el idioma inglés.</a:t>
            </a:r>
          </a:p>
        </p:txBody>
      </p:sp>
      <p:sp>
        <p:nvSpPr>
          <p:cNvPr id="4" name="Slide Number Placeholder 3"/>
          <p:cNvSpPr>
            <a:spLocks noGrp="1"/>
          </p:cNvSpPr>
          <p:nvPr>
            <p:ph type="sldNum" sz="quarter" idx="10"/>
          </p:nvPr>
        </p:nvSpPr>
        <p:spPr/>
        <p:txBody>
          <a:bodyPr/>
          <a:lstStyle/>
          <a:p>
            <a:fld id="{1B2FDE5F-761A-834B-B6C6-6695C045B70C}" type="slidenum">
              <a:rPr lang="en-US" smtClean="0"/>
              <a:t>6</a:t>
            </a:fld>
            <a:endParaRPr lang="es-ES" dirty="0"/>
          </a:p>
        </p:txBody>
      </p:sp>
    </p:spTree>
    <p:extLst>
      <p:ext uri="{BB962C8B-B14F-4D97-AF65-F5344CB8AC3E}">
        <p14:creationId xmlns:p14="http://schemas.microsoft.com/office/powerpoint/2010/main" val="836955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i="1" baseline="0" dirty="0"/>
              <a:t>Ayude a sus hijos, asegúrese de que lean todos los días. Si su hijo o hija lee apenas 20 minutos cada noche, leería cerca de 2 millones de palabras durante un año escolar. Ese nivel de práctica haría una enorme diferencia en su rendimiento escolar.</a:t>
            </a:r>
          </a:p>
          <a:p>
            <a:pPr marL="0" marR="0" indent="0" algn="l" defTabSz="914400" rtl="0" eaLnBrk="1" fontAlgn="auto" latinLnBrk="0" hangingPunct="1">
              <a:lnSpc>
                <a:spcPct val="100000"/>
              </a:lnSpc>
              <a:spcBef>
                <a:spcPts val="0"/>
              </a:spcBef>
              <a:spcAft>
                <a:spcPts val="0"/>
              </a:spcAft>
              <a:buClrTx/>
              <a:buSzTx/>
              <a:buFontTx/>
              <a:buNone/>
              <a:tabLst/>
              <a:defRPr/>
            </a:pPr>
            <a:endParaRPr lang="es-ES" i="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s-ES" i="1" baseline="0" dirty="0"/>
              <a:t>Veamos ahora algunas destrezas de lectura para comprender por qué son tan importantes para aprender a ser un buen lector.</a:t>
            </a:r>
            <a:endParaRPr lang="es-ES" i="1" dirty="0"/>
          </a:p>
          <a:p>
            <a:endParaRPr lang="es-ES" dirty="0"/>
          </a:p>
        </p:txBody>
      </p:sp>
      <p:sp>
        <p:nvSpPr>
          <p:cNvPr id="4" name="Slide Number Placeholder 3"/>
          <p:cNvSpPr>
            <a:spLocks noGrp="1"/>
          </p:cNvSpPr>
          <p:nvPr>
            <p:ph type="sldNum" sz="quarter" idx="10"/>
          </p:nvPr>
        </p:nvSpPr>
        <p:spPr/>
        <p:txBody>
          <a:bodyPr/>
          <a:lstStyle/>
          <a:p>
            <a:fld id="{1B2FDE5F-761A-834B-B6C6-6695C045B70C}" type="slidenum">
              <a:rPr lang="en-US" smtClean="0"/>
              <a:t>7</a:t>
            </a:fld>
            <a:endParaRPr lang="es-ES" dirty="0"/>
          </a:p>
        </p:txBody>
      </p:sp>
    </p:spTree>
    <p:extLst>
      <p:ext uri="{BB962C8B-B14F-4D97-AF65-F5344CB8AC3E}">
        <p14:creationId xmlns:p14="http://schemas.microsoft.com/office/powerpoint/2010/main" val="691008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i="1" dirty="0"/>
              <a:t>La oración en esta diapositiva se extrajo de un relato que leí anteriormente. Notarán que hay dos palabras resaltadas en rojo. </a:t>
            </a:r>
          </a:p>
          <a:p>
            <a:endParaRPr lang="es-ES" baseline="0" dirty="0"/>
          </a:p>
          <a:p>
            <a:r>
              <a:rPr lang="es-ES" dirty="0"/>
              <a:t>[Señale las palabras pero no las lea en voz alta.]</a:t>
            </a:r>
          </a:p>
          <a:p>
            <a:endParaRPr lang="es-ES" baseline="0" dirty="0"/>
          </a:p>
          <a:p>
            <a:r>
              <a:rPr lang="es-ES" i="1" dirty="0"/>
              <a:t>Muchos estudiantes de la escuela intermedia se detendrán en palabras largas como estas. Las palabras pueden ser especialmente difíciles para los estudiantes cuyo idioma materno no es el inglés o que tienen problemas de aprendizaje. Si los estudiantes no tienen buenas destrezas de identificación de palabras o no saben cómo separarlas para comprenderlas, tendrán problemas para leer y comprender este relato.  Conversen durante un minuto con la persona que tienen a su lado sobre cómo se les ocurre que pueden separar las dos palabras largas. Quizás puedan hallar una palabra más corta que conocen oculta dentro de la palabra más larga. O quizás puedan separar la palabra en componentes más pequeños que consideran podrían decir en voz alta. Trabajen juntos para ver qué se les ocurre.</a:t>
            </a:r>
          </a:p>
          <a:p>
            <a:endParaRPr lang="es-ES" i="1" baseline="0" dirty="0"/>
          </a:p>
          <a:p>
            <a:r>
              <a:rPr lang="es-ES" i="0" baseline="0" dirty="0"/>
              <a:t>[Conceda a los participantes 1-2 minutos para trabajar con otra persona.  Obsérvelos y ofrezca su ayuda si lo considera necesario. Por ejemplo, puede mostrar a los participantes cómo separar la palabra “eating” en su componente inicial “eat” y el componente final, o sufijo, “ing”. Pregunte después si identifican algún componente final, o sufijo, en las dos palabras más largas.]</a:t>
            </a:r>
          </a:p>
          <a:p>
            <a:endParaRPr lang="es-ES" i="0" baseline="0" dirty="0"/>
          </a:p>
          <a:p>
            <a:r>
              <a:rPr lang="es-ES" i="0" baseline="0" dirty="0"/>
              <a:t>[Cuando haya transcurrido el tiempo, pida a las personas que compartan sus ideas con el grupo general. Proporcione sus comentarios.]</a:t>
            </a:r>
            <a:endParaRPr lang="es-ES" i="0" dirty="0"/>
          </a:p>
        </p:txBody>
      </p:sp>
      <p:sp>
        <p:nvSpPr>
          <p:cNvPr id="4" name="Slide Number Placeholder 3"/>
          <p:cNvSpPr>
            <a:spLocks noGrp="1"/>
          </p:cNvSpPr>
          <p:nvPr>
            <p:ph type="sldNum" sz="quarter" idx="10"/>
          </p:nvPr>
        </p:nvSpPr>
        <p:spPr/>
        <p:txBody>
          <a:bodyPr/>
          <a:lstStyle/>
          <a:p>
            <a:fld id="{1B2FDE5F-761A-834B-B6C6-6695C045B70C}" type="slidenum">
              <a:rPr lang="en-US" smtClean="0"/>
              <a:t>8</a:t>
            </a:fld>
            <a:endParaRPr lang="es-ES" dirty="0"/>
          </a:p>
        </p:txBody>
      </p:sp>
    </p:spTree>
    <p:extLst>
      <p:ext uri="{BB962C8B-B14F-4D97-AF65-F5344CB8AC3E}">
        <p14:creationId xmlns:p14="http://schemas.microsoft.com/office/powerpoint/2010/main" val="17874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[Muestre esta diapositiva después de que los participantes hayan ofrecido sus ideas. Si los participantes ya han ofrecido las sugerencias que se indican aquí, muestre la diapositiva y reconozca que refleja lo que han expresado. En caso contrario, dé la explicación que se muestra a continuación.]</a:t>
            </a:r>
          </a:p>
          <a:p>
            <a:endParaRPr lang="es-ES" baseline="0" dirty="0"/>
          </a:p>
          <a:p>
            <a:r>
              <a:rPr lang="es-ES" i="1" dirty="0"/>
              <a:t>La primera palabra se puede separar en componentes más pequeños que se expresan más fácilmente en voz alta. Los primeros componentes, ex – er – cise, forman la palabra ”exercise”. Después se ha añadido el componente final, o sufijo, “ing”.  Si conocen las reglas de ortografía en inglés, saben que se debe silenciar la letra -e antes de añadir el sufijo –ing.  Así que puedo decir: “exercise – ing,” “exercising.”</a:t>
            </a:r>
          </a:p>
          <a:p>
            <a:endParaRPr lang="es-ES" i="1" baseline="0" dirty="0"/>
          </a:p>
          <a:p>
            <a:r>
              <a:rPr lang="es-ES" i="1" baseline="0" dirty="0"/>
              <a:t>La segunda palabra comienza con una palabra más corta que ya conozco: health. También sé que esta palabra también tiene la variante “healthy,” que tiene el sufijo –y. Aquí no veo la letra "y", pero esta palabra larga tiene otro sufijo: -er. Si conocen las reglas de ortografía en inglés, saben que la letra "y" se convierte en la letra "i" antes de añadir este otro componente final, o sufijo, a la palabra. Puedo decir la palabra de la misma forma que cuando se escribía con la letra "y":  healthy.  Cuando se le añade –er, se convierte en “healthy-er”, “healthier.”</a:t>
            </a:r>
            <a:endParaRPr lang="es-ES" i="1" dirty="0"/>
          </a:p>
        </p:txBody>
      </p:sp>
      <p:sp>
        <p:nvSpPr>
          <p:cNvPr id="4" name="Slide Number Placeholder 3"/>
          <p:cNvSpPr>
            <a:spLocks noGrp="1"/>
          </p:cNvSpPr>
          <p:nvPr>
            <p:ph type="sldNum" sz="quarter" idx="10"/>
          </p:nvPr>
        </p:nvSpPr>
        <p:spPr/>
        <p:txBody>
          <a:bodyPr/>
          <a:lstStyle/>
          <a:p>
            <a:fld id="{1B2FDE5F-761A-834B-B6C6-6695C045B70C}" type="slidenum">
              <a:rPr lang="en-US" smtClean="0"/>
              <a:t>9</a:t>
            </a:fld>
            <a:endParaRPr lang="es-ES" dirty="0"/>
          </a:p>
        </p:txBody>
      </p:sp>
    </p:spTree>
    <p:extLst>
      <p:ext uri="{BB962C8B-B14F-4D97-AF65-F5344CB8AC3E}">
        <p14:creationId xmlns:p14="http://schemas.microsoft.com/office/powerpoint/2010/main" val="818431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0"/>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C5FF2F-16AC-F245-99D4-84C0F389FA3A}" type="datetime1">
              <a:rPr lang="en-US" smtClean="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CALI Reads logo">
            <a:extLst>
              <a:ext uri="{FF2B5EF4-FFF2-40B4-BE49-F238E27FC236}">
                <a16:creationId xmlns:a16="http://schemas.microsoft.com/office/drawing/2014/main" id="{6F6FA237-165B-4172-83AF-BD4E64934AD5}"/>
              </a:ext>
            </a:extLst>
          </p:cNvPr>
          <p:cNvPicPr>
            <a:picLocks noChangeAspect="1"/>
          </p:cNvPicPr>
          <p:nvPr userDrawn="1"/>
        </p:nvPicPr>
        <p:blipFill>
          <a:blip r:embed="rId2"/>
          <a:stretch>
            <a:fillRect/>
          </a:stretch>
        </p:blipFill>
        <p:spPr>
          <a:xfrm>
            <a:off x="7683038" y="72839"/>
            <a:ext cx="1371600" cy="22563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AC03D-09C5-B540-8F9B-74F2936F83F8}" type="datetime1">
              <a:rPr lang="en-US" smtClean="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8" name="Picture 7" descr="CALI Reads logo">
            <a:extLst>
              <a:ext uri="{FF2B5EF4-FFF2-40B4-BE49-F238E27FC236}">
                <a16:creationId xmlns:a16="http://schemas.microsoft.com/office/drawing/2014/main" id="{23E02E51-D723-41DF-9985-61AC3376AE36}"/>
              </a:ext>
            </a:extLst>
          </p:cNvPr>
          <p:cNvPicPr>
            <a:picLocks noChangeAspect="1"/>
          </p:cNvPicPr>
          <p:nvPr userDrawn="1"/>
        </p:nvPicPr>
        <p:blipFill>
          <a:blip r:embed="rId2"/>
          <a:stretch>
            <a:fillRect/>
          </a:stretch>
        </p:blipFill>
        <p:spPr>
          <a:xfrm>
            <a:off x="7683038" y="72839"/>
            <a:ext cx="1371600" cy="225631"/>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8"/>
            <a:ext cx="5800725"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9FDE3-B268-504D-BDF8-F182C30D6D37}" type="datetime1">
              <a:rPr lang="en-US" smtClean="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10" name="Picture 9" descr="CALI Reads logo">
            <a:extLst>
              <a:ext uri="{FF2B5EF4-FFF2-40B4-BE49-F238E27FC236}">
                <a16:creationId xmlns:a16="http://schemas.microsoft.com/office/drawing/2014/main" id="{B9A7ABAC-131E-4995-90C5-C75406B5272F}"/>
              </a:ext>
            </a:extLst>
          </p:cNvPr>
          <p:cNvPicPr>
            <a:picLocks noChangeAspect="1"/>
          </p:cNvPicPr>
          <p:nvPr userDrawn="1"/>
        </p:nvPicPr>
        <p:blipFill>
          <a:blip r:embed="rId2"/>
          <a:stretch>
            <a:fillRect/>
          </a:stretch>
        </p:blipFill>
        <p:spPr>
          <a:xfrm>
            <a:off x="7683038" y="72839"/>
            <a:ext cx="1371600" cy="2256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597782-2D55-DB44-9617-4CA7A5249E8D}" type="datetime1">
              <a:rPr lang="en-US" smtClean="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pic>
        <p:nvPicPr>
          <p:cNvPr id="8" name="Picture 7" descr="CALI Reads logo">
            <a:extLst>
              <a:ext uri="{FF2B5EF4-FFF2-40B4-BE49-F238E27FC236}">
                <a16:creationId xmlns:a16="http://schemas.microsoft.com/office/drawing/2014/main" id="{9DF85B03-FF91-41F5-A49E-42087D0A860E}"/>
              </a:ext>
            </a:extLst>
          </p:cNvPr>
          <p:cNvPicPr>
            <a:picLocks noChangeAspect="1"/>
          </p:cNvPicPr>
          <p:nvPr userDrawn="1"/>
        </p:nvPicPr>
        <p:blipFill>
          <a:blip r:embed="rId2"/>
          <a:stretch>
            <a:fillRect/>
          </a:stretch>
        </p:blipFill>
        <p:spPr>
          <a:xfrm>
            <a:off x="7683038" y="72839"/>
            <a:ext cx="1371600" cy="22563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0FCAC-9EFE-9C48-AAF7-DA0B7CAFB351}" type="datetime1">
              <a:rPr lang="en-US" smtClean="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CALI Reads logo">
            <a:extLst>
              <a:ext uri="{FF2B5EF4-FFF2-40B4-BE49-F238E27FC236}">
                <a16:creationId xmlns:a16="http://schemas.microsoft.com/office/drawing/2014/main" id="{BBD1CB99-11AA-41F8-A3D7-683FD41A3342}"/>
              </a:ext>
            </a:extLst>
          </p:cNvPr>
          <p:cNvPicPr>
            <a:picLocks noChangeAspect="1"/>
          </p:cNvPicPr>
          <p:nvPr userDrawn="1"/>
        </p:nvPicPr>
        <p:blipFill>
          <a:blip r:embed="rId2"/>
          <a:stretch>
            <a:fillRect/>
          </a:stretch>
        </p:blipFill>
        <p:spPr>
          <a:xfrm>
            <a:off x="7683038" y="72839"/>
            <a:ext cx="1371600" cy="22563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6F5305-3132-7B49-931F-153E02729B93}" type="datetime1">
              <a:rPr lang="en-US" smtClean="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2" name="Picture 1" descr="CALI Reads logo">
            <a:extLst>
              <a:ext uri="{FF2B5EF4-FFF2-40B4-BE49-F238E27FC236}">
                <a16:creationId xmlns:a16="http://schemas.microsoft.com/office/drawing/2014/main" id="{C98961AA-7CBA-4BCE-A85E-ADB5E7133ACC}"/>
              </a:ext>
            </a:extLst>
          </p:cNvPr>
          <p:cNvPicPr>
            <a:picLocks noChangeAspect="1"/>
          </p:cNvPicPr>
          <p:nvPr userDrawn="1"/>
        </p:nvPicPr>
        <p:blipFill>
          <a:blip r:embed="rId2"/>
          <a:stretch>
            <a:fillRect/>
          </a:stretch>
        </p:blipFill>
        <p:spPr>
          <a:xfrm>
            <a:off x="7683038" y="72839"/>
            <a:ext cx="1371600" cy="2256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599A2A-6BB7-DD40-ADF4-FB4112EF7241}" type="datetime1">
              <a:rPr lang="en-US" smtClean="0"/>
              <a:t>11/17/2020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pic>
        <p:nvPicPr>
          <p:cNvPr id="2" name="Picture 1" descr="CALI Reads logo">
            <a:extLst>
              <a:ext uri="{FF2B5EF4-FFF2-40B4-BE49-F238E27FC236}">
                <a16:creationId xmlns:a16="http://schemas.microsoft.com/office/drawing/2014/main" id="{F8964491-C832-4267-8024-EC414E605392}"/>
              </a:ext>
            </a:extLst>
          </p:cNvPr>
          <p:cNvPicPr>
            <a:picLocks noChangeAspect="1"/>
          </p:cNvPicPr>
          <p:nvPr userDrawn="1"/>
        </p:nvPicPr>
        <p:blipFill>
          <a:blip r:embed="rId2"/>
          <a:stretch>
            <a:fillRect/>
          </a:stretch>
        </p:blipFill>
        <p:spPr>
          <a:xfrm>
            <a:off x="7683038" y="72839"/>
            <a:ext cx="1371600" cy="22563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2105FA-336A-1749-9268-FB930DC6E8E8}" type="datetime1">
              <a:rPr lang="en-US" smtClean="0"/>
              <a:t>11/17/2020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pic>
        <p:nvPicPr>
          <p:cNvPr id="7" name="Picture 6" descr="CALI Reads logo">
            <a:extLst>
              <a:ext uri="{FF2B5EF4-FFF2-40B4-BE49-F238E27FC236}">
                <a16:creationId xmlns:a16="http://schemas.microsoft.com/office/drawing/2014/main" id="{09B2AC95-348A-4C20-BB94-8AC93BD022B3}"/>
              </a:ext>
            </a:extLst>
          </p:cNvPr>
          <p:cNvPicPr>
            <a:picLocks noChangeAspect="1"/>
          </p:cNvPicPr>
          <p:nvPr userDrawn="1"/>
        </p:nvPicPr>
        <p:blipFill>
          <a:blip r:embed="rId2"/>
          <a:stretch>
            <a:fillRect/>
          </a:stretch>
        </p:blipFill>
        <p:spPr>
          <a:xfrm>
            <a:off x="7683038" y="72839"/>
            <a:ext cx="1371600" cy="225631"/>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9FFEA4-FA52-7148-B618-3F763100F8F2}" type="datetime1">
              <a:rPr lang="en-US" smtClean="0"/>
              <a:t>11/17/2020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2" name="Picture 1" descr="CALI Reads logo">
            <a:extLst>
              <a:ext uri="{FF2B5EF4-FFF2-40B4-BE49-F238E27FC236}">
                <a16:creationId xmlns:a16="http://schemas.microsoft.com/office/drawing/2014/main" id="{BC4DCE5F-A8B5-46CF-B628-AF48EA22D4E7}"/>
              </a:ext>
            </a:extLst>
          </p:cNvPr>
          <p:cNvPicPr>
            <a:picLocks noChangeAspect="1"/>
          </p:cNvPicPr>
          <p:nvPr userDrawn="1"/>
        </p:nvPicPr>
        <p:blipFill>
          <a:blip r:embed="rId2"/>
          <a:stretch>
            <a:fillRect/>
          </a:stretch>
        </p:blipFill>
        <p:spPr>
          <a:xfrm>
            <a:off x="7683038" y="72839"/>
            <a:ext cx="1371600" cy="22563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34F784D-0AED-3841-A5A2-A7F90ACA7A3C}" type="datetime1">
              <a:rPr lang="en-US" smtClean="0"/>
              <a:t>11/17/2020</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pic>
        <p:nvPicPr>
          <p:cNvPr id="11" name="Picture 10" descr="CALI Reads logo">
            <a:extLst>
              <a:ext uri="{FF2B5EF4-FFF2-40B4-BE49-F238E27FC236}">
                <a16:creationId xmlns:a16="http://schemas.microsoft.com/office/drawing/2014/main" id="{9C9E7974-4247-4ACD-B578-CB5C244B8F49}"/>
              </a:ext>
            </a:extLst>
          </p:cNvPr>
          <p:cNvPicPr>
            <a:picLocks noChangeAspect="1"/>
          </p:cNvPicPr>
          <p:nvPr userDrawn="1"/>
        </p:nvPicPr>
        <p:blipFill>
          <a:blip r:embed="rId2"/>
          <a:stretch>
            <a:fillRect/>
          </a:stretch>
        </p:blipFill>
        <p:spPr>
          <a:xfrm>
            <a:off x="7683038" y="72839"/>
            <a:ext cx="1371600" cy="22563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4948"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822960" y="5907023"/>
            <a:ext cx="7584948"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65EC0-0C56-CD40-B836-A31DC1FB2A8C}" type="datetime1">
              <a:rPr lang="en-US" smtClean="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1" name="Picture 10" descr="CALI Reads logo">
            <a:extLst>
              <a:ext uri="{FF2B5EF4-FFF2-40B4-BE49-F238E27FC236}">
                <a16:creationId xmlns:a16="http://schemas.microsoft.com/office/drawing/2014/main" id="{5207CC7E-2EFD-4D79-9673-870417C164E4}"/>
              </a:ext>
            </a:extLst>
          </p:cNvPr>
          <p:cNvPicPr>
            <a:picLocks noChangeAspect="1"/>
          </p:cNvPicPr>
          <p:nvPr userDrawn="1"/>
        </p:nvPicPr>
        <p:blipFill>
          <a:blip r:embed="rId3"/>
          <a:stretch>
            <a:fillRect/>
          </a:stretch>
        </p:blipFill>
        <p:spPr>
          <a:xfrm>
            <a:off x="7683038" y="72839"/>
            <a:ext cx="1371600" cy="22563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44A86BF-E983-C349-895F-1EB4E8953758}" type="datetime1">
              <a:rPr lang="en-US" smtClean="0"/>
              <a:t>11/17/2020</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aspdg.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s-ES" sz="6000" dirty="0"/>
              <a:t>¿Cuáles son las destrezas de lectura importantes para los alumnos de la escuela intermedia?</a:t>
            </a:r>
          </a:p>
        </p:txBody>
      </p:sp>
      <p:sp>
        <p:nvSpPr>
          <p:cNvPr id="3" name="Subtitle 2"/>
          <p:cNvSpPr>
            <a:spLocks noGrp="1"/>
          </p:cNvSpPr>
          <p:nvPr>
            <p:ph type="subTitle" idx="1"/>
          </p:nvPr>
        </p:nvSpPr>
        <p:spPr>
          <a:xfrm>
            <a:off x="825038" y="4455620"/>
            <a:ext cx="7543800" cy="699086"/>
          </a:xfrm>
        </p:spPr>
        <p:txBody>
          <a:bodyPr>
            <a:normAutofit/>
          </a:bodyPr>
          <a:lstStyle/>
          <a:p>
            <a:r>
              <a:rPr lang="es-ES" sz="2200" dirty="0"/>
              <a:t>TALLER PARA FAMILIAS Presentación n.º 1</a:t>
            </a:r>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s-ES" dirty="0"/>
          </a:p>
        </p:txBody>
      </p:sp>
      <p:sp>
        <p:nvSpPr>
          <p:cNvPr id="6" name="TextBox 5"/>
          <p:cNvSpPr txBox="1"/>
          <p:nvPr/>
        </p:nvSpPr>
        <p:spPr>
          <a:xfrm>
            <a:off x="950259" y="5468471"/>
            <a:ext cx="7351059" cy="369332"/>
          </a:xfrm>
          <a:prstGeom prst="rect">
            <a:avLst/>
          </a:prstGeom>
          <a:noFill/>
        </p:spPr>
        <p:txBody>
          <a:bodyPr wrap="square" rtlCol="0">
            <a:spAutoFit/>
          </a:bodyPr>
          <a:lstStyle/>
          <a:p>
            <a:r>
              <a:rPr lang="en-US" b="1" dirty="0"/>
              <a:t>			Project READ</a:t>
            </a:r>
            <a:r>
              <a:rPr lang="en-US" dirty="0"/>
              <a:t>  </a:t>
            </a:r>
            <a:r>
              <a:rPr lang="en-US" dirty="0">
                <a:hlinkClick r:id="rId3"/>
              </a:rPr>
              <a:t>http://www.caspdg.org</a:t>
            </a:r>
            <a:endParaRPr lang="en-US" dirty="0"/>
          </a:p>
        </p:txBody>
      </p:sp>
    </p:spTree>
    <p:extLst>
      <p:ext uri="{BB962C8B-B14F-4D97-AF65-F5344CB8AC3E}">
        <p14:creationId xmlns:p14="http://schemas.microsoft.com/office/powerpoint/2010/main" val="139295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Fluidez</a:t>
            </a:r>
          </a:p>
        </p:txBody>
      </p:sp>
      <p:sp>
        <p:nvSpPr>
          <p:cNvPr id="3" name="Content Placeholder 2"/>
          <p:cNvSpPr>
            <a:spLocks noGrp="1"/>
          </p:cNvSpPr>
          <p:nvPr>
            <p:ph idx="1"/>
          </p:nvPr>
        </p:nvSpPr>
        <p:spPr>
          <a:xfrm>
            <a:off x="822960" y="2818333"/>
            <a:ext cx="7543800" cy="3409673"/>
          </a:xfrm>
        </p:spPr>
        <p:txBody>
          <a:bodyPr>
            <a:normAutofit fontScale="92500" lnSpcReduction="20000"/>
          </a:bodyPr>
          <a:lstStyle/>
          <a:p>
            <a:pPr>
              <a:lnSpc>
                <a:spcPct val="200000"/>
              </a:lnSpc>
            </a:pPr>
            <a:r>
              <a:rPr lang="es-ES" sz="3200" dirty="0"/>
              <a:t>Now, Mr. Jones eats cereal with low-fat milk for breakfast, and Mrs. Jones eats oatmeal. They miss eating a big breakfast, but they are sticking to their diets.</a:t>
            </a:r>
          </a:p>
        </p:txBody>
      </p:sp>
      <p:sp>
        <p:nvSpPr>
          <p:cNvPr id="4" name="Slide Number Placeholder 3"/>
          <p:cNvSpPr>
            <a:spLocks noGrp="1"/>
          </p:cNvSpPr>
          <p:nvPr>
            <p:ph type="sldNum" sz="quarter" idx="12"/>
          </p:nvPr>
        </p:nvSpPr>
        <p:spPr/>
        <p:txBody>
          <a:bodyPr/>
          <a:lstStyle/>
          <a:p>
            <a:fld id="{6113E31D-E2AB-40D1-8B51-AFA5AFEF393A}" type="slidenum">
              <a:rPr lang="en-US" smtClean="0"/>
              <a:t>10</a:t>
            </a:fld>
            <a:endParaRPr lang="es-E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6540099" y="286604"/>
            <a:ext cx="1826661" cy="2560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565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Fluidez</a:t>
            </a:r>
          </a:p>
        </p:txBody>
      </p:sp>
      <p:sp>
        <p:nvSpPr>
          <p:cNvPr id="3" name="Content Placeholder 2"/>
          <p:cNvSpPr>
            <a:spLocks noGrp="1"/>
          </p:cNvSpPr>
          <p:nvPr>
            <p:ph idx="1"/>
          </p:nvPr>
        </p:nvSpPr>
        <p:spPr>
          <a:xfrm>
            <a:off x="822960" y="2818333"/>
            <a:ext cx="7543800" cy="3409673"/>
          </a:xfrm>
        </p:spPr>
        <p:txBody>
          <a:bodyPr>
            <a:normAutofit fontScale="92500" lnSpcReduction="20000"/>
          </a:bodyPr>
          <a:lstStyle/>
          <a:p>
            <a:pPr>
              <a:lnSpc>
                <a:spcPct val="200000"/>
              </a:lnSpc>
            </a:pPr>
            <a:r>
              <a:rPr lang="es-ES" sz="3200" dirty="0"/>
              <a:t>Now, Mr. Jones eats cereal with low-fat milk for breakfast, and Mrs. Jones eats oatmeal. They miss eating a big breakfast, but they are sticking to their diets.</a:t>
            </a:r>
          </a:p>
        </p:txBody>
      </p:sp>
      <p:sp>
        <p:nvSpPr>
          <p:cNvPr id="4" name="Slide Number Placeholder 3"/>
          <p:cNvSpPr>
            <a:spLocks noGrp="1"/>
          </p:cNvSpPr>
          <p:nvPr>
            <p:ph type="sldNum" sz="quarter" idx="12"/>
          </p:nvPr>
        </p:nvSpPr>
        <p:spPr/>
        <p:txBody>
          <a:bodyPr/>
          <a:lstStyle/>
          <a:p>
            <a:fld id="{6113E31D-E2AB-40D1-8B51-AFA5AFEF393A}" type="slidenum">
              <a:rPr lang="en-US" smtClean="0"/>
              <a:t>11</a:t>
            </a:fld>
            <a:endParaRPr lang="es-ES" dirty="0"/>
          </a:p>
        </p:txBody>
      </p:sp>
      <p:cxnSp>
        <p:nvCxnSpPr>
          <p:cNvPr id="7" name="Straight Connector 6"/>
          <p:cNvCxnSpPr/>
          <p:nvPr/>
        </p:nvCxnSpPr>
        <p:spPr>
          <a:xfrm>
            <a:off x="938836" y="3689132"/>
            <a:ext cx="731204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38835" y="4532146"/>
            <a:ext cx="731204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38835" y="5328745"/>
            <a:ext cx="731204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38835" y="6117021"/>
            <a:ext cx="207237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5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750"/>
                                        <p:tgtEl>
                                          <p:spTgt spid="7"/>
                                        </p:tgtEl>
                                      </p:cBhvr>
                                    </p:animEffect>
                                  </p:childTnLst>
                                </p:cTn>
                              </p:par>
                            </p:childTnLst>
                          </p:cTn>
                        </p:par>
                        <p:par>
                          <p:cTn id="8" fill="hold">
                            <p:stCondLst>
                              <p:cond delay="375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3500"/>
                                        <p:tgtEl>
                                          <p:spTgt spid="9"/>
                                        </p:tgtEl>
                                      </p:cBhvr>
                                    </p:animEffect>
                                  </p:childTnLst>
                                </p:cTn>
                              </p:par>
                            </p:childTnLst>
                          </p:cTn>
                        </p:par>
                        <p:par>
                          <p:cTn id="12" fill="hold">
                            <p:stCondLst>
                              <p:cond delay="725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3750"/>
                                        <p:tgtEl>
                                          <p:spTgt spid="10"/>
                                        </p:tgtEl>
                                      </p:cBhvr>
                                    </p:animEffect>
                                  </p:childTnLst>
                                </p:cTn>
                              </p:par>
                            </p:childTnLst>
                          </p:cTn>
                        </p:par>
                        <p:par>
                          <p:cTn id="16" fill="hold">
                            <p:stCondLst>
                              <p:cond delay="110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Comprensión</a:t>
            </a:r>
          </a:p>
        </p:txBody>
      </p:sp>
      <p:sp>
        <p:nvSpPr>
          <p:cNvPr id="3" name="Content Placeholder 2"/>
          <p:cNvSpPr>
            <a:spLocks noGrp="1"/>
          </p:cNvSpPr>
          <p:nvPr>
            <p:ph idx="1"/>
          </p:nvPr>
        </p:nvSpPr>
        <p:spPr>
          <a:xfrm>
            <a:off x="822960" y="3099334"/>
            <a:ext cx="7543800" cy="3022008"/>
          </a:xfrm>
        </p:spPr>
        <p:txBody>
          <a:bodyPr>
            <a:normAutofit/>
          </a:bodyPr>
          <a:lstStyle/>
          <a:p>
            <a:r>
              <a:rPr lang="es-ES" sz="3200" dirty="0"/>
              <a:t>Mr. and Mrs. Jones are on a diet. They are trying to lose weight.</a:t>
            </a:r>
          </a:p>
          <a:p>
            <a:endParaRPr lang="es-ES" sz="3200" dirty="0"/>
          </a:p>
          <a:p>
            <a:r>
              <a:rPr lang="es-ES" sz="3200" dirty="0"/>
              <a:t>Mr. Jones has high cholesterol, and Mrs. Jones has gained weight.</a:t>
            </a:r>
          </a:p>
        </p:txBody>
      </p:sp>
      <p:sp>
        <p:nvSpPr>
          <p:cNvPr id="4" name="Slide Number Placeholder 3"/>
          <p:cNvSpPr>
            <a:spLocks noGrp="1"/>
          </p:cNvSpPr>
          <p:nvPr>
            <p:ph type="sldNum" sz="quarter" idx="12"/>
          </p:nvPr>
        </p:nvSpPr>
        <p:spPr/>
        <p:txBody>
          <a:bodyPr/>
          <a:lstStyle/>
          <a:p>
            <a:fld id="{6113E31D-E2AB-40D1-8B51-AFA5AFEF393A}" type="slidenum">
              <a:rPr lang="en-US" smtClean="0"/>
              <a:t>12</a:t>
            </a:fld>
            <a:endParaRPr lang="es-E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6540099" y="286604"/>
            <a:ext cx="1826661" cy="2560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02868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Comprensión</a:t>
            </a:r>
          </a:p>
        </p:txBody>
      </p:sp>
      <p:sp>
        <p:nvSpPr>
          <p:cNvPr id="3" name="Content Placeholder 2"/>
          <p:cNvSpPr>
            <a:spLocks noGrp="1"/>
          </p:cNvSpPr>
          <p:nvPr>
            <p:ph idx="1"/>
          </p:nvPr>
        </p:nvSpPr>
        <p:spPr>
          <a:xfrm>
            <a:off x="822960" y="3099334"/>
            <a:ext cx="7543800" cy="3022008"/>
          </a:xfrm>
        </p:spPr>
        <p:txBody>
          <a:bodyPr>
            <a:normAutofit/>
          </a:bodyPr>
          <a:lstStyle/>
          <a:p>
            <a:r>
              <a:rPr lang="es-ES" sz="3200" dirty="0"/>
              <a:t>Mr. and Mrs. Jones are on a </a:t>
            </a:r>
            <a:r>
              <a:rPr lang="es-ES" sz="3200" dirty="0">
                <a:solidFill>
                  <a:schemeClr val="accent2"/>
                </a:solidFill>
              </a:rPr>
              <a:t>diet</a:t>
            </a:r>
            <a:r>
              <a:rPr lang="es-ES" sz="3200" dirty="0"/>
              <a:t>. They are trying to </a:t>
            </a:r>
            <a:r>
              <a:rPr lang="es-ES" sz="3200" dirty="0">
                <a:solidFill>
                  <a:schemeClr val="accent2"/>
                </a:solidFill>
              </a:rPr>
              <a:t>lose</a:t>
            </a:r>
            <a:r>
              <a:rPr lang="es-ES" dirty="0"/>
              <a:t> </a:t>
            </a:r>
            <a:r>
              <a:rPr lang="es-ES" sz="3200" dirty="0">
                <a:solidFill>
                  <a:schemeClr val="accent2"/>
                </a:solidFill>
              </a:rPr>
              <a:t>weight</a:t>
            </a:r>
            <a:r>
              <a:rPr lang="es-ES" sz="3200" dirty="0"/>
              <a:t>.</a:t>
            </a:r>
          </a:p>
          <a:p>
            <a:endParaRPr lang="es-ES" sz="3200" dirty="0"/>
          </a:p>
          <a:p>
            <a:r>
              <a:rPr lang="es-ES" sz="3200" dirty="0"/>
              <a:t>Mr. Jones has </a:t>
            </a:r>
            <a:r>
              <a:rPr lang="es-ES" sz="3200" dirty="0">
                <a:solidFill>
                  <a:schemeClr val="accent2"/>
                </a:solidFill>
              </a:rPr>
              <a:t>high</a:t>
            </a:r>
            <a:r>
              <a:rPr lang="es-ES" dirty="0"/>
              <a:t> </a:t>
            </a:r>
            <a:r>
              <a:rPr lang="es-ES" sz="3200" dirty="0">
                <a:solidFill>
                  <a:schemeClr val="accent2"/>
                </a:solidFill>
              </a:rPr>
              <a:t>cholesterol</a:t>
            </a:r>
            <a:r>
              <a:rPr lang="es-ES" sz="3200" dirty="0"/>
              <a:t>, and Mrs. Jones has </a:t>
            </a:r>
            <a:r>
              <a:rPr lang="es-ES" sz="3200" dirty="0">
                <a:solidFill>
                  <a:schemeClr val="accent2"/>
                </a:solidFill>
              </a:rPr>
              <a:t>gained weight</a:t>
            </a:r>
            <a:r>
              <a:rPr lang="es-ES" sz="3200" dirty="0"/>
              <a:t>.</a:t>
            </a:r>
          </a:p>
        </p:txBody>
      </p:sp>
      <p:sp>
        <p:nvSpPr>
          <p:cNvPr id="4" name="Slide Number Placeholder 3"/>
          <p:cNvSpPr>
            <a:spLocks noGrp="1"/>
          </p:cNvSpPr>
          <p:nvPr>
            <p:ph type="sldNum" sz="quarter" idx="12"/>
          </p:nvPr>
        </p:nvSpPr>
        <p:spPr/>
        <p:txBody>
          <a:bodyPr/>
          <a:lstStyle/>
          <a:p>
            <a:fld id="{6113E31D-E2AB-40D1-8B51-AFA5AFEF393A}" type="slidenum">
              <a:rPr lang="en-US" smtClean="0"/>
              <a:t>13</a:t>
            </a:fld>
            <a:endParaRPr lang="es-ES" dirty="0"/>
          </a:p>
        </p:txBody>
      </p:sp>
    </p:spTree>
    <p:extLst>
      <p:ext uri="{BB962C8B-B14F-4D97-AF65-F5344CB8AC3E}">
        <p14:creationId xmlns:p14="http://schemas.microsoft.com/office/powerpoint/2010/main" val="46082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14</a:t>
            </a:fld>
            <a:endParaRPr lang="es-E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593" y="327448"/>
            <a:ext cx="7062085" cy="5721730"/>
          </a:xfrm>
          <a:prstGeom prst="rect">
            <a:avLst/>
          </a:prstGeom>
        </p:spPr>
      </p:pic>
      <p:cxnSp>
        <p:nvCxnSpPr>
          <p:cNvPr id="5" name="Straight Arrow Connector 4"/>
          <p:cNvCxnSpPr/>
          <p:nvPr/>
        </p:nvCxnSpPr>
        <p:spPr>
          <a:xfrm>
            <a:off x="318676" y="5632542"/>
            <a:ext cx="1355834" cy="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83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5074919"/>
            <a:ext cx="7584948" cy="1231287"/>
          </a:xfrm>
        </p:spPr>
        <p:txBody>
          <a:bodyPr/>
          <a:lstStyle/>
          <a:p>
            <a:pPr algn="ctr"/>
            <a:r>
              <a:rPr lang="es-ES" sz="6600" dirty="0"/>
              <a:t>¿Hay preguntas?</a:t>
            </a:r>
          </a:p>
        </p:txBody>
      </p:sp>
      <p:sp>
        <p:nvSpPr>
          <p:cNvPr id="4" name="Slide Number Placeholder 3"/>
          <p:cNvSpPr>
            <a:spLocks noGrp="1"/>
          </p:cNvSpPr>
          <p:nvPr>
            <p:ph type="sldNum" sz="quarter" idx="12"/>
          </p:nvPr>
        </p:nvSpPr>
        <p:spPr/>
        <p:txBody>
          <a:bodyPr/>
          <a:lstStyle/>
          <a:p>
            <a:fld id="{6113E31D-E2AB-40D1-8B51-AFA5AFEF393A}" type="slidenum">
              <a:rPr lang="en-US" smtClean="0"/>
              <a:t>15</a:t>
            </a:fld>
            <a:endParaRPr lang="es-ES" dirty="0"/>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r="9921"/>
          <a:stretch/>
        </p:blipFill>
        <p:spPr>
          <a:xfrm>
            <a:off x="2181238" y="0"/>
            <a:ext cx="4868392" cy="4854387"/>
          </a:xfrm>
          <a:prstGeom prst="rect">
            <a:avLst/>
          </a:prstGeom>
        </p:spPr>
      </p:pic>
    </p:spTree>
    <p:extLst>
      <p:ext uri="{BB962C8B-B14F-4D97-AF65-F5344CB8AC3E}">
        <p14:creationId xmlns:p14="http://schemas.microsoft.com/office/powerpoint/2010/main" val="534023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7" name="Picture 5" descr="State of California: Department of Education">
            <a:extLst>
              <a:ext uri="{FF2B5EF4-FFF2-40B4-BE49-F238E27FC236}">
                <a16:creationId xmlns:a16="http://schemas.microsoft.com/office/drawing/2014/main" id="{C39DEAB9-39B0-7242-967C-B468ED18F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723" y="1227520"/>
            <a:ext cx="1451372" cy="153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8" name="Picture 9" descr="Napa County Office of Education">
            <a:extLst>
              <a:ext uri="{FF2B5EF4-FFF2-40B4-BE49-F238E27FC236}">
                <a16:creationId xmlns:a16="http://schemas.microsoft.com/office/drawing/2014/main" id="{3F197C16-5FC1-F947-A78B-CC44A8D34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089" y="3139664"/>
            <a:ext cx="1818085" cy="157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11" descr="CALI Reads: California Adolescent Literacy Initiative">
            <a:extLst>
              <a:ext uri="{FF2B5EF4-FFF2-40B4-BE49-F238E27FC236}">
                <a16:creationId xmlns:a16="http://schemas.microsoft.com/office/drawing/2014/main" id="{0E8D410E-C5F3-E94E-9EC3-E71494919F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5892" y="3249201"/>
            <a:ext cx="1828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13" descr="IDEAs that Work: U.S. Office of Special Education Programs">
            <a:extLst>
              <a:ext uri="{FF2B5EF4-FFF2-40B4-BE49-F238E27FC236}">
                <a16:creationId xmlns:a16="http://schemas.microsoft.com/office/drawing/2014/main" id="{6A8E1EA1-113A-F246-840C-4144648AB5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5651" y="1237045"/>
            <a:ext cx="1816894" cy="152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A99C2EF0-EAEC-4475-AEB6-49F6FCDE9225}"/>
              </a:ext>
            </a:extLst>
          </p:cNvPr>
          <p:cNvSpPr>
            <a:spLocks noGrp="1"/>
          </p:cNvSpPr>
          <p:nvPr>
            <p:ph type="ctrTitle"/>
          </p:nvPr>
        </p:nvSpPr>
        <p:spPr>
          <a:xfrm>
            <a:off x="1273825" y="4979242"/>
            <a:ext cx="6858000" cy="64171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buFont typeface="Wingdings 3" pitchFamily="2" charset="2"/>
            </a:pPr>
            <a:r>
              <a:rPr lang="en-US" sz="1050" dirty="0">
                <a:latin typeface="Arial" panose="020B0604020202020204" pitchFamily="34" charset="0"/>
                <a:ea typeface="+mn-ea"/>
                <a:cs typeface="Arial" panose="020B0604020202020204" pitchFamily="34" charset="0"/>
              </a:rPr>
              <a:t>The contents of this presentation were developed under a State Personnel Development Grant (</a:t>
            </a:r>
            <a:r>
              <a:rPr lang="en-US" sz="1050" dirty="0" err="1">
                <a:latin typeface="Arial" panose="020B0604020202020204" pitchFamily="34" charset="0"/>
                <a:ea typeface="+mn-ea"/>
                <a:cs typeface="Arial" panose="020B0604020202020204" pitchFamily="34" charset="0"/>
              </a:rPr>
              <a:t>SPDG</a:t>
            </a:r>
            <a:r>
              <a:rPr lang="en-US" sz="1050" dirty="0">
                <a:latin typeface="Arial" panose="020B0604020202020204" pitchFamily="34" charset="0"/>
                <a:ea typeface="+mn-ea"/>
                <a:cs typeface="Arial" panose="020B0604020202020204" pitchFamily="34" charset="0"/>
              </a:rPr>
              <a:t>) from the US Department of Education (CALI/Award #H323A170011), Project Officer, Latisha.Putney@ed.gov. However, the contents of this presentation do not necessarily represent the policy of the US Department of Education and no assumption of endorsement by the Federal government should be made.</a:t>
            </a:r>
          </a:p>
        </p:txBody>
      </p:sp>
    </p:spTree>
    <p:extLst>
      <p:ext uri="{BB962C8B-B14F-4D97-AF65-F5344CB8AC3E}">
        <p14:creationId xmlns:p14="http://schemas.microsoft.com/office/powerpoint/2010/main" val="149576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Agenda</a:t>
            </a:r>
          </a:p>
        </p:txBody>
      </p:sp>
      <p:sp>
        <p:nvSpPr>
          <p:cNvPr id="3" name="Content Placeholder 2"/>
          <p:cNvSpPr>
            <a:spLocks noGrp="1"/>
          </p:cNvSpPr>
          <p:nvPr>
            <p:ph idx="1"/>
          </p:nvPr>
        </p:nvSpPr>
        <p:spPr>
          <a:xfrm>
            <a:off x="822960" y="2175640"/>
            <a:ext cx="7543800" cy="3693453"/>
          </a:xfrm>
        </p:spPr>
        <p:txBody>
          <a:bodyPr/>
          <a:lstStyle/>
          <a:p>
            <a:r>
              <a:rPr lang="es-ES" dirty="0"/>
              <a:t>¿Qué se requiere para ser un buen lector?</a:t>
            </a:r>
          </a:p>
          <a:p>
            <a:r>
              <a:rPr lang="es-ES" dirty="0"/>
              <a:t>¿Qué pueden hacer las familias para que sus estudiantes se conviertan en buenos lectores?</a:t>
            </a:r>
          </a:p>
          <a:p>
            <a:r>
              <a:rPr lang="es-ES" dirty="0"/>
              <a:t>¿Qué destrezas de lectura son importantes para los alumnos de la escuela intermedia?</a:t>
            </a:r>
          </a:p>
        </p:txBody>
      </p:sp>
      <p:sp>
        <p:nvSpPr>
          <p:cNvPr id="4" name="Slide Number Placeholder 3"/>
          <p:cNvSpPr>
            <a:spLocks noGrp="1"/>
          </p:cNvSpPr>
          <p:nvPr>
            <p:ph type="sldNum" sz="quarter" idx="12"/>
          </p:nvPr>
        </p:nvSpPr>
        <p:spPr/>
        <p:txBody>
          <a:bodyPr/>
          <a:lstStyle/>
          <a:p>
            <a:fld id="{6113E31D-E2AB-40D1-8B51-AFA5AFEF393A}" type="slidenum">
              <a:rPr lang="en-US" smtClean="0"/>
              <a:t>2</a:t>
            </a:fld>
            <a:endParaRPr lang="es-ES" dirty="0"/>
          </a:p>
        </p:txBody>
      </p:sp>
    </p:spTree>
    <p:extLst>
      <p:ext uri="{BB962C8B-B14F-4D97-AF65-F5344CB8AC3E}">
        <p14:creationId xmlns:p14="http://schemas.microsoft.com/office/powerpoint/2010/main" val="1249251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767779"/>
            <a:ext cx="2400300" cy="2286000"/>
          </a:xfrm>
        </p:spPr>
        <p:txBody>
          <a:bodyPr>
            <a:normAutofit/>
          </a:bodyPr>
          <a:lstStyle/>
          <a:p>
            <a:r>
              <a:rPr lang="es-ES" sz="5200" dirty="0"/>
              <a:t>¿Soy un buen lector?</a:t>
            </a:r>
          </a:p>
        </p:txBody>
      </p:sp>
      <p:sp>
        <p:nvSpPr>
          <p:cNvPr id="5" name="Text Placeholder 4"/>
          <p:cNvSpPr>
            <a:spLocks noGrp="1"/>
          </p:cNvSpPr>
          <p:nvPr>
            <p:ph type="body" sz="half" idx="2"/>
          </p:nvPr>
        </p:nvSpPr>
        <p:spPr>
          <a:xfrm>
            <a:off x="342900" y="5436030"/>
            <a:ext cx="2400300" cy="1023756"/>
          </a:xfrm>
        </p:spPr>
        <p:txBody>
          <a:bodyPr>
            <a:normAutofit fontScale="92500" lnSpcReduction="20000"/>
          </a:bodyPr>
          <a:lstStyle/>
          <a:p>
            <a:r>
              <a:rPr lang="es-ES" sz="1300" dirty="0">
                <a:solidFill>
                  <a:schemeClr val="bg1"/>
                </a:solidFill>
              </a:rPr>
              <a:t>Nota: Se ha autorizado la reproducción de esta hoja de lectura para fines no comerciales. Visite www.elcivics.com para obtener más material ESL (inglés como segundo idioma) gratuito. </a:t>
            </a:r>
            <a:r>
              <a:rPr lang="es-ES" sz="1200" dirty="0"/>
              <a:t>¡Aprovéchelo!</a:t>
            </a:r>
            <a:endParaRPr lang="es-ES" sz="1300" dirty="0">
              <a:solidFill>
                <a:schemeClr val="bg1"/>
              </a:solidFill>
            </a:endParaRPr>
          </a:p>
        </p:txBody>
      </p:sp>
      <p:sp>
        <p:nvSpPr>
          <p:cNvPr id="8" name="Slide Number Placeholder 7"/>
          <p:cNvSpPr>
            <a:spLocks noGrp="1"/>
          </p:cNvSpPr>
          <p:nvPr>
            <p:ph type="sldNum" sz="quarter" idx="12"/>
          </p:nvPr>
        </p:nvSpPr>
        <p:spPr/>
        <p:txBody>
          <a:bodyPr/>
          <a:lstStyle/>
          <a:p>
            <a:fld id="{6113E31D-E2AB-40D1-8B51-AFA5AFEF393A}" type="slidenum">
              <a:rPr lang="en-US" smtClean="0"/>
              <a:t>3</a:t>
            </a:fld>
            <a:endParaRPr lang="es-E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3868894" y="95284"/>
            <a:ext cx="4540469" cy="63645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2646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¿Cómo se sabe si alguien es un buen lector?</a:t>
            </a:r>
          </a:p>
        </p:txBody>
      </p:sp>
      <p:sp>
        <p:nvSpPr>
          <p:cNvPr id="3" name="Content Placeholder 2"/>
          <p:cNvSpPr>
            <a:spLocks noGrp="1"/>
          </p:cNvSpPr>
          <p:nvPr>
            <p:ph idx="1"/>
          </p:nvPr>
        </p:nvSpPr>
        <p:spPr/>
        <p:txBody>
          <a:bodyPr/>
          <a:lstStyle/>
          <a:p>
            <a:r>
              <a:rPr lang="es-ES" dirty="0"/>
              <a:t>¿Cómo suena un buen lector?</a:t>
            </a:r>
          </a:p>
          <a:p>
            <a:endParaRPr lang="es-ES" dirty="0"/>
          </a:p>
          <a:p>
            <a:endParaRPr lang="es-ES" dirty="0"/>
          </a:p>
          <a:p>
            <a:endParaRPr lang="es-ES" dirty="0"/>
          </a:p>
          <a:p>
            <a:pPr>
              <a:spcBef>
                <a:spcPts val="0"/>
              </a:spcBef>
              <a:spcAft>
                <a:spcPts val="0"/>
              </a:spcAft>
            </a:pPr>
            <a:endParaRPr lang="es-ES" dirty="0"/>
          </a:p>
          <a:p>
            <a:r>
              <a:rPr lang="es-ES" dirty="0"/>
              <a:t>¿Qué puede hacer un buen lector?</a:t>
            </a:r>
          </a:p>
        </p:txBody>
      </p:sp>
      <p:sp>
        <p:nvSpPr>
          <p:cNvPr id="4" name="Slide Number Placeholder 3"/>
          <p:cNvSpPr>
            <a:spLocks noGrp="1"/>
          </p:cNvSpPr>
          <p:nvPr>
            <p:ph type="sldNum" sz="quarter" idx="12"/>
          </p:nvPr>
        </p:nvSpPr>
        <p:spPr/>
        <p:txBody>
          <a:bodyPr/>
          <a:lstStyle/>
          <a:p>
            <a:fld id="{6113E31D-E2AB-40D1-8B51-AFA5AFEF393A}" type="slidenum">
              <a:rPr lang="en-US" smtClean="0"/>
              <a:pPr/>
              <a:t>4</a:t>
            </a:fld>
            <a:endParaRPr lang="es-ES" dirty="0"/>
          </a:p>
        </p:txBody>
      </p:sp>
    </p:spTree>
    <p:extLst>
      <p:ext uri="{BB962C8B-B14F-4D97-AF65-F5344CB8AC3E}">
        <p14:creationId xmlns:p14="http://schemas.microsoft.com/office/powerpoint/2010/main" val="142163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¿Cómo se sabe si alguien es un buen lector?</a:t>
            </a:r>
          </a:p>
        </p:txBody>
      </p:sp>
      <p:sp>
        <p:nvSpPr>
          <p:cNvPr id="3" name="Content Placeholder 2"/>
          <p:cNvSpPr>
            <a:spLocks noGrp="1"/>
          </p:cNvSpPr>
          <p:nvPr>
            <p:ph idx="1"/>
          </p:nvPr>
        </p:nvSpPr>
        <p:spPr/>
        <p:txBody>
          <a:bodyPr/>
          <a:lstStyle/>
          <a:p>
            <a:r>
              <a:rPr lang="es-ES" dirty="0"/>
              <a:t>¿Cómo suena un buen lector?</a:t>
            </a:r>
          </a:p>
          <a:p>
            <a:endParaRPr lang="es-ES" dirty="0"/>
          </a:p>
          <a:p>
            <a:endParaRPr lang="es-ES" dirty="0"/>
          </a:p>
          <a:p>
            <a:endParaRPr lang="es-ES" dirty="0"/>
          </a:p>
          <a:p>
            <a:pPr>
              <a:spcBef>
                <a:spcPts val="0"/>
              </a:spcBef>
              <a:spcAft>
                <a:spcPts val="0"/>
              </a:spcAft>
            </a:pPr>
            <a:endParaRPr lang="es-ES" dirty="0"/>
          </a:p>
          <a:p>
            <a:r>
              <a:rPr lang="es-ES" dirty="0"/>
              <a:t>¿Qué puede hacer un buen lector?</a:t>
            </a:r>
          </a:p>
        </p:txBody>
      </p:sp>
      <p:sp>
        <p:nvSpPr>
          <p:cNvPr id="4" name="Slide Number Placeholder 3"/>
          <p:cNvSpPr>
            <a:spLocks noGrp="1"/>
          </p:cNvSpPr>
          <p:nvPr>
            <p:ph type="sldNum" sz="quarter" idx="12"/>
          </p:nvPr>
        </p:nvSpPr>
        <p:spPr/>
        <p:txBody>
          <a:bodyPr/>
          <a:lstStyle/>
          <a:p>
            <a:fld id="{6113E31D-E2AB-40D1-8B51-AFA5AFEF393A}" type="slidenum">
              <a:rPr lang="en-US" smtClean="0"/>
              <a:pPr/>
              <a:t>5</a:t>
            </a:fld>
            <a:endParaRPr lang="es-ES" dirty="0"/>
          </a:p>
        </p:txBody>
      </p:sp>
      <p:sp>
        <p:nvSpPr>
          <p:cNvPr id="15" name="TextBox 14"/>
          <p:cNvSpPr txBox="1"/>
          <p:nvPr/>
        </p:nvSpPr>
        <p:spPr>
          <a:xfrm>
            <a:off x="993228" y="2124457"/>
            <a:ext cx="6842234" cy="1477328"/>
          </a:xfrm>
          <a:prstGeom prst="rect">
            <a:avLst/>
          </a:prstGeom>
          <a:noFill/>
        </p:spPr>
        <p:txBody>
          <a:bodyPr wrap="square" rtlCol="0">
            <a:spAutoFit/>
          </a:bodyPr>
          <a:lstStyle/>
          <a:p>
            <a:pPr marL="285750" indent="-285750">
              <a:buFont typeface="Arial" charset="0"/>
              <a:buChar char="•"/>
            </a:pPr>
            <a:r>
              <a:rPr lang="es-ES" dirty="0"/>
              <a:t>La lectura suena natural, como una narración.</a:t>
            </a:r>
          </a:p>
          <a:p>
            <a:pPr marL="285750" indent="-285750">
              <a:buFont typeface="Arial" charset="0"/>
              <a:buChar char="•"/>
            </a:pPr>
            <a:r>
              <a:rPr lang="es-ES" dirty="0"/>
              <a:t>El lector no tartamudea con frecuencia.</a:t>
            </a:r>
          </a:p>
          <a:p>
            <a:pPr marL="285750" indent="-285750">
              <a:buFont typeface="Arial" charset="0"/>
              <a:buChar char="•"/>
            </a:pPr>
            <a:r>
              <a:rPr lang="es-ES" dirty="0"/>
              <a:t>La lectura no es demasiado lenta ni demasiado rápida.</a:t>
            </a:r>
          </a:p>
          <a:p>
            <a:pPr marL="285750" indent="-285750">
              <a:buFont typeface="Arial" charset="0"/>
              <a:buChar char="•"/>
            </a:pPr>
            <a:r>
              <a:rPr lang="es-ES" dirty="0"/>
              <a:t>El lector utiliza expresiones, pausas y otros cambios vocales o de expresión.</a:t>
            </a:r>
          </a:p>
        </p:txBody>
      </p:sp>
      <p:sp>
        <p:nvSpPr>
          <p:cNvPr id="16" name="TextBox 15"/>
          <p:cNvSpPr txBox="1"/>
          <p:nvPr/>
        </p:nvSpPr>
        <p:spPr>
          <a:xfrm>
            <a:off x="993228" y="4192477"/>
            <a:ext cx="6842234" cy="2031325"/>
          </a:xfrm>
          <a:prstGeom prst="rect">
            <a:avLst/>
          </a:prstGeom>
          <a:noFill/>
        </p:spPr>
        <p:txBody>
          <a:bodyPr wrap="square" rtlCol="0">
            <a:spAutoFit/>
          </a:bodyPr>
          <a:lstStyle/>
          <a:p>
            <a:pPr marL="285750" indent="-285750">
              <a:buFont typeface="Arial" charset="0"/>
              <a:buChar char="•"/>
            </a:pPr>
            <a:r>
              <a:rPr lang="es-ES" dirty="0"/>
              <a:t>Expresar las palabras de manera correcta</a:t>
            </a:r>
          </a:p>
          <a:p>
            <a:pPr marL="285750" indent="-285750">
              <a:buFont typeface="Arial" charset="0"/>
              <a:buChar char="•"/>
            </a:pPr>
            <a:r>
              <a:rPr lang="es-ES" dirty="0"/>
              <a:t>Corregir cualquier error</a:t>
            </a:r>
          </a:p>
          <a:p>
            <a:pPr marL="285750" indent="-285750">
              <a:buFont typeface="Arial" charset="0"/>
              <a:buChar char="•"/>
            </a:pPr>
            <a:r>
              <a:rPr lang="es-ES" dirty="0"/>
              <a:t>Comprender el significado de las palabras</a:t>
            </a:r>
          </a:p>
          <a:p>
            <a:pPr marL="285750" indent="-285750">
              <a:buFont typeface="Arial" charset="0"/>
              <a:buChar char="•"/>
            </a:pPr>
            <a:r>
              <a:rPr lang="es-ES" dirty="0"/>
              <a:t>Explicar el relato a otra persona</a:t>
            </a:r>
          </a:p>
          <a:p>
            <a:pPr marL="285750" indent="-285750">
              <a:buFont typeface="Arial" charset="0"/>
              <a:buChar char="•"/>
            </a:pPr>
            <a:r>
              <a:rPr lang="es-ES" dirty="0"/>
              <a:t>Comprender los diferentes tipos de oraciones y cómo las oraciones conectan las ideas</a:t>
            </a:r>
          </a:p>
          <a:p>
            <a:pPr marL="285750" indent="-285750">
              <a:buFont typeface="Arial" charset="0"/>
              <a:buChar char="•"/>
            </a:pPr>
            <a:r>
              <a:rPr lang="es-ES" dirty="0"/>
              <a:t>Relacionar el relato con otra información que conoce</a:t>
            </a:r>
          </a:p>
        </p:txBody>
      </p:sp>
    </p:spTree>
    <p:extLst>
      <p:ext uri="{BB962C8B-B14F-4D97-AF65-F5344CB8AC3E}">
        <p14:creationId xmlns:p14="http://schemas.microsoft.com/office/powerpoint/2010/main" val="23185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6</a:t>
            </a:fld>
            <a:endParaRPr lang="es-E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964" y="535552"/>
            <a:ext cx="6805231" cy="5513626"/>
          </a:xfrm>
          <a:prstGeom prst="rect">
            <a:avLst/>
          </a:prstGeom>
        </p:spPr>
      </p:pic>
    </p:spTree>
    <p:extLst>
      <p:ext uri="{BB962C8B-B14F-4D97-AF65-F5344CB8AC3E}">
        <p14:creationId xmlns:p14="http://schemas.microsoft.com/office/powerpoint/2010/main" val="156237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63" y="678716"/>
            <a:ext cx="8324193" cy="5031846"/>
          </a:xfrm>
        </p:spPr>
        <p:txBody>
          <a:bodyPr>
            <a:noAutofit/>
          </a:bodyPr>
          <a:lstStyle/>
          <a:p>
            <a:pPr>
              <a:lnSpc>
                <a:spcPct val="150000"/>
              </a:lnSpc>
            </a:pPr>
            <a:r>
              <a:rPr lang="es-ES" dirty="0"/>
              <a:t> </a:t>
            </a:r>
            <a:r>
              <a:rPr dirty="0"/>
              <a:t/>
            </a:r>
            <a:br>
              <a:rPr dirty="0"/>
            </a:br>
            <a:r>
              <a:rPr dirty="0"/>
              <a:t/>
            </a:r>
            <a:br>
              <a:rPr dirty="0"/>
            </a:br>
            <a:r>
              <a:rPr lang="es-ES" sz="6500" dirty="0"/>
              <a:t>180 días escolares</a:t>
            </a:r>
            <a:r>
              <a:rPr dirty="0"/>
              <a:t/>
            </a:r>
            <a:br>
              <a:rPr dirty="0"/>
            </a:br>
            <a:r>
              <a:rPr lang="es-ES" sz="6500" dirty="0"/>
              <a:t>x 20 minutos de lectura</a:t>
            </a:r>
            <a:r>
              <a:rPr dirty="0"/>
              <a:t/>
            </a:r>
            <a:br>
              <a:rPr dirty="0"/>
            </a:br>
            <a:r>
              <a:rPr lang="es-ES" sz="6500" dirty="0"/>
              <a:t>1,800,000 palabras</a:t>
            </a:r>
          </a:p>
        </p:txBody>
      </p:sp>
      <p:sp>
        <p:nvSpPr>
          <p:cNvPr id="3" name="Text Placeholder 2"/>
          <p:cNvSpPr>
            <a:spLocks noGrp="1"/>
          </p:cNvSpPr>
          <p:nvPr>
            <p:ph type="body" idx="1"/>
          </p:nvPr>
        </p:nvSpPr>
        <p:spPr>
          <a:xfrm>
            <a:off x="5376041" y="5880538"/>
            <a:ext cx="2990718" cy="409272"/>
          </a:xfrm>
        </p:spPr>
        <p:txBody>
          <a:bodyPr anchor="b">
            <a:normAutofit/>
          </a:bodyPr>
          <a:lstStyle/>
          <a:p>
            <a:r>
              <a:rPr lang="es-ES" sz="1800" dirty="0"/>
              <a:t>Nagy &amp; Herman, 1987</a:t>
            </a:r>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s-ES" dirty="0"/>
          </a:p>
        </p:txBody>
      </p:sp>
      <p:cxnSp>
        <p:nvCxnSpPr>
          <p:cNvPr id="6" name="Straight Connector 5"/>
          <p:cNvCxnSpPr/>
          <p:nvPr/>
        </p:nvCxnSpPr>
        <p:spPr>
          <a:xfrm flipV="1">
            <a:off x="409903" y="4335517"/>
            <a:ext cx="8339959" cy="31531"/>
          </a:xfrm>
          <a:prstGeom prst="line">
            <a:avLst/>
          </a:prstGeom>
          <a:ln w="5715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1679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298" y="214474"/>
            <a:ext cx="7543800" cy="1450757"/>
          </a:xfrm>
        </p:spPr>
        <p:txBody>
          <a:bodyPr>
            <a:normAutofit/>
          </a:bodyPr>
          <a:lstStyle/>
          <a:p>
            <a:r>
              <a:rPr lang="es-ES" sz="4200" dirty="0"/>
              <a:t>Identificación de palabras</a:t>
            </a:r>
          </a:p>
        </p:txBody>
      </p:sp>
      <p:sp>
        <p:nvSpPr>
          <p:cNvPr id="3" name="Content Placeholder 2"/>
          <p:cNvSpPr>
            <a:spLocks noGrp="1"/>
          </p:cNvSpPr>
          <p:nvPr>
            <p:ph idx="1"/>
          </p:nvPr>
        </p:nvSpPr>
        <p:spPr>
          <a:xfrm>
            <a:off x="822960" y="2760134"/>
            <a:ext cx="7543800" cy="2316363"/>
          </a:xfrm>
        </p:spPr>
        <p:txBody>
          <a:bodyPr>
            <a:normAutofit/>
          </a:bodyPr>
          <a:lstStyle/>
          <a:p>
            <a:pPr>
              <a:lnSpc>
                <a:spcPct val="200000"/>
              </a:lnSpc>
            </a:pPr>
            <a:r>
              <a:rPr lang="es-ES" sz="3200" dirty="0"/>
              <a:t>Their doctor told them to start </a:t>
            </a:r>
            <a:r>
              <a:rPr lang="es-ES" sz="3200" dirty="0">
                <a:solidFill>
                  <a:schemeClr val="accent2"/>
                </a:solidFill>
              </a:rPr>
              <a:t>exercising</a:t>
            </a:r>
            <a:r>
              <a:rPr lang="es-ES" sz="3200" dirty="0"/>
              <a:t> and eating </a:t>
            </a:r>
            <a:r>
              <a:rPr lang="es-ES" sz="3200" dirty="0">
                <a:solidFill>
                  <a:schemeClr val="accent2"/>
                </a:solidFill>
              </a:rPr>
              <a:t>healthier</a:t>
            </a:r>
            <a:r>
              <a:rPr lang="es-ES" sz="3200" dirty="0"/>
              <a:t> foods.</a:t>
            </a:r>
          </a:p>
        </p:txBody>
      </p:sp>
      <p:sp>
        <p:nvSpPr>
          <p:cNvPr id="4" name="Slide Number Placeholder 3"/>
          <p:cNvSpPr>
            <a:spLocks noGrp="1"/>
          </p:cNvSpPr>
          <p:nvPr>
            <p:ph type="sldNum" sz="quarter" idx="12"/>
          </p:nvPr>
        </p:nvSpPr>
        <p:spPr/>
        <p:txBody>
          <a:bodyPr/>
          <a:lstStyle/>
          <a:p>
            <a:fld id="{6113E31D-E2AB-40D1-8B51-AFA5AFEF393A}" type="slidenum">
              <a:rPr lang="en-US" smtClean="0"/>
              <a:t>8</a:t>
            </a:fld>
            <a:endParaRPr lang="es-ES" dirty="0"/>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6540099" y="286604"/>
            <a:ext cx="1826661" cy="2560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16408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Identificación de palabras</a:t>
            </a:r>
          </a:p>
        </p:txBody>
      </p:sp>
      <p:sp>
        <p:nvSpPr>
          <p:cNvPr id="3" name="Content Placeholder 2"/>
          <p:cNvSpPr>
            <a:spLocks noGrp="1"/>
          </p:cNvSpPr>
          <p:nvPr>
            <p:ph idx="1"/>
          </p:nvPr>
        </p:nvSpPr>
        <p:spPr>
          <a:xfrm>
            <a:off x="822960" y="2760134"/>
            <a:ext cx="7543800" cy="2316363"/>
          </a:xfrm>
        </p:spPr>
        <p:txBody>
          <a:bodyPr>
            <a:normAutofit/>
          </a:bodyPr>
          <a:lstStyle/>
          <a:p>
            <a:pPr>
              <a:lnSpc>
                <a:spcPct val="200000"/>
              </a:lnSpc>
            </a:pPr>
            <a:r>
              <a:rPr lang="es-ES" sz="3200" dirty="0"/>
              <a:t>Their doctor told them to start </a:t>
            </a:r>
            <a:r>
              <a:rPr lang="es-ES" sz="3200" dirty="0">
                <a:solidFill>
                  <a:schemeClr val="accent2"/>
                </a:solidFill>
              </a:rPr>
              <a:t>exercising</a:t>
            </a:r>
            <a:r>
              <a:rPr lang="es-ES" sz="3200" dirty="0"/>
              <a:t> and eating </a:t>
            </a:r>
            <a:r>
              <a:rPr lang="es-ES" sz="3200" dirty="0">
                <a:solidFill>
                  <a:schemeClr val="accent2"/>
                </a:solidFill>
              </a:rPr>
              <a:t>healthier</a:t>
            </a:r>
            <a:r>
              <a:rPr lang="es-ES" sz="3200" dirty="0"/>
              <a:t> foods.</a:t>
            </a:r>
          </a:p>
        </p:txBody>
      </p:sp>
      <p:sp>
        <p:nvSpPr>
          <p:cNvPr id="4" name="Slide Number Placeholder 3"/>
          <p:cNvSpPr>
            <a:spLocks noGrp="1"/>
          </p:cNvSpPr>
          <p:nvPr>
            <p:ph type="sldNum" sz="quarter" idx="12"/>
          </p:nvPr>
        </p:nvSpPr>
        <p:spPr/>
        <p:txBody>
          <a:bodyPr/>
          <a:lstStyle/>
          <a:p>
            <a:fld id="{6113E31D-E2AB-40D1-8B51-AFA5AFEF393A}" type="slidenum">
              <a:rPr lang="en-US" smtClean="0"/>
              <a:t>9</a:t>
            </a:fld>
            <a:endParaRPr lang="es-ES" dirty="0"/>
          </a:p>
        </p:txBody>
      </p:sp>
      <p:sp>
        <p:nvSpPr>
          <p:cNvPr id="5" name="Down Arrow Callout 4"/>
          <p:cNvSpPr/>
          <p:nvPr/>
        </p:nvSpPr>
        <p:spPr>
          <a:xfrm>
            <a:off x="4950372" y="1954924"/>
            <a:ext cx="3458991" cy="1340069"/>
          </a:xfrm>
          <a:prstGeom prst="downArrowCallout">
            <a:avLst>
              <a:gd name="adj1" fmla="val 15588"/>
              <a:gd name="adj2" fmla="val 17941"/>
              <a:gd name="adj3" fmla="val 25000"/>
              <a:gd name="adj4" fmla="val 649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3200" dirty="0"/>
              <a:t>ex – er – cise</a:t>
            </a:r>
            <a:r>
              <a:rPr lang="es-ES" dirty="0"/>
              <a:t>  </a:t>
            </a:r>
            <a:r>
              <a:rPr lang="es-ES" sz="4000" dirty="0"/>
              <a:t>+</a:t>
            </a:r>
            <a:r>
              <a:rPr lang="es-ES" dirty="0"/>
              <a:t> </a:t>
            </a:r>
            <a:r>
              <a:rPr lang="es-ES" sz="3200" dirty="0"/>
              <a:t>ing</a:t>
            </a:r>
          </a:p>
        </p:txBody>
      </p:sp>
      <p:sp>
        <p:nvSpPr>
          <p:cNvPr id="6" name="Up Arrow Callout 5"/>
          <p:cNvSpPr/>
          <p:nvPr/>
        </p:nvSpPr>
        <p:spPr>
          <a:xfrm>
            <a:off x="2159876" y="4510107"/>
            <a:ext cx="2632842" cy="1371600"/>
          </a:xfrm>
          <a:prstGeom prst="upArrowCallout">
            <a:avLst>
              <a:gd name="adj1" fmla="val 15805"/>
              <a:gd name="adj2" fmla="val 18103"/>
              <a:gd name="adj3" fmla="val 25000"/>
              <a:gd name="adj4" fmla="val 649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3200" dirty="0"/>
              <a:t>health – y </a:t>
            </a:r>
            <a:r>
              <a:rPr lang="es-ES" sz="4000" dirty="0"/>
              <a:t>+</a:t>
            </a:r>
            <a:r>
              <a:rPr lang="es-ES" dirty="0"/>
              <a:t> </a:t>
            </a:r>
            <a:r>
              <a:rPr lang="es-ES" sz="3200" dirty="0"/>
              <a:t>er</a:t>
            </a:r>
          </a:p>
        </p:txBody>
      </p:sp>
      <p:cxnSp>
        <p:nvCxnSpPr>
          <p:cNvPr id="8" name="Straight Connector 7"/>
          <p:cNvCxnSpPr/>
          <p:nvPr/>
        </p:nvCxnSpPr>
        <p:spPr>
          <a:xfrm flipH="1">
            <a:off x="6952593" y="2222938"/>
            <a:ext cx="346841" cy="53719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636579" y="5230945"/>
            <a:ext cx="346841" cy="53719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1539" y="4890979"/>
            <a:ext cx="456920" cy="584775"/>
          </a:xfrm>
          <a:prstGeom prst="rect">
            <a:avLst/>
          </a:prstGeom>
          <a:noFill/>
        </p:spPr>
        <p:txBody>
          <a:bodyPr wrap="square" rtlCol="0">
            <a:spAutoFit/>
          </a:bodyPr>
          <a:lstStyle/>
          <a:p>
            <a:pPr algn="ctr"/>
            <a:r>
              <a:rPr lang="es-ES" sz="3200" dirty="0">
                <a:solidFill>
                  <a:schemeClr val="bg1"/>
                </a:solidFill>
              </a:rPr>
              <a:t>i</a:t>
            </a:r>
          </a:p>
        </p:txBody>
      </p:sp>
    </p:spTree>
    <p:extLst>
      <p:ext uri="{BB962C8B-B14F-4D97-AF65-F5344CB8AC3E}">
        <p14:creationId xmlns:p14="http://schemas.microsoft.com/office/powerpoint/2010/main" val="17200538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CF435F372A4C743B593FF42579FA2B4" ma:contentTypeVersion="13" ma:contentTypeDescription="Create a new document." ma:contentTypeScope="" ma:versionID="fdcb0deedd28bd7dbb28ec2255a4a921">
  <xsd:schema xmlns:xsd="http://www.w3.org/2001/XMLSchema" xmlns:xs="http://www.w3.org/2001/XMLSchema" xmlns:p="http://schemas.microsoft.com/office/2006/metadata/properties" xmlns:ns2="0f9ffb64-fcbe-4e80-8eaf-2f34c3a1b7d0" xmlns:ns3="1f0af13e-5fb7-4493-bc81-3efe4202726c" targetNamespace="http://schemas.microsoft.com/office/2006/metadata/properties" ma:root="true" ma:fieldsID="bdb4865efb0da899082bc486962f280d" ns2:_="" ns3:_="">
    <xsd:import namespace="0f9ffb64-fcbe-4e80-8eaf-2f34c3a1b7d0"/>
    <xsd:import namespace="1f0af13e-5fb7-4493-bc81-3efe420272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EventHashCode" minOccurs="0"/>
                <xsd:element ref="ns2:MediaServiceGenerationTime" minOccurs="0"/>
                <xsd:element ref="ns2:CDE_x0020_Approval"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9ffb64-fcbe-4e80-8eaf-2f34c3a1b7d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CDE_x0020_Approval" ma:index="17" nillable="true" ma:displayName="CDE Approval" ma:format="Dropdown" ma:internalName="CDE_x0020_Approval">
      <xsd:simpleType>
        <xsd:restriction base="dms:Choice">
          <xsd:enumeration value="Exempt"/>
          <xsd:enumeration value="Needed"/>
          <xsd:enumeration value="Approved"/>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0af13e-5fb7-4493-bc81-3efe4202726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DE_x0020_Approval xmlns="0f9ffb64-fcbe-4e80-8eaf-2f34c3a1b7d0" xsi:nil="true"/>
  </documentManagement>
</p:properties>
</file>

<file path=customXml/itemProps1.xml><?xml version="1.0" encoding="utf-8"?>
<ds:datastoreItem xmlns:ds="http://schemas.openxmlformats.org/officeDocument/2006/customXml" ds:itemID="{E669E780-3781-42C6-BA7C-B3BB428F811B}">
  <ds:schemaRefs>
    <ds:schemaRef ds:uri="http://schemas.microsoft.com/sharepoint/v3/contenttype/forms"/>
  </ds:schemaRefs>
</ds:datastoreItem>
</file>

<file path=customXml/itemProps2.xml><?xml version="1.0" encoding="utf-8"?>
<ds:datastoreItem xmlns:ds="http://schemas.openxmlformats.org/officeDocument/2006/customXml" ds:itemID="{2A96038F-F56E-416D-AE82-1E26340402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9ffb64-fcbe-4e80-8eaf-2f34c3a1b7d0"/>
    <ds:schemaRef ds:uri="1f0af13e-5fb7-4493-bc81-3efe420272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E9F12F-DF1B-4026-95D5-4F3144A0A424}">
  <ds:schemaRefs>
    <ds:schemaRef ds:uri="0f9ffb64-fcbe-4e80-8eaf-2f34c3a1b7d0"/>
    <ds:schemaRef ds:uri="http://schemas.openxmlformats.org/package/2006/metadata/core-properties"/>
    <ds:schemaRef ds:uri="http://www.w3.org/XML/1998/namespace"/>
    <ds:schemaRef ds:uri="http://purl.org/dc/terms/"/>
    <ds:schemaRef ds:uri="http://schemas.microsoft.com/office/2006/documentManagement/types"/>
    <ds:schemaRef ds:uri="http://purl.org/dc/dcmitype/"/>
    <ds:schemaRef ds:uri="http://purl.org/dc/elements/1.1/"/>
    <ds:schemaRef ds:uri="http://schemas.microsoft.com/office/infopath/2007/PartnerControls"/>
    <ds:schemaRef ds:uri="1f0af13e-5fb7-4493-bc81-3efe4202726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Retrospect</Template>
  <TotalTime>49730</TotalTime>
  <Words>3376</Words>
  <Application>Microsoft Office PowerPoint</Application>
  <PresentationFormat>On-screen Show (4:3)</PresentationFormat>
  <Paragraphs>168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 3</vt:lpstr>
      <vt:lpstr>Retrospect</vt:lpstr>
      <vt:lpstr>¿Cuáles son las destrezas de lectura importantes para los alumnos de la escuela intermedia?</vt:lpstr>
      <vt:lpstr>Agenda</vt:lpstr>
      <vt:lpstr>¿Soy un buen lector?</vt:lpstr>
      <vt:lpstr>¿Cómo se sabe si alguien es un buen lector?</vt:lpstr>
      <vt:lpstr>¿Cómo se sabe si alguien es un buen lector?</vt:lpstr>
      <vt:lpstr>PowerPoint Presentation</vt:lpstr>
      <vt:lpstr>   180 días escolares x 20 minutos de lectura 1,800,000 palabras</vt:lpstr>
      <vt:lpstr>Identificación de palabras</vt:lpstr>
      <vt:lpstr>Identificación de palabras</vt:lpstr>
      <vt:lpstr>Fluidez</vt:lpstr>
      <vt:lpstr>Fluidez</vt:lpstr>
      <vt:lpstr>Comprensión</vt:lpstr>
      <vt:lpstr>Comprensión</vt:lpstr>
      <vt:lpstr>PowerPoint Presentation</vt:lpstr>
      <vt:lpstr>¿Hay preguntas?</vt:lpstr>
      <vt:lpstr>The contents of this presentation were developed under a State Personnel Development Grant (SPDG) from the US Department of Education (CALI/Award #H323A170011), Project Officer, Latisha.Putney@ed.gov. However, the contents of this presentation do not necessarily represent the policy of the US Department of Education and no assumption of endorsement by the Federal government should be made.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into Spanish</dc:title>
  <dc:creator>Reed, Deborah</dc:creator>
  <cp:lastModifiedBy>Sarah Hughes</cp:lastModifiedBy>
  <cp:revision>133</cp:revision>
  <cp:lastPrinted>2016-06-21T18:37:47Z</cp:lastPrinted>
  <dcterms:created xsi:type="dcterms:W3CDTF">2016-02-04T20:41:01Z</dcterms:created>
  <dcterms:modified xsi:type="dcterms:W3CDTF">2020-12-03T19:54:08Z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0x0101000CF435F372A4C743B593FF42579FA2B4</vt:lpwstr>
  </property>
  <property fmtid="{D5CDD505-2E9C-101B-9397-08002B2CF9AE}" pid="3" name="TaxKeyword">
    <vt:lpwstr/>
  </property>
</Properties>
</file>