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921F51-5BBC-48C6-A703-358695877648}">
  <a:tblStyle styleId="{27921F51-5BBC-48C6-A703-3586958776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4"/>
    <p:restoredTop sz="94674"/>
  </p:normalViewPr>
  <p:slideViewPr>
    <p:cSldViewPr snapToGrid="0">
      <p:cViewPr varScale="1">
        <p:scale>
          <a:sx n="142" d="100"/>
          <a:sy n="142" d="100"/>
        </p:scale>
        <p:origin x="184" y="5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inyurl.com/RemoteW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r>
              <a:rPr lang="en"/>
              <a:t>  WordBuilder is available for free download in the following places.  You can click on the image to be taken to the store.  To access this presentation please visit the link in the chat box: </a:t>
            </a:r>
            <a:r>
              <a:rPr lang="en" sz="1400" b="1" u="sng">
                <a:solidFill>
                  <a:schemeClr val="accent5"/>
                </a:solidFill>
                <a:latin typeface="Verdana"/>
                <a:ea typeface="Verdana"/>
                <a:cs typeface="Verdana"/>
                <a:sym typeface="Verdana"/>
                <a:hlinkClick r:id="rId3"/>
              </a:rPr>
              <a:t>https://tinyurl.com/RemoteWB</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c9ce683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c9ce683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r>
              <a:rPr lang="en"/>
              <a:t>: This is a strategy to help us read and spell long words, so even if you already know how to read it please break it down because that will help you spell it. First I look for a prefix or suffix.  I see ing (click animation).  Next, I underline my vowels and say them /a/ (click animation) /i/ (click animation).  Then I look for recognizable parts, or words.  I know “pan” (click animation) and that leaves “ick” (click animation). Now I read each part pan / ick / ing, and put it together.  Panicking.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c9ce6838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c9ce6838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 </a:t>
            </a:r>
            <a:r>
              <a:rPr lang="en"/>
              <a:t> Let’s make sure everyone can annotate. You can try out all the markings in one minute.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3c9ce6838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3c9ce683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3cf3b3d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3cf3b3d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 </a:t>
            </a:r>
            <a:r>
              <a:rPr lang="en"/>
              <a:t> Highlighted yellow portions are whole class instruction as modeled.  Independent options are circled. And quizlet is highlighted.  This is just one way to do it, but I see lots of options for remote instruction with WordBuilder.  It truly depends on the types of technology students have.   </a:t>
            </a:r>
            <a:endParaRPr>
              <a:highlight>
                <a:srgbClr val="FFFF0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4d9ca591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4d9ca591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01c3e3f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01c3e3f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45bebb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45bebb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3cf3b3d2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3cf3b3d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d9ca59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d9ca59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WordBuilder is a free application that teaches older struggling readers to break down multisyllabic words into readable parts.  Students then get to read the word in context, build it, and spell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453c538b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453c538b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c9ce683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3c9ce683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 </a:t>
            </a:r>
            <a:r>
              <a:rPr lang="en"/>
              <a:t> Here is how WordBuilder could be used in a week of remote instruction.  Each day could be 20-30 minutes of teacher lead instruction, and 20-30 minutes of student independent work. </a:t>
            </a:r>
            <a:endParaRPr/>
          </a:p>
          <a:p>
            <a:pPr marL="0" lvl="0" indent="0" algn="l" rtl="0">
              <a:spcBef>
                <a:spcPts val="0"/>
              </a:spcBef>
              <a:spcAft>
                <a:spcPts val="0"/>
              </a:spcAft>
              <a:buNone/>
            </a:pPr>
            <a:r>
              <a:rPr lang="en" b="1"/>
              <a:t>Do</a:t>
            </a:r>
            <a:r>
              <a:rPr lang="en"/>
              <a:t>: Go through brief Overview.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3c9ce683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3c9ce683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r>
              <a:rPr lang="en"/>
              <a:t>  Welcome!  Today, we’re going to start or continue learning how to break big words down into readable, smaller parts.  Remember, the reason we do this is to make big words easier to read.  </a:t>
            </a:r>
            <a:endParaRPr/>
          </a:p>
          <a:p>
            <a:pPr marL="0" lvl="0" indent="0" algn="l" rtl="0">
              <a:spcBef>
                <a:spcPts val="0"/>
              </a:spcBef>
              <a:spcAft>
                <a:spcPts val="0"/>
              </a:spcAft>
              <a:buNone/>
            </a:pPr>
            <a:r>
              <a:rPr lang="en" b="1"/>
              <a:t>Do:</a:t>
            </a:r>
            <a:r>
              <a:rPr lang="en"/>
              <a:t>  Click animation. </a:t>
            </a:r>
            <a:endParaRPr/>
          </a:p>
          <a:p>
            <a:pPr marL="0" lvl="0" indent="0" algn="l" rtl="0">
              <a:spcBef>
                <a:spcPts val="0"/>
              </a:spcBef>
              <a:spcAft>
                <a:spcPts val="0"/>
              </a:spcAft>
              <a:buNone/>
            </a:pPr>
            <a:r>
              <a:rPr lang="en" b="1"/>
              <a:t>Say: </a:t>
            </a:r>
            <a:r>
              <a:rPr lang="en"/>
              <a:t> This is the longest word in the English dictionary, and by the time you learn this strategy and practice using it, you’ll be able to break down that word.  </a:t>
            </a:r>
            <a:endParaRPr/>
          </a:p>
          <a:p>
            <a:pPr marL="0" lvl="0" indent="0" algn="l" rtl="0">
              <a:spcBef>
                <a:spcPts val="0"/>
              </a:spcBef>
              <a:spcAft>
                <a:spcPts val="0"/>
              </a:spcAft>
              <a:buNone/>
            </a:pPr>
            <a:r>
              <a:rPr lang="en" b="1"/>
              <a:t>Do: </a:t>
            </a:r>
            <a:r>
              <a:rPr lang="en"/>
              <a:t> Click animation to make it disappear.  </a:t>
            </a:r>
            <a:endParaRPr/>
          </a:p>
          <a:p>
            <a:pPr marL="0" lvl="0" indent="0" algn="l" rtl="0">
              <a:spcBef>
                <a:spcPts val="0"/>
              </a:spcBef>
              <a:spcAft>
                <a:spcPts val="0"/>
              </a:spcAft>
              <a:buNone/>
            </a:pPr>
            <a:r>
              <a:rPr lang="en" b="1"/>
              <a:t>Say:</a:t>
            </a:r>
            <a:r>
              <a:rPr lang="en"/>
              <a:t>  But before we start breaking down words we need to learn some prefixes/suffixes and vowel sounds.  To do that we’re going to go to quizlet.  You can just watch me over screen share, but eventually I’m going to ask you to follow this link on your computer.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453c538b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453c538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c9ce68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c9ce68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c9ce6838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c9ce683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r>
              <a:rPr lang="en"/>
              <a:t>  Hopefully we’re all on quizlet.  I’m going to share my screen to show you the different features you’ll need to know.  Remember the purpose of this is to review affixes and vowels you will need to break down big words. </a:t>
            </a:r>
            <a:endParaRPr/>
          </a:p>
          <a:p>
            <a:pPr marL="0" lvl="0" indent="0" algn="l" rtl="0">
              <a:spcBef>
                <a:spcPts val="0"/>
              </a:spcBef>
              <a:spcAft>
                <a:spcPts val="0"/>
              </a:spcAft>
              <a:buNone/>
            </a:pPr>
            <a:endParaRPr/>
          </a:p>
          <a:p>
            <a:pPr marL="0" lvl="0" indent="0" algn="l" rtl="0">
              <a:spcBef>
                <a:spcPts val="0"/>
              </a:spcBef>
              <a:spcAft>
                <a:spcPts val="0"/>
              </a:spcAft>
              <a:buNone/>
            </a:pPr>
            <a:r>
              <a:rPr lang="en" b="1"/>
              <a:t>Say:</a:t>
            </a:r>
            <a:r>
              <a:rPr lang="en"/>
              <a:t>  First we’re going to learn/review the prefixes, suffixes and vowel sounds on the flashcards together.  I might ask you to respond orally-- everyone say Yes on the count of 3.  I might ask you to respond in the chatbox.  Everyone type Yes in the chat box. </a:t>
            </a:r>
            <a:endParaRPr/>
          </a:p>
          <a:p>
            <a:pPr marL="0" lvl="0" indent="0" algn="l" rtl="0">
              <a:spcBef>
                <a:spcPts val="0"/>
              </a:spcBef>
              <a:spcAft>
                <a:spcPts val="0"/>
              </a:spcAft>
              <a:buNone/>
            </a:pPr>
            <a:endParaRPr b="1"/>
          </a:p>
          <a:p>
            <a:pPr marL="0" lvl="0" indent="0" algn="l" rtl="0">
              <a:spcBef>
                <a:spcPts val="0"/>
              </a:spcBef>
              <a:spcAft>
                <a:spcPts val="0"/>
              </a:spcAft>
              <a:buNone/>
            </a:pPr>
            <a:r>
              <a:rPr lang="en" b="1"/>
              <a:t>Do: </a:t>
            </a:r>
            <a:r>
              <a:rPr lang="en"/>
              <a:t> Walk through Quizlet.  Show Flashcards, learn, write, and match.  Live will do as a whole class and Test is a test.  Show students how to go to “options” for each one, and select what they want.  Show them how to use the audio.  Make sure they can all go to it.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c9ce6838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c9ce683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r>
              <a:rPr lang="en"/>
              <a:t>  Who remembers how to follow a link from the chatbox? </a:t>
            </a:r>
            <a:endParaRPr/>
          </a:p>
          <a:p>
            <a:pPr marL="0" lvl="0" indent="0" algn="l" rtl="0">
              <a:spcBef>
                <a:spcPts val="0"/>
              </a:spcBef>
              <a:spcAft>
                <a:spcPts val="0"/>
              </a:spcAft>
              <a:buNone/>
            </a:pPr>
            <a:r>
              <a:rPr lang="en" b="1"/>
              <a:t>Do:</a:t>
            </a:r>
            <a:r>
              <a:rPr lang="en"/>
              <a:t>  Options:  Follow link, share with them via email, share slides with them.  You will have to teach them how to save a copy. </a:t>
            </a:r>
            <a:endParaRPr/>
          </a:p>
          <a:p>
            <a:pPr marL="0" lvl="0" indent="0" algn="l" rtl="0">
              <a:spcBef>
                <a:spcPts val="0"/>
              </a:spcBef>
              <a:spcAft>
                <a:spcPts val="0"/>
              </a:spcAft>
              <a:buNone/>
            </a:pPr>
            <a:r>
              <a:rPr lang="en" b="1"/>
              <a:t>Say:  </a:t>
            </a:r>
            <a:r>
              <a:rPr lang="en"/>
              <a:t>Let’s all save a copy together and name it just like the directions say on the top of the task card.  This is your independent work.  Any questions?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mazon.com/Napa-County-Office-Education-Intervention/dp/B084Z25ZL6/ref=sr_1_1?dchild=1&amp;keywords=wordbuilder+intervention&amp;qid=1587399066&amp;s=mobile-apps&amp;sr=1-1" TargetMode="External"/><Relationship Id="rId3" Type="http://schemas.openxmlformats.org/officeDocument/2006/relationships/hyperlink" Target="http://www.wordbuilderapp.com"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lay.google.com/store/apps/details?id=org.napacoe.wordbuilder&amp;hl=en_US" TargetMode="External"/><Relationship Id="rId11" Type="http://schemas.openxmlformats.org/officeDocument/2006/relationships/image" Target="../media/image4.jpg"/><Relationship Id="rId5" Type="http://schemas.openxmlformats.org/officeDocument/2006/relationships/hyperlink" Target="https://tinyurl.com/RemoteWB" TargetMode="External"/><Relationship Id="rId10" Type="http://schemas.openxmlformats.org/officeDocument/2006/relationships/hyperlink" Target="https://apps.apple.com/us/app/wordbuilder-intervention/id1484290594" TargetMode="External"/><Relationship Id="rId4" Type="http://schemas.openxmlformats.org/officeDocument/2006/relationships/image" Target="../media/image1.pn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rawings/d/1b4ap__8e9wi3hvDcPk_qtBRIF1lHPfaEVoeTgDkkYkI/edi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ocs.google.com/drawings/d/1b4ap__8e9wi3hvDcPk_qtBRIF1lHPfaEVoeTgDkkYkI/edit" TargetMode="External"/><Relationship Id="rId5" Type="http://schemas.openxmlformats.org/officeDocument/2006/relationships/hyperlink" Target="https://docs.google.com/document/d/1MW66qywjwnPZfxY-g-wqwEpSNPdVNdYrjMtdCNxLOpQ/edit" TargetMode="External"/><Relationship Id="rId4" Type="http://schemas.openxmlformats.org/officeDocument/2006/relationships/hyperlink" Target="https://quizlet.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quizlet.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google.com/drawings/d/1b4ap__8e9wi3hvDcPk_qtBRIF1lHPfaEVoeTgDkkYkI/edit" TargetMode="External"/><Relationship Id="rId4" Type="http://schemas.openxmlformats.org/officeDocument/2006/relationships/hyperlink" Target="https://docs.google.com/document/d/1MW66qywjwnPZfxY-g-wqwEpSNPdVNdYrjMtdCNxLOpQ/edi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uizlet.com/"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docs.google.com/drawings/d/1b4ap__8e9wi3hvDcPk_qtBRIF1lHPfaEVoeTgDkkYkI/edit" TargetMode="External"/><Relationship Id="rId4" Type="http://schemas.openxmlformats.org/officeDocument/2006/relationships/hyperlink" Target="https://docs.google.com/document/d/1MW66qywjwnPZfxY-g-wqwEpSNPdVNdYrjMtdCNxLOpQ/edi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quizlet.com" TargetMode="External"/><Relationship Id="rId7" Type="http://schemas.openxmlformats.org/officeDocument/2006/relationships/hyperlink" Target="https://tinyurl.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qr-code-generator.com" TargetMode="External"/><Relationship Id="rId5" Type="http://schemas.openxmlformats.org/officeDocument/2006/relationships/hyperlink" Target="http://www.wordbuilderapp.com/word-lists.html" TargetMode="External"/><Relationship Id="rId4" Type="http://schemas.openxmlformats.org/officeDocument/2006/relationships/hyperlink" Target="https://tinyurl.com/msyquizl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document/d/1MW66qywjwnPZfxY-g-wqwEpSNPdVNdYrjMtdCNxLOpQ/edit?usp=sharin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hyperlink" Target="https://docs.google.com/document/d/1MW66qywjwnPZfxY-g-wqwEpSNPdVNdYrjMtdCNxLOpQ/copy?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wordandphrase.info"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mailto:lindsay.young@lausd.net"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quizlet.co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docs.google.com/drawings/d/1b4ap__8e9wi3hvDcPk_qtBRIF1lHPfaEVoeTgDkkYkI/edit" TargetMode="External"/><Relationship Id="rId4" Type="http://schemas.openxmlformats.org/officeDocument/2006/relationships/hyperlink" Target="https://docs.google.com/document/d/1MW66qywjwnPZfxY-g-wqwEpSNPdVNdYrjMtdCNxLOpQ/ed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tinyurl.com/msyquizle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docs.google.com/drawings/d/1b4ap__8e9wi3hvDcPk_qtBRIF1lHPfaEVoeTgDkkYkI/edit" TargetMode="External"/><Relationship Id="rId5" Type="http://schemas.openxmlformats.org/officeDocument/2006/relationships/hyperlink" Target="https://docs.google.com/document/d/1MW66qywjwnPZfxY-g-wqwEpSNPdVNdYrjMtdCNxLOpQ/edit" TargetMode="External"/><Relationship Id="rId4" Type="http://schemas.openxmlformats.org/officeDocument/2006/relationships/hyperlink" Target="https://quizle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quizlet.com/" TargetMode="Externa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tinyurl.com/forcecopytaskcard" TargetMode="External"/><Relationship Id="rId5" Type="http://schemas.openxmlformats.org/officeDocument/2006/relationships/hyperlink" Target="https://docs.google.com/drawings/d/1b4ap__8e9wi3hvDcPk_qtBRIF1lHPfaEVoeTgDkkYkI/edit" TargetMode="External"/><Relationship Id="rId4" Type="http://schemas.openxmlformats.org/officeDocument/2006/relationships/hyperlink" Target="https://docs.google.com/document/d/1MW66qywjwnPZfxY-g-wqwEpSNPdVNdYrjMtdCNxLOpQ/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54575" y="529297"/>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Remote Learning with </a:t>
            </a:r>
            <a:r>
              <a:rPr lang="en" dirty="0" err="1"/>
              <a:t>WordBuilder</a:t>
            </a:r>
            <a:endParaRPr dirty="0"/>
          </a:p>
        </p:txBody>
      </p:sp>
      <p:sp>
        <p:nvSpPr>
          <p:cNvPr id="91" name="Google Shape;91;p13"/>
          <p:cNvSpPr txBox="1"/>
          <p:nvPr/>
        </p:nvSpPr>
        <p:spPr>
          <a:xfrm>
            <a:off x="2418625" y="1236000"/>
            <a:ext cx="4494000" cy="5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latin typeface="Roboto"/>
                <a:ea typeface="Roboto"/>
                <a:cs typeface="Roboto"/>
                <a:sym typeface="Roboto"/>
                <a:hlinkClick r:id="rId3"/>
              </a:rPr>
              <a:t>http://www.wordbuilderapp.com</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pic>
        <p:nvPicPr>
          <p:cNvPr id="86" name="Google Shape;86;p13" descr="Graphic of WordBuilder Logo" title="WordBuilder Graphic"/>
          <p:cNvPicPr preferRelativeResize="0"/>
          <p:nvPr/>
        </p:nvPicPr>
        <p:blipFill>
          <a:blip r:embed="rId4">
            <a:alphaModFix/>
          </a:blip>
          <a:stretch>
            <a:fillRect/>
          </a:stretch>
        </p:blipFill>
        <p:spPr>
          <a:xfrm>
            <a:off x="2041638" y="1726800"/>
            <a:ext cx="5060719" cy="1689887"/>
          </a:xfrm>
          <a:prstGeom prst="rect">
            <a:avLst/>
          </a:prstGeom>
          <a:noFill/>
          <a:ln>
            <a:noFill/>
          </a:ln>
        </p:spPr>
      </p:pic>
      <p:sp>
        <p:nvSpPr>
          <p:cNvPr id="90" name="Google Shape;90;p13"/>
          <p:cNvSpPr txBox="1"/>
          <p:nvPr/>
        </p:nvSpPr>
        <p:spPr>
          <a:xfrm>
            <a:off x="1086450" y="3305738"/>
            <a:ext cx="6971100" cy="81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FFFFFF"/>
              </a:solidFill>
              <a:latin typeface="Roboto"/>
              <a:ea typeface="Roboto"/>
              <a:cs typeface="Roboto"/>
              <a:sym typeface="Roboto"/>
            </a:endParaRPr>
          </a:p>
          <a:p>
            <a:pPr marL="0" lvl="0" indent="0" algn="ctr" rtl="0">
              <a:spcBef>
                <a:spcPts val="0"/>
              </a:spcBef>
              <a:spcAft>
                <a:spcPts val="0"/>
              </a:spcAft>
              <a:buNone/>
            </a:pPr>
            <a:r>
              <a:rPr lang="en" dirty="0">
                <a:latin typeface="Roboto"/>
                <a:ea typeface="Roboto"/>
                <a:cs typeface="Roboto"/>
                <a:sym typeface="Roboto"/>
              </a:rPr>
              <a:t>To access these slides: </a:t>
            </a:r>
            <a:r>
              <a:rPr lang="en" u="sng" dirty="0">
                <a:solidFill>
                  <a:schemeClr val="hlink"/>
                </a:solidFill>
                <a:latin typeface="Verdana"/>
                <a:ea typeface="Verdana"/>
                <a:cs typeface="Verdana"/>
                <a:sym typeface="Verdana"/>
                <a:hlinkClick r:id="rId5"/>
              </a:rPr>
              <a:t>https://tinyurl.com/RemoteWB</a:t>
            </a:r>
            <a:endParaRPr dirty="0">
              <a:solidFill>
                <a:schemeClr val="lt1"/>
              </a:solidFill>
              <a:latin typeface="Roboto"/>
              <a:ea typeface="Roboto"/>
              <a:cs typeface="Roboto"/>
              <a:sym typeface="Roboto"/>
            </a:endParaRPr>
          </a:p>
          <a:p>
            <a:pPr marL="0" lvl="0" indent="0" algn="ctr" rtl="0">
              <a:spcBef>
                <a:spcPts val="0"/>
              </a:spcBef>
              <a:spcAft>
                <a:spcPts val="0"/>
              </a:spcAft>
              <a:buNone/>
            </a:pPr>
            <a:endParaRPr b="1" i="1" dirty="0">
              <a:solidFill>
                <a:srgbClr val="FFFFFF"/>
              </a:solidFill>
              <a:latin typeface="Roboto"/>
              <a:ea typeface="Roboto"/>
              <a:cs typeface="Roboto"/>
              <a:sym typeface="Roboto"/>
            </a:endParaRPr>
          </a:p>
          <a:p>
            <a:pPr marL="0" lvl="0" indent="0" algn="ctr" rtl="0">
              <a:spcBef>
                <a:spcPts val="0"/>
              </a:spcBef>
              <a:spcAft>
                <a:spcPts val="0"/>
              </a:spcAft>
              <a:buNone/>
            </a:pPr>
            <a:r>
              <a:rPr lang="en" b="1" i="1" dirty="0">
                <a:solidFill>
                  <a:srgbClr val="FFFFFF"/>
                </a:solidFill>
                <a:latin typeface="Roboto"/>
                <a:ea typeface="Roboto"/>
                <a:cs typeface="Roboto"/>
                <a:sym typeface="Roboto"/>
              </a:rPr>
              <a:t>Download for free:</a:t>
            </a:r>
            <a:endParaRPr b="1" i="1" dirty="0">
              <a:solidFill>
                <a:srgbClr val="FFFFFF"/>
              </a:solidFill>
              <a:latin typeface="Roboto"/>
              <a:ea typeface="Roboto"/>
              <a:cs typeface="Roboto"/>
              <a:sym typeface="Roboto"/>
            </a:endParaRPr>
          </a:p>
        </p:txBody>
      </p:sp>
      <p:pic>
        <p:nvPicPr>
          <p:cNvPr id="87" name="Google Shape;87;p13" descr="Google Play Logo" title="Get it on Google Play">
            <a:hlinkClick r:id="rId6"/>
          </p:cNvPr>
          <p:cNvPicPr preferRelativeResize="0"/>
          <p:nvPr/>
        </p:nvPicPr>
        <p:blipFill rotWithShape="1">
          <a:blip r:embed="rId7">
            <a:alphaModFix/>
          </a:blip>
          <a:srcRect t="33272" b="32404"/>
          <a:stretch/>
        </p:blipFill>
        <p:spPr>
          <a:xfrm>
            <a:off x="361000" y="4398150"/>
            <a:ext cx="1499075" cy="514550"/>
          </a:xfrm>
          <a:prstGeom prst="rect">
            <a:avLst/>
          </a:prstGeom>
          <a:noFill/>
          <a:ln>
            <a:noFill/>
          </a:ln>
        </p:spPr>
      </p:pic>
      <p:pic>
        <p:nvPicPr>
          <p:cNvPr id="88" name="Google Shape;88;p13" descr="Available at Amazon" title="available at Amazon">
            <a:hlinkClick r:id="rId8"/>
          </p:cNvPr>
          <p:cNvPicPr preferRelativeResize="0"/>
          <p:nvPr/>
        </p:nvPicPr>
        <p:blipFill>
          <a:blip r:embed="rId9">
            <a:alphaModFix/>
          </a:blip>
          <a:stretch>
            <a:fillRect/>
          </a:stretch>
        </p:blipFill>
        <p:spPr>
          <a:xfrm>
            <a:off x="3602663" y="4398150"/>
            <a:ext cx="1764774" cy="514550"/>
          </a:xfrm>
          <a:prstGeom prst="rect">
            <a:avLst/>
          </a:prstGeom>
          <a:noFill/>
          <a:ln>
            <a:noFill/>
          </a:ln>
        </p:spPr>
      </p:pic>
      <p:pic>
        <p:nvPicPr>
          <p:cNvPr id="89" name="Google Shape;89;p13" descr="Apple App Store " title="Available on the App Store">
            <a:hlinkClick r:id="rId10"/>
          </p:cNvPr>
          <p:cNvPicPr preferRelativeResize="0"/>
          <p:nvPr/>
        </p:nvPicPr>
        <p:blipFill>
          <a:blip r:embed="rId11">
            <a:alphaModFix/>
          </a:blip>
          <a:stretch>
            <a:fillRect/>
          </a:stretch>
        </p:blipFill>
        <p:spPr>
          <a:xfrm>
            <a:off x="6913342" y="4398150"/>
            <a:ext cx="1741882" cy="51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Now that we’ve reviewed those prefixes, suffixes, and vowel sounds let’s go over the decoding strategy!  </a:t>
            </a:r>
            <a:endParaRPr/>
          </a:p>
          <a:p>
            <a:pPr marL="0" lvl="0" indent="0" algn="ctr" rtl="0">
              <a:spcBef>
                <a:spcPts val="0"/>
              </a:spcBef>
              <a:spcAft>
                <a:spcPts val="0"/>
              </a:spcAft>
              <a:buNone/>
            </a:pPr>
            <a:endParaRPr/>
          </a:p>
          <a:p>
            <a:pPr marL="0" lvl="0" indent="0" algn="ctr" rtl="0">
              <a:spcBef>
                <a:spcPts val="0"/>
              </a:spcBef>
              <a:spcAft>
                <a:spcPts val="0"/>
              </a:spcAft>
              <a:buNone/>
            </a:pPr>
            <a:r>
              <a:rPr lang="en" sz="4800"/>
              <a:t>panicking </a:t>
            </a:r>
            <a:endParaRPr sz="4800"/>
          </a:p>
        </p:txBody>
      </p:sp>
      <p:sp>
        <p:nvSpPr>
          <p:cNvPr id="170" name="Google Shape;170;p22" title="&quot;ING&quot;"/>
          <p:cNvSpPr/>
          <p:nvPr/>
        </p:nvSpPr>
        <p:spPr>
          <a:xfrm>
            <a:off x="5053645" y="2331560"/>
            <a:ext cx="1008575" cy="974675"/>
          </a:xfrm>
          <a:custGeom>
            <a:avLst/>
            <a:gdLst/>
            <a:ahLst/>
            <a:cxnLst/>
            <a:rect l="l" t="t" r="r" b="b"/>
            <a:pathLst>
              <a:path w="40343" h="38987" extrusionOk="0">
                <a:moveTo>
                  <a:pt x="6656" y="34713"/>
                </a:moveTo>
                <a:cubicBezTo>
                  <a:pt x="3249" y="24495"/>
                  <a:pt x="-2260" y="13091"/>
                  <a:pt x="1145" y="2872"/>
                </a:cubicBezTo>
                <a:cubicBezTo>
                  <a:pt x="2524" y="-1267"/>
                  <a:pt x="9640" y="423"/>
                  <a:pt x="14003" y="423"/>
                </a:cubicBezTo>
                <a:cubicBezTo>
                  <a:pt x="21050" y="423"/>
                  <a:pt x="29839" y="-886"/>
                  <a:pt x="34822" y="4097"/>
                </a:cubicBezTo>
                <a:cubicBezTo>
                  <a:pt x="42183" y="11458"/>
                  <a:pt x="42183" y="27965"/>
                  <a:pt x="34822" y="35326"/>
                </a:cubicBezTo>
                <a:cubicBezTo>
                  <a:pt x="27490" y="42658"/>
                  <a:pt x="11544" y="37141"/>
                  <a:pt x="4206" y="29815"/>
                </a:cubicBezTo>
              </a:path>
            </a:pathLst>
          </a:custGeom>
          <a:noFill/>
          <a:ln w="9525" cap="flat" cmpd="sng">
            <a:solidFill>
              <a:schemeClr val="dk2"/>
            </a:solidFill>
            <a:prstDash val="solid"/>
            <a:round/>
            <a:headEnd type="none" w="med" len="med"/>
            <a:tailEnd type="none" w="med" len="med"/>
          </a:ln>
        </p:spPr>
      </p:sp>
      <p:cxnSp>
        <p:nvCxnSpPr>
          <p:cNvPr id="171" name="Google Shape;171;p22" title="underlined letter &quot;A&quot;"/>
          <p:cNvCxnSpPr/>
          <p:nvPr/>
        </p:nvCxnSpPr>
        <p:spPr>
          <a:xfrm>
            <a:off x="3633250" y="2937900"/>
            <a:ext cx="347700" cy="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2" title="Underlined Letter &quot;I&quot;"/>
          <p:cNvCxnSpPr/>
          <p:nvPr/>
        </p:nvCxnSpPr>
        <p:spPr>
          <a:xfrm>
            <a:off x="4241725" y="3016075"/>
            <a:ext cx="260700" cy="87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22" title="Syllable Break"/>
          <p:cNvCxnSpPr/>
          <p:nvPr/>
        </p:nvCxnSpPr>
        <p:spPr>
          <a:xfrm>
            <a:off x="4189550" y="2120850"/>
            <a:ext cx="121800" cy="12864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22" title="Syllable Break"/>
          <p:cNvCxnSpPr/>
          <p:nvPr/>
        </p:nvCxnSpPr>
        <p:spPr>
          <a:xfrm>
            <a:off x="5023975" y="2068700"/>
            <a:ext cx="34800" cy="1408200"/>
          </a:xfrm>
          <a:prstGeom prst="straightConnector1">
            <a:avLst/>
          </a:prstGeom>
          <a:noFill/>
          <a:ln w="9525" cap="flat" cmpd="sng">
            <a:solidFill>
              <a:schemeClr val="dk2"/>
            </a:solidFill>
            <a:prstDash val="solid"/>
            <a:round/>
            <a:headEnd type="none" w="med" len="med"/>
            <a:tailEnd type="none" w="med" len="med"/>
          </a:ln>
        </p:spPr>
      </p:cxnSp>
      <p:sp>
        <p:nvSpPr>
          <p:cNvPr id="175" name="Google Shape;175;p22"/>
          <p:cNvSpPr txBox="1"/>
          <p:nvPr/>
        </p:nvSpPr>
        <p:spPr>
          <a:xfrm>
            <a:off x="1467925" y="3753950"/>
            <a:ext cx="6454500" cy="7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Let’s all go to </a:t>
            </a:r>
            <a:r>
              <a:rPr lang="en" u="sng">
                <a:solidFill>
                  <a:schemeClr val="hlink"/>
                </a:solidFill>
                <a:latin typeface="Roboto"/>
                <a:ea typeface="Roboto"/>
                <a:cs typeface="Roboto"/>
                <a:sym typeface="Roboto"/>
                <a:hlinkClick r:id="rId3"/>
              </a:rPr>
              <a:t>Google Draw</a:t>
            </a:r>
            <a:r>
              <a:rPr lang="en">
                <a:latin typeface="Roboto"/>
                <a:ea typeface="Roboto"/>
                <a:cs typeface="Roboto"/>
                <a:sym typeface="Roboto"/>
              </a:rPr>
              <a:t> and practice. </a:t>
            </a:r>
            <a:endParaRPr>
              <a:latin typeface="Roboto"/>
              <a:ea typeface="Roboto"/>
              <a:cs typeface="Roboto"/>
              <a:sym typeface="Roboto"/>
            </a:endParaRPr>
          </a:p>
        </p:txBody>
      </p:sp>
      <p:sp>
        <p:nvSpPr>
          <p:cNvPr id="176" name="Google Shape;176;p22"/>
          <p:cNvSpPr txBox="1"/>
          <p:nvPr/>
        </p:nvSpPr>
        <p:spPr>
          <a:xfrm>
            <a:off x="319550" y="3138125"/>
            <a:ext cx="47196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Decoding Strategy: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1. Circle prefixes</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2. Circle suffixes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3. Underline vowels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4. Divide the word parts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5. Say each word part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6. Blend the word</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7. Try different vowel sounds</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2"/>
                                        </p:tgtEl>
                                        <p:attrNameLst>
                                          <p:attrName>style.visibility</p:attrName>
                                        </p:attrNameLst>
                                      </p:cBhvr>
                                      <p:to>
                                        <p:strVal val="visible"/>
                                      </p:to>
                                    </p:set>
                                    <p:animEffect transition="in" filter="fade">
                                      <p:cBhvr>
                                        <p:cTn id="15" dur="1000"/>
                                        <p:tgtEl>
                                          <p:spTgt spid="17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fade">
                                      <p:cBhvr>
                                        <p:cTn id="24"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title="Annotate"/>
          <p:cNvPicPr preferRelativeResize="0"/>
          <p:nvPr/>
        </p:nvPicPr>
        <p:blipFill>
          <a:blip r:embed="rId3">
            <a:alphaModFix/>
          </a:blip>
          <a:stretch>
            <a:fillRect/>
          </a:stretch>
        </p:blipFill>
        <p:spPr>
          <a:xfrm>
            <a:off x="4668975" y="1094287"/>
            <a:ext cx="2072390" cy="2995849"/>
          </a:xfrm>
          <a:prstGeom prst="rect">
            <a:avLst/>
          </a:prstGeom>
          <a:noFill/>
          <a:ln>
            <a:noFill/>
          </a:ln>
        </p:spPr>
      </p:pic>
      <p:sp>
        <p:nvSpPr>
          <p:cNvPr id="182" name="Google Shape;182;p23"/>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Daily Implementation Guide Example 1</a:t>
            </a:r>
            <a:endParaRPr dirty="0"/>
          </a:p>
        </p:txBody>
      </p:sp>
      <p:graphicFrame>
        <p:nvGraphicFramePr>
          <p:cNvPr id="183" name="Google Shape;183;p23" title="Quizlet Daily Implementation Guide"/>
          <p:cNvGraphicFramePr/>
          <p:nvPr>
            <p:extLst>
              <p:ext uri="{D42A27DB-BD31-4B8C-83A1-F6EECF244321}">
                <p14:modId xmlns:p14="http://schemas.microsoft.com/office/powerpoint/2010/main" val="3323744312"/>
              </p:ext>
            </p:extLst>
          </p:nvPr>
        </p:nvGraphicFramePr>
        <p:xfrm>
          <a:off x="251200" y="607788"/>
          <a:ext cx="8722775" cy="3968835"/>
        </p:xfrm>
        <a:graphic>
          <a:graphicData uri="http://schemas.openxmlformats.org/drawingml/2006/table">
            <a:tbl>
              <a:tblPr firstRow="1" firstCol="1" lastCol="1">
                <a:noFill/>
                <a:tableStyleId>{27921F51-5BBC-48C6-A703-358695877648}</a:tableStyleId>
              </a:tblPr>
              <a:tblGrid>
                <a:gridCol w="1893225">
                  <a:extLst>
                    <a:ext uri="{9D8B030D-6E8A-4147-A177-3AD203B41FA5}">
                      <a16:colId xmlns:a16="http://schemas.microsoft.com/office/drawing/2014/main" val="20000"/>
                    </a:ext>
                  </a:extLst>
                </a:gridCol>
                <a:gridCol w="1781725">
                  <a:extLst>
                    <a:ext uri="{9D8B030D-6E8A-4147-A177-3AD203B41FA5}">
                      <a16:colId xmlns:a16="http://schemas.microsoft.com/office/drawing/2014/main" val="20001"/>
                    </a:ext>
                  </a:extLst>
                </a:gridCol>
                <a:gridCol w="1558725">
                  <a:extLst>
                    <a:ext uri="{9D8B030D-6E8A-4147-A177-3AD203B41FA5}">
                      <a16:colId xmlns:a16="http://schemas.microsoft.com/office/drawing/2014/main" val="20002"/>
                    </a:ext>
                  </a:extLst>
                </a:gridCol>
                <a:gridCol w="1744550">
                  <a:extLst>
                    <a:ext uri="{9D8B030D-6E8A-4147-A177-3AD203B41FA5}">
                      <a16:colId xmlns:a16="http://schemas.microsoft.com/office/drawing/2014/main" val="20003"/>
                    </a:ext>
                  </a:extLst>
                </a:gridCol>
                <a:gridCol w="17445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dirty="0"/>
                        <a:t>Day 1</a:t>
                      </a:r>
                      <a:endParaRPr b="1" dirty="0"/>
                    </a:p>
                  </a:txBody>
                  <a:tcPr marL="91425" marR="91425" marT="91425" marB="91425">
                    <a:solidFill>
                      <a:srgbClr val="4A86E8"/>
                    </a:solidFill>
                  </a:tcPr>
                </a:tc>
                <a:tc>
                  <a:txBody>
                    <a:bodyPr/>
                    <a:lstStyle/>
                    <a:p>
                      <a:pPr marL="0" lvl="0" indent="0" algn="ctr" rtl="0">
                        <a:spcBef>
                          <a:spcPts val="0"/>
                        </a:spcBef>
                        <a:spcAft>
                          <a:spcPts val="0"/>
                        </a:spcAft>
                        <a:buNone/>
                      </a:pPr>
                      <a:r>
                        <a:rPr lang="en" b="1" dirty="0"/>
                        <a:t>Day 2</a:t>
                      </a:r>
                      <a:endParaRPr b="1" dirty="0"/>
                    </a:p>
                  </a:txBody>
                  <a:tcPr marL="91425" marR="91425" marT="91425" marB="91425">
                    <a:solidFill>
                      <a:srgbClr val="4A86E8"/>
                    </a:solidFill>
                  </a:tcPr>
                </a:tc>
                <a:tc gridSpan="3">
                  <a:txBody>
                    <a:bodyPr/>
                    <a:lstStyle/>
                    <a:p>
                      <a:pPr marL="0" lvl="0" indent="0" algn="ctr" rtl="0">
                        <a:spcBef>
                          <a:spcPts val="0"/>
                        </a:spcBef>
                        <a:spcAft>
                          <a:spcPts val="0"/>
                        </a:spcAft>
                        <a:buNone/>
                      </a:pPr>
                      <a:r>
                        <a:rPr lang="en" b="1" dirty="0"/>
                        <a:t>Implementation</a:t>
                      </a:r>
                      <a:endParaRPr b="1" dirty="0"/>
                    </a:p>
                  </a:txBody>
                  <a:tcPr marL="91425" marR="91425" marT="91425" marB="91425">
                    <a:solidFill>
                      <a:srgbClr val="4A86E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72625">
                <a:tc>
                  <a:txBody>
                    <a:bodyPr/>
                    <a:lstStyle/>
                    <a:p>
                      <a:pPr marL="0" lvl="0" indent="0" algn="l" rtl="0">
                        <a:spcBef>
                          <a:spcPts val="0"/>
                        </a:spcBef>
                        <a:spcAft>
                          <a:spcPts val="0"/>
                        </a:spcAft>
                        <a:buNone/>
                      </a:pPr>
                      <a:r>
                        <a:rPr lang="en" dirty="0"/>
                        <a:t>Teacher introduces </a:t>
                      </a:r>
                      <a:r>
                        <a:rPr lang="en" u="sng" dirty="0">
                          <a:solidFill>
                            <a:schemeClr val="hlink"/>
                          </a:solidFill>
                          <a:hlinkClick r:id="rId4"/>
                        </a:rPr>
                        <a:t>Quizlet</a:t>
                      </a:r>
                      <a:r>
                        <a:rPr lang="en" dirty="0"/>
                        <a:t> and the “set” for the week. Provides </a:t>
                      </a:r>
                      <a:r>
                        <a:rPr lang="en" u="sng" dirty="0">
                          <a:solidFill>
                            <a:schemeClr val="hlink"/>
                          </a:solidFill>
                          <a:hlinkClick r:id="rId5"/>
                        </a:rPr>
                        <a:t>task sheet</a:t>
                      </a:r>
                      <a:r>
                        <a:rPr lang="en" dirty="0"/>
                        <a:t>. </a:t>
                      </a:r>
                      <a:endParaRPr dirty="0"/>
                    </a:p>
                    <a:p>
                      <a:pPr marL="0" lvl="0" indent="0" algn="l" rtl="0">
                        <a:spcBef>
                          <a:spcPts val="0"/>
                        </a:spcBef>
                        <a:spcAft>
                          <a:spcPts val="0"/>
                        </a:spcAft>
                        <a:buNone/>
                      </a:pPr>
                      <a:r>
                        <a:rPr lang="en" sz="1200" b="1" dirty="0"/>
                        <a:t>(15 minutes)</a:t>
                      </a:r>
                      <a:endParaRPr sz="1200" b="1" dirty="0"/>
                    </a:p>
                    <a:p>
                      <a:pPr marL="45720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Independent Work (IW). </a:t>
                      </a:r>
                      <a:r>
                        <a:rPr lang="en" sz="1200" b="1" dirty="0"/>
                        <a:t>(5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r>
                        <a:rPr lang="en" dirty="0"/>
                        <a:t>Teacher Reviews Decoding Strategy using </a:t>
                      </a:r>
                      <a:r>
                        <a:rPr lang="en" u="sng" dirty="0">
                          <a:solidFill>
                            <a:schemeClr val="accent5"/>
                          </a:solidFill>
                          <a:hlinkClick r:id="rId6"/>
                        </a:rPr>
                        <a:t>Google Draw</a:t>
                      </a:r>
                      <a:r>
                        <a:rPr lang="en" dirty="0"/>
                        <a:t>.</a:t>
                      </a:r>
                      <a:endParaRPr dirty="0"/>
                    </a:p>
                    <a:p>
                      <a:pPr marL="0" lvl="0" indent="0" algn="l" rtl="0">
                        <a:spcBef>
                          <a:spcPts val="0"/>
                        </a:spcBef>
                        <a:spcAft>
                          <a:spcPts val="0"/>
                        </a:spcAft>
                        <a:buNone/>
                      </a:pPr>
                      <a:r>
                        <a:rPr lang="en" sz="1200" b="1" dirty="0"/>
                        <a:t>(10 minutes)</a:t>
                      </a:r>
                      <a:endParaRPr sz="1200" b="1" dirty="0"/>
                    </a:p>
                    <a:p>
                      <a:pPr marL="0" lvl="0" indent="0" algn="l" rtl="0">
                        <a:spcBef>
                          <a:spcPts val="0"/>
                        </a:spcBef>
                        <a:spcAft>
                          <a:spcPts val="0"/>
                        </a:spcAft>
                        <a:buNone/>
                      </a:pPr>
                      <a:endParaRPr sz="1200" b="1" dirty="0"/>
                    </a:p>
                  </a:txBody>
                  <a:tcPr marL="91425" marR="91425" marT="91425" marB="91425"/>
                </a:tc>
                <a:tc>
                  <a:txBody>
                    <a:bodyPr/>
                    <a:lstStyle/>
                    <a:p>
                      <a:pPr marL="0" lvl="0" indent="0" algn="l" rtl="0">
                        <a:spcBef>
                          <a:spcPts val="0"/>
                        </a:spcBef>
                        <a:spcAft>
                          <a:spcPts val="0"/>
                        </a:spcAft>
                        <a:buNone/>
                      </a:pPr>
                      <a:r>
                        <a:rPr lang="en" dirty="0"/>
                        <a:t>Whole class practices with </a:t>
                      </a:r>
                      <a:r>
                        <a:rPr lang="en" dirty="0" err="1"/>
                        <a:t>WordBuilder</a:t>
                      </a:r>
                      <a:r>
                        <a:rPr lang="en" dirty="0"/>
                        <a:t>.* </a:t>
                      </a:r>
                      <a:endParaRPr dirty="0"/>
                    </a:p>
                    <a:p>
                      <a:pPr marL="0" lvl="0" indent="0" algn="l" rtl="0">
                        <a:spcBef>
                          <a:spcPts val="0"/>
                        </a:spcBef>
                        <a:spcAft>
                          <a:spcPts val="0"/>
                        </a:spcAft>
                        <a:buNone/>
                      </a:pPr>
                      <a:r>
                        <a:rPr lang="en" sz="1200" b="1" dirty="0"/>
                        <a:t>(15-20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IW. </a:t>
                      </a:r>
                      <a:endParaRPr dirty="0"/>
                    </a:p>
                    <a:p>
                      <a:pPr marL="0" lvl="0" indent="0" algn="l" rtl="0">
                        <a:spcBef>
                          <a:spcPts val="0"/>
                        </a:spcBef>
                        <a:spcAft>
                          <a:spcPts val="0"/>
                        </a:spcAft>
                        <a:buNone/>
                      </a:pPr>
                      <a:r>
                        <a:rPr lang="en" sz="1200" b="1" dirty="0"/>
                        <a:t>(5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r>
                        <a:rPr lang="en" sz="1000" b="1" i="1" dirty="0"/>
                        <a:t>*Organizational tip: For whole group practice always use Part 1 of the unit you’re working on. </a:t>
                      </a:r>
                      <a:endParaRPr sz="1000" b="1" i="1" dirty="0"/>
                    </a:p>
                    <a:p>
                      <a:pPr marL="0" lvl="0" indent="0" algn="l" rtl="0">
                        <a:spcBef>
                          <a:spcPts val="0"/>
                        </a:spcBef>
                        <a:spcAft>
                          <a:spcPts val="0"/>
                        </a:spcAft>
                        <a:buNone/>
                      </a:pPr>
                      <a:endParaRPr dirty="0"/>
                    </a:p>
                    <a:p>
                      <a:pPr marL="0" lvl="0" indent="0" algn="l" rtl="0">
                        <a:spcBef>
                          <a:spcPts val="0"/>
                        </a:spcBef>
                        <a:spcAft>
                          <a:spcPts val="0"/>
                        </a:spcAft>
                        <a:buNone/>
                      </a:pPr>
                      <a:endParaRPr sz="1200" b="1" dirty="0"/>
                    </a:p>
                  </a:txBody>
                  <a:tcPr marL="91425" marR="91425" marT="91425" marB="91425"/>
                </a:tc>
                <a:tc gridSpan="3">
                  <a:txBody>
                    <a:bodyPr/>
                    <a:lstStyle/>
                    <a:p>
                      <a:pPr marL="0" lvl="0" indent="0" algn="l" rtl="0">
                        <a:spcBef>
                          <a:spcPts val="0"/>
                        </a:spcBef>
                        <a:spcAft>
                          <a:spcPts val="0"/>
                        </a:spcAft>
                        <a:buNone/>
                      </a:pPr>
                      <a:endParaRPr dirty="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4" name="Google Shape;184;p23" title="Arrow"/>
          <p:cNvSpPr/>
          <p:nvPr/>
        </p:nvSpPr>
        <p:spPr>
          <a:xfrm rot="-505348">
            <a:off x="5643692" y="810584"/>
            <a:ext cx="1396865" cy="408233"/>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p:nvPr/>
        </p:nvSpPr>
        <p:spPr>
          <a:xfrm>
            <a:off x="7136700" y="846250"/>
            <a:ext cx="17568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Zoom Check</a:t>
            </a: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86" name="Google Shape;186;p23" title="Annotate Screenshot"/>
          <p:cNvPicPr preferRelativeResize="0"/>
          <p:nvPr/>
        </p:nvPicPr>
        <p:blipFill>
          <a:blip r:embed="rId7">
            <a:alphaModFix/>
          </a:blip>
          <a:stretch>
            <a:fillRect/>
          </a:stretch>
        </p:blipFill>
        <p:spPr>
          <a:xfrm>
            <a:off x="4054366" y="1421588"/>
            <a:ext cx="4980226" cy="2995851"/>
          </a:xfrm>
          <a:prstGeom prst="rect">
            <a:avLst/>
          </a:prstGeom>
          <a:noFill/>
          <a:ln>
            <a:noFill/>
          </a:ln>
        </p:spPr>
      </p:pic>
      <p:cxnSp>
        <p:nvCxnSpPr>
          <p:cNvPr id="187" name="Google Shape;187;p23" title="red arrow"/>
          <p:cNvCxnSpPr/>
          <p:nvPr/>
        </p:nvCxnSpPr>
        <p:spPr>
          <a:xfrm>
            <a:off x="6036875" y="3248525"/>
            <a:ext cx="1015200" cy="13500"/>
          </a:xfrm>
          <a:prstGeom prst="straightConnector1">
            <a:avLst/>
          </a:prstGeom>
          <a:noFill/>
          <a:ln w="76200" cap="flat" cmpd="sng">
            <a:solidFill>
              <a:srgbClr val="FF0000"/>
            </a:solidFill>
            <a:prstDash val="solid"/>
            <a:round/>
            <a:headEnd type="none" w="med" len="med"/>
            <a:tailEnd type="triangle" w="med" len="med"/>
          </a:ln>
        </p:spPr>
      </p:cxnSp>
      <p:sp>
        <p:nvSpPr>
          <p:cNvPr id="188" name="Google Shape;188;p23" title="grey arrow"/>
          <p:cNvSpPr/>
          <p:nvPr/>
        </p:nvSpPr>
        <p:spPr>
          <a:xfrm rot="-505675">
            <a:off x="3322291" y="797873"/>
            <a:ext cx="1330468" cy="319051"/>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7"/>
                                        </p:tgtEl>
                                        <p:attrNameLst>
                                          <p:attrName>style.visibility</p:attrName>
                                        </p:attrNameLst>
                                      </p:cBhvr>
                                      <p:to>
                                        <p:strVal val="visible"/>
                                      </p:to>
                                    </p:set>
                                    <p:animEffect transition="in" filter="fade">
                                      <p:cBhvr>
                                        <p:cTn id="11"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Daily Implementation Guide Example 2</a:t>
            </a:r>
            <a:endParaRPr dirty="0"/>
          </a:p>
        </p:txBody>
      </p:sp>
      <p:graphicFrame>
        <p:nvGraphicFramePr>
          <p:cNvPr id="194" name="Google Shape;194;p24" title="Daily Implementation Guide"/>
          <p:cNvGraphicFramePr/>
          <p:nvPr>
            <p:extLst>
              <p:ext uri="{D42A27DB-BD31-4B8C-83A1-F6EECF244321}">
                <p14:modId xmlns:p14="http://schemas.microsoft.com/office/powerpoint/2010/main" val="4220954154"/>
              </p:ext>
            </p:extLst>
          </p:nvPr>
        </p:nvGraphicFramePr>
        <p:xfrm>
          <a:off x="251200" y="607788"/>
          <a:ext cx="8722775" cy="3968835"/>
        </p:xfrm>
        <a:graphic>
          <a:graphicData uri="http://schemas.openxmlformats.org/drawingml/2006/table">
            <a:tbl>
              <a:tblPr firstRow="1" lastCol="1">
                <a:noFill/>
                <a:tableStyleId>{27921F51-5BBC-48C6-A703-358695877648}</a:tableStyleId>
              </a:tblPr>
              <a:tblGrid>
                <a:gridCol w="1893225">
                  <a:extLst>
                    <a:ext uri="{9D8B030D-6E8A-4147-A177-3AD203B41FA5}">
                      <a16:colId xmlns:a16="http://schemas.microsoft.com/office/drawing/2014/main" val="20000"/>
                    </a:ext>
                  </a:extLst>
                </a:gridCol>
                <a:gridCol w="1781725">
                  <a:extLst>
                    <a:ext uri="{9D8B030D-6E8A-4147-A177-3AD203B41FA5}">
                      <a16:colId xmlns:a16="http://schemas.microsoft.com/office/drawing/2014/main" val="20001"/>
                    </a:ext>
                  </a:extLst>
                </a:gridCol>
                <a:gridCol w="1558725">
                  <a:extLst>
                    <a:ext uri="{9D8B030D-6E8A-4147-A177-3AD203B41FA5}">
                      <a16:colId xmlns:a16="http://schemas.microsoft.com/office/drawing/2014/main" val="20002"/>
                    </a:ext>
                  </a:extLst>
                </a:gridCol>
                <a:gridCol w="1744550">
                  <a:extLst>
                    <a:ext uri="{9D8B030D-6E8A-4147-A177-3AD203B41FA5}">
                      <a16:colId xmlns:a16="http://schemas.microsoft.com/office/drawing/2014/main" val="20003"/>
                    </a:ext>
                  </a:extLst>
                </a:gridCol>
                <a:gridCol w="17445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dirty="0"/>
                        <a:t>Day 1</a:t>
                      </a:r>
                      <a:endParaRPr b="1" dirty="0"/>
                    </a:p>
                  </a:txBody>
                  <a:tcPr marL="91425" marR="91425" marT="91425" marB="91425">
                    <a:solidFill>
                      <a:srgbClr val="4A86E8"/>
                    </a:solidFill>
                  </a:tcPr>
                </a:tc>
                <a:tc>
                  <a:txBody>
                    <a:bodyPr/>
                    <a:lstStyle/>
                    <a:p>
                      <a:pPr marL="0" lvl="0" indent="0" algn="ctr" rtl="0">
                        <a:spcBef>
                          <a:spcPts val="0"/>
                        </a:spcBef>
                        <a:spcAft>
                          <a:spcPts val="0"/>
                        </a:spcAft>
                        <a:buNone/>
                      </a:pPr>
                      <a:r>
                        <a:rPr lang="en" b="1" dirty="0"/>
                        <a:t>Day 2</a:t>
                      </a:r>
                      <a:endParaRPr b="1" dirty="0"/>
                    </a:p>
                  </a:txBody>
                  <a:tcPr marL="91425" marR="91425" marT="91425" marB="91425">
                    <a:solidFill>
                      <a:srgbClr val="4A86E8"/>
                    </a:solidFill>
                  </a:tcPr>
                </a:tc>
                <a:tc gridSpan="3">
                  <a:txBody>
                    <a:bodyPr/>
                    <a:lstStyle/>
                    <a:p>
                      <a:pPr marL="0" lvl="0" indent="0" algn="ctr" rtl="0">
                        <a:spcBef>
                          <a:spcPts val="0"/>
                        </a:spcBef>
                        <a:spcAft>
                          <a:spcPts val="0"/>
                        </a:spcAft>
                        <a:buNone/>
                      </a:pPr>
                      <a:r>
                        <a:rPr lang="en" b="1" dirty="0"/>
                        <a:t>Implementation</a:t>
                      </a:r>
                      <a:endParaRPr b="1" dirty="0"/>
                    </a:p>
                  </a:txBody>
                  <a:tcPr marL="91425" marR="91425" marT="91425" marB="91425">
                    <a:solidFill>
                      <a:srgbClr val="4A86E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72625">
                <a:tc>
                  <a:txBody>
                    <a:bodyPr/>
                    <a:lstStyle/>
                    <a:p>
                      <a:pPr marL="0" lvl="0" indent="0" algn="l" rtl="0">
                        <a:spcBef>
                          <a:spcPts val="0"/>
                        </a:spcBef>
                        <a:spcAft>
                          <a:spcPts val="0"/>
                        </a:spcAft>
                        <a:buNone/>
                      </a:pPr>
                      <a:r>
                        <a:rPr lang="en" dirty="0"/>
                        <a:t>Teacher introduces </a:t>
                      </a:r>
                      <a:r>
                        <a:rPr lang="en" u="sng" dirty="0">
                          <a:solidFill>
                            <a:schemeClr val="hlink"/>
                          </a:solidFill>
                          <a:hlinkClick r:id="rId3"/>
                        </a:rPr>
                        <a:t>Quizlet</a:t>
                      </a:r>
                      <a:r>
                        <a:rPr lang="en" dirty="0"/>
                        <a:t> and the “set” for the week. Provides </a:t>
                      </a:r>
                      <a:r>
                        <a:rPr lang="en" u="sng" dirty="0">
                          <a:solidFill>
                            <a:schemeClr val="hlink"/>
                          </a:solidFill>
                          <a:hlinkClick r:id="rId4"/>
                        </a:rPr>
                        <a:t>task sheet</a:t>
                      </a:r>
                      <a:r>
                        <a:rPr lang="en" dirty="0"/>
                        <a:t>. </a:t>
                      </a:r>
                      <a:endParaRPr dirty="0"/>
                    </a:p>
                    <a:p>
                      <a:pPr marL="0" lvl="0" indent="0" algn="l" rtl="0">
                        <a:spcBef>
                          <a:spcPts val="0"/>
                        </a:spcBef>
                        <a:spcAft>
                          <a:spcPts val="0"/>
                        </a:spcAft>
                        <a:buNone/>
                      </a:pPr>
                      <a:r>
                        <a:rPr lang="en" sz="1200" b="1" dirty="0"/>
                        <a:t>(15 minutes)</a:t>
                      </a:r>
                      <a:endParaRPr sz="1200" b="1"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Teacher Reviews Decoding Strategy using </a:t>
                      </a:r>
                      <a:r>
                        <a:rPr lang="en" u="sng" dirty="0">
                          <a:solidFill>
                            <a:schemeClr val="hlink"/>
                          </a:solidFill>
                          <a:hlinkClick r:id="rId5"/>
                        </a:rPr>
                        <a:t>Google Draw</a:t>
                      </a:r>
                      <a:r>
                        <a:rPr lang="en" dirty="0"/>
                        <a:t>.</a:t>
                      </a:r>
                      <a:endParaRPr dirty="0"/>
                    </a:p>
                    <a:p>
                      <a:pPr marL="0" lvl="0" indent="0" algn="l" rtl="0">
                        <a:spcBef>
                          <a:spcPts val="0"/>
                        </a:spcBef>
                        <a:spcAft>
                          <a:spcPts val="0"/>
                        </a:spcAft>
                        <a:buNone/>
                      </a:pPr>
                      <a:r>
                        <a:rPr lang="en" sz="1200" b="1" dirty="0"/>
                        <a:t>(10 minutes)</a:t>
                      </a:r>
                      <a:endParaRPr sz="1200" b="1"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Independent Work (IW).</a:t>
                      </a:r>
                      <a:endParaRPr dirty="0"/>
                    </a:p>
                    <a:p>
                      <a:pPr marL="0" lvl="0" indent="0" algn="l" rtl="0">
                        <a:spcBef>
                          <a:spcPts val="0"/>
                        </a:spcBef>
                        <a:spcAft>
                          <a:spcPts val="0"/>
                        </a:spcAft>
                        <a:buNone/>
                      </a:pPr>
                      <a:r>
                        <a:rPr lang="en" dirty="0"/>
                        <a:t> </a:t>
                      </a:r>
                      <a:r>
                        <a:rPr lang="en" sz="1200" b="1" dirty="0"/>
                        <a:t>(5 minutes)</a:t>
                      </a:r>
                      <a:endParaRPr dirty="0"/>
                    </a:p>
                  </a:txBody>
                  <a:tcPr marL="91425" marR="91425" marT="91425" marB="91425"/>
                </a:tc>
                <a:tc>
                  <a:txBody>
                    <a:bodyPr/>
                    <a:lstStyle/>
                    <a:p>
                      <a:pPr marL="0" lvl="0" indent="0" algn="l" rtl="0">
                        <a:spcBef>
                          <a:spcPts val="0"/>
                        </a:spcBef>
                        <a:spcAft>
                          <a:spcPts val="0"/>
                        </a:spcAft>
                        <a:buNone/>
                      </a:pPr>
                      <a:r>
                        <a:rPr lang="en" dirty="0"/>
                        <a:t>Whole class practices with </a:t>
                      </a:r>
                      <a:r>
                        <a:rPr lang="en" dirty="0" err="1"/>
                        <a:t>WordBuilder</a:t>
                      </a:r>
                      <a:r>
                        <a:rPr lang="en" dirty="0"/>
                        <a:t>.* </a:t>
                      </a:r>
                      <a:endParaRPr dirty="0"/>
                    </a:p>
                    <a:p>
                      <a:pPr marL="0" lvl="0" indent="0" algn="l" rtl="0">
                        <a:spcBef>
                          <a:spcPts val="0"/>
                        </a:spcBef>
                        <a:spcAft>
                          <a:spcPts val="0"/>
                        </a:spcAft>
                        <a:buNone/>
                      </a:pPr>
                      <a:r>
                        <a:rPr lang="en" sz="1200" b="1" dirty="0"/>
                        <a:t>(15-20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IW. </a:t>
                      </a:r>
                      <a:endParaRPr dirty="0"/>
                    </a:p>
                    <a:p>
                      <a:pPr marL="0" lvl="0" indent="0" algn="l" rtl="0">
                        <a:spcBef>
                          <a:spcPts val="0"/>
                        </a:spcBef>
                        <a:spcAft>
                          <a:spcPts val="0"/>
                        </a:spcAft>
                        <a:buNone/>
                      </a:pPr>
                      <a:r>
                        <a:rPr lang="en" sz="1200" b="1" dirty="0"/>
                        <a:t>(5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r>
                        <a:rPr lang="en" sz="1000" b="1" i="1" dirty="0"/>
                        <a:t>*Organizational tip: For whole group practice always use Part 1 of the unit you’re working on. </a:t>
                      </a:r>
                      <a:endParaRPr sz="1000" b="1" i="1" dirty="0"/>
                    </a:p>
                    <a:p>
                      <a:pPr marL="0" lvl="0" indent="0" algn="l" rtl="0">
                        <a:spcBef>
                          <a:spcPts val="0"/>
                        </a:spcBef>
                        <a:spcAft>
                          <a:spcPts val="0"/>
                        </a:spcAft>
                        <a:buNone/>
                      </a:pPr>
                      <a:endParaRPr dirty="0"/>
                    </a:p>
                    <a:p>
                      <a:pPr marL="0" lvl="0" indent="0" algn="l" rtl="0">
                        <a:spcBef>
                          <a:spcPts val="0"/>
                        </a:spcBef>
                        <a:spcAft>
                          <a:spcPts val="0"/>
                        </a:spcAft>
                        <a:buNone/>
                      </a:pPr>
                      <a:endParaRPr sz="1200" b="1" dirty="0"/>
                    </a:p>
                  </a:txBody>
                  <a:tcPr marL="91425" marR="91425" marT="91425" marB="91425"/>
                </a:tc>
                <a:tc gridSpan="3">
                  <a:txBody>
                    <a:bodyPr/>
                    <a:lstStyle/>
                    <a:p>
                      <a:pPr marL="0" lvl="0" indent="0" algn="l" rtl="0">
                        <a:spcBef>
                          <a:spcPts val="0"/>
                        </a:spcBef>
                        <a:spcAft>
                          <a:spcPts val="0"/>
                        </a:spcAft>
                        <a:buNone/>
                      </a:pPr>
                      <a:endParaRPr dirty="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95" name="Google Shape;195;p24" title="Gray Arrow"/>
          <p:cNvSpPr/>
          <p:nvPr/>
        </p:nvSpPr>
        <p:spPr>
          <a:xfrm rot="-1320302">
            <a:off x="3358390" y="690716"/>
            <a:ext cx="1410774" cy="504835"/>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p:nvPr/>
        </p:nvSpPr>
        <p:spPr>
          <a:xfrm>
            <a:off x="4135850" y="909962"/>
            <a:ext cx="4543200" cy="33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Zoom Engagement</a:t>
            </a:r>
            <a:endParaRPr b="1"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Break Down</a:t>
            </a:r>
            <a:endParaRPr sz="1200" b="1"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Everyone Breaks Down</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Everyone says affixes/vowel sounds</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Raise your hand if you can…</a:t>
            </a:r>
            <a:endParaRPr sz="1200" dirty="0">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dirty="0">
                <a:latin typeface="Roboto"/>
                <a:ea typeface="Roboto"/>
                <a:cs typeface="Roboto"/>
                <a:sym typeface="Roboto"/>
              </a:rPr>
              <a:t>Read each part </a:t>
            </a:r>
            <a:endParaRPr sz="1200" dirty="0">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dirty="0">
                <a:latin typeface="Roboto"/>
                <a:ea typeface="Roboto"/>
                <a:cs typeface="Roboto"/>
                <a:sym typeface="Roboto"/>
              </a:rPr>
              <a:t>Read the whole word</a:t>
            </a:r>
            <a:endParaRPr sz="1200" dirty="0">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dirty="0">
                <a:latin typeface="Roboto"/>
                <a:ea typeface="Roboto"/>
                <a:cs typeface="Roboto"/>
                <a:sym typeface="Roboto"/>
              </a:rPr>
              <a:t>Read the sentence</a:t>
            </a:r>
            <a:endParaRPr sz="1200"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Build</a:t>
            </a:r>
            <a:endParaRPr sz="1200" b="1"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Annotate next to the prefix</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Annotate next to the suffix </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Select a student to remind us of the word or say sound as it is pulled down. </a:t>
            </a:r>
            <a:endParaRPr sz="1200"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Spell </a:t>
            </a:r>
            <a:endParaRPr sz="1200" b="1"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Students take turns writing parts on screen. </a:t>
            </a:r>
            <a:endParaRPr sz="1200"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Mastery</a:t>
            </a:r>
            <a:endParaRPr sz="1200" b="1"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Students private chat mastery to teacher. </a:t>
            </a:r>
            <a:endParaRPr sz="1200"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Round Robin </a:t>
            </a:r>
            <a:r>
              <a:rPr lang="en" sz="1200" b="1" dirty="0" err="1">
                <a:latin typeface="Roboto"/>
                <a:ea typeface="Roboto"/>
                <a:cs typeface="Roboto"/>
                <a:sym typeface="Roboto"/>
              </a:rPr>
              <a:t>WordBuilder</a:t>
            </a:r>
            <a:r>
              <a:rPr lang="en" sz="1200" b="1" dirty="0">
                <a:latin typeface="Roboto"/>
                <a:ea typeface="Roboto"/>
                <a:cs typeface="Roboto"/>
                <a:sym typeface="Roboto"/>
              </a:rPr>
              <a:t> with 4-5 Students</a:t>
            </a:r>
            <a:endParaRPr sz="1200" b="1" dirty="0">
              <a:latin typeface="Roboto"/>
              <a:ea typeface="Roboto"/>
              <a:cs typeface="Roboto"/>
              <a:sym typeface="Roboto"/>
            </a:endParaRPr>
          </a:p>
          <a:p>
            <a:pPr marL="0" lvl="0" indent="0" algn="l" rtl="0">
              <a:spcBef>
                <a:spcPts val="0"/>
              </a:spcBef>
              <a:spcAft>
                <a:spcPts val="0"/>
              </a:spcAft>
              <a:buNone/>
            </a:pPr>
            <a:r>
              <a:rPr lang="en" sz="1200" b="1" dirty="0">
                <a:latin typeface="Roboto"/>
                <a:ea typeface="Roboto"/>
                <a:cs typeface="Roboto"/>
                <a:sym typeface="Roboto"/>
              </a:rPr>
              <a:t>Manipulation</a:t>
            </a:r>
            <a:endParaRPr sz="1200" b="1" dirty="0">
              <a:latin typeface="Roboto"/>
              <a:ea typeface="Roboto"/>
              <a:cs typeface="Roboto"/>
              <a:sym typeface="Roboto"/>
            </a:endParaRPr>
          </a:p>
          <a:p>
            <a:pPr marL="0" lvl="0" indent="0" algn="ctr" rtl="0">
              <a:spcBef>
                <a:spcPts val="0"/>
              </a:spcBef>
              <a:spcAft>
                <a:spcPts val="0"/>
              </a:spcAft>
              <a:buNone/>
            </a:pPr>
            <a:endParaRPr dirty="0">
              <a:latin typeface="Roboto"/>
              <a:ea typeface="Roboto"/>
              <a:cs typeface="Roboto"/>
              <a:sym typeface="Roboto"/>
            </a:endParaRPr>
          </a:p>
          <a:p>
            <a:pPr marL="0" lvl="0" indent="0" algn="ctr" rtl="0">
              <a:spcBef>
                <a:spcPts val="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Daily Implementation Guide Example 3	 </a:t>
            </a:r>
            <a:endParaRPr dirty="0"/>
          </a:p>
        </p:txBody>
      </p:sp>
      <p:graphicFrame>
        <p:nvGraphicFramePr>
          <p:cNvPr id="202" name="Google Shape;202;p25" title="Daily Implementation Guide"/>
          <p:cNvGraphicFramePr/>
          <p:nvPr>
            <p:extLst>
              <p:ext uri="{D42A27DB-BD31-4B8C-83A1-F6EECF244321}">
                <p14:modId xmlns:p14="http://schemas.microsoft.com/office/powerpoint/2010/main" val="1517269517"/>
              </p:ext>
            </p:extLst>
          </p:nvPr>
        </p:nvGraphicFramePr>
        <p:xfrm>
          <a:off x="251200" y="607788"/>
          <a:ext cx="8722775" cy="3968835"/>
        </p:xfrm>
        <a:graphic>
          <a:graphicData uri="http://schemas.openxmlformats.org/drawingml/2006/table">
            <a:tbl>
              <a:tblPr firstRow="1">
                <a:noFill/>
                <a:tableStyleId>{27921F51-5BBC-48C6-A703-358695877648}</a:tableStyleId>
              </a:tblPr>
              <a:tblGrid>
                <a:gridCol w="1893225">
                  <a:extLst>
                    <a:ext uri="{9D8B030D-6E8A-4147-A177-3AD203B41FA5}">
                      <a16:colId xmlns:a16="http://schemas.microsoft.com/office/drawing/2014/main" val="20000"/>
                    </a:ext>
                  </a:extLst>
                </a:gridCol>
                <a:gridCol w="1781725">
                  <a:extLst>
                    <a:ext uri="{9D8B030D-6E8A-4147-A177-3AD203B41FA5}">
                      <a16:colId xmlns:a16="http://schemas.microsoft.com/office/drawing/2014/main" val="20001"/>
                    </a:ext>
                  </a:extLst>
                </a:gridCol>
                <a:gridCol w="1558725">
                  <a:extLst>
                    <a:ext uri="{9D8B030D-6E8A-4147-A177-3AD203B41FA5}">
                      <a16:colId xmlns:a16="http://schemas.microsoft.com/office/drawing/2014/main" val="20002"/>
                    </a:ext>
                  </a:extLst>
                </a:gridCol>
                <a:gridCol w="1744550">
                  <a:extLst>
                    <a:ext uri="{9D8B030D-6E8A-4147-A177-3AD203B41FA5}">
                      <a16:colId xmlns:a16="http://schemas.microsoft.com/office/drawing/2014/main" val="20003"/>
                    </a:ext>
                  </a:extLst>
                </a:gridCol>
                <a:gridCol w="17445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dirty="0"/>
                        <a:t>Day 1</a:t>
                      </a:r>
                      <a:endParaRPr b="1" dirty="0"/>
                    </a:p>
                  </a:txBody>
                  <a:tcPr marL="91425" marR="91425" marT="91425" marB="91425">
                    <a:solidFill>
                      <a:srgbClr val="4A86E8"/>
                    </a:solidFill>
                  </a:tcPr>
                </a:tc>
                <a:tc>
                  <a:txBody>
                    <a:bodyPr/>
                    <a:lstStyle/>
                    <a:p>
                      <a:pPr marL="0" lvl="0" indent="0" algn="ctr" rtl="0">
                        <a:spcBef>
                          <a:spcPts val="0"/>
                        </a:spcBef>
                        <a:spcAft>
                          <a:spcPts val="0"/>
                        </a:spcAft>
                        <a:buNone/>
                      </a:pPr>
                      <a:r>
                        <a:rPr lang="en" b="1"/>
                        <a:t>Day 2</a:t>
                      </a:r>
                      <a:endParaRPr b="1"/>
                    </a:p>
                  </a:txBody>
                  <a:tcPr marL="91425" marR="91425" marT="91425" marB="91425">
                    <a:solidFill>
                      <a:srgbClr val="4A86E8"/>
                    </a:solidFill>
                  </a:tcPr>
                </a:tc>
                <a:tc>
                  <a:txBody>
                    <a:bodyPr/>
                    <a:lstStyle/>
                    <a:p>
                      <a:pPr marL="0" lvl="0" indent="0" algn="ctr" rtl="0">
                        <a:spcBef>
                          <a:spcPts val="0"/>
                        </a:spcBef>
                        <a:spcAft>
                          <a:spcPts val="0"/>
                        </a:spcAft>
                        <a:buNone/>
                      </a:pPr>
                      <a:r>
                        <a:rPr lang="en" b="1"/>
                        <a:t>Day 3</a:t>
                      </a:r>
                      <a:endParaRPr b="1"/>
                    </a:p>
                  </a:txBody>
                  <a:tcPr marL="91425" marR="91425" marT="91425" marB="91425">
                    <a:solidFill>
                      <a:srgbClr val="4A86E8"/>
                    </a:solidFill>
                  </a:tcPr>
                </a:tc>
                <a:tc>
                  <a:txBody>
                    <a:bodyPr/>
                    <a:lstStyle/>
                    <a:p>
                      <a:pPr marL="0" lvl="0" indent="0" algn="ctr" rtl="0">
                        <a:spcBef>
                          <a:spcPts val="0"/>
                        </a:spcBef>
                        <a:spcAft>
                          <a:spcPts val="0"/>
                        </a:spcAft>
                        <a:buNone/>
                      </a:pPr>
                      <a:r>
                        <a:rPr lang="en" b="1"/>
                        <a:t>Day 4</a:t>
                      </a:r>
                      <a:endParaRPr b="1"/>
                    </a:p>
                  </a:txBody>
                  <a:tcPr marL="91425" marR="91425" marT="91425" marB="91425">
                    <a:solidFill>
                      <a:srgbClr val="4A86E8"/>
                    </a:solidFill>
                  </a:tcPr>
                </a:tc>
                <a:tc>
                  <a:txBody>
                    <a:bodyPr/>
                    <a:lstStyle/>
                    <a:p>
                      <a:pPr marL="0" lvl="0" indent="0" algn="ctr" rtl="0">
                        <a:spcBef>
                          <a:spcPts val="0"/>
                        </a:spcBef>
                        <a:spcAft>
                          <a:spcPts val="0"/>
                        </a:spcAft>
                        <a:buNone/>
                      </a:pPr>
                      <a:r>
                        <a:rPr lang="en" b="1" dirty="0"/>
                        <a:t>Day 5</a:t>
                      </a:r>
                      <a:endParaRPr b="1" dirty="0"/>
                    </a:p>
                  </a:txBody>
                  <a:tcPr marL="91425" marR="91425" marT="91425" marB="91425">
                    <a:solidFill>
                      <a:srgbClr val="4A86E8"/>
                    </a:solidFill>
                  </a:tcPr>
                </a:tc>
                <a:extLst>
                  <a:ext uri="{0D108BD9-81ED-4DB2-BD59-A6C34878D82A}">
                    <a16:rowId xmlns:a16="http://schemas.microsoft.com/office/drawing/2014/main" val="10000"/>
                  </a:ext>
                </a:extLst>
              </a:tr>
              <a:tr h="3572625">
                <a:tc>
                  <a:txBody>
                    <a:bodyPr/>
                    <a:lstStyle/>
                    <a:p>
                      <a:pPr marL="0" lvl="0" indent="0" algn="l" rtl="0">
                        <a:spcBef>
                          <a:spcPts val="0"/>
                        </a:spcBef>
                        <a:spcAft>
                          <a:spcPts val="0"/>
                        </a:spcAft>
                        <a:buNone/>
                      </a:pPr>
                      <a:r>
                        <a:rPr lang="en"/>
                        <a:t>Teacher introduces </a:t>
                      </a:r>
                      <a:r>
                        <a:rPr lang="en" u="sng">
                          <a:solidFill>
                            <a:schemeClr val="hlink"/>
                          </a:solidFill>
                          <a:hlinkClick r:id="rId3"/>
                        </a:rPr>
                        <a:t>Quizlet</a:t>
                      </a:r>
                      <a:r>
                        <a:rPr lang="en"/>
                        <a:t> and the “set” for the week. Provides </a:t>
                      </a:r>
                      <a:r>
                        <a:rPr lang="en" u="sng">
                          <a:solidFill>
                            <a:schemeClr val="hlink"/>
                          </a:solidFill>
                          <a:hlinkClick r:id="rId4"/>
                        </a:rPr>
                        <a:t>task sheet</a:t>
                      </a:r>
                      <a:r>
                        <a:rPr lang="en"/>
                        <a:t>. </a:t>
                      </a:r>
                      <a:endParaRPr/>
                    </a:p>
                    <a:p>
                      <a:pPr marL="0" lvl="0" indent="0" algn="l" rtl="0">
                        <a:spcBef>
                          <a:spcPts val="0"/>
                        </a:spcBef>
                        <a:spcAft>
                          <a:spcPts val="0"/>
                        </a:spcAft>
                        <a:buNone/>
                      </a:pPr>
                      <a:r>
                        <a:rPr lang="en" sz="1200" b="1"/>
                        <a:t>(15 minutes)</a:t>
                      </a:r>
                      <a:endParaRPr sz="1200" b="1"/>
                    </a:p>
                    <a:p>
                      <a:pPr marL="457200" lvl="0" indent="0" algn="l" rtl="0">
                        <a:spcBef>
                          <a:spcPts val="0"/>
                        </a:spcBef>
                        <a:spcAft>
                          <a:spcPts val="0"/>
                        </a:spcAft>
                        <a:buNone/>
                      </a:pPr>
                      <a:endParaRPr/>
                    </a:p>
                    <a:p>
                      <a:pPr marL="0" lvl="0" indent="0" algn="l" rtl="0">
                        <a:spcBef>
                          <a:spcPts val="0"/>
                        </a:spcBef>
                        <a:spcAft>
                          <a:spcPts val="0"/>
                        </a:spcAft>
                        <a:buNone/>
                      </a:pPr>
                      <a:r>
                        <a:rPr lang="en"/>
                        <a:t>Assign </a:t>
                      </a:r>
                      <a:r>
                        <a:rPr lang="en">
                          <a:highlight>
                            <a:srgbClr val="00FFFF"/>
                          </a:highlight>
                        </a:rPr>
                        <a:t>Quizlet </a:t>
                      </a:r>
                      <a:r>
                        <a:rPr lang="en"/>
                        <a:t>Independent Work (IW). </a:t>
                      </a:r>
                      <a:r>
                        <a:rPr lang="en" sz="1200" b="1"/>
                        <a:t>(5 minutes)</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n"/>
                        <a:t>Teacher Reviews Decoding Strategy using </a:t>
                      </a:r>
                      <a:r>
                        <a:rPr lang="en" u="sng">
                          <a:solidFill>
                            <a:schemeClr val="accent5"/>
                          </a:solidFill>
                          <a:hlinkClick r:id="rId5"/>
                        </a:rPr>
                        <a:t>Google Draw</a:t>
                      </a:r>
                      <a:r>
                        <a:rPr lang="en"/>
                        <a:t>.</a:t>
                      </a:r>
                      <a:endParaRPr/>
                    </a:p>
                    <a:p>
                      <a:pPr marL="0" lvl="0" indent="0" algn="l" rtl="0">
                        <a:spcBef>
                          <a:spcPts val="0"/>
                        </a:spcBef>
                        <a:spcAft>
                          <a:spcPts val="0"/>
                        </a:spcAft>
                        <a:buNone/>
                      </a:pPr>
                      <a:r>
                        <a:rPr lang="en" sz="1200" b="1"/>
                        <a:t>(10 minutes)</a:t>
                      </a:r>
                      <a:endParaRPr sz="1200" b="1"/>
                    </a:p>
                    <a:p>
                      <a:pPr marL="0" lvl="0" indent="0" algn="l" rtl="0">
                        <a:spcBef>
                          <a:spcPts val="0"/>
                        </a:spcBef>
                        <a:spcAft>
                          <a:spcPts val="0"/>
                        </a:spcAft>
                        <a:buNone/>
                      </a:pPr>
                      <a:endParaRPr sz="1200" b="1"/>
                    </a:p>
                  </a:txBody>
                  <a:tcPr marL="91425" marR="91425" marT="91425" marB="91425"/>
                </a:tc>
                <a:tc>
                  <a:txBody>
                    <a:bodyPr/>
                    <a:lstStyle/>
                    <a:p>
                      <a:pPr marL="0" lvl="0" indent="0" algn="l" rtl="0">
                        <a:spcBef>
                          <a:spcPts val="0"/>
                        </a:spcBef>
                        <a:spcAft>
                          <a:spcPts val="0"/>
                        </a:spcAft>
                        <a:buNone/>
                      </a:pPr>
                      <a:r>
                        <a:rPr lang="en">
                          <a:highlight>
                            <a:srgbClr val="FFFF00"/>
                          </a:highlight>
                        </a:rPr>
                        <a:t>Whole class practices with WordBuilder.* </a:t>
                      </a:r>
                      <a:endParaRPr>
                        <a:highlight>
                          <a:srgbClr val="FFFF00"/>
                        </a:highlight>
                      </a:endParaRPr>
                    </a:p>
                    <a:p>
                      <a:pPr marL="0" lvl="0" indent="0" algn="l" rtl="0">
                        <a:spcBef>
                          <a:spcPts val="0"/>
                        </a:spcBef>
                        <a:spcAft>
                          <a:spcPts val="0"/>
                        </a:spcAft>
                        <a:buNone/>
                      </a:pPr>
                      <a:r>
                        <a:rPr lang="en" sz="1200" b="1"/>
                        <a:t>(15-20 minutes)</a:t>
                      </a:r>
                      <a:endParaRPr/>
                    </a:p>
                    <a:p>
                      <a:pPr marL="0" lvl="0" indent="0" algn="l" rtl="0">
                        <a:spcBef>
                          <a:spcPts val="0"/>
                        </a:spcBef>
                        <a:spcAft>
                          <a:spcPts val="0"/>
                        </a:spcAft>
                        <a:buNone/>
                      </a:pPr>
                      <a:endParaRPr/>
                    </a:p>
                    <a:p>
                      <a:pPr marL="0" lvl="0" indent="0" algn="l" rtl="0">
                        <a:spcBef>
                          <a:spcPts val="0"/>
                        </a:spcBef>
                        <a:spcAft>
                          <a:spcPts val="0"/>
                        </a:spcAft>
                        <a:buNone/>
                      </a:pPr>
                      <a:r>
                        <a:rPr lang="en"/>
                        <a:t>Assign </a:t>
                      </a:r>
                      <a:r>
                        <a:rPr lang="en">
                          <a:highlight>
                            <a:srgbClr val="00FFFF"/>
                          </a:highlight>
                        </a:rPr>
                        <a:t>Quizlet</a:t>
                      </a:r>
                      <a:r>
                        <a:rPr lang="en"/>
                        <a:t> IW. </a:t>
                      </a:r>
                      <a:endParaRPr/>
                    </a:p>
                    <a:p>
                      <a:pPr marL="0" lvl="0" indent="0" algn="l" rtl="0">
                        <a:spcBef>
                          <a:spcPts val="0"/>
                        </a:spcBef>
                        <a:spcAft>
                          <a:spcPts val="0"/>
                        </a:spcAft>
                        <a:buNone/>
                      </a:pPr>
                      <a:r>
                        <a:rPr lang="en" sz="1200" b="1"/>
                        <a:t>(5 minutes)</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n" sz="1000" b="1" i="1"/>
                        <a:t>*Organizational tip: For whole group practice always use Part 1 of the unit you’re working on. </a:t>
                      </a:r>
                      <a:endParaRPr sz="1000" b="1" i="1"/>
                    </a:p>
                    <a:p>
                      <a:pPr marL="0" lvl="0" indent="0" algn="l" rtl="0">
                        <a:spcBef>
                          <a:spcPts val="0"/>
                        </a:spcBef>
                        <a:spcAft>
                          <a:spcPts val="0"/>
                        </a:spcAft>
                        <a:buNone/>
                      </a:pPr>
                      <a:endParaRPr sz="1000" b="1" i="1"/>
                    </a:p>
                    <a:p>
                      <a:pPr marL="0" lvl="0" indent="0" algn="l" rtl="0">
                        <a:spcBef>
                          <a:spcPts val="0"/>
                        </a:spcBef>
                        <a:spcAft>
                          <a:spcPts val="0"/>
                        </a:spcAft>
                        <a:buNone/>
                      </a:pPr>
                      <a:endParaRPr sz="1200" b="1"/>
                    </a:p>
                  </a:txBody>
                  <a:tcPr marL="91425" marR="91425" marT="91425" marB="91425"/>
                </a:tc>
                <a:tc>
                  <a:txBody>
                    <a:bodyPr/>
                    <a:lstStyle/>
                    <a:p>
                      <a:pPr marL="0" lvl="0" indent="0" algn="l" rtl="0">
                        <a:spcBef>
                          <a:spcPts val="0"/>
                        </a:spcBef>
                        <a:spcAft>
                          <a:spcPts val="0"/>
                        </a:spcAft>
                        <a:buNone/>
                      </a:pPr>
                      <a:r>
                        <a:rPr lang="en"/>
                        <a:t>Play </a:t>
                      </a:r>
                      <a:r>
                        <a:rPr lang="en">
                          <a:highlight>
                            <a:srgbClr val="00FFFF"/>
                          </a:highlight>
                        </a:rPr>
                        <a:t>Quizlet</a:t>
                      </a:r>
                      <a:r>
                        <a:rPr lang="en"/>
                        <a:t> Live.</a:t>
                      </a:r>
                      <a:endParaRPr/>
                    </a:p>
                    <a:p>
                      <a:pPr marL="0" lvl="0" indent="0" algn="l" rtl="0">
                        <a:spcBef>
                          <a:spcPts val="0"/>
                        </a:spcBef>
                        <a:spcAft>
                          <a:spcPts val="0"/>
                        </a:spcAft>
                        <a:buNone/>
                      </a:pPr>
                      <a:r>
                        <a:rPr lang="en" sz="1200" b="1"/>
                        <a:t>(10 minutes)</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Continue Part 1 whole class. </a:t>
                      </a:r>
                      <a:endParaRPr>
                        <a:highlight>
                          <a:srgbClr val="FFFF00"/>
                        </a:highlight>
                      </a:endParaRPr>
                    </a:p>
                    <a:p>
                      <a:pPr marL="0" lvl="0" indent="0" algn="l" rtl="0">
                        <a:spcBef>
                          <a:spcPts val="0"/>
                        </a:spcBef>
                        <a:spcAft>
                          <a:spcPts val="0"/>
                        </a:spcAft>
                        <a:buNone/>
                      </a:pPr>
                      <a:r>
                        <a:rPr lang="en" sz="1200" b="1"/>
                        <a:t>(15-20 minutes)</a:t>
                      </a:r>
                      <a:endParaRPr/>
                    </a:p>
                    <a:p>
                      <a:pPr marL="0" lvl="0" indent="0" algn="l" rtl="0">
                        <a:spcBef>
                          <a:spcPts val="0"/>
                        </a:spcBef>
                        <a:spcAft>
                          <a:spcPts val="0"/>
                        </a:spcAft>
                        <a:buNone/>
                      </a:pPr>
                      <a:endParaRPr/>
                    </a:p>
                    <a:p>
                      <a:pPr marL="0" lvl="0" indent="0" algn="l" rtl="0">
                        <a:spcBef>
                          <a:spcPts val="0"/>
                        </a:spcBef>
                        <a:spcAft>
                          <a:spcPts val="0"/>
                        </a:spcAft>
                        <a:buNone/>
                      </a:pPr>
                      <a:r>
                        <a:rPr lang="en"/>
                        <a:t>Assign Parts 2/3 as IW for students who have devices.</a:t>
                      </a:r>
                      <a:endParaRPr/>
                    </a:p>
                    <a:p>
                      <a:pPr marL="0" lvl="0" indent="0" algn="l" rtl="0">
                        <a:spcBef>
                          <a:spcPts val="0"/>
                        </a:spcBef>
                        <a:spcAft>
                          <a:spcPts val="0"/>
                        </a:spcAft>
                        <a:buNone/>
                      </a:pPr>
                      <a:r>
                        <a:rPr lang="en" sz="1200" b="1"/>
                        <a:t>(5 minutes)</a:t>
                      </a:r>
                      <a:endParaRPr/>
                    </a:p>
                  </a:txBody>
                  <a:tcPr marL="91425" marR="91425" marT="91425" marB="91425"/>
                </a:tc>
                <a:tc>
                  <a:txBody>
                    <a:bodyPr/>
                    <a:lstStyle/>
                    <a:p>
                      <a:pPr marL="0" lvl="0" indent="0" algn="l" rtl="0">
                        <a:spcBef>
                          <a:spcPts val="0"/>
                        </a:spcBef>
                        <a:spcAft>
                          <a:spcPts val="0"/>
                        </a:spcAft>
                        <a:buNone/>
                      </a:pPr>
                      <a:r>
                        <a:rPr lang="en">
                          <a:highlight>
                            <a:srgbClr val="FFFF00"/>
                          </a:highlight>
                        </a:rPr>
                        <a:t>Meet with groups of 2-3 students who don’t have devices for small group instruction.*</a:t>
                      </a:r>
                      <a:endParaRPr>
                        <a:highlight>
                          <a:srgbClr val="FFFF00"/>
                        </a:highlight>
                      </a:endParaRPr>
                    </a:p>
                    <a:p>
                      <a:pPr marL="0" lvl="0" indent="0" algn="l" rtl="0">
                        <a:spcBef>
                          <a:spcPts val="0"/>
                        </a:spcBef>
                        <a:spcAft>
                          <a:spcPts val="0"/>
                        </a:spcAft>
                        <a:buNone/>
                      </a:pPr>
                      <a:r>
                        <a:rPr lang="en" sz="1200" b="1"/>
                        <a:t>(20 minutes)</a:t>
                      </a:r>
                      <a:endParaRPr/>
                    </a:p>
                    <a:p>
                      <a:pPr marL="0" lvl="0" indent="0" algn="l" rtl="0">
                        <a:spcBef>
                          <a:spcPts val="0"/>
                        </a:spcBef>
                        <a:spcAft>
                          <a:spcPts val="0"/>
                        </a:spcAft>
                        <a:buNone/>
                      </a:pPr>
                      <a:endParaRPr sz="1000" b="1" i="1"/>
                    </a:p>
                    <a:p>
                      <a:pPr marL="0" lvl="0" indent="0" algn="l" rtl="0">
                        <a:spcBef>
                          <a:spcPts val="0"/>
                        </a:spcBef>
                        <a:spcAft>
                          <a:spcPts val="0"/>
                        </a:spcAft>
                        <a:buNone/>
                      </a:pPr>
                      <a:r>
                        <a:rPr lang="en" sz="1000" b="1" i="1"/>
                        <a:t>*Teacher may wish to hold these sessions on Day 3 and 5 as well.  </a:t>
                      </a:r>
                      <a:endParaRPr sz="1000" b="1" i="1"/>
                    </a:p>
                  </a:txBody>
                  <a:tcPr marL="91425" marR="91425" marT="91425" marB="91425"/>
                </a:tc>
                <a:tc>
                  <a:txBody>
                    <a:bodyPr/>
                    <a:lstStyle/>
                    <a:p>
                      <a:pPr marL="0" lvl="0" indent="0" algn="l" rtl="0">
                        <a:spcBef>
                          <a:spcPts val="0"/>
                        </a:spcBef>
                        <a:spcAft>
                          <a:spcPts val="0"/>
                        </a:spcAft>
                        <a:buNone/>
                      </a:pPr>
                      <a:r>
                        <a:rPr lang="en" dirty="0">
                          <a:highlight>
                            <a:srgbClr val="FFFF00"/>
                          </a:highlight>
                        </a:rPr>
                        <a:t>Show how many words you mastered. </a:t>
                      </a:r>
                      <a:endParaRPr dirty="0">
                        <a:highlight>
                          <a:srgbClr val="FFFF00"/>
                        </a:highlight>
                      </a:endParaRPr>
                    </a:p>
                    <a:p>
                      <a:pPr marL="0" lvl="0" indent="0" algn="l" rtl="0">
                        <a:spcBef>
                          <a:spcPts val="0"/>
                        </a:spcBef>
                        <a:spcAft>
                          <a:spcPts val="0"/>
                        </a:spcAft>
                        <a:buNone/>
                      </a:pPr>
                      <a:r>
                        <a:rPr lang="en" sz="1200" b="1" dirty="0"/>
                        <a:t>(5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highlight>
                            <a:srgbClr val="FFFF00"/>
                          </a:highlight>
                        </a:rPr>
                        <a:t>Break down most challenging words together.</a:t>
                      </a:r>
                      <a:endParaRPr dirty="0">
                        <a:highlight>
                          <a:srgbClr val="FFFF00"/>
                        </a:highlight>
                      </a:endParaRPr>
                    </a:p>
                    <a:p>
                      <a:pPr marL="0" lvl="0" indent="0" algn="l" rtl="0">
                        <a:spcBef>
                          <a:spcPts val="0"/>
                        </a:spcBef>
                        <a:spcAft>
                          <a:spcPts val="0"/>
                        </a:spcAft>
                        <a:buNone/>
                      </a:pPr>
                      <a:r>
                        <a:rPr lang="en" sz="1200" b="1" dirty="0"/>
                        <a:t>(10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a:t>
                      </a:r>
                      <a:r>
                        <a:rPr lang="en" dirty="0">
                          <a:highlight>
                            <a:srgbClr val="00FFFF"/>
                          </a:highlight>
                        </a:rPr>
                        <a:t>Quizlet</a:t>
                      </a:r>
                      <a:r>
                        <a:rPr lang="en" dirty="0"/>
                        <a:t> Test.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Complete words in the unit that you didn’t get to.</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203" name="Google Shape;203;p25" title="Complete Words in a unit that you didn't get to"/>
          <p:cNvSpPr/>
          <p:nvPr/>
        </p:nvSpPr>
        <p:spPr>
          <a:xfrm>
            <a:off x="7112884" y="3665738"/>
            <a:ext cx="1951300" cy="856350"/>
          </a:xfrm>
          <a:custGeom>
            <a:avLst/>
            <a:gdLst/>
            <a:ahLst/>
            <a:cxnLst/>
            <a:rect l="l" t="t" r="r" b="b"/>
            <a:pathLst>
              <a:path w="78052" h="34254" extrusionOk="0">
                <a:moveTo>
                  <a:pt x="49214" y="33806"/>
                </a:moveTo>
                <a:cubicBezTo>
                  <a:pt x="38738" y="33806"/>
                  <a:pt x="27775" y="35327"/>
                  <a:pt x="17837" y="32013"/>
                </a:cubicBezTo>
                <a:cubicBezTo>
                  <a:pt x="9020" y="29073"/>
                  <a:pt x="-3903" y="17334"/>
                  <a:pt x="1252" y="9601"/>
                </a:cubicBezTo>
                <a:cubicBezTo>
                  <a:pt x="8517" y="-1298"/>
                  <a:pt x="26703" y="1981"/>
                  <a:pt x="39801" y="1981"/>
                </a:cubicBezTo>
                <a:cubicBezTo>
                  <a:pt x="50734" y="1981"/>
                  <a:pt x="64792" y="-3508"/>
                  <a:pt x="72522" y="4222"/>
                </a:cubicBezTo>
                <a:cubicBezTo>
                  <a:pt x="77633" y="9333"/>
                  <a:pt x="80322" y="20626"/>
                  <a:pt x="75211" y="25737"/>
                </a:cubicBezTo>
                <a:cubicBezTo>
                  <a:pt x="67548" y="33400"/>
                  <a:pt x="54672" y="34254"/>
                  <a:pt x="43835" y="34254"/>
                </a:cubicBezTo>
              </a:path>
            </a:pathLst>
          </a:custGeom>
          <a:noFill/>
          <a:ln w="9525" cap="flat" cmpd="sng">
            <a:solidFill>
              <a:schemeClr val="dk2"/>
            </a:solidFill>
            <a:prstDash val="solid"/>
            <a:round/>
            <a:headEnd type="none" w="med" len="med"/>
            <a:tailEnd type="none" w="med" len="med"/>
          </a:ln>
        </p:spPr>
      </p:sp>
      <p:sp>
        <p:nvSpPr>
          <p:cNvPr id="204" name="Google Shape;204;p25" title="Assign Parts 2/3 as IW for studnets who have devices 5 minutes"/>
          <p:cNvSpPr/>
          <p:nvPr/>
        </p:nvSpPr>
        <p:spPr>
          <a:xfrm>
            <a:off x="3739452" y="2571742"/>
            <a:ext cx="1665100" cy="1183000"/>
          </a:xfrm>
          <a:custGeom>
            <a:avLst/>
            <a:gdLst/>
            <a:ahLst/>
            <a:cxnLst/>
            <a:rect l="l" t="t" r="r" b="b"/>
            <a:pathLst>
              <a:path w="66604" h="47320" extrusionOk="0">
                <a:moveTo>
                  <a:pt x="53320" y="46518"/>
                </a:moveTo>
                <a:cubicBezTo>
                  <a:pt x="41508" y="46518"/>
                  <a:pt x="29115" y="48909"/>
                  <a:pt x="17909" y="45174"/>
                </a:cubicBezTo>
                <a:cubicBezTo>
                  <a:pt x="14229" y="43947"/>
                  <a:pt x="8856" y="45263"/>
                  <a:pt x="6704" y="42036"/>
                </a:cubicBezTo>
                <a:cubicBezTo>
                  <a:pt x="1203" y="33785"/>
                  <a:pt x="-3446" y="19464"/>
                  <a:pt x="3566" y="12452"/>
                </a:cubicBezTo>
                <a:cubicBezTo>
                  <a:pt x="10883" y="5135"/>
                  <a:pt x="22942" y="4740"/>
                  <a:pt x="33149" y="3039"/>
                </a:cubicBezTo>
                <a:cubicBezTo>
                  <a:pt x="41997" y="1565"/>
                  <a:pt x="54661" y="-3240"/>
                  <a:pt x="60044" y="3936"/>
                </a:cubicBezTo>
                <a:cubicBezTo>
                  <a:pt x="66235" y="12189"/>
                  <a:pt x="67923" y="24407"/>
                  <a:pt x="65422" y="34416"/>
                </a:cubicBezTo>
                <a:cubicBezTo>
                  <a:pt x="64448" y="38316"/>
                  <a:pt x="59905" y="40415"/>
                  <a:pt x="56458" y="42484"/>
                </a:cubicBezTo>
                <a:cubicBezTo>
                  <a:pt x="52011" y="45153"/>
                  <a:pt x="44458" y="49672"/>
                  <a:pt x="41218" y="45622"/>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32275"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 </a:t>
            </a:r>
            <a:endParaRPr/>
          </a:p>
        </p:txBody>
      </p:sp>
      <p:sp>
        <p:nvSpPr>
          <p:cNvPr id="210" name="Google Shape;210;p26"/>
          <p:cNvSpPr txBox="1"/>
          <p:nvPr/>
        </p:nvSpPr>
        <p:spPr>
          <a:xfrm>
            <a:off x="296100" y="545400"/>
            <a:ext cx="8256300" cy="16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How to make a Quizlet </a:t>
            </a:r>
            <a:r>
              <a:rPr lang="en" sz="1200" u="sng">
                <a:solidFill>
                  <a:schemeClr val="hlink"/>
                </a:solidFill>
                <a:latin typeface="Roboto"/>
                <a:ea typeface="Roboto"/>
                <a:cs typeface="Roboto"/>
                <a:sym typeface="Roboto"/>
                <a:hlinkClick r:id="rId3"/>
              </a:rPr>
              <a:t>https://quizlet.com</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Create a FREE Teacher Account </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Use Unit 1 as a Guide </a:t>
            </a:r>
            <a:r>
              <a:rPr lang="en" sz="1200" u="sng">
                <a:solidFill>
                  <a:schemeClr val="accent5"/>
                </a:solidFill>
                <a:hlinkClick r:id="rId4"/>
              </a:rPr>
              <a:t>https://tinyurl.com/msyquizlet</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When creating “Sets” for WordBuilder use the </a:t>
            </a:r>
            <a:r>
              <a:rPr lang="en" sz="1200" u="sng">
                <a:solidFill>
                  <a:schemeClr val="hlink"/>
                </a:solidFill>
                <a:latin typeface="Roboto"/>
                <a:ea typeface="Roboto"/>
                <a:cs typeface="Roboto"/>
                <a:sym typeface="Roboto"/>
                <a:hlinkClick r:id="rId5"/>
              </a:rPr>
              <a:t>Scope and Sequence</a:t>
            </a:r>
            <a:r>
              <a:rPr lang="en" sz="1200">
                <a:latin typeface="Roboto"/>
                <a:ea typeface="Roboto"/>
                <a:cs typeface="Roboto"/>
                <a:sym typeface="Roboto"/>
              </a:rPr>
              <a:t> </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Be sure to put keywords that “sound” like the target pattern. For example: </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Front of card “de” </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Back of card “prefix as in debate”</a:t>
            </a:r>
            <a:endParaRPr sz="1200">
              <a:latin typeface="Roboto"/>
              <a:ea typeface="Roboto"/>
              <a:cs typeface="Roboto"/>
              <a:sym typeface="Roboto"/>
            </a:endParaRPr>
          </a:p>
          <a:p>
            <a:pPr marL="914400" lvl="1"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Check Quizlet audio to make sure the keyword </a:t>
            </a:r>
            <a:r>
              <a:rPr lang="en" sz="1200" b="1" i="1">
                <a:latin typeface="Roboto"/>
                <a:ea typeface="Roboto"/>
                <a:cs typeface="Roboto"/>
                <a:sym typeface="Roboto"/>
              </a:rPr>
              <a:t>sounds</a:t>
            </a:r>
            <a:r>
              <a:rPr lang="en" sz="1200">
                <a:latin typeface="Roboto"/>
                <a:ea typeface="Roboto"/>
                <a:cs typeface="Roboto"/>
                <a:sym typeface="Roboto"/>
              </a:rPr>
              <a:t> as it should </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Include review patterns and strategy questions as need</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8-12 cards per set</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lnSpc>
                <a:spcPct val="115000"/>
              </a:lnSpc>
              <a:spcBef>
                <a:spcPts val="0"/>
              </a:spcBef>
              <a:spcAft>
                <a:spcPts val="0"/>
              </a:spcAft>
              <a:buNone/>
            </a:pPr>
            <a:r>
              <a:rPr lang="en" sz="1200">
                <a:latin typeface="Roboto"/>
                <a:ea typeface="Roboto"/>
                <a:cs typeface="Roboto"/>
                <a:sym typeface="Roboto"/>
              </a:rPr>
              <a:t>How to make QR Code</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6"/>
              </a:rPr>
              <a:t>https://www.qr-code-generator.com</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Go to the QR Code Generator Website (above)</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Insert your link</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Take a screenshot of the QR code</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lnSpc>
                <a:spcPct val="115000"/>
              </a:lnSpc>
              <a:spcBef>
                <a:spcPts val="0"/>
              </a:spcBef>
              <a:spcAft>
                <a:spcPts val="0"/>
              </a:spcAft>
              <a:buNone/>
            </a:pPr>
            <a:r>
              <a:rPr lang="en" sz="1200">
                <a:latin typeface="Roboto"/>
                <a:ea typeface="Roboto"/>
                <a:cs typeface="Roboto"/>
                <a:sym typeface="Roboto"/>
              </a:rPr>
              <a:t>How to make a Tiny URL</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7"/>
              </a:rPr>
              <a:t>https://tinyurl.com</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Follow the link above and insert your long URL to make it shorter</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 Continued</a:t>
            </a:r>
            <a:endParaRPr dirty="0"/>
          </a:p>
        </p:txBody>
      </p:sp>
      <p:sp>
        <p:nvSpPr>
          <p:cNvPr id="216" name="Google Shape;216;p27"/>
          <p:cNvSpPr txBox="1"/>
          <p:nvPr/>
        </p:nvSpPr>
        <p:spPr>
          <a:xfrm>
            <a:off x="311700" y="1090100"/>
            <a:ext cx="6186300" cy="17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How to “force” a copy on Google Docs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Copy and paste the link: </a:t>
            </a:r>
            <a:endParaRPr>
              <a:latin typeface="Roboto"/>
              <a:ea typeface="Roboto"/>
              <a:cs typeface="Roboto"/>
              <a:sym typeface="Roboto"/>
            </a:endParaRPr>
          </a:p>
          <a:p>
            <a:pPr marL="0" lvl="0" indent="0" algn="l" rtl="0">
              <a:spcBef>
                <a:spcPts val="0"/>
              </a:spcBef>
              <a:spcAft>
                <a:spcPts val="0"/>
              </a:spcAft>
              <a:buNone/>
            </a:pPr>
            <a:r>
              <a:rPr lang="en" u="sng">
                <a:solidFill>
                  <a:schemeClr val="hlink"/>
                </a:solidFill>
                <a:latin typeface="Roboto"/>
                <a:ea typeface="Roboto"/>
                <a:cs typeface="Roboto"/>
                <a:sym typeface="Roboto"/>
                <a:hlinkClick r:id="rId3"/>
              </a:rPr>
              <a:t>https://docs.google.com/document/d/1MW66qywjwnPZfxY-g-wqwEpSNPdVNdYrjMtdCNxLOpQ/</a:t>
            </a:r>
            <a:r>
              <a:rPr lang="en" u="sng">
                <a:solidFill>
                  <a:srgbClr val="434343"/>
                </a:solidFill>
                <a:latin typeface="Roboto"/>
                <a:ea typeface="Roboto"/>
                <a:cs typeface="Roboto"/>
                <a:sym typeface="Roboto"/>
                <a:hlinkClick r:id="rId3"/>
              </a:rPr>
              <a:t>edit</a:t>
            </a:r>
            <a:r>
              <a:rPr lang="en" u="sng">
                <a:solidFill>
                  <a:schemeClr val="hlink"/>
                </a:solidFill>
                <a:latin typeface="Roboto"/>
                <a:ea typeface="Roboto"/>
                <a:cs typeface="Roboto"/>
                <a:sym typeface="Roboto"/>
                <a:hlinkClick r:id="rId3"/>
              </a:rPr>
              <a:t>?usp=sharing</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Change the word “edit” to the word “copy”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u="sng">
                <a:solidFill>
                  <a:schemeClr val="hlink"/>
                </a:solidFill>
                <a:latin typeface="Roboto"/>
                <a:ea typeface="Roboto"/>
                <a:cs typeface="Roboto"/>
                <a:sym typeface="Roboto"/>
                <a:hlinkClick r:id="rId4"/>
              </a:rPr>
              <a:t>https://docs.google.com/document/d/1MW66qywjwnPZfxY-g-wqwEpSNPdVNdYrjMtdCNxLOpQ/</a:t>
            </a:r>
            <a:r>
              <a:rPr lang="en" u="sng">
                <a:solidFill>
                  <a:srgbClr val="434343"/>
                </a:solidFill>
                <a:latin typeface="Roboto"/>
                <a:ea typeface="Roboto"/>
                <a:cs typeface="Roboto"/>
                <a:sym typeface="Roboto"/>
                <a:hlinkClick r:id="rId4"/>
              </a:rPr>
              <a:t>copy</a:t>
            </a:r>
            <a:r>
              <a:rPr lang="en" u="sng">
                <a:solidFill>
                  <a:schemeClr val="hlink"/>
                </a:solidFill>
                <a:latin typeface="Roboto"/>
                <a:ea typeface="Roboto"/>
                <a:cs typeface="Roboto"/>
                <a:sym typeface="Roboto"/>
                <a:hlinkClick r:id="rId4"/>
              </a:rPr>
              <a:t>?usp=sharing</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cxnSp>
        <p:nvCxnSpPr>
          <p:cNvPr id="217" name="Google Shape;217;p27" title="Line"/>
          <p:cNvCxnSpPr/>
          <p:nvPr/>
        </p:nvCxnSpPr>
        <p:spPr>
          <a:xfrm flipH="1">
            <a:off x="2508425" y="1248825"/>
            <a:ext cx="1164000" cy="783300"/>
          </a:xfrm>
          <a:prstGeom prst="straightConnector1">
            <a:avLst/>
          </a:prstGeom>
          <a:noFill/>
          <a:ln w="28575" cap="flat" cmpd="sng">
            <a:solidFill>
              <a:schemeClr val="dk2"/>
            </a:solidFill>
            <a:prstDash val="solid"/>
            <a:round/>
            <a:headEnd type="none" w="med" len="med"/>
            <a:tailEnd type="triangle" w="med" len="med"/>
          </a:ln>
        </p:spPr>
      </p:cxnSp>
      <p:pic>
        <p:nvPicPr>
          <p:cNvPr id="218" name="Google Shape;218;p27" title="Google Drive Screenshot"/>
          <p:cNvPicPr preferRelativeResize="0"/>
          <p:nvPr/>
        </p:nvPicPr>
        <p:blipFill>
          <a:blip r:embed="rId5">
            <a:alphaModFix/>
          </a:blip>
          <a:stretch>
            <a:fillRect/>
          </a:stretch>
        </p:blipFill>
        <p:spPr>
          <a:xfrm>
            <a:off x="3898900" y="3130550"/>
            <a:ext cx="4207926" cy="1863325"/>
          </a:xfrm>
          <a:prstGeom prst="rect">
            <a:avLst/>
          </a:prstGeom>
          <a:noFill/>
          <a:ln>
            <a:noFill/>
          </a:ln>
        </p:spPr>
      </p:pic>
      <p:cxnSp>
        <p:nvCxnSpPr>
          <p:cNvPr id="219" name="Google Shape;219;p27" title="Pointing Arrow"/>
          <p:cNvCxnSpPr/>
          <p:nvPr/>
        </p:nvCxnSpPr>
        <p:spPr>
          <a:xfrm rot="10800000" flipH="1">
            <a:off x="1360125" y="3339800"/>
            <a:ext cx="907500" cy="462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Additional Resources</a:t>
            </a:r>
            <a:endParaRPr dirty="0"/>
          </a:p>
        </p:txBody>
      </p:sp>
      <p:sp>
        <p:nvSpPr>
          <p:cNvPr id="225" name="Google Shape;225;p28"/>
          <p:cNvSpPr txBox="1"/>
          <p:nvPr/>
        </p:nvSpPr>
        <p:spPr>
          <a:xfrm>
            <a:off x="403364" y="1017800"/>
            <a:ext cx="7350300" cy="369858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latin typeface="Roboto"/>
                <a:ea typeface="Roboto"/>
                <a:cs typeface="Roboto"/>
                <a:sym typeface="Roboto"/>
              </a:rPr>
              <a:t>This is a great site for choosing words to practice the decoding strategy with:</a:t>
            </a:r>
            <a:endParaRPr dirty="0">
              <a:latin typeface="Roboto"/>
              <a:ea typeface="Roboto"/>
              <a:cs typeface="Roboto"/>
              <a:sym typeface="Roboto"/>
            </a:endParaRPr>
          </a:p>
          <a:p>
            <a:pPr marL="0" lvl="0" indent="0" algn="l" rtl="0">
              <a:lnSpc>
                <a:spcPct val="150000"/>
              </a:lnSpc>
              <a:spcBef>
                <a:spcPts val="0"/>
              </a:spcBef>
              <a:spcAft>
                <a:spcPts val="0"/>
              </a:spcAft>
              <a:buNone/>
            </a:pPr>
            <a:r>
              <a:rPr lang="en" u="sng" dirty="0">
                <a:solidFill>
                  <a:schemeClr val="accent5"/>
                </a:solidFill>
                <a:latin typeface="Roboto"/>
                <a:ea typeface="Roboto"/>
                <a:cs typeface="Roboto"/>
                <a:sym typeface="Roboto"/>
                <a:hlinkClick r:id="rId3"/>
              </a:rPr>
              <a:t>www.wordandphrase.info</a:t>
            </a:r>
            <a:endParaRPr dirty="0">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Go to “frequency list” </a:t>
            </a:r>
            <a:endParaRPr dirty="0">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Enter the target pattern with an asterisk:</a:t>
            </a:r>
            <a:endParaRPr dirty="0">
              <a:latin typeface="Roboto"/>
              <a:ea typeface="Roboto"/>
              <a:cs typeface="Roboto"/>
              <a:sym typeface="Roboto"/>
            </a:endParaRPr>
          </a:p>
          <a:p>
            <a:pPr marL="914400" lvl="1"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Prefix: “de*”</a:t>
            </a:r>
            <a:endParaRPr dirty="0">
              <a:latin typeface="Roboto"/>
              <a:ea typeface="Roboto"/>
              <a:cs typeface="Roboto"/>
              <a:sym typeface="Roboto"/>
            </a:endParaRPr>
          </a:p>
          <a:p>
            <a:pPr marL="914400" lvl="1"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Suffix: “*</a:t>
            </a:r>
            <a:r>
              <a:rPr lang="en" dirty="0" err="1">
                <a:latin typeface="Roboto"/>
                <a:ea typeface="Roboto"/>
                <a:cs typeface="Roboto"/>
                <a:sym typeface="Roboto"/>
              </a:rPr>
              <a:t>ing</a:t>
            </a:r>
            <a:r>
              <a:rPr lang="en" dirty="0">
                <a:latin typeface="Roboto"/>
                <a:ea typeface="Roboto"/>
                <a:cs typeface="Roboto"/>
                <a:sym typeface="Roboto"/>
              </a:rPr>
              <a:t>” </a:t>
            </a:r>
            <a:endParaRPr dirty="0">
              <a:latin typeface="Roboto"/>
              <a:ea typeface="Roboto"/>
              <a:cs typeface="Roboto"/>
              <a:sym typeface="Roboto"/>
            </a:endParaRPr>
          </a:p>
          <a:p>
            <a:pPr marL="914400" lvl="1"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Vowel sound: “*</a:t>
            </a:r>
            <a:r>
              <a:rPr lang="en" dirty="0" err="1">
                <a:latin typeface="Roboto"/>
                <a:ea typeface="Roboto"/>
                <a:cs typeface="Roboto"/>
                <a:sym typeface="Roboto"/>
              </a:rPr>
              <a:t>ai</a:t>
            </a:r>
            <a:r>
              <a:rPr lang="en" dirty="0">
                <a:latin typeface="Roboto"/>
                <a:ea typeface="Roboto"/>
                <a:cs typeface="Roboto"/>
                <a:sym typeface="Roboto"/>
              </a:rPr>
              <a:t>*”</a:t>
            </a:r>
            <a:endParaRPr dirty="0">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A frequency list will appear with words that have your target pattern.  </a:t>
            </a:r>
            <a:endParaRPr dirty="0">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Make sure you choose all patterns they know.  For example, Unit 1:</a:t>
            </a:r>
            <a:endParaRPr dirty="0">
              <a:latin typeface="Roboto"/>
              <a:ea typeface="Roboto"/>
              <a:cs typeface="Roboto"/>
              <a:sym typeface="Roboto"/>
            </a:endParaRPr>
          </a:p>
          <a:p>
            <a:pPr marL="914400" lvl="1"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NOT: “detain” because they don’t know /</a:t>
            </a:r>
            <a:r>
              <a:rPr lang="en" dirty="0" err="1">
                <a:latin typeface="Roboto"/>
                <a:ea typeface="Roboto"/>
                <a:cs typeface="Roboto"/>
                <a:sym typeface="Roboto"/>
              </a:rPr>
              <a:t>ai</a:t>
            </a:r>
            <a:r>
              <a:rPr lang="en" dirty="0">
                <a:latin typeface="Roboto"/>
                <a:ea typeface="Roboto"/>
                <a:cs typeface="Roboto"/>
                <a:sym typeface="Roboto"/>
              </a:rPr>
              <a:t>/</a:t>
            </a:r>
            <a:endParaRPr dirty="0">
              <a:latin typeface="Roboto"/>
              <a:ea typeface="Roboto"/>
              <a:cs typeface="Roboto"/>
              <a:sym typeface="Roboto"/>
            </a:endParaRPr>
          </a:p>
          <a:p>
            <a:pPr marL="914400" lvl="1" indent="-317500" algn="l" rtl="0">
              <a:lnSpc>
                <a:spcPct val="150000"/>
              </a:lnSpc>
              <a:spcBef>
                <a:spcPts val="0"/>
              </a:spcBef>
              <a:spcAft>
                <a:spcPts val="0"/>
              </a:spcAft>
              <a:buSzPts val="1400"/>
              <a:buFont typeface="Roboto"/>
              <a:buChar char="○"/>
            </a:pPr>
            <a:r>
              <a:rPr lang="en" dirty="0">
                <a:latin typeface="Roboto"/>
                <a:ea typeface="Roboto"/>
                <a:cs typeface="Roboto"/>
                <a:sym typeface="Roboto"/>
              </a:rPr>
              <a:t>YES: “desist” has a short vowel, and does not appear in </a:t>
            </a:r>
            <a:r>
              <a:rPr lang="en" dirty="0" err="1">
                <a:latin typeface="Roboto"/>
                <a:ea typeface="Roboto"/>
                <a:cs typeface="Roboto"/>
                <a:sym typeface="Roboto"/>
              </a:rPr>
              <a:t>WordBuilder</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Questions/Ideas</a:t>
            </a:r>
            <a:endParaRPr/>
          </a:p>
          <a:p>
            <a:pPr marL="0" lvl="0" indent="0" algn="ctr" rtl="0">
              <a:spcBef>
                <a:spcPts val="0"/>
              </a:spcBef>
              <a:spcAft>
                <a:spcPts val="0"/>
              </a:spcAft>
              <a:buNone/>
            </a:pPr>
            <a:endParaRPr/>
          </a:p>
          <a:p>
            <a:pPr marL="0" lvl="0" indent="0" algn="ctr" rtl="0">
              <a:spcBef>
                <a:spcPts val="0"/>
              </a:spcBef>
              <a:spcAft>
                <a:spcPts val="0"/>
              </a:spcAft>
              <a:buNone/>
            </a:pPr>
            <a:r>
              <a:rPr lang="en" u="sng">
                <a:solidFill>
                  <a:schemeClr val="hlink"/>
                </a:solidFill>
                <a:hlinkClick r:id="rId3"/>
              </a:rPr>
              <a:t>lindsay.young@lausd.net</a:t>
            </a:r>
            <a:endParaRPr/>
          </a:p>
          <a:p>
            <a:pPr marL="0" lvl="0" indent="0" algn="ctr" rtl="0">
              <a:spcBef>
                <a:spcPts val="0"/>
              </a:spcBef>
              <a:spcAft>
                <a:spcPts val="0"/>
              </a:spcAft>
              <a:buNone/>
            </a:pPr>
            <a:endParaRPr/>
          </a:p>
          <a:p>
            <a:pPr marL="0" lvl="0" indent="0" algn="ctr" rtl="0">
              <a:spcBef>
                <a:spcPts val="0"/>
              </a:spcBef>
              <a:spcAft>
                <a:spcPts val="0"/>
              </a:spcAft>
              <a:buNone/>
            </a:pPr>
            <a:r>
              <a:rPr lang="en"/>
              <a:t>Thank you!</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descr="Intended&#10;He intended to take her to the dance" title="WordBuilder Screenshot"/>
          <p:cNvPicPr preferRelativeResize="0"/>
          <p:nvPr/>
        </p:nvPicPr>
        <p:blipFill>
          <a:blip r:embed="rId3">
            <a:alphaModFix/>
          </a:blip>
          <a:stretch>
            <a:fillRect/>
          </a:stretch>
        </p:blipFill>
        <p:spPr>
          <a:xfrm>
            <a:off x="152400" y="152400"/>
            <a:ext cx="4323425" cy="3242577"/>
          </a:xfrm>
          <a:prstGeom prst="rect">
            <a:avLst/>
          </a:prstGeom>
          <a:noFill/>
          <a:ln>
            <a:noFill/>
          </a:ln>
        </p:spPr>
      </p:pic>
      <p:pic>
        <p:nvPicPr>
          <p:cNvPr id="97" name="Google Shape;97;p14" title="Unit Part 2 Screenshot"/>
          <p:cNvPicPr preferRelativeResize="0"/>
          <p:nvPr/>
        </p:nvPicPr>
        <p:blipFill>
          <a:blip r:embed="rId4">
            <a:alphaModFix/>
          </a:blip>
          <a:stretch>
            <a:fillRect/>
          </a:stretch>
        </p:blipFill>
        <p:spPr>
          <a:xfrm>
            <a:off x="4572000" y="1685575"/>
            <a:ext cx="4363376" cy="32725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title="Quizlet Screenshot"/>
          <p:cNvPicPr preferRelativeResize="0"/>
          <p:nvPr/>
        </p:nvPicPr>
        <p:blipFill>
          <a:blip r:embed="rId3">
            <a:alphaModFix/>
          </a:blip>
          <a:stretch>
            <a:fillRect/>
          </a:stretch>
        </p:blipFill>
        <p:spPr>
          <a:xfrm>
            <a:off x="2061475" y="83350"/>
            <a:ext cx="4845675" cy="484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WordBuilder</a:t>
            </a:r>
            <a:r>
              <a:rPr lang="en" dirty="0"/>
              <a:t> in a Week </a:t>
            </a:r>
            <a:endParaRPr dirty="0"/>
          </a:p>
        </p:txBody>
      </p:sp>
      <p:sp>
        <p:nvSpPr>
          <p:cNvPr id="110" name="Google Shape;110;p16" title="Circle Higjhlighting Day 1 and Day 2"/>
          <p:cNvSpPr/>
          <p:nvPr/>
        </p:nvSpPr>
        <p:spPr>
          <a:xfrm>
            <a:off x="-158350" y="124475"/>
            <a:ext cx="4084500" cy="4594500"/>
          </a:xfrm>
          <a:prstGeom prst="ellipse">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descr="7 day example" title="WordBuilder in a Week">
            <a:extLst>
              <a:ext uri="{FF2B5EF4-FFF2-40B4-BE49-F238E27FC236}">
                <a16:creationId xmlns:a16="http://schemas.microsoft.com/office/drawing/2014/main" id="{09FDFDC2-BC2C-5748-A24B-A30BF88BA292}"/>
              </a:ext>
            </a:extLst>
          </p:cNvPr>
          <p:cNvGraphicFramePr>
            <a:graphicFrameLocks noGrp="1"/>
          </p:cNvGraphicFramePr>
          <p:nvPr>
            <p:extLst>
              <p:ext uri="{D42A27DB-BD31-4B8C-83A1-F6EECF244321}">
                <p14:modId xmlns:p14="http://schemas.microsoft.com/office/powerpoint/2010/main" val="2452420768"/>
              </p:ext>
            </p:extLst>
          </p:nvPr>
        </p:nvGraphicFramePr>
        <p:xfrm>
          <a:off x="251213" y="607800"/>
          <a:ext cx="8722775" cy="3968835"/>
        </p:xfrm>
        <a:graphic>
          <a:graphicData uri="http://schemas.openxmlformats.org/drawingml/2006/table">
            <a:tbl>
              <a:tblPr firstRow="1" firstCol="1" lastCol="1">
                <a:tableStyleId>{7E9639D4-E3E2-4D34-9284-5A2195B3D0D7}</a:tableStyleId>
              </a:tblPr>
              <a:tblGrid>
                <a:gridCol w="1893225">
                  <a:extLst>
                    <a:ext uri="{9D8B030D-6E8A-4147-A177-3AD203B41FA5}">
                      <a16:colId xmlns:a16="http://schemas.microsoft.com/office/drawing/2014/main" val="4214242465"/>
                    </a:ext>
                  </a:extLst>
                </a:gridCol>
                <a:gridCol w="1781725">
                  <a:extLst>
                    <a:ext uri="{9D8B030D-6E8A-4147-A177-3AD203B41FA5}">
                      <a16:colId xmlns:a16="http://schemas.microsoft.com/office/drawing/2014/main" val="797208470"/>
                    </a:ext>
                  </a:extLst>
                </a:gridCol>
                <a:gridCol w="1558725">
                  <a:extLst>
                    <a:ext uri="{9D8B030D-6E8A-4147-A177-3AD203B41FA5}">
                      <a16:colId xmlns:a16="http://schemas.microsoft.com/office/drawing/2014/main" val="2976957207"/>
                    </a:ext>
                  </a:extLst>
                </a:gridCol>
                <a:gridCol w="1744550">
                  <a:extLst>
                    <a:ext uri="{9D8B030D-6E8A-4147-A177-3AD203B41FA5}">
                      <a16:colId xmlns:a16="http://schemas.microsoft.com/office/drawing/2014/main" val="2816672679"/>
                    </a:ext>
                  </a:extLst>
                </a:gridCol>
                <a:gridCol w="1744550">
                  <a:extLst>
                    <a:ext uri="{9D8B030D-6E8A-4147-A177-3AD203B41FA5}">
                      <a16:colId xmlns:a16="http://schemas.microsoft.com/office/drawing/2014/main" val="77383091"/>
                    </a:ext>
                  </a:extLst>
                </a:gridCol>
              </a:tblGrid>
              <a:tr h="396200">
                <a:tc>
                  <a:txBody>
                    <a:bodyPr/>
                    <a:lstStyle/>
                    <a:p>
                      <a:pPr marL="0" lvl="0" indent="0" algn="ctr" rtl="0">
                        <a:spcBef>
                          <a:spcPts val="0"/>
                        </a:spcBef>
                        <a:spcAft>
                          <a:spcPts val="0"/>
                        </a:spcAft>
                        <a:buNone/>
                      </a:pPr>
                      <a:r>
                        <a:rPr lang="en" dirty="0"/>
                        <a:t>Day 1</a:t>
                      </a:r>
                      <a:endParaRPr b="1" dirty="0">
                        <a:solidFill>
                          <a:srgbClr val="FFC000"/>
                        </a:solidFill>
                      </a:endParaRPr>
                    </a:p>
                  </a:txBody>
                  <a:tcPr marL="91425" marR="91425" marT="91425" marB="91425"/>
                </a:tc>
                <a:tc>
                  <a:txBody>
                    <a:bodyPr/>
                    <a:lstStyle/>
                    <a:p>
                      <a:pPr marL="0" lvl="0" indent="0" algn="ctr" rtl="0">
                        <a:spcBef>
                          <a:spcPts val="0"/>
                        </a:spcBef>
                        <a:spcAft>
                          <a:spcPts val="0"/>
                        </a:spcAft>
                        <a:buNone/>
                      </a:pPr>
                      <a:r>
                        <a:rPr lang="en" dirty="0"/>
                        <a:t>Day 2</a:t>
                      </a:r>
                      <a:endParaRPr b="1" dirty="0">
                        <a:solidFill>
                          <a:srgbClr val="FFC000"/>
                        </a:solidFill>
                      </a:endParaRPr>
                    </a:p>
                  </a:txBody>
                  <a:tcPr marL="91425" marR="91425" marT="91425" marB="91425"/>
                </a:tc>
                <a:tc>
                  <a:txBody>
                    <a:bodyPr/>
                    <a:lstStyle/>
                    <a:p>
                      <a:pPr marL="0" lvl="0" indent="0" algn="ctr" rtl="0">
                        <a:spcBef>
                          <a:spcPts val="0"/>
                        </a:spcBef>
                        <a:spcAft>
                          <a:spcPts val="0"/>
                        </a:spcAft>
                        <a:buNone/>
                      </a:pPr>
                      <a:r>
                        <a:rPr lang="en" dirty="0"/>
                        <a:t>Day 3</a:t>
                      </a:r>
                      <a:endParaRPr b="1" dirty="0">
                        <a:solidFill>
                          <a:srgbClr val="FFC000"/>
                        </a:solidFill>
                      </a:endParaRPr>
                    </a:p>
                  </a:txBody>
                  <a:tcPr marL="91425" marR="91425" marT="91425" marB="91425"/>
                </a:tc>
                <a:tc>
                  <a:txBody>
                    <a:bodyPr/>
                    <a:lstStyle/>
                    <a:p>
                      <a:pPr marL="0" lvl="0" indent="0" algn="ctr" rtl="0">
                        <a:spcBef>
                          <a:spcPts val="0"/>
                        </a:spcBef>
                        <a:spcAft>
                          <a:spcPts val="0"/>
                        </a:spcAft>
                        <a:buNone/>
                      </a:pPr>
                      <a:r>
                        <a:rPr lang="en" dirty="0"/>
                        <a:t>Day 4</a:t>
                      </a:r>
                      <a:endParaRPr b="1" dirty="0">
                        <a:solidFill>
                          <a:srgbClr val="FFC000"/>
                        </a:solidFill>
                      </a:endParaRPr>
                    </a:p>
                  </a:txBody>
                  <a:tcPr marL="91425" marR="91425" marT="91425" marB="91425"/>
                </a:tc>
                <a:tc>
                  <a:txBody>
                    <a:bodyPr/>
                    <a:lstStyle/>
                    <a:p>
                      <a:pPr marL="0" lvl="0" indent="0" algn="ctr" rtl="0">
                        <a:spcBef>
                          <a:spcPts val="0"/>
                        </a:spcBef>
                        <a:spcAft>
                          <a:spcPts val="0"/>
                        </a:spcAft>
                        <a:buNone/>
                      </a:pPr>
                      <a:r>
                        <a:rPr lang="en" dirty="0"/>
                        <a:t>Day 5</a:t>
                      </a:r>
                      <a:endParaRPr b="1" dirty="0">
                        <a:solidFill>
                          <a:srgbClr val="FFC000"/>
                        </a:solidFill>
                      </a:endParaRPr>
                    </a:p>
                  </a:txBody>
                  <a:tcPr marL="91425" marR="91425" marT="91425" marB="91425"/>
                </a:tc>
                <a:extLst>
                  <a:ext uri="{0D108BD9-81ED-4DB2-BD59-A6C34878D82A}">
                    <a16:rowId xmlns:a16="http://schemas.microsoft.com/office/drawing/2014/main" val="3308445517"/>
                  </a:ext>
                </a:extLst>
              </a:tr>
              <a:tr h="3572625">
                <a:tc>
                  <a:txBody>
                    <a:bodyPr/>
                    <a:lstStyle/>
                    <a:p>
                      <a:pPr marL="0" lvl="0" indent="0" algn="l" rtl="0">
                        <a:spcBef>
                          <a:spcPts val="0"/>
                        </a:spcBef>
                        <a:spcAft>
                          <a:spcPts val="0"/>
                        </a:spcAft>
                        <a:buNone/>
                      </a:pPr>
                      <a:r>
                        <a:rPr lang="en" dirty="0"/>
                        <a:t>Teacher introduces </a:t>
                      </a:r>
                      <a:r>
                        <a:rPr lang="en" u="sng" dirty="0">
                          <a:hlinkClick r:id="rId3"/>
                        </a:rPr>
                        <a:t>Quizlet</a:t>
                      </a:r>
                      <a:r>
                        <a:rPr lang="en" dirty="0"/>
                        <a:t> and the “set” for the week. Provides </a:t>
                      </a:r>
                      <a:r>
                        <a:rPr lang="en" u="sng" dirty="0">
                          <a:hlinkClick r:id="rId4"/>
                        </a:rPr>
                        <a:t>task sheet</a:t>
                      </a:r>
                      <a:r>
                        <a:rPr lang="en" dirty="0"/>
                        <a:t>. </a:t>
                      </a:r>
                      <a:endParaRPr dirty="0"/>
                    </a:p>
                    <a:p>
                      <a:pPr marL="0" lvl="0" indent="0" algn="l" rtl="0">
                        <a:spcBef>
                          <a:spcPts val="0"/>
                        </a:spcBef>
                        <a:spcAft>
                          <a:spcPts val="0"/>
                        </a:spcAft>
                        <a:buNone/>
                      </a:pPr>
                      <a:r>
                        <a:rPr lang="en" sz="1200" dirty="0"/>
                        <a:t>(15 minutes)</a:t>
                      </a:r>
                      <a:endParaRPr sz="1200"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Assign Qu</a:t>
                      </a:r>
                      <a:r>
                        <a:rPr lang="en" dirty="0">
                          <a:highlight>
                            <a:srgbClr val="FFFFFF"/>
                          </a:highlight>
                        </a:rPr>
                        <a:t>i</a:t>
                      </a:r>
                      <a:r>
                        <a:rPr lang="en" dirty="0"/>
                        <a:t>zlet Independent Work (IW). </a:t>
                      </a:r>
                      <a:r>
                        <a:rPr lang="en" sz="1200" dirty="0"/>
                        <a:t>(5 minutes)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dirty="0"/>
                        <a:t>Teacher Reviews Decoding Strategy using </a:t>
                      </a:r>
                      <a:r>
                        <a:rPr lang="en" u="sng" dirty="0">
                          <a:hlinkClick r:id="rId5"/>
                        </a:rPr>
                        <a:t>Google Draw</a:t>
                      </a:r>
                      <a:r>
                        <a:rPr lang="en" dirty="0"/>
                        <a:t>.</a:t>
                      </a:r>
                      <a:endParaRPr dirty="0"/>
                    </a:p>
                    <a:p>
                      <a:pPr marL="0" lvl="0" indent="0" algn="l" rtl="0">
                        <a:spcBef>
                          <a:spcPts val="0"/>
                        </a:spcBef>
                        <a:spcAft>
                          <a:spcPts val="0"/>
                        </a:spcAft>
                        <a:buNone/>
                      </a:pPr>
                      <a:r>
                        <a:rPr lang="en" sz="1200" dirty="0"/>
                        <a:t>(10 minutes)</a:t>
                      </a:r>
                      <a:endParaRPr sz="1200" dirty="0"/>
                    </a:p>
                    <a:p>
                      <a:pPr marL="0" lvl="0" indent="0" algn="l" rtl="0">
                        <a:spcBef>
                          <a:spcPts val="0"/>
                        </a:spcBef>
                        <a:spcAft>
                          <a:spcPts val="0"/>
                        </a:spcAft>
                        <a:buNone/>
                      </a:pPr>
                      <a:endParaRPr sz="1200" b="1" dirty="0"/>
                    </a:p>
                  </a:txBody>
                  <a:tcPr marL="91425" marR="91425" marT="91425" marB="91425"/>
                </a:tc>
                <a:tc>
                  <a:txBody>
                    <a:bodyPr/>
                    <a:lstStyle/>
                    <a:p>
                      <a:pPr marL="0" lvl="0" indent="0" algn="l" rtl="0">
                        <a:spcBef>
                          <a:spcPts val="0"/>
                        </a:spcBef>
                        <a:spcAft>
                          <a:spcPts val="0"/>
                        </a:spcAft>
                        <a:buNone/>
                      </a:pPr>
                      <a:r>
                        <a:rPr lang="en" dirty="0"/>
                        <a:t>Whole cl</a:t>
                      </a:r>
                      <a:r>
                        <a:rPr lang="en" dirty="0">
                          <a:highlight>
                            <a:srgbClr val="FFFFFF"/>
                          </a:highlight>
                        </a:rPr>
                        <a:t>a</a:t>
                      </a:r>
                      <a:r>
                        <a:rPr lang="en" dirty="0"/>
                        <a:t>ss practices with </a:t>
                      </a:r>
                      <a:r>
                        <a:rPr lang="en" dirty="0" err="1"/>
                        <a:t>WordBuilder</a:t>
                      </a:r>
                      <a:r>
                        <a:rPr lang="en" dirty="0"/>
                        <a:t>.* </a:t>
                      </a:r>
                      <a:endParaRPr dirty="0"/>
                    </a:p>
                    <a:p>
                      <a:pPr marL="0" lvl="0" indent="0" algn="l" rtl="0">
                        <a:spcBef>
                          <a:spcPts val="0"/>
                        </a:spcBef>
                        <a:spcAft>
                          <a:spcPts val="0"/>
                        </a:spcAft>
                        <a:buNone/>
                      </a:pPr>
                      <a:r>
                        <a:rPr lang="en" sz="1200" dirty="0"/>
                        <a:t>(15-20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IW. </a:t>
                      </a:r>
                      <a:endParaRPr dirty="0"/>
                    </a:p>
                    <a:p>
                      <a:pPr marL="0" lvl="0" indent="0" algn="l" rtl="0">
                        <a:spcBef>
                          <a:spcPts val="0"/>
                        </a:spcBef>
                        <a:spcAft>
                          <a:spcPts val="0"/>
                        </a:spcAft>
                        <a:buNone/>
                      </a:pPr>
                      <a:r>
                        <a:rPr lang="en" sz="1200" dirty="0"/>
                        <a:t>(5 minutes)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000" dirty="0"/>
                        <a:t>*Organizational tip: For whole group practice always use Part 1 of the unit you’re working on. </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200" b="1" dirty="0">
                        <a:highlight>
                          <a:srgbClr val="00FF00"/>
                        </a:highlight>
                      </a:endParaRPr>
                    </a:p>
                  </a:txBody>
                  <a:tcPr marL="91425" marR="91425" marT="91425" marB="91425"/>
                </a:tc>
                <a:tc>
                  <a:txBody>
                    <a:bodyPr/>
                    <a:lstStyle/>
                    <a:p>
                      <a:pPr marL="0" lvl="0" indent="0" algn="l" rtl="0">
                        <a:spcBef>
                          <a:spcPts val="0"/>
                        </a:spcBef>
                        <a:spcAft>
                          <a:spcPts val="0"/>
                        </a:spcAft>
                        <a:buNone/>
                      </a:pPr>
                      <a:r>
                        <a:rPr lang="en"/>
                        <a:t>Play Qu</a:t>
                      </a:r>
                      <a:r>
                        <a:rPr lang="en">
                          <a:highlight>
                            <a:srgbClr val="FFFFFF"/>
                          </a:highlight>
                        </a:rPr>
                        <a:t>i</a:t>
                      </a:r>
                      <a:r>
                        <a:rPr lang="en"/>
                        <a:t>zlet Live</a:t>
                      </a:r>
                      <a:endParaRPr/>
                    </a:p>
                    <a:p>
                      <a:pPr marL="0" lvl="0" indent="0" algn="l" rtl="0">
                        <a:spcBef>
                          <a:spcPts val="0"/>
                        </a:spcBef>
                        <a:spcAft>
                          <a:spcPts val="0"/>
                        </a:spcAft>
                        <a:buNone/>
                      </a:pPr>
                      <a:r>
                        <a:rPr lang="en" sz="1200"/>
                        <a:t>(10 minutes)</a:t>
                      </a:r>
                      <a:endParaRPr/>
                    </a:p>
                    <a:p>
                      <a:pPr marL="0" lvl="0" indent="0" algn="l" rtl="0">
                        <a:spcBef>
                          <a:spcPts val="0"/>
                        </a:spcBef>
                        <a:spcAft>
                          <a:spcPts val="0"/>
                        </a:spcAft>
                        <a:buNone/>
                      </a:pPr>
                      <a:endParaRPr/>
                    </a:p>
                    <a:p>
                      <a:pPr marL="0" lvl="0" indent="0" algn="l" rtl="0">
                        <a:spcBef>
                          <a:spcPts val="0"/>
                        </a:spcBef>
                        <a:spcAft>
                          <a:spcPts val="0"/>
                        </a:spcAft>
                        <a:buNone/>
                      </a:pPr>
                      <a:r>
                        <a:rPr lang="en"/>
                        <a:t>Continue Part 1 WB whole class. </a:t>
                      </a:r>
                      <a:endParaRPr/>
                    </a:p>
                    <a:p>
                      <a:pPr marL="0" lvl="0" indent="0" algn="l" rtl="0">
                        <a:spcBef>
                          <a:spcPts val="0"/>
                        </a:spcBef>
                        <a:spcAft>
                          <a:spcPts val="0"/>
                        </a:spcAft>
                        <a:buNone/>
                      </a:pPr>
                      <a:r>
                        <a:rPr lang="en" sz="1200"/>
                        <a:t>(15-20 minutes)</a:t>
                      </a:r>
                      <a:endParaRPr/>
                    </a:p>
                    <a:p>
                      <a:pPr marL="0" lvl="0" indent="0" algn="l" rtl="0">
                        <a:spcBef>
                          <a:spcPts val="0"/>
                        </a:spcBef>
                        <a:spcAft>
                          <a:spcPts val="0"/>
                        </a:spcAft>
                        <a:buNone/>
                      </a:pPr>
                      <a:endParaRPr/>
                    </a:p>
                    <a:p>
                      <a:pPr marL="0" lvl="0" indent="0" algn="l" rtl="0">
                        <a:spcBef>
                          <a:spcPts val="0"/>
                        </a:spcBef>
                        <a:spcAft>
                          <a:spcPts val="0"/>
                        </a:spcAft>
                        <a:buNone/>
                      </a:pPr>
                      <a:r>
                        <a:rPr lang="en"/>
                        <a:t>Assign Parts 2 &amp; 3 WB as IW for students who have devices.</a:t>
                      </a:r>
                      <a:endParaRPr/>
                    </a:p>
                    <a:p>
                      <a:pPr marL="0" lvl="0" indent="0" algn="l" rtl="0">
                        <a:spcBef>
                          <a:spcPts val="0"/>
                        </a:spcBef>
                        <a:spcAft>
                          <a:spcPts val="0"/>
                        </a:spcAft>
                        <a:buNone/>
                      </a:pPr>
                      <a:r>
                        <a:rPr lang="en" sz="1200"/>
                        <a:t>(5 minutes)</a:t>
                      </a:r>
                      <a:endParaRPr/>
                    </a:p>
                  </a:txBody>
                  <a:tcPr marL="91425" marR="91425" marT="91425" marB="91425"/>
                </a:tc>
                <a:tc>
                  <a:txBody>
                    <a:bodyPr/>
                    <a:lstStyle/>
                    <a:p>
                      <a:pPr marL="0" lvl="0" indent="0" algn="l" rtl="0">
                        <a:spcBef>
                          <a:spcPts val="0"/>
                        </a:spcBef>
                        <a:spcAft>
                          <a:spcPts val="0"/>
                        </a:spcAft>
                        <a:buNone/>
                      </a:pPr>
                      <a:r>
                        <a:rPr lang="en" dirty="0"/>
                        <a:t>Meet w</a:t>
                      </a:r>
                      <a:r>
                        <a:rPr lang="en" dirty="0">
                          <a:highlight>
                            <a:srgbClr val="FFFFFF"/>
                          </a:highlight>
                        </a:rPr>
                        <a:t>i</a:t>
                      </a:r>
                      <a:r>
                        <a:rPr lang="en" dirty="0"/>
                        <a:t>th groups of 2-3 students who don’t have devices for small group instruction.*</a:t>
                      </a:r>
                      <a:endParaRPr dirty="0"/>
                    </a:p>
                    <a:p>
                      <a:pPr marL="0" lvl="0" indent="0" algn="l" rtl="0">
                        <a:spcBef>
                          <a:spcPts val="0"/>
                        </a:spcBef>
                        <a:spcAft>
                          <a:spcPts val="0"/>
                        </a:spcAft>
                        <a:buNone/>
                      </a:pPr>
                      <a:r>
                        <a:rPr lang="en" sz="1200" dirty="0"/>
                        <a:t>(20 minutes)</a:t>
                      </a:r>
                      <a:endParaRPr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*Teacher may wish to hold these sessions on Day 3 and 5 as well.  </a:t>
                      </a:r>
                      <a:endParaRPr sz="1000" b="1" i="1" dirty="0"/>
                    </a:p>
                  </a:txBody>
                  <a:tcPr marL="91425" marR="91425" marT="91425" marB="91425"/>
                </a:tc>
                <a:tc>
                  <a:txBody>
                    <a:bodyPr/>
                    <a:lstStyle/>
                    <a:p>
                      <a:pPr marL="0" lvl="0" indent="0" algn="l" rtl="0">
                        <a:spcBef>
                          <a:spcPts val="0"/>
                        </a:spcBef>
                        <a:spcAft>
                          <a:spcPts val="0"/>
                        </a:spcAft>
                        <a:buNone/>
                      </a:pPr>
                      <a:r>
                        <a:rPr lang="en" dirty="0"/>
                        <a:t>Show how many words you mastered. </a:t>
                      </a:r>
                      <a:endParaRPr dirty="0"/>
                    </a:p>
                    <a:p>
                      <a:pPr marL="0" lvl="0" indent="0" algn="l" rtl="0">
                        <a:spcBef>
                          <a:spcPts val="0"/>
                        </a:spcBef>
                        <a:spcAft>
                          <a:spcPts val="0"/>
                        </a:spcAft>
                        <a:buNone/>
                      </a:pPr>
                      <a:r>
                        <a:rPr lang="en" sz="1200" dirty="0"/>
                        <a:t>(5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Break down most challenging words together.</a:t>
                      </a:r>
                      <a:endParaRPr dirty="0"/>
                    </a:p>
                    <a:p>
                      <a:pPr marL="0" lvl="0" indent="0" algn="l" rtl="0">
                        <a:spcBef>
                          <a:spcPts val="0"/>
                        </a:spcBef>
                        <a:spcAft>
                          <a:spcPts val="0"/>
                        </a:spcAft>
                        <a:buNone/>
                      </a:pPr>
                      <a:r>
                        <a:rPr lang="en" sz="1200" dirty="0"/>
                        <a:t>(10 minutes)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Assign Quizlet Test.</a:t>
                      </a:r>
                      <a:endParaRPr dirty="0"/>
                    </a:p>
                    <a:p>
                      <a:pPr marL="0" lvl="0" indent="0" algn="l" rtl="0">
                        <a:spcBef>
                          <a:spcPts val="0"/>
                        </a:spcBef>
                        <a:spcAft>
                          <a:spcPts val="0"/>
                        </a:spcAft>
                        <a:buNone/>
                      </a:pPr>
                      <a:r>
                        <a:rPr lang="en" dirty="0"/>
                        <a:t>Complete words in the WB unit that you didn’t get to.</a:t>
                      </a:r>
                      <a:endParaRPr dirty="0"/>
                    </a:p>
                  </a:txBody>
                  <a:tcPr marL="91425" marR="91425" marT="91425" marB="91425"/>
                </a:tc>
                <a:extLst>
                  <a:ext uri="{0D108BD9-81ED-4DB2-BD59-A6C34878D82A}">
                    <a16:rowId xmlns:a16="http://schemas.microsoft.com/office/drawing/2014/main" val="273510715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8" name="Google Shape;118;p17" descr="https://tinyurl.com/msyquizlet" title="QR Code"/>
          <p:cNvPicPr preferRelativeResize="0"/>
          <p:nvPr/>
        </p:nvPicPr>
        <p:blipFill>
          <a:blip r:embed="rId3">
            <a:alphaModFix/>
          </a:blip>
          <a:stretch>
            <a:fillRect/>
          </a:stretch>
        </p:blipFill>
        <p:spPr>
          <a:xfrm>
            <a:off x="6481375" y="1693125"/>
            <a:ext cx="1769125" cy="1757250"/>
          </a:xfrm>
          <a:prstGeom prst="rect">
            <a:avLst/>
          </a:prstGeom>
          <a:noFill/>
          <a:ln>
            <a:noFill/>
          </a:ln>
        </p:spPr>
      </p:pic>
      <p:sp>
        <p:nvSpPr>
          <p:cNvPr id="117" name="Google Shape;117;p17"/>
          <p:cNvSpPr txBox="1"/>
          <p:nvPr/>
        </p:nvSpPr>
        <p:spPr>
          <a:xfrm>
            <a:off x="2207550" y="1351000"/>
            <a:ext cx="2790300" cy="492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a:t>antidisestablishmentarianism </a:t>
            </a:r>
            <a:endParaRPr>
              <a:latin typeface="Roboto"/>
              <a:ea typeface="Roboto"/>
              <a:cs typeface="Roboto"/>
              <a:sym typeface="Roboto"/>
            </a:endParaRPr>
          </a:p>
        </p:txBody>
      </p:sp>
      <p:graphicFrame>
        <p:nvGraphicFramePr>
          <p:cNvPr id="116" name="Google Shape;116;p17" title="Daily Implementation Guide Screenshot"/>
          <p:cNvGraphicFramePr/>
          <p:nvPr>
            <p:extLst>
              <p:ext uri="{D42A27DB-BD31-4B8C-83A1-F6EECF244321}">
                <p14:modId xmlns:p14="http://schemas.microsoft.com/office/powerpoint/2010/main" val="3565888887"/>
              </p:ext>
            </p:extLst>
          </p:nvPr>
        </p:nvGraphicFramePr>
        <p:xfrm>
          <a:off x="251200" y="607788"/>
          <a:ext cx="8722775" cy="4602420"/>
        </p:xfrm>
        <a:graphic>
          <a:graphicData uri="http://schemas.openxmlformats.org/drawingml/2006/table">
            <a:tbl>
              <a:tblPr firstRow="1" firstCol="1" lastCol="1">
                <a:noFill/>
                <a:tableStyleId>{27921F51-5BBC-48C6-A703-358695877648}</a:tableStyleId>
              </a:tblPr>
              <a:tblGrid>
                <a:gridCol w="1893225">
                  <a:extLst>
                    <a:ext uri="{9D8B030D-6E8A-4147-A177-3AD203B41FA5}">
                      <a16:colId xmlns:a16="http://schemas.microsoft.com/office/drawing/2014/main" val="20000"/>
                    </a:ext>
                  </a:extLst>
                </a:gridCol>
                <a:gridCol w="1781725">
                  <a:extLst>
                    <a:ext uri="{9D8B030D-6E8A-4147-A177-3AD203B41FA5}">
                      <a16:colId xmlns:a16="http://schemas.microsoft.com/office/drawing/2014/main" val="20001"/>
                    </a:ext>
                  </a:extLst>
                </a:gridCol>
                <a:gridCol w="1558725">
                  <a:extLst>
                    <a:ext uri="{9D8B030D-6E8A-4147-A177-3AD203B41FA5}">
                      <a16:colId xmlns:a16="http://schemas.microsoft.com/office/drawing/2014/main" val="20002"/>
                    </a:ext>
                  </a:extLst>
                </a:gridCol>
                <a:gridCol w="1744550">
                  <a:extLst>
                    <a:ext uri="{9D8B030D-6E8A-4147-A177-3AD203B41FA5}">
                      <a16:colId xmlns:a16="http://schemas.microsoft.com/office/drawing/2014/main" val="20003"/>
                    </a:ext>
                  </a:extLst>
                </a:gridCol>
                <a:gridCol w="17445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dirty="0"/>
                        <a:t>Day 1</a:t>
                      </a:r>
                      <a:endParaRPr b="1" dirty="0"/>
                    </a:p>
                  </a:txBody>
                  <a:tcPr marL="91425" marR="91425" marT="91425" marB="91425">
                    <a:solidFill>
                      <a:srgbClr val="4A86E8"/>
                    </a:solidFill>
                  </a:tcPr>
                </a:tc>
                <a:tc gridSpan="4">
                  <a:txBody>
                    <a:bodyPr/>
                    <a:lstStyle/>
                    <a:p>
                      <a:pPr marL="0" lvl="0" indent="0" algn="ctr" rtl="0">
                        <a:spcBef>
                          <a:spcPts val="0"/>
                        </a:spcBef>
                        <a:spcAft>
                          <a:spcPts val="0"/>
                        </a:spcAft>
                        <a:buNone/>
                      </a:pPr>
                      <a:r>
                        <a:rPr lang="en" b="1" dirty="0"/>
                        <a:t>Implementation</a:t>
                      </a:r>
                      <a:endParaRPr b="1" dirty="0"/>
                    </a:p>
                  </a:txBody>
                  <a:tcPr marL="91425" marR="91425" marT="91425" marB="91425">
                    <a:solidFill>
                      <a:srgbClr val="4A86E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72625">
                <a:tc>
                  <a:txBody>
                    <a:bodyPr/>
                    <a:lstStyle/>
                    <a:p>
                      <a:pPr marL="0" lvl="0" indent="0" algn="l" rtl="0">
                        <a:spcBef>
                          <a:spcPts val="0"/>
                        </a:spcBef>
                        <a:spcAft>
                          <a:spcPts val="0"/>
                        </a:spcAft>
                        <a:buNone/>
                      </a:pPr>
                      <a:r>
                        <a:rPr lang="en" dirty="0"/>
                        <a:t>Teacher introduces </a:t>
                      </a:r>
                      <a:r>
                        <a:rPr lang="en" u="sng" dirty="0">
                          <a:solidFill>
                            <a:schemeClr val="accent5"/>
                          </a:solidFill>
                          <a:hlinkClick r:id="rId4"/>
                        </a:rPr>
                        <a:t>Quizlet</a:t>
                      </a:r>
                      <a:r>
                        <a:rPr lang="en" dirty="0"/>
                        <a:t> and the “set” for the week. Provides </a:t>
                      </a:r>
                      <a:r>
                        <a:rPr lang="en" u="sng" dirty="0">
                          <a:solidFill>
                            <a:schemeClr val="accent5"/>
                          </a:solidFill>
                          <a:hlinkClick r:id="rId5"/>
                        </a:rPr>
                        <a:t>task sheet</a:t>
                      </a:r>
                      <a:r>
                        <a:rPr lang="en" dirty="0"/>
                        <a:t>. </a:t>
                      </a:r>
                      <a:endParaRPr dirty="0"/>
                    </a:p>
                    <a:p>
                      <a:pPr marL="0" lvl="0" indent="0" algn="l" rtl="0">
                        <a:spcBef>
                          <a:spcPts val="0"/>
                        </a:spcBef>
                        <a:spcAft>
                          <a:spcPts val="0"/>
                        </a:spcAft>
                        <a:buNone/>
                      </a:pPr>
                      <a:r>
                        <a:rPr lang="en" sz="1200" b="1" dirty="0"/>
                        <a:t>(15 minutes)</a:t>
                      </a:r>
                      <a:endParaRPr sz="1200" b="1"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Assign Quizlet Independent Work (IW). </a:t>
                      </a:r>
                      <a:r>
                        <a:rPr lang="en" sz="1200" b="1" dirty="0"/>
                        <a:t>(5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r>
                        <a:rPr lang="en" dirty="0"/>
                        <a:t>Teacher Reviews Decoding Strategy using </a:t>
                      </a:r>
                      <a:r>
                        <a:rPr lang="en" u="sng" dirty="0">
                          <a:solidFill>
                            <a:schemeClr val="accent5"/>
                          </a:solidFill>
                          <a:hlinkClick r:id="rId6"/>
                        </a:rPr>
                        <a:t>Google Draw</a:t>
                      </a:r>
                      <a:r>
                        <a:rPr lang="en" dirty="0"/>
                        <a:t>.</a:t>
                      </a:r>
                      <a:endParaRPr dirty="0"/>
                    </a:p>
                    <a:p>
                      <a:pPr marL="0" lvl="0" indent="0" algn="l" rtl="0">
                        <a:spcBef>
                          <a:spcPts val="0"/>
                        </a:spcBef>
                        <a:spcAft>
                          <a:spcPts val="0"/>
                        </a:spcAft>
                        <a:buNone/>
                      </a:pPr>
                      <a:r>
                        <a:rPr lang="en" sz="1200" b="1" dirty="0"/>
                        <a:t>(10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tc gridSpan="4">
                  <a:txBody>
                    <a:bodyPr/>
                    <a:lstStyle/>
                    <a:p>
                      <a:pPr marL="457200" lvl="0" indent="-304800" algn="l" rtl="0">
                        <a:spcBef>
                          <a:spcPts val="0"/>
                        </a:spcBef>
                        <a:spcAft>
                          <a:spcPts val="0"/>
                        </a:spcAft>
                        <a:buSzPts val="1200"/>
                        <a:buAutoNum type="arabicPeriod"/>
                      </a:pPr>
                      <a:r>
                        <a:rPr lang="en" sz="1200" b="1" dirty="0"/>
                        <a:t> Welcome! </a:t>
                      </a:r>
                      <a:endParaRPr sz="1200" b="1" dirty="0"/>
                    </a:p>
                    <a:p>
                      <a:pPr marL="0" lvl="0" indent="0" algn="l" rtl="0">
                        <a:spcBef>
                          <a:spcPts val="0"/>
                        </a:spcBef>
                        <a:spcAft>
                          <a:spcPts val="0"/>
                        </a:spcAft>
                        <a:buNone/>
                      </a:pPr>
                      <a:endParaRPr sz="1200" b="1" dirty="0"/>
                    </a:p>
                    <a:p>
                      <a:pPr marL="457200" lvl="0" indent="-304800" algn="l" rtl="0">
                        <a:spcBef>
                          <a:spcPts val="0"/>
                        </a:spcBef>
                        <a:spcAft>
                          <a:spcPts val="0"/>
                        </a:spcAft>
                        <a:buSzPts val="1200"/>
                        <a:buAutoNum type="arabicPeriod"/>
                      </a:pPr>
                      <a:endParaRPr sz="1200" b="1" dirty="0"/>
                    </a:p>
                    <a:p>
                      <a:pPr marL="0" lvl="0" indent="0" algn="l" rtl="0">
                        <a:spcBef>
                          <a:spcPts val="0"/>
                        </a:spcBef>
                        <a:spcAft>
                          <a:spcPts val="0"/>
                        </a:spcAft>
                        <a:buNone/>
                      </a:pPr>
                      <a:endParaRPr sz="1200" b="1" dirty="0"/>
                    </a:p>
                    <a:p>
                      <a:pPr marL="457200" lvl="0" indent="-304800" algn="l" rtl="0">
                        <a:spcBef>
                          <a:spcPts val="0"/>
                        </a:spcBef>
                        <a:spcAft>
                          <a:spcPts val="0"/>
                        </a:spcAft>
                        <a:buSzPts val="1200"/>
                        <a:buAutoNum type="arabicPeriod"/>
                      </a:pPr>
                      <a:r>
                        <a:rPr lang="en" sz="1200" b="1" dirty="0"/>
                        <a:t>Adjust your screen view. </a:t>
                      </a:r>
                      <a:endParaRPr sz="1200" b="1" dirty="0"/>
                    </a:p>
                    <a:p>
                      <a:pPr marL="457200" lvl="0" indent="0" algn="l" rtl="0">
                        <a:spcBef>
                          <a:spcPts val="0"/>
                        </a:spcBef>
                        <a:spcAft>
                          <a:spcPts val="0"/>
                        </a:spcAft>
                        <a:buNone/>
                      </a:pPr>
                      <a:endParaRPr sz="1200" b="1" dirty="0"/>
                    </a:p>
                    <a:p>
                      <a:pPr marL="457200" lvl="0" indent="-304800" algn="l" rtl="0">
                        <a:spcBef>
                          <a:spcPts val="0"/>
                        </a:spcBef>
                        <a:spcAft>
                          <a:spcPts val="0"/>
                        </a:spcAft>
                        <a:buSzPts val="1200"/>
                        <a:buAutoNum type="arabicPeriod"/>
                      </a:pPr>
                      <a:r>
                        <a:rPr lang="en" sz="1200" b="1" dirty="0"/>
                        <a:t>Go to Quizlet: </a:t>
                      </a:r>
                      <a:r>
                        <a:rPr lang="en" sz="1200" b="1" u="sng" dirty="0">
                          <a:solidFill>
                            <a:schemeClr val="hlink"/>
                          </a:solidFill>
                          <a:hlinkClick r:id="rId7"/>
                        </a:rPr>
                        <a:t>https://tinyurl.com/msyquizlet</a:t>
                      </a: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endParaRPr sz="1200" b="1" dirty="0">
                        <a:solidFill>
                          <a:srgbClr val="FF0000"/>
                        </a:solidFill>
                      </a:endParaRPr>
                    </a:p>
                    <a:p>
                      <a:pPr marL="0" lvl="0" indent="0" algn="l" rtl="0">
                        <a:spcBef>
                          <a:spcPts val="0"/>
                        </a:spcBef>
                        <a:spcAft>
                          <a:spcPts val="0"/>
                        </a:spcAft>
                        <a:buNone/>
                      </a:pPr>
                      <a:r>
                        <a:rPr lang="en" sz="1200" b="1" dirty="0">
                          <a:solidFill>
                            <a:srgbClr val="FF0000"/>
                          </a:solidFill>
                        </a:rPr>
                        <a:t>Teacher Tips for Differentiating with Technology</a:t>
                      </a:r>
                      <a:endParaRPr sz="1200" b="1" dirty="0">
                        <a:solidFill>
                          <a:srgbClr val="FF0000"/>
                        </a:solidFill>
                      </a:endParaRPr>
                    </a:p>
                    <a:p>
                      <a:pPr marL="457200" lvl="0" indent="-304800" algn="l" rtl="0">
                        <a:spcBef>
                          <a:spcPts val="0"/>
                        </a:spcBef>
                        <a:spcAft>
                          <a:spcPts val="0"/>
                        </a:spcAft>
                        <a:buClr>
                          <a:srgbClr val="FF0000"/>
                        </a:buClr>
                        <a:buSzPts val="1200"/>
                        <a:buAutoNum type="arabicPeriod"/>
                      </a:pPr>
                      <a:r>
                        <a:rPr lang="en" sz="1200" b="1" dirty="0">
                          <a:solidFill>
                            <a:srgbClr val="FF0000"/>
                          </a:solidFill>
                        </a:rPr>
                        <a:t> Tiny URLs and QR Codes</a:t>
                      </a:r>
                      <a:endParaRPr sz="1200" b="1" dirty="0">
                        <a:solidFill>
                          <a:srgbClr val="FF0000"/>
                        </a:solidFill>
                      </a:endParaRPr>
                    </a:p>
                    <a:p>
                      <a:pPr marL="457200" lvl="0" indent="-304800" algn="l" rtl="0">
                        <a:spcBef>
                          <a:spcPts val="0"/>
                        </a:spcBef>
                        <a:spcAft>
                          <a:spcPts val="0"/>
                        </a:spcAft>
                        <a:buClr>
                          <a:srgbClr val="FF0000"/>
                        </a:buClr>
                        <a:buSzPts val="1200"/>
                        <a:buAutoNum type="arabicPeriod"/>
                      </a:pPr>
                      <a:r>
                        <a:rPr lang="en" sz="1200" b="1" dirty="0">
                          <a:solidFill>
                            <a:srgbClr val="FF0000"/>
                          </a:solidFill>
                        </a:rPr>
                        <a:t>Put links in chat box</a:t>
                      </a:r>
                      <a:endParaRPr sz="1200" b="1" dirty="0">
                        <a:solidFill>
                          <a:srgbClr val="FF0000"/>
                        </a:solidFill>
                      </a:endParaRPr>
                    </a:p>
                    <a:p>
                      <a:pPr marL="457200" lvl="0" indent="-304800" algn="l" rtl="0">
                        <a:spcBef>
                          <a:spcPts val="0"/>
                        </a:spcBef>
                        <a:spcAft>
                          <a:spcPts val="0"/>
                        </a:spcAft>
                        <a:buClr>
                          <a:srgbClr val="FF0000"/>
                        </a:buClr>
                        <a:buSzPts val="1200"/>
                        <a:buAutoNum type="arabicPeriod"/>
                      </a:pPr>
                      <a:r>
                        <a:rPr lang="en" sz="1200" b="1" dirty="0">
                          <a:solidFill>
                            <a:srgbClr val="FF0000"/>
                          </a:solidFill>
                        </a:rPr>
                        <a:t>Share the slides with students, and have them click hyperlinks. </a:t>
                      </a:r>
                      <a:endParaRPr sz="1200" b="1" dirty="0">
                        <a:solidFill>
                          <a:srgbClr val="FF0000"/>
                        </a:solidFill>
                      </a:endParaRPr>
                    </a:p>
                    <a:p>
                      <a:pPr marL="457200" lvl="0" indent="-304800" algn="l" rtl="0">
                        <a:spcBef>
                          <a:spcPts val="0"/>
                        </a:spcBef>
                        <a:spcAft>
                          <a:spcPts val="0"/>
                        </a:spcAft>
                        <a:buClr>
                          <a:srgbClr val="FF0000"/>
                        </a:buClr>
                        <a:buSzPts val="1200"/>
                        <a:buAutoNum type="arabicPeriod"/>
                      </a:pPr>
                      <a:r>
                        <a:rPr lang="en" sz="1200" b="1" dirty="0">
                          <a:solidFill>
                            <a:srgbClr val="FF0000"/>
                          </a:solidFill>
                        </a:rPr>
                        <a:t>Download </a:t>
                      </a:r>
                      <a:r>
                        <a:rPr lang="en" sz="1200" b="1" dirty="0" err="1">
                          <a:solidFill>
                            <a:srgbClr val="FF0000"/>
                          </a:solidFill>
                        </a:rPr>
                        <a:t>WordBuilder</a:t>
                      </a:r>
                      <a:r>
                        <a:rPr lang="en" sz="1200" b="1" dirty="0">
                          <a:solidFill>
                            <a:srgbClr val="FF0000"/>
                          </a:solidFill>
                        </a:rPr>
                        <a:t> and Quizlet Apps</a:t>
                      </a:r>
                      <a:endParaRPr sz="1200" b="1" dirty="0">
                        <a:solidFill>
                          <a:srgbClr val="FF0000"/>
                        </a:solidFill>
                      </a:endParaRPr>
                    </a:p>
                    <a:p>
                      <a:pPr marL="457200" lvl="0" indent="-304800" algn="l" rtl="0">
                        <a:spcBef>
                          <a:spcPts val="0"/>
                        </a:spcBef>
                        <a:spcAft>
                          <a:spcPts val="0"/>
                        </a:spcAft>
                        <a:buClr>
                          <a:srgbClr val="FF0000"/>
                        </a:buClr>
                        <a:buSzPts val="1200"/>
                        <a:buAutoNum type="arabicPeriod"/>
                      </a:pPr>
                      <a:r>
                        <a:rPr lang="en" sz="1200" b="1" dirty="0">
                          <a:solidFill>
                            <a:srgbClr val="FF0000"/>
                          </a:solidFill>
                        </a:rPr>
                        <a:t>Do take the time to teach the technology! </a:t>
                      </a:r>
                      <a:endParaRPr sz="1200" b="1" dirty="0">
                        <a:solidFill>
                          <a:srgbClr val="FF0000"/>
                        </a:solidFill>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15" name="Google Shape;115;p17"/>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Daily Implementation Guide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7"/>
                                        </p:tgtEl>
                                      </p:cBhvr>
                                    </p:animEffect>
                                    <p:set>
                                      <p:cBhvr>
                                        <p:cTn id="12" dur="1" fill="hold">
                                          <p:stCondLst>
                                            <p:cond delay="100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344475" y="4244550"/>
            <a:ext cx="5227200" cy="6078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Open two screens at once.</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19" descr="Screenshot of Chat Box" title="Step 1. Chat"/>
          <p:cNvPicPr preferRelativeResize="0"/>
          <p:nvPr/>
        </p:nvPicPr>
        <p:blipFill rotWithShape="1">
          <a:blip r:embed="rId3">
            <a:alphaModFix/>
          </a:blip>
          <a:srcRect r="35442"/>
          <a:stretch/>
        </p:blipFill>
        <p:spPr>
          <a:xfrm>
            <a:off x="1148675" y="850850"/>
            <a:ext cx="2929051" cy="1720900"/>
          </a:xfrm>
          <a:prstGeom prst="rect">
            <a:avLst/>
          </a:prstGeom>
          <a:noFill/>
          <a:ln>
            <a:noFill/>
          </a:ln>
        </p:spPr>
      </p:pic>
      <p:sp>
        <p:nvSpPr>
          <p:cNvPr id="131" name="Google Shape;131;p19"/>
          <p:cNvSpPr txBox="1"/>
          <p:nvPr/>
        </p:nvSpPr>
        <p:spPr>
          <a:xfrm>
            <a:off x="434700" y="2831200"/>
            <a:ext cx="4137300" cy="17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Step 2. </a:t>
            </a:r>
            <a:endParaRPr sz="1200" b="1">
              <a:solidFill>
                <a:srgbClr val="455358"/>
              </a:solidFill>
              <a:highlight>
                <a:srgbClr val="F4F4F4"/>
              </a:highlight>
            </a:endParaRPr>
          </a:p>
          <a:p>
            <a:pPr marL="0" lvl="0" indent="0" algn="l" rtl="0">
              <a:spcBef>
                <a:spcPts val="0"/>
              </a:spcBef>
              <a:spcAft>
                <a:spcPts val="0"/>
              </a:spcAft>
              <a:buNone/>
            </a:pPr>
            <a:endParaRPr sz="1200">
              <a:solidFill>
                <a:srgbClr val="455358"/>
              </a:solidFill>
              <a:highlight>
                <a:srgbClr val="F4F4F4"/>
              </a:highlight>
            </a:endParaRPr>
          </a:p>
          <a:p>
            <a:pPr marL="0" lvl="0" indent="0" algn="l" rtl="0">
              <a:spcBef>
                <a:spcPts val="0"/>
              </a:spcBef>
              <a:spcAft>
                <a:spcPts val="0"/>
              </a:spcAft>
              <a:buNone/>
            </a:pPr>
            <a:endParaRPr sz="1200">
              <a:solidFill>
                <a:srgbClr val="455358"/>
              </a:solidFill>
              <a:highlight>
                <a:srgbClr val="F4F4F4"/>
              </a:highlight>
            </a:endParaRPr>
          </a:p>
          <a:p>
            <a:pPr marL="0" lvl="0" indent="0" algn="l" rtl="0">
              <a:spcBef>
                <a:spcPts val="0"/>
              </a:spcBef>
              <a:spcAft>
                <a:spcPts val="0"/>
              </a:spcAft>
              <a:buNone/>
            </a:pPr>
            <a:endParaRPr sz="1200">
              <a:solidFill>
                <a:srgbClr val="455358"/>
              </a:solidFill>
              <a:highlight>
                <a:srgbClr val="F4F4F4"/>
              </a:highlight>
            </a:endParaRPr>
          </a:p>
        </p:txBody>
      </p:sp>
      <p:pic>
        <p:nvPicPr>
          <p:cNvPr id="134" name="Google Shape;134;p19" descr="Google Chrome image" title="Screenshot of opening a web browser"/>
          <p:cNvPicPr preferRelativeResize="0"/>
          <p:nvPr/>
        </p:nvPicPr>
        <p:blipFill>
          <a:blip r:embed="rId4">
            <a:alphaModFix/>
          </a:blip>
          <a:stretch>
            <a:fillRect/>
          </a:stretch>
        </p:blipFill>
        <p:spPr>
          <a:xfrm>
            <a:off x="5291426" y="1017800"/>
            <a:ext cx="3124200" cy="1447800"/>
          </a:xfrm>
          <a:prstGeom prst="rect">
            <a:avLst/>
          </a:prstGeom>
          <a:noFill/>
          <a:ln>
            <a:noFill/>
          </a:ln>
        </p:spPr>
      </p:pic>
      <p:sp>
        <p:nvSpPr>
          <p:cNvPr id="135" name="Google Shape;135;p19"/>
          <p:cNvSpPr txBox="1"/>
          <p:nvPr/>
        </p:nvSpPr>
        <p:spPr>
          <a:xfrm>
            <a:off x="4122625" y="2831200"/>
            <a:ext cx="4137300" cy="21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Step 5.</a:t>
            </a:r>
            <a:endParaRPr b="1"/>
          </a:p>
        </p:txBody>
      </p:sp>
      <p:pic>
        <p:nvPicPr>
          <p:cNvPr id="136" name="Google Shape;136;p19" descr="web browser address bar" title="IImage of address bar"/>
          <p:cNvPicPr preferRelativeResize="0"/>
          <p:nvPr/>
        </p:nvPicPr>
        <p:blipFill>
          <a:blip r:embed="rId5">
            <a:alphaModFix/>
          </a:blip>
          <a:stretch>
            <a:fillRect/>
          </a:stretch>
        </p:blipFill>
        <p:spPr>
          <a:xfrm>
            <a:off x="4669321" y="3390900"/>
            <a:ext cx="4297001" cy="1447800"/>
          </a:xfrm>
          <a:prstGeom prst="rect">
            <a:avLst/>
          </a:prstGeom>
          <a:noFill/>
          <a:ln>
            <a:noFill/>
          </a:ln>
        </p:spPr>
      </p:pic>
      <p:sp>
        <p:nvSpPr>
          <p:cNvPr id="137" name="Google Shape;137;p19"/>
          <p:cNvSpPr txBox="1"/>
          <p:nvPr/>
        </p:nvSpPr>
        <p:spPr>
          <a:xfrm>
            <a:off x="234900" y="4362425"/>
            <a:ext cx="39306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Step 3.</a:t>
            </a:r>
            <a:r>
              <a:rPr lang="en">
                <a:latin typeface="Roboto"/>
                <a:ea typeface="Roboto"/>
                <a:cs typeface="Roboto"/>
                <a:sym typeface="Roboto"/>
              </a:rPr>
              <a:t> </a:t>
            </a:r>
            <a:endParaRPr>
              <a:latin typeface="Roboto"/>
              <a:ea typeface="Roboto"/>
              <a:cs typeface="Roboto"/>
              <a:sym typeface="Roboto"/>
            </a:endParaRPr>
          </a:p>
        </p:txBody>
      </p:sp>
      <p:sp>
        <p:nvSpPr>
          <p:cNvPr id="140" name="Google Shape;140;p19"/>
          <p:cNvSpPr txBox="1"/>
          <p:nvPr/>
        </p:nvSpPr>
        <p:spPr>
          <a:xfrm>
            <a:off x="786550" y="4768650"/>
            <a:ext cx="2556300" cy="1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FF"/>
                </a:solidFill>
                <a:latin typeface="Roboto"/>
                <a:ea typeface="Roboto"/>
                <a:cs typeface="Roboto"/>
                <a:sym typeface="Roboto"/>
              </a:rPr>
              <a:t>(Command + C on mac)</a:t>
            </a:r>
            <a:endParaRPr>
              <a:solidFill>
                <a:srgbClr val="FF00FF"/>
              </a:solidFill>
              <a:latin typeface="Roboto"/>
              <a:ea typeface="Roboto"/>
              <a:cs typeface="Roboto"/>
              <a:sym typeface="Roboto"/>
            </a:endParaRPr>
          </a:p>
        </p:txBody>
      </p:sp>
      <p:pic>
        <p:nvPicPr>
          <p:cNvPr id="138" name="Google Shape;138;p19" title="CTR+C for copy"/>
          <p:cNvPicPr preferRelativeResize="0"/>
          <p:nvPr/>
        </p:nvPicPr>
        <p:blipFill>
          <a:blip r:embed="rId6">
            <a:alphaModFix/>
          </a:blip>
          <a:stretch>
            <a:fillRect/>
          </a:stretch>
        </p:blipFill>
        <p:spPr>
          <a:xfrm>
            <a:off x="1090825" y="4552000"/>
            <a:ext cx="1341738" cy="286700"/>
          </a:xfrm>
          <a:prstGeom prst="rect">
            <a:avLst/>
          </a:prstGeom>
          <a:noFill/>
          <a:ln>
            <a:noFill/>
          </a:ln>
        </p:spPr>
      </p:pic>
      <p:pic>
        <p:nvPicPr>
          <p:cNvPr id="139" name="Google Shape;139;p19" title="Ctrl + V for paste"/>
          <p:cNvPicPr preferRelativeResize="0"/>
          <p:nvPr/>
        </p:nvPicPr>
        <p:blipFill>
          <a:blip r:embed="rId7">
            <a:alphaModFix/>
          </a:blip>
          <a:stretch>
            <a:fillRect/>
          </a:stretch>
        </p:blipFill>
        <p:spPr>
          <a:xfrm>
            <a:off x="5030100" y="3006476"/>
            <a:ext cx="1284817" cy="286700"/>
          </a:xfrm>
          <a:prstGeom prst="rect">
            <a:avLst/>
          </a:prstGeom>
          <a:noFill/>
          <a:ln>
            <a:noFill/>
          </a:ln>
        </p:spPr>
      </p:pic>
      <p:sp>
        <p:nvSpPr>
          <p:cNvPr id="133" name="Google Shape;133;p19"/>
          <p:cNvSpPr txBox="1"/>
          <p:nvPr/>
        </p:nvSpPr>
        <p:spPr>
          <a:xfrm>
            <a:off x="4572000" y="1193175"/>
            <a:ext cx="4137300" cy="21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Step 4. </a:t>
            </a:r>
            <a:endParaRPr sz="1200" b="1"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p:txBody>
      </p:sp>
      <p:sp>
        <p:nvSpPr>
          <p:cNvPr id="141" name="Google Shape;141;p19"/>
          <p:cNvSpPr txBox="1"/>
          <p:nvPr/>
        </p:nvSpPr>
        <p:spPr>
          <a:xfrm>
            <a:off x="4768650" y="2653000"/>
            <a:ext cx="47196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FF"/>
                </a:solidFill>
                <a:latin typeface="Roboto"/>
                <a:ea typeface="Roboto"/>
                <a:cs typeface="Roboto"/>
                <a:sym typeface="Roboto"/>
              </a:rPr>
              <a:t>(Command + V on mac)</a:t>
            </a:r>
            <a:endParaRPr>
              <a:solidFill>
                <a:srgbClr val="FF00FF"/>
              </a:solidFill>
            </a:endParaRPr>
          </a:p>
          <a:p>
            <a:pPr marL="0" lvl="0" indent="0" algn="l" rtl="0">
              <a:spcBef>
                <a:spcPts val="0"/>
              </a:spcBef>
              <a:spcAft>
                <a:spcPts val="0"/>
              </a:spcAft>
              <a:buNone/>
            </a:pPr>
            <a:endParaRPr>
              <a:latin typeface="Roboto"/>
              <a:ea typeface="Roboto"/>
              <a:cs typeface="Roboto"/>
              <a:sym typeface="Roboto"/>
            </a:endParaRPr>
          </a:p>
        </p:txBody>
      </p:sp>
      <p:pic>
        <p:nvPicPr>
          <p:cNvPr id="132" name="Google Shape;132;p19" descr="Screenshot" title="Step 2: "/>
          <p:cNvPicPr preferRelativeResize="0"/>
          <p:nvPr/>
        </p:nvPicPr>
        <p:blipFill>
          <a:blip r:embed="rId8">
            <a:alphaModFix/>
          </a:blip>
          <a:stretch>
            <a:fillRect/>
          </a:stretch>
        </p:blipFill>
        <p:spPr>
          <a:xfrm>
            <a:off x="311700" y="3230400"/>
            <a:ext cx="3318049" cy="1019425"/>
          </a:xfrm>
          <a:prstGeom prst="rect">
            <a:avLst/>
          </a:prstGeom>
          <a:noFill/>
          <a:ln>
            <a:noFill/>
          </a:ln>
        </p:spPr>
      </p:pic>
      <p:sp>
        <p:nvSpPr>
          <p:cNvPr id="129" name="Google Shape;129;p19"/>
          <p:cNvSpPr txBox="1"/>
          <p:nvPr/>
        </p:nvSpPr>
        <p:spPr>
          <a:xfrm>
            <a:off x="434700" y="1017800"/>
            <a:ext cx="4137300" cy="21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Step 1.</a:t>
            </a:r>
            <a:r>
              <a:rPr lang="en" dirty="0">
                <a:latin typeface="Roboto"/>
                <a:ea typeface="Roboto"/>
                <a:cs typeface="Roboto"/>
                <a:sym typeface="Roboto"/>
              </a:rPr>
              <a:t> </a:t>
            </a:r>
            <a:endParaRPr sz="1200"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a:p>
            <a:pPr marL="0" lvl="0" indent="0" algn="l" rtl="0">
              <a:spcBef>
                <a:spcPts val="0"/>
              </a:spcBef>
              <a:spcAft>
                <a:spcPts val="0"/>
              </a:spcAft>
              <a:buNone/>
            </a:pPr>
            <a:endParaRPr sz="1200" dirty="0">
              <a:solidFill>
                <a:srgbClr val="455358"/>
              </a:solidFill>
              <a:highlight>
                <a:srgbClr val="F4F4F4"/>
              </a:highlight>
            </a:endParaRPr>
          </a:p>
        </p:txBody>
      </p:sp>
      <p:sp>
        <p:nvSpPr>
          <p:cNvPr id="128" name="Google Shape;128;p19"/>
          <p:cNvSpPr txBox="1">
            <a:spLocks noGrp="1"/>
          </p:cNvSpPr>
          <p:nvPr>
            <p:ph type="title"/>
          </p:nvPr>
        </p:nvSpPr>
        <p:spPr>
          <a:xfrm>
            <a:off x="311700" y="1486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Opening a Link from a Zoom Chat Box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169150" y="124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Quizlet Walkthrough</a:t>
            </a:r>
            <a:endParaRPr/>
          </a:p>
        </p:txBody>
      </p:sp>
      <p:pic>
        <p:nvPicPr>
          <p:cNvPr id="147" name="Google Shape;147;p20" title="Quizlet Unit 1 Screeenshot"/>
          <p:cNvPicPr preferRelativeResize="0"/>
          <p:nvPr/>
        </p:nvPicPr>
        <p:blipFill rotWithShape="1">
          <a:blip r:embed="rId3">
            <a:alphaModFix/>
          </a:blip>
          <a:srcRect r="31337"/>
          <a:stretch/>
        </p:blipFill>
        <p:spPr>
          <a:xfrm>
            <a:off x="4297200" y="944500"/>
            <a:ext cx="4518626" cy="4068325"/>
          </a:xfrm>
          <a:prstGeom prst="rect">
            <a:avLst/>
          </a:prstGeom>
          <a:noFill/>
          <a:ln>
            <a:noFill/>
          </a:ln>
        </p:spPr>
      </p:pic>
      <p:sp>
        <p:nvSpPr>
          <p:cNvPr id="148" name="Google Shape;148;p20" title="Unit one tools"/>
          <p:cNvSpPr/>
          <p:nvPr/>
        </p:nvSpPr>
        <p:spPr>
          <a:xfrm>
            <a:off x="4379267" y="2898534"/>
            <a:ext cx="998775" cy="701925"/>
          </a:xfrm>
          <a:custGeom>
            <a:avLst/>
            <a:gdLst/>
            <a:ahLst/>
            <a:cxnLst/>
            <a:rect l="l" t="t" r="r" b="b"/>
            <a:pathLst>
              <a:path w="39951" h="28077" extrusionOk="0">
                <a:moveTo>
                  <a:pt x="26293" y="2847"/>
                </a:moveTo>
                <a:cubicBezTo>
                  <a:pt x="18838" y="1354"/>
                  <a:pt x="8861" y="-2529"/>
                  <a:pt x="3485" y="2847"/>
                </a:cubicBezTo>
                <a:cubicBezTo>
                  <a:pt x="1201" y="5131"/>
                  <a:pt x="2368" y="9216"/>
                  <a:pt x="1585" y="12350"/>
                </a:cubicBezTo>
                <a:cubicBezTo>
                  <a:pt x="587" y="16345"/>
                  <a:pt x="-1326" y="21790"/>
                  <a:pt x="1585" y="24703"/>
                </a:cubicBezTo>
                <a:cubicBezTo>
                  <a:pt x="6308" y="29430"/>
                  <a:pt x="15058" y="28225"/>
                  <a:pt x="21541" y="26604"/>
                </a:cubicBezTo>
                <a:cubicBezTo>
                  <a:pt x="27579" y="25095"/>
                  <a:pt x="38088" y="27891"/>
                  <a:pt x="39597" y="21853"/>
                </a:cubicBezTo>
                <a:cubicBezTo>
                  <a:pt x="41013" y="16184"/>
                  <a:pt x="34226" y="11255"/>
                  <a:pt x="30094" y="7123"/>
                </a:cubicBezTo>
                <a:cubicBezTo>
                  <a:pt x="28741" y="5770"/>
                  <a:pt x="29071" y="3250"/>
                  <a:pt x="27718" y="1896"/>
                </a:cubicBezTo>
                <a:cubicBezTo>
                  <a:pt x="25356" y="-467"/>
                  <a:pt x="19592" y="66"/>
                  <a:pt x="17740" y="2847"/>
                </a:cubicBezTo>
              </a:path>
            </a:pathLst>
          </a:custGeom>
          <a:noFill/>
          <a:ln w="9525" cap="flat" cmpd="sng">
            <a:solidFill>
              <a:schemeClr val="dk2"/>
            </a:solidFill>
            <a:prstDash val="solid"/>
            <a:round/>
            <a:headEnd type="none" w="med" len="med"/>
            <a:tailEnd type="none" w="med" len="med"/>
          </a:ln>
        </p:spPr>
      </p:sp>
      <p:sp>
        <p:nvSpPr>
          <p:cNvPr id="149" name="Google Shape;149;p20" title="Quizlet File navigation"/>
          <p:cNvSpPr/>
          <p:nvPr/>
        </p:nvSpPr>
        <p:spPr>
          <a:xfrm>
            <a:off x="4412949" y="3821931"/>
            <a:ext cx="891050" cy="271950"/>
          </a:xfrm>
          <a:custGeom>
            <a:avLst/>
            <a:gdLst/>
            <a:ahLst/>
            <a:cxnLst/>
            <a:rect l="l" t="t" r="r" b="b"/>
            <a:pathLst>
              <a:path w="35642" h="10878" extrusionOk="0">
                <a:moveTo>
                  <a:pt x="32548" y="2022"/>
                </a:moveTo>
                <a:cubicBezTo>
                  <a:pt x="21879" y="2022"/>
                  <a:pt x="-4059" y="-4195"/>
                  <a:pt x="713" y="5348"/>
                </a:cubicBezTo>
                <a:cubicBezTo>
                  <a:pt x="3187" y="10296"/>
                  <a:pt x="11336" y="9149"/>
                  <a:pt x="16868" y="9149"/>
                </a:cubicBezTo>
                <a:cubicBezTo>
                  <a:pt x="21171" y="9149"/>
                  <a:pt x="25523" y="11621"/>
                  <a:pt x="29697" y="10575"/>
                </a:cubicBezTo>
                <a:cubicBezTo>
                  <a:pt x="32808" y="9796"/>
                  <a:pt x="37192" y="4765"/>
                  <a:pt x="34924" y="2497"/>
                </a:cubicBezTo>
                <a:cubicBezTo>
                  <a:pt x="33575" y="1148"/>
                  <a:pt x="31129" y="2022"/>
                  <a:pt x="29222" y="2022"/>
                </a:cubicBezTo>
              </a:path>
            </a:pathLst>
          </a:custGeom>
          <a:noFill/>
          <a:ln w="9525" cap="flat" cmpd="sng">
            <a:solidFill>
              <a:schemeClr val="dk2"/>
            </a:solidFill>
            <a:prstDash val="solid"/>
            <a:round/>
            <a:headEnd type="none" w="med" len="med"/>
            <a:tailEnd type="none" w="med" len="med"/>
          </a:ln>
        </p:spPr>
      </p:sp>
      <p:sp>
        <p:nvSpPr>
          <p:cNvPr id="150" name="Google Shape;150;p20" title="Quizlet Game Navigation"/>
          <p:cNvSpPr/>
          <p:nvPr/>
        </p:nvSpPr>
        <p:spPr>
          <a:xfrm>
            <a:off x="4339976" y="4186314"/>
            <a:ext cx="1132950" cy="284350"/>
          </a:xfrm>
          <a:custGeom>
            <a:avLst/>
            <a:gdLst/>
            <a:ahLst/>
            <a:cxnLst/>
            <a:rect l="l" t="t" r="r" b="b"/>
            <a:pathLst>
              <a:path w="45318" h="11374" extrusionOk="0">
                <a:moveTo>
                  <a:pt x="41169" y="4076"/>
                </a:moveTo>
                <a:cubicBezTo>
                  <a:pt x="27953" y="7378"/>
                  <a:pt x="7858" y="-6786"/>
                  <a:pt x="306" y="4551"/>
                </a:cubicBezTo>
                <a:cubicBezTo>
                  <a:pt x="-1504" y="7268"/>
                  <a:pt x="6069" y="8353"/>
                  <a:pt x="9334" y="8353"/>
                </a:cubicBezTo>
                <a:cubicBezTo>
                  <a:pt x="20133" y="8353"/>
                  <a:pt x="31055" y="12846"/>
                  <a:pt x="41644" y="10728"/>
                </a:cubicBezTo>
                <a:cubicBezTo>
                  <a:pt x="43669" y="10323"/>
                  <a:pt x="46115" y="7220"/>
                  <a:pt x="44970" y="5502"/>
                </a:cubicBezTo>
                <a:cubicBezTo>
                  <a:pt x="43641" y="3507"/>
                  <a:pt x="40240" y="4551"/>
                  <a:pt x="37843" y="4551"/>
                </a:cubicBezTo>
              </a:path>
            </a:pathLst>
          </a:custGeom>
          <a:noFill/>
          <a:ln w="9525" cap="flat" cmpd="sng">
            <a:solidFill>
              <a:schemeClr val="dk2"/>
            </a:solidFill>
            <a:prstDash val="solid"/>
            <a:round/>
            <a:headEnd type="none" w="med" len="med"/>
            <a:tailEnd type="none" w="med" len="med"/>
          </a:ln>
        </p:spPr>
      </p:sp>
      <p:sp>
        <p:nvSpPr>
          <p:cNvPr id="151" name="Google Shape;151;p20" title="Quizlet Live Navigation"/>
          <p:cNvSpPr/>
          <p:nvPr/>
        </p:nvSpPr>
        <p:spPr>
          <a:xfrm>
            <a:off x="4292241" y="4644600"/>
            <a:ext cx="896275" cy="224100"/>
          </a:xfrm>
          <a:custGeom>
            <a:avLst/>
            <a:gdLst/>
            <a:ahLst/>
            <a:cxnLst/>
            <a:rect l="l" t="t" r="r" b="b"/>
            <a:pathLst>
              <a:path w="35851" h="8964" extrusionOk="0">
                <a:moveTo>
                  <a:pt x="27398" y="0"/>
                </a:moveTo>
                <a:cubicBezTo>
                  <a:pt x="19306" y="0"/>
                  <a:pt x="11257" y="1425"/>
                  <a:pt x="3165" y="1425"/>
                </a:cubicBezTo>
                <a:cubicBezTo>
                  <a:pt x="1452" y="1425"/>
                  <a:pt x="-714" y="4331"/>
                  <a:pt x="314" y="5701"/>
                </a:cubicBezTo>
                <a:cubicBezTo>
                  <a:pt x="3689" y="10200"/>
                  <a:pt x="11320" y="8552"/>
                  <a:pt x="16945" y="8552"/>
                </a:cubicBezTo>
                <a:cubicBezTo>
                  <a:pt x="23250" y="8552"/>
                  <a:pt x="31690" y="9794"/>
                  <a:pt x="35475" y="4751"/>
                </a:cubicBezTo>
                <a:cubicBezTo>
                  <a:pt x="37647" y="1857"/>
                  <a:pt x="29116" y="475"/>
                  <a:pt x="25497" y="475"/>
                </a:cubicBezTo>
              </a:path>
            </a:pathLst>
          </a:custGeom>
          <a:noFill/>
          <a:ln w="9525" cap="flat" cmpd="sng">
            <a:solidFill>
              <a:schemeClr val="dk2"/>
            </a:solidFill>
            <a:prstDash val="solid"/>
            <a:round/>
            <a:headEnd type="none" w="med" len="med"/>
            <a:tailEnd type="none" w="med" len="med"/>
          </a:ln>
        </p:spPr>
      </p:sp>
      <p:pic>
        <p:nvPicPr>
          <p:cNvPr id="152" name="Google Shape;152;p20" title="Keyboard Shortcuts"/>
          <p:cNvPicPr preferRelativeResize="0"/>
          <p:nvPr/>
        </p:nvPicPr>
        <p:blipFill>
          <a:blip r:embed="rId4">
            <a:alphaModFix/>
          </a:blip>
          <a:stretch>
            <a:fillRect/>
          </a:stretch>
        </p:blipFill>
        <p:spPr>
          <a:xfrm>
            <a:off x="560863" y="199850"/>
            <a:ext cx="1558164" cy="4743800"/>
          </a:xfrm>
          <a:prstGeom prst="rect">
            <a:avLst/>
          </a:prstGeom>
          <a:noFill/>
          <a:ln>
            <a:noFill/>
          </a:ln>
        </p:spPr>
      </p:pic>
      <p:sp>
        <p:nvSpPr>
          <p:cNvPr id="153" name="Google Shape;153;p20"/>
          <p:cNvSpPr/>
          <p:nvPr/>
        </p:nvSpPr>
        <p:spPr>
          <a:xfrm>
            <a:off x="2304475" y="1864975"/>
            <a:ext cx="1800600" cy="778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Keyboard Shortcuts</a:t>
            </a:r>
            <a:endParaRPr sz="1200"/>
          </a:p>
        </p:txBody>
      </p:sp>
      <p:pic>
        <p:nvPicPr>
          <p:cNvPr id="154" name="Google Shape;154;p20" title="Favorites Icon"/>
          <p:cNvPicPr preferRelativeResize="0"/>
          <p:nvPr/>
        </p:nvPicPr>
        <p:blipFill>
          <a:blip r:embed="rId5">
            <a:alphaModFix/>
          </a:blip>
          <a:stretch>
            <a:fillRect/>
          </a:stretch>
        </p:blipFill>
        <p:spPr>
          <a:xfrm>
            <a:off x="6566842" y="124900"/>
            <a:ext cx="2122904" cy="607800"/>
          </a:xfrm>
          <a:prstGeom prst="rect">
            <a:avLst/>
          </a:prstGeom>
          <a:noFill/>
          <a:ln>
            <a:noFill/>
          </a:ln>
        </p:spPr>
      </p:pic>
      <p:cxnSp>
        <p:nvCxnSpPr>
          <p:cNvPr id="155" name="Google Shape;155;p20" title="red line"/>
          <p:cNvCxnSpPr/>
          <p:nvPr/>
        </p:nvCxnSpPr>
        <p:spPr>
          <a:xfrm rot="10800000" flipH="1">
            <a:off x="6865925" y="332700"/>
            <a:ext cx="641400" cy="1662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gtEl>
                                        <p:attrNameLst>
                                          <p:attrName>style.visibility</p:attrName>
                                        </p:attrNameLst>
                                      </p:cBhvr>
                                      <p:to>
                                        <p:strVal val="visible"/>
                                      </p:to>
                                    </p:set>
                                    <p:animEffect transition="in" filter="fade">
                                      <p:cBhvr>
                                        <p:cTn id="2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51213"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Daily Implementation Guide </a:t>
            </a:r>
            <a:endParaRPr dirty="0"/>
          </a:p>
        </p:txBody>
      </p:sp>
      <p:graphicFrame>
        <p:nvGraphicFramePr>
          <p:cNvPr id="161" name="Google Shape;161;p21" title="Quizlet Daily Implementation Guide "/>
          <p:cNvGraphicFramePr/>
          <p:nvPr>
            <p:extLst>
              <p:ext uri="{D42A27DB-BD31-4B8C-83A1-F6EECF244321}">
                <p14:modId xmlns:p14="http://schemas.microsoft.com/office/powerpoint/2010/main" val="512047380"/>
              </p:ext>
            </p:extLst>
          </p:nvPr>
        </p:nvGraphicFramePr>
        <p:xfrm>
          <a:off x="251200" y="607788"/>
          <a:ext cx="8722775" cy="3815760"/>
        </p:xfrm>
        <a:graphic>
          <a:graphicData uri="http://schemas.openxmlformats.org/drawingml/2006/table">
            <a:tbl>
              <a:tblPr firstRow="1" firstCol="1" lastCol="1">
                <a:noFill/>
                <a:tableStyleId>{27921F51-5BBC-48C6-A703-358695877648}</a:tableStyleId>
              </a:tblPr>
              <a:tblGrid>
                <a:gridCol w="1893225">
                  <a:extLst>
                    <a:ext uri="{9D8B030D-6E8A-4147-A177-3AD203B41FA5}">
                      <a16:colId xmlns:a16="http://schemas.microsoft.com/office/drawing/2014/main" val="20000"/>
                    </a:ext>
                  </a:extLst>
                </a:gridCol>
                <a:gridCol w="1781725">
                  <a:extLst>
                    <a:ext uri="{9D8B030D-6E8A-4147-A177-3AD203B41FA5}">
                      <a16:colId xmlns:a16="http://schemas.microsoft.com/office/drawing/2014/main" val="20001"/>
                    </a:ext>
                  </a:extLst>
                </a:gridCol>
                <a:gridCol w="1558725">
                  <a:extLst>
                    <a:ext uri="{9D8B030D-6E8A-4147-A177-3AD203B41FA5}">
                      <a16:colId xmlns:a16="http://schemas.microsoft.com/office/drawing/2014/main" val="20002"/>
                    </a:ext>
                  </a:extLst>
                </a:gridCol>
                <a:gridCol w="1744550">
                  <a:extLst>
                    <a:ext uri="{9D8B030D-6E8A-4147-A177-3AD203B41FA5}">
                      <a16:colId xmlns:a16="http://schemas.microsoft.com/office/drawing/2014/main" val="20003"/>
                    </a:ext>
                  </a:extLst>
                </a:gridCol>
                <a:gridCol w="17445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dirty="0"/>
                        <a:t>Day 1</a:t>
                      </a:r>
                      <a:endParaRPr b="1" dirty="0"/>
                    </a:p>
                  </a:txBody>
                  <a:tcPr marL="91425" marR="91425" marT="91425" marB="91425">
                    <a:solidFill>
                      <a:srgbClr val="4A86E8"/>
                    </a:solidFill>
                  </a:tcPr>
                </a:tc>
                <a:tc gridSpan="4">
                  <a:txBody>
                    <a:bodyPr/>
                    <a:lstStyle/>
                    <a:p>
                      <a:pPr marL="0" lvl="0" indent="0" algn="ctr" rtl="0">
                        <a:spcBef>
                          <a:spcPts val="0"/>
                        </a:spcBef>
                        <a:spcAft>
                          <a:spcPts val="0"/>
                        </a:spcAft>
                        <a:buNone/>
                      </a:pPr>
                      <a:r>
                        <a:rPr lang="en" b="1" dirty="0"/>
                        <a:t>Implementation</a:t>
                      </a:r>
                      <a:endParaRPr b="1" dirty="0"/>
                    </a:p>
                  </a:txBody>
                  <a:tcPr marL="91425" marR="91425" marT="91425" marB="91425">
                    <a:solidFill>
                      <a:srgbClr val="4A86E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19550">
                <a:tc>
                  <a:txBody>
                    <a:bodyPr/>
                    <a:lstStyle/>
                    <a:p>
                      <a:pPr marL="0" lvl="0" indent="0" algn="l" rtl="0">
                        <a:spcBef>
                          <a:spcPts val="0"/>
                        </a:spcBef>
                        <a:spcAft>
                          <a:spcPts val="0"/>
                        </a:spcAft>
                        <a:buNone/>
                      </a:pPr>
                      <a:r>
                        <a:rPr lang="en" dirty="0"/>
                        <a:t>Teacher introduces </a:t>
                      </a:r>
                      <a:r>
                        <a:rPr lang="en" u="sng" dirty="0">
                          <a:solidFill>
                            <a:schemeClr val="hlink"/>
                          </a:solidFill>
                          <a:hlinkClick r:id="rId3"/>
                        </a:rPr>
                        <a:t>Quizlet</a:t>
                      </a:r>
                      <a:r>
                        <a:rPr lang="en" dirty="0"/>
                        <a:t> and the “set” for the week. </a:t>
                      </a:r>
                      <a:endParaRPr dirty="0"/>
                    </a:p>
                    <a:p>
                      <a:pPr marL="0" lvl="0" indent="0" algn="l" rtl="0">
                        <a:spcBef>
                          <a:spcPts val="0"/>
                        </a:spcBef>
                        <a:spcAft>
                          <a:spcPts val="0"/>
                        </a:spcAft>
                        <a:buNone/>
                      </a:pPr>
                      <a:r>
                        <a:rPr lang="en" sz="1200" b="1" dirty="0"/>
                        <a:t>(15 minutes)</a:t>
                      </a:r>
                      <a:endParaRPr sz="1200" b="1" dirty="0"/>
                    </a:p>
                    <a:p>
                      <a:pPr marL="0" lvl="0" indent="0" algn="l" rtl="0">
                        <a:spcBef>
                          <a:spcPts val="0"/>
                        </a:spcBef>
                        <a:spcAft>
                          <a:spcPts val="0"/>
                        </a:spcAft>
                        <a:buNone/>
                      </a:pPr>
                      <a:endParaRPr sz="1200" b="1" dirty="0"/>
                    </a:p>
                    <a:p>
                      <a:pPr marL="0" lvl="0" indent="0" algn="l" rtl="0">
                        <a:spcBef>
                          <a:spcPts val="0"/>
                        </a:spcBef>
                        <a:spcAft>
                          <a:spcPts val="0"/>
                        </a:spcAft>
                        <a:buNone/>
                      </a:pPr>
                      <a:r>
                        <a:rPr lang="en" dirty="0"/>
                        <a:t>Assign Quizlet IW.</a:t>
                      </a:r>
                      <a:endParaRPr dirty="0"/>
                    </a:p>
                    <a:p>
                      <a:pPr marL="0" lvl="0" indent="0" algn="l" rtl="0">
                        <a:spcBef>
                          <a:spcPts val="0"/>
                        </a:spcBef>
                        <a:spcAft>
                          <a:spcPts val="0"/>
                        </a:spcAft>
                        <a:buNone/>
                      </a:pPr>
                      <a:r>
                        <a:rPr lang="en" dirty="0"/>
                        <a:t>Provides </a:t>
                      </a:r>
                      <a:r>
                        <a:rPr lang="en" u="sng" dirty="0">
                          <a:solidFill>
                            <a:schemeClr val="accent5"/>
                          </a:solidFill>
                          <a:hlinkClick r:id="rId4"/>
                        </a:rPr>
                        <a:t>task sheet</a:t>
                      </a:r>
                      <a:r>
                        <a:rPr lang="en" dirty="0"/>
                        <a:t>. </a:t>
                      </a:r>
                      <a:endParaRPr dirty="0"/>
                    </a:p>
                    <a:p>
                      <a:pPr marL="0" lvl="0" indent="0" algn="l" rtl="0">
                        <a:spcBef>
                          <a:spcPts val="0"/>
                        </a:spcBef>
                        <a:spcAft>
                          <a:spcPts val="0"/>
                        </a:spcAft>
                        <a:buNone/>
                      </a:pPr>
                      <a:r>
                        <a:rPr lang="en" dirty="0"/>
                        <a:t> </a:t>
                      </a:r>
                      <a:r>
                        <a:rPr lang="en" sz="1200" b="1" dirty="0"/>
                        <a:t>(5 minutes)</a:t>
                      </a:r>
                      <a:endParaRPr sz="1200" b="1"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Teacher Reviews Decoding Strategy using </a:t>
                      </a:r>
                      <a:r>
                        <a:rPr lang="en" u="sng" dirty="0">
                          <a:solidFill>
                            <a:schemeClr val="hlink"/>
                          </a:solidFill>
                          <a:hlinkClick r:id="rId5"/>
                        </a:rPr>
                        <a:t>Google Draw</a:t>
                      </a:r>
                      <a:r>
                        <a:rPr lang="en" dirty="0"/>
                        <a:t>.</a:t>
                      </a:r>
                      <a:endParaRPr dirty="0"/>
                    </a:p>
                    <a:p>
                      <a:pPr marL="0" lvl="0" indent="0" algn="l" rtl="0">
                        <a:spcBef>
                          <a:spcPts val="0"/>
                        </a:spcBef>
                        <a:spcAft>
                          <a:spcPts val="0"/>
                        </a:spcAft>
                        <a:buNone/>
                      </a:pPr>
                      <a:r>
                        <a:rPr lang="en" sz="1200" b="1" dirty="0"/>
                        <a:t>(10 minutes)</a:t>
                      </a:r>
                      <a:endParaRPr sz="1200" b="1" dirty="0"/>
                    </a:p>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tc gridSpan="4">
                  <a:txBody>
                    <a:bodyPr/>
                    <a:lstStyle/>
                    <a:p>
                      <a:pPr marL="457200" lvl="0" indent="0" algn="l" rtl="0">
                        <a:spcBef>
                          <a:spcPts val="0"/>
                        </a:spcBef>
                        <a:spcAft>
                          <a:spcPts val="0"/>
                        </a:spcAft>
                        <a:buNone/>
                      </a:pPr>
                      <a:r>
                        <a:rPr lang="en" dirty="0"/>
                        <a:t>                          </a:t>
                      </a:r>
                      <a:r>
                        <a:rPr lang="en" sz="1200" b="1" u="sng" dirty="0">
                          <a:solidFill>
                            <a:schemeClr val="hlink"/>
                          </a:solidFill>
                          <a:hlinkClick r:id="rId6"/>
                        </a:rPr>
                        <a:t>https://tinyurl.com/forcecopytaskcard</a:t>
                      </a:r>
                      <a:endParaRPr sz="1200" b="1" dirty="0"/>
                    </a:p>
                    <a:p>
                      <a:pPr marL="457200" lvl="0" indent="0" algn="ctr" rtl="0">
                        <a:spcBef>
                          <a:spcPts val="0"/>
                        </a:spcBef>
                        <a:spcAft>
                          <a:spcPts val="0"/>
                        </a:spcAft>
                        <a:buNone/>
                      </a:pPr>
                      <a:endParaRPr sz="1200" b="1" dirty="0"/>
                    </a:p>
                    <a:p>
                      <a:pPr marL="457200" lvl="0" indent="0" algn="ctr" rtl="0">
                        <a:spcBef>
                          <a:spcPts val="0"/>
                        </a:spcBef>
                        <a:spcAft>
                          <a:spcPts val="0"/>
                        </a:spcAft>
                        <a:buNone/>
                      </a:pPr>
                      <a:endParaRPr sz="1200" b="1" dirty="0"/>
                    </a:p>
                    <a:p>
                      <a:pPr marL="0" lvl="0" indent="0" algn="l" rtl="0">
                        <a:spcBef>
                          <a:spcPts val="0"/>
                        </a:spcBef>
                        <a:spcAft>
                          <a:spcPts val="0"/>
                        </a:spcAft>
                        <a:buNone/>
                      </a:pPr>
                      <a:endParaRPr sz="1200" b="1" dirty="0"/>
                    </a:p>
                    <a:p>
                      <a:pPr marL="457200" lvl="0" indent="0" algn="l" rtl="0">
                        <a:spcBef>
                          <a:spcPts val="0"/>
                        </a:spcBef>
                        <a:spcAft>
                          <a:spcPts val="0"/>
                        </a:spcAft>
                        <a:buNone/>
                      </a:pPr>
                      <a:r>
                        <a:rPr lang="en" sz="1200" b="1" dirty="0"/>
                        <a:t>                                         </a:t>
                      </a:r>
                      <a:endParaRPr sz="1200" b="1" dirty="0"/>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62" name="Google Shape;162;p21" title="Arrow"/>
          <p:cNvSpPr/>
          <p:nvPr/>
        </p:nvSpPr>
        <p:spPr>
          <a:xfrm rot="-1821375">
            <a:off x="1447123" y="1423642"/>
            <a:ext cx="1140341" cy="570354"/>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pic>
        <p:nvPicPr>
          <p:cNvPr id="163" name="Google Shape;163;p21" title="Quizlet Task Sheet"/>
          <p:cNvPicPr preferRelativeResize="0"/>
          <p:nvPr/>
        </p:nvPicPr>
        <p:blipFill rotWithShape="1">
          <a:blip r:embed="rId7">
            <a:alphaModFix/>
          </a:blip>
          <a:srcRect t="22136"/>
          <a:stretch/>
        </p:blipFill>
        <p:spPr>
          <a:xfrm>
            <a:off x="2374900" y="1802575"/>
            <a:ext cx="6338398" cy="2024650"/>
          </a:xfrm>
          <a:prstGeom prst="rect">
            <a:avLst/>
          </a:prstGeom>
          <a:noFill/>
          <a:ln>
            <a:noFill/>
          </a:ln>
        </p:spPr>
      </p:pic>
      <p:sp>
        <p:nvSpPr>
          <p:cNvPr id="164" name="Google Shape;164;p21"/>
          <p:cNvSpPr txBox="1"/>
          <p:nvPr/>
        </p:nvSpPr>
        <p:spPr>
          <a:xfrm>
            <a:off x="658250" y="4531200"/>
            <a:ext cx="79602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solidFill>
                  <a:srgbClr val="FF0000"/>
                </a:solidFill>
                <a:latin typeface="Roboto"/>
                <a:ea typeface="Roboto"/>
                <a:cs typeface="Roboto"/>
                <a:sym typeface="Roboto"/>
              </a:rPr>
              <a:t>Teacher Tip:  Make share options on google docs very loose for ease of access and editing.  Just be sure to save a clean copy for yourself! </a:t>
            </a:r>
            <a:endParaRPr i="1">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2061</Words>
  <Application>Microsoft Macintosh PowerPoint</Application>
  <PresentationFormat>On-screen Show (16:9)</PresentationFormat>
  <Paragraphs>291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Verdana</vt:lpstr>
      <vt:lpstr>Roboto</vt:lpstr>
      <vt:lpstr>Geometric</vt:lpstr>
      <vt:lpstr>Remote Learning with WordBuilder</vt:lpstr>
      <vt:lpstr>PowerPoint Presentation</vt:lpstr>
      <vt:lpstr>PowerPoint Presentation</vt:lpstr>
      <vt:lpstr>WordBuilder in a Week </vt:lpstr>
      <vt:lpstr>Daily Implementation Guide </vt:lpstr>
      <vt:lpstr>Open two screens at once.</vt:lpstr>
      <vt:lpstr>Opening a Link from a Zoom Chat Box </vt:lpstr>
      <vt:lpstr>Quizlet Walkthrough</vt:lpstr>
      <vt:lpstr>A Daily Implementation Guide </vt:lpstr>
      <vt:lpstr>Now that we’ve reviewed those prefixes, suffixes, and vowel sounds let’s go over the decoding strategy!    panicking </vt:lpstr>
      <vt:lpstr>Daily Implementation Guide Example 1</vt:lpstr>
      <vt:lpstr>Daily Implementation Guide Example 2</vt:lpstr>
      <vt:lpstr>Daily Implementation Guide Example 3  </vt:lpstr>
      <vt:lpstr>Resources </vt:lpstr>
      <vt:lpstr>Resources Continued</vt:lpstr>
      <vt:lpstr>Additional Resources</vt:lpstr>
      <vt:lpstr>Questions/Ideas  lindsay.young@lausd.net  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Learning with WordBuilder</dc:title>
  <cp:lastModifiedBy>Tom Tranfaglia</cp:lastModifiedBy>
  <cp:revision>10</cp:revision>
  <dcterms:modified xsi:type="dcterms:W3CDTF">2020-07-24T21:30:35Z</dcterms:modified>
</cp:coreProperties>
</file>