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0B5BD5-112F-4E36-9B4F-D2FEF087FE99}" v="1109" dt="2020-10-16T15:33:38.3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63" autoAdjust="0"/>
    <p:restoredTop sz="93258" autoAdjust="0"/>
  </p:normalViewPr>
  <p:slideViewPr>
    <p:cSldViewPr snapToGrid="0">
      <p:cViewPr varScale="1">
        <p:scale>
          <a:sx n="147" d="100"/>
          <a:sy n="147" d="100"/>
        </p:scale>
        <p:origin x="132" y="114"/>
      </p:cViewPr>
      <p:guideLst>
        <p:guide orient="horz" pos="1620"/>
        <p:guide pos="2880"/>
      </p:guideLst>
    </p:cSldViewPr>
  </p:slideViewPr>
  <p:outlineViewPr>
    <p:cViewPr>
      <p:scale>
        <a:sx n="33" d="100"/>
        <a:sy n="33" d="100"/>
      </p:scale>
      <p:origin x="0" y="-219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n w" userId="9a582faea0c79294" providerId="LiveId" clId="{FB0B5BD5-112F-4E36-9B4F-D2FEF087FE99}"/>
    <pc:docChg chg="undo custSel addSld modSld modMainMaster">
      <pc:chgData name="alan w" userId="9a582faea0c79294" providerId="LiveId" clId="{FB0B5BD5-112F-4E36-9B4F-D2FEF087FE99}" dt="2020-10-16T15:33:38.361" v="1157" actId="962"/>
      <pc:docMkLst>
        <pc:docMk/>
      </pc:docMkLst>
      <pc:sldChg chg="modSp modNotes">
        <pc:chgData name="alan w" userId="9a582faea0c79294" providerId="LiveId" clId="{FB0B5BD5-112F-4E36-9B4F-D2FEF087FE99}" dt="2020-10-16T15:28:53.361" v="330" actId="962"/>
        <pc:sldMkLst>
          <pc:docMk/>
          <pc:sldMk cId="0" sldId="256"/>
        </pc:sldMkLst>
        <pc:picChg chg="mod">
          <ac:chgData name="alan w" userId="9a582faea0c79294" providerId="LiveId" clId="{FB0B5BD5-112F-4E36-9B4F-D2FEF087FE99}" dt="2020-10-16T15:28:53.361" v="330" actId="962"/>
          <ac:picMkLst>
            <pc:docMk/>
            <pc:sldMk cId="0" sldId="256"/>
            <ac:picMk id="55" creationId="{00000000-0000-0000-0000-000000000000}"/>
          </ac:picMkLst>
        </pc:picChg>
      </pc:sldChg>
      <pc:sldChg chg="modSp mod">
        <pc:chgData name="alan w" userId="9a582faea0c79294" providerId="LiveId" clId="{FB0B5BD5-112F-4E36-9B4F-D2FEF087FE99}" dt="2020-10-16T15:30:41.296" v="701" actId="962"/>
        <pc:sldMkLst>
          <pc:docMk/>
          <pc:sldMk cId="0" sldId="257"/>
        </pc:sldMkLst>
        <pc:spChg chg="mod">
          <ac:chgData name="alan w" userId="9a582faea0c79294" providerId="LiveId" clId="{FB0B5BD5-112F-4E36-9B4F-D2FEF087FE99}" dt="2020-10-16T14:47:06.919" v="48" actId="1076"/>
          <ac:spMkLst>
            <pc:docMk/>
            <pc:sldMk cId="0" sldId="257"/>
            <ac:spMk id="61" creationId="{00000000-0000-0000-0000-000000000000}"/>
          </ac:spMkLst>
        </pc:spChg>
        <pc:spChg chg="mod">
          <ac:chgData name="alan w" userId="9a582faea0c79294" providerId="LiveId" clId="{FB0B5BD5-112F-4E36-9B4F-D2FEF087FE99}" dt="2020-10-16T15:30:41.296" v="701" actId="962"/>
          <ac:spMkLst>
            <pc:docMk/>
            <pc:sldMk cId="0" sldId="257"/>
            <ac:spMk id="66" creationId="{00000000-0000-0000-0000-000000000000}"/>
          </ac:spMkLst>
        </pc:spChg>
        <pc:picChg chg="mod">
          <ac:chgData name="alan w" userId="9a582faea0c79294" providerId="LiveId" clId="{FB0B5BD5-112F-4E36-9B4F-D2FEF087FE99}" dt="2020-10-16T15:29:13.058" v="444" actId="962"/>
          <ac:picMkLst>
            <pc:docMk/>
            <pc:sldMk cId="0" sldId="257"/>
            <ac:picMk id="62" creationId="{00000000-0000-0000-0000-000000000000}"/>
          </ac:picMkLst>
        </pc:picChg>
        <pc:picChg chg="mod">
          <ac:chgData name="alan w" userId="9a582faea0c79294" providerId="LiveId" clId="{FB0B5BD5-112F-4E36-9B4F-D2FEF087FE99}" dt="2020-10-16T15:30:23.730" v="678" actId="962"/>
          <ac:picMkLst>
            <pc:docMk/>
            <pc:sldMk cId="0" sldId="257"/>
            <ac:picMk id="63" creationId="{00000000-0000-0000-0000-000000000000}"/>
          </ac:picMkLst>
        </pc:picChg>
        <pc:picChg chg="mod">
          <ac:chgData name="alan w" userId="9a582faea0c79294" providerId="LiveId" clId="{FB0B5BD5-112F-4E36-9B4F-D2FEF087FE99}" dt="2020-10-16T15:30:33.531" v="700" actId="962"/>
          <ac:picMkLst>
            <pc:docMk/>
            <pc:sldMk cId="0" sldId="257"/>
            <ac:picMk id="64" creationId="{00000000-0000-0000-0000-000000000000}"/>
          </ac:picMkLst>
        </pc:picChg>
      </pc:sldChg>
      <pc:sldChg chg="modSp">
        <pc:chgData name="alan w" userId="9a582faea0c79294" providerId="LiveId" clId="{FB0B5BD5-112F-4E36-9B4F-D2FEF087FE99}" dt="2020-10-16T15:33:11.512" v="1119" actId="962"/>
        <pc:sldMkLst>
          <pc:docMk/>
          <pc:sldMk cId="0" sldId="258"/>
        </pc:sldMkLst>
        <pc:spChg chg="mod">
          <ac:chgData name="alan w" userId="9a582faea0c79294" providerId="LiveId" clId="{FB0B5BD5-112F-4E36-9B4F-D2FEF087FE99}" dt="2020-10-16T15:31:29.304" v="850" actId="962"/>
          <ac:spMkLst>
            <pc:docMk/>
            <pc:sldMk cId="0" sldId="258"/>
            <ac:spMk id="74" creationId="{00000000-0000-0000-0000-000000000000}"/>
          </ac:spMkLst>
        </pc:spChg>
        <pc:spChg chg="mod">
          <ac:chgData name="alan w" userId="9a582faea0c79294" providerId="LiveId" clId="{FB0B5BD5-112F-4E36-9B4F-D2FEF087FE99}" dt="2020-10-16T15:31:33.304" v="851" actId="962"/>
          <ac:spMkLst>
            <pc:docMk/>
            <pc:sldMk cId="0" sldId="258"/>
            <ac:spMk id="76" creationId="{00000000-0000-0000-0000-000000000000}"/>
          </ac:spMkLst>
        </pc:spChg>
        <pc:spChg chg="mod">
          <ac:chgData name="alan w" userId="9a582faea0c79294" providerId="LiveId" clId="{FB0B5BD5-112F-4E36-9B4F-D2FEF087FE99}" dt="2020-10-16T15:31:35.464" v="852" actId="962"/>
          <ac:spMkLst>
            <pc:docMk/>
            <pc:sldMk cId="0" sldId="258"/>
            <ac:spMk id="77" creationId="{00000000-0000-0000-0000-000000000000}"/>
          </ac:spMkLst>
        </pc:spChg>
        <pc:spChg chg="mod">
          <ac:chgData name="alan w" userId="9a582faea0c79294" providerId="LiveId" clId="{FB0B5BD5-112F-4E36-9B4F-D2FEF087FE99}" dt="2020-10-16T15:33:11.512" v="1119" actId="962"/>
          <ac:spMkLst>
            <pc:docMk/>
            <pc:sldMk cId="0" sldId="258"/>
            <ac:spMk id="79" creationId="{00000000-0000-0000-0000-000000000000}"/>
          </ac:spMkLst>
        </pc:spChg>
        <pc:picChg chg="mod">
          <ac:chgData name="alan w" userId="9a582faea0c79294" providerId="LiveId" clId="{FB0B5BD5-112F-4E36-9B4F-D2FEF087FE99}" dt="2020-10-16T15:31:24.441" v="849" actId="962"/>
          <ac:picMkLst>
            <pc:docMk/>
            <pc:sldMk cId="0" sldId="258"/>
            <ac:picMk id="75" creationId="{00000000-0000-0000-0000-000000000000}"/>
          </ac:picMkLst>
        </pc:picChg>
        <pc:picChg chg="mod">
          <ac:chgData name="alan w" userId="9a582faea0c79294" providerId="LiveId" clId="{FB0B5BD5-112F-4E36-9B4F-D2FEF087FE99}" dt="2020-10-16T15:33:06.315" v="1118" actId="962"/>
          <ac:picMkLst>
            <pc:docMk/>
            <pc:sldMk cId="0" sldId="258"/>
            <ac:picMk id="78" creationId="{00000000-0000-0000-0000-000000000000}"/>
          </ac:picMkLst>
        </pc:picChg>
      </pc:sldChg>
      <pc:sldChg chg="addSp delSp modSp">
        <pc:chgData name="alan w" userId="9a582faea0c79294" providerId="LiveId" clId="{FB0B5BD5-112F-4E36-9B4F-D2FEF087FE99}" dt="2020-10-16T15:33:28.352" v="1121" actId="962"/>
        <pc:sldMkLst>
          <pc:docMk/>
          <pc:sldMk cId="0" sldId="259"/>
        </pc:sldMkLst>
        <pc:spChg chg="add del mod">
          <ac:chgData name="alan w" userId="9a582faea0c79294" providerId="LiveId" clId="{FB0B5BD5-112F-4E36-9B4F-D2FEF087FE99}" dt="2020-10-16T14:48:47.800" v="55"/>
          <ac:spMkLst>
            <pc:docMk/>
            <pc:sldMk cId="0" sldId="259"/>
            <ac:spMk id="2" creationId="{116606F7-A7BF-46B2-A3D7-0184765FADB9}"/>
          </ac:spMkLst>
        </pc:spChg>
        <pc:spChg chg="add mod">
          <ac:chgData name="alan w" userId="9a582faea0c79294" providerId="LiveId" clId="{FB0B5BD5-112F-4E36-9B4F-D2FEF087FE99}" dt="2020-10-16T14:50:11.880" v="70" actId="20577"/>
          <ac:spMkLst>
            <pc:docMk/>
            <pc:sldMk cId="0" sldId="259"/>
            <ac:spMk id="3" creationId="{FB232A2E-C865-4A3E-8122-C52B56547DFE}"/>
          </ac:spMkLst>
        </pc:spChg>
        <pc:spChg chg="del mod">
          <ac:chgData name="alan w" userId="9a582faea0c79294" providerId="LiveId" clId="{FB0B5BD5-112F-4E36-9B4F-D2FEF087FE99}" dt="2020-10-16T14:50:01.779" v="65" actId="478"/>
          <ac:spMkLst>
            <pc:docMk/>
            <pc:sldMk cId="0" sldId="259"/>
            <ac:spMk id="84" creationId="{00000000-0000-0000-0000-000000000000}"/>
          </ac:spMkLst>
        </pc:spChg>
        <pc:spChg chg="mod">
          <ac:chgData name="alan w" userId="9a582faea0c79294" providerId="LiveId" clId="{FB0B5BD5-112F-4E36-9B4F-D2FEF087FE99}" dt="2020-10-16T15:33:24.527" v="1120" actId="962"/>
          <ac:spMkLst>
            <pc:docMk/>
            <pc:sldMk cId="0" sldId="259"/>
            <ac:spMk id="86" creationId="{00000000-0000-0000-0000-000000000000}"/>
          </ac:spMkLst>
        </pc:spChg>
        <pc:picChg chg="mod">
          <ac:chgData name="alan w" userId="9a582faea0c79294" providerId="LiveId" clId="{FB0B5BD5-112F-4E36-9B4F-D2FEF087FE99}" dt="2020-10-16T15:33:28.352" v="1121" actId="962"/>
          <ac:picMkLst>
            <pc:docMk/>
            <pc:sldMk cId="0" sldId="259"/>
            <ac:picMk id="87" creationId="{00000000-0000-0000-0000-000000000000}"/>
          </ac:picMkLst>
        </pc:picChg>
      </pc:sldChg>
      <pc:sldChg chg="modSp mod">
        <pc:chgData name="alan w" userId="9a582faea0c79294" providerId="LiveId" clId="{FB0B5BD5-112F-4E36-9B4F-D2FEF087FE99}" dt="2020-10-16T14:47:19.935" v="51" actId="1076"/>
        <pc:sldMkLst>
          <pc:docMk/>
          <pc:sldMk cId="0" sldId="260"/>
        </pc:sldMkLst>
        <pc:spChg chg="mod">
          <ac:chgData name="alan w" userId="9a582faea0c79294" providerId="LiveId" clId="{FB0B5BD5-112F-4E36-9B4F-D2FEF087FE99}" dt="2020-10-16T14:47:19.935" v="51" actId="1076"/>
          <ac:spMkLst>
            <pc:docMk/>
            <pc:sldMk cId="0" sldId="260"/>
            <ac:spMk id="93" creationId="{00000000-0000-0000-0000-000000000000}"/>
          </ac:spMkLst>
        </pc:spChg>
        <pc:spChg chg="mod">
          <ac:chgData name="alan w" userId="9a582faea0c79294" providerId="LiveId" clId="{FB0B5BD5-112F-4E36-9B4F-D2FEF087FE99}" dt="2020-10-16T14:47:17.407" v="50" actId="1076"/>
          <ac:spMkLst>
            <pc:docMk/>
            <pc:sldMk cId="0" sldId="260"/>
            <ac:spMk id="94" creationId="{00000000-0000-0000-0000-000000000000}"/>
          </ac:spMkLst>
        </pc:spChg>
      </pc:sldChg>
      <pc:sldChg chg="addSp delSp modSp mod">
        <pc:chgData name="alan w" userId="9a582faea0c79294" providerId="LiveId" clId="{FB0B5BD5-112F-4E36-9B4F-D2FEF087FE99}" dt="2020-10-16T14:51:47.924" v="76" actId="122"/>
        <pc:sldMkLst>
          <pc:docMk/>
          <pc:sldMk cId="0" sldId="261"/>
        </pc:sldMkLst>
        <pc:spChg chg="del mod">
          <ac:chgData name="alan w" userId="9a582faea0c79294" providerId="LiveId" clId="{FB0B5BD5-112F-4E36-9B4F-D2FEF087FE99}" dt="2020-10-16T14:51:36.299" v="73" actId="478"/>
          <ac:spMkLst>
            <pc:docMk/>
            <pc:sldMk cId="0" sldId="261"/>
            <ac:spMk id="2" creationId="{00000000-0000-0000-0000-000000000000}"/>
          </ac:spMkLst>
        </pc:spChg>
        <pc:spChg chg="add mod">
          <ac:chgData name="alan w" userId="9a582faea0c79294" providerId="LiveId" clId="{FB0B5BD5-112F-4E36-9B4F-D2FEF087FE99}" dt="2020-10-16T14:51:47.924" v="76" actId="122"/>
          <ac:spMkLst>
            <pc:docMk/>
            <pc:sldMk cId="0" sldId="261"/>
            <ac:spMk id="3" creationId="{398C07CE-75E7-4C8D-B692-78ACC85C5A35}"/>
          </ac:spMkLst>
        </pc:spChg>
        <pc:spChg chg="mod">
          <ac:chgData name="alan w" userId="9a582faea0c79294" providerId="LiveId" clId="{FB0B5BD5-112F-4E36-9B4F-D2FEF087FE99}" dt="2020-10-16T14:44:53.431" v="45" actId="1076"/>
          <ac:spMkLst>
            <pc:docMk/>
            <pc:sldMk cId="0" sldId="261"/>
            <ac:spMk id="99" creationId="{00000000-0000-0000-0000-000000000000}"/>
          </ac:spMkLst>
        </pc:spChg>
        <pc:spChg chg="mod">
          <ac:chgData name="alan w" userId="9a582faea0c79294" providerId="LiveId" clId="{FB0B5BD5-112F-4E36-9B4F-D2FEF087FE99}" dt="2020-10-16T14:46:34.808" v="47" actId="1076"/>
          <ac:spMkLst>
            <pc:docMk/>
            <pc:sldMk cId="0" sldId="261"/>
            <ac:spMk id="100" creationId="{00000000-0000-0000-0000-000000000000}"/>
          </ac:spMkLst>
        </pc:spChg>
      </pc:sldChg>
      <pc:sldChg chg="modSp">
        <pc:chgData name="alan w" userId="9a582faea0c79294" providerId="LiveId" clId="{FB0B5BD5-112F-4E36-9B4F-D2FEF087FE99}" dt="2020-10-16T15:33:38.361" v="1157" actId="962"/>
        <pc:sldMkLst>
          <pc:docMk/>
          <pc:sldMk cId="0" sldId="262"/>
        </pc:sldMkLst>
        <pc:picChg chg="mod">
          <ac:chgData name="alan w" userId="9a582faea0c79294" providerId="LiveId" clId="{FB0B5BD5-112F-4E36-9B4F-D2FEF087FE99}" dt="2020-10-16T15:33:38.361" v="1157" actId="962"/>
          <ac:picMkLst>
            <pc:docMk/>
            <pc:sldMk cId="0" sldId="262"/>
            <ac:picMk id="107" creationId="{00000000-0000-0000-0000-000000000000}"/>
          </ac:picMkLst>
        </pc:picChg>
      </pc:sldChg>
      <pc:sldChg chg="add modNotes">
        <pc:chgData name="alan w" userId="9a582faea0c79294" providerId="LiveId" clId="{FB0B5BD5-112F-4E36-9B4F-D2FEF087FE99}" dt="2020-10-16T14:43:31.061" v="1"/>
        <pc:sldMkLst>
          <pc:docMk/>
          <pc:sldMk cId="1495760276" sldId="263"/>
        </pc:sldMkLst>
      </pc:sldChg>
      <pc:sldMasterChg chg="addSp delSp mod modSldLayout">
        <pc:chgData name="alan w" userId="9a582faea0c79294" providerId="LiveId" clId="{FB0B5BD5-112F-4E36-9B4F-D2FEF087FE99}" dt="2020-10-16T14:44:25.843" v="44" actId="22"/>
        <pc:sldMasterMkLst>
          <pc:docMk/>
          <pc:sldMasterMk cId="0" sldId="2147483659"/>
        </pc:sldMasterMkLst>
        <pc:picChg chg="add del">
          <ac:chgData name="alan w" userId="9a582faea0c79294" providerId="LiveId" clId="{FB0B5BD5-112F-4E36-9B4F-D2FEF087FE99}" dt="2020-10-16T14:44:25.353" v="43" actId="22"/>
          <ac:picMkLst>
            <pc:docMk/>
            <pc:sldMasterMk cId="0" sldId="2147483659"/>
            <ac:picMk id="3" creationId="{52D642D1-5089-4E1C-A0B8-AD5F038DDADB}"/>
          </ac:picMkLst>
        </pc:picChg>
        <pc:picChg chg="add">
          <ac:chgData name="alan w" userId="9a582faea0c79294" providerId="LiveId" clId="{FB0B5BD5-112F-4E36-9B4F-D2FEF087FE99}" dt="2020-10-16T14:44:25.843" v="44" actId="22"/>
          <ac:picMkLst>
            <pc:docMk/>
            <pc:sldMasterMk cId="0" sldId="2147483659"/>
            <ac:picMk id="4" creationId="{B51F38F3-A291-4CCD-A8BA-7C7C5D991379}"/>
          </ac:picMkLst>
        </pc:picChg>
        <pc:sldLayoutChg chg="addSp delSp modSp mod">
          <pc:chgData name="alan w" userId="9a582faea0c79294" providerId="LiveId" clId="{FB0B5BD5-112F-4E36-9B4F-D2FEF087FE99}" dt="2020-10-16T14:44:17.272" v="41" actId="21"/>
          <pc:sldLayoutMkLst>
            <pc:docMk/>
            <pc:sldMasterMk cId="0" sldId="2147483659"/>
            <pc:sldLayoutMk cId="0" sldId="2147483648"/>
          </pc:sldLayoutMkLst>
          <pc:picChg chg="add del mod">
            <ac:chgData name="alan w" userId="9a582faea0c79294" providerId="LiveId" clId="{FB0B5BD5-112F-4E36-9B4F-D2FEF087FE99}" dt="2020-10-16T14:44:17.272" v="41" actId="21"/>
            <ac:picMkLst>
              <pc:docMk/>
              <pc:sldMasterMk cId="0" sldId="2147483659"/>
              <pc:sldLayoutMk cId="0" sldId="2147483648"/>
              <ac:picMk id="3" creationId="{6FF0EF8B-F301-4594-9975-44260CD98F67}"/>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9443671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4807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862ef6ac0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862ef6ac0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5674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847c2ab45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8847c2ab45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6540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99fdec55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99fdec55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5142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89840109d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89840109d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8003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899fdec556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899fdec55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5869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99fdec55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99fdec55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1141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a:extLst>
              <a:ext uri="{FF2B5EF4-FFF2-40B4-BE49-F238E27FC236}">
                <a16:creationId xmlns:a16="http://schemas.microsoft.com/office/drawing/2014/main" id="{CFE98ADD-7596-1446-88D4-69C69D130266}"/>
              </a:ext>
            </a:extLst>
          </p:cNvPr>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2" name="Notes Placeholder 2">
            <a:extLst>
              <a:ext uri="{FF2B5EF4-FFF2-40B4-BE49-F238E27FC236}">
                <a16:creationId xmlns:a16="http://schemas.microsoft.com/office/drawing/2014/main" id="{D09B0007-6413-6A4D-AC7D-B9CB8D33342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EE6BB07B-0177-5B43-9B5C-0437261CBA91}"/>
              </a:ext>
            </a:extLst>
          </p:cNvPr>
          <p:cNvSpPr>
            <a:spLocks noGrp="1"/>
          </p:cNvSpPr>
          <p:nvPr>
            <p:ph type="sldNum" sz="quarter" idx="5"/>
          </p:nvPr>
        </p:nvSpPr>
        <p:spPr/>
        <p:txBody>
          <a:bodyPr/>
          <a:lstStyle/>
          <a:p>
            <a:pPr>
              <a:defRPr/>
            </a:pPr>
            <a:fld id="{B7EB3A58-1882-AE42-ACB2-72A2F4010D19}" type="slidenum">
              <a:rPr lang="en-US" smtClean="0"/>
              <a:pPr>
                <a:defRPr/>
              </a:pPr>
              <a:t>8</a:t>
            </a:fld>
            <a:endParaRPr lang="en-US"/>
          </a:p>
        </p:txBody>
      </p:sp>
    </p:spTree>
    <p:extLst>
      <p:ext uri="{BB962C8B-B14F-4D97-AF65-F5344CB8AC3E}">
        <p14:creationId xmlns:p14="http://schemas.microsoft.com/office/powerpoint/2010/main" val="3060383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4" name="Picture 3" descr="CALI Reads logo">
            <a:extLst>
              <a:ext uri="{FF2B5EF4-FFF2-40B4-BE49-F238E27FC236}">
                <a16:creationId xmlns:a16="http://schemas.microsoft.com/office/drawing/2014/main" id="{B51F38F3-A291-4CCD-A8BA-7C7C5D991379}"/>
              </a:ext>
            </a:extLst>
          </p:cNvPr>
          <p:cNvPicPr>
            <a:picLocks noChangeAspect="1"/>
          </p:cNvPicPr>
          <p:nvPr userDrawn="1"/>
        </p:nvPicPr>
        <p:blipFill>
          <a:blip r:embed="rId13"/>
          <a:stretch>
            <a:fillRect/>
          </a:stretch>
        </p:blipFill>
        <p:spPr>
          <a:xfrm>
            <a:off x="122842" y="4831186"/>
            <a:ext cx="1371600" cy="225631"/>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hyperlink" Target="https://www.ldoceonline.com/dictionary/period" TargetMode="External"/><Relationship Id="rId7" Type="http://schemas.openxmlformats.org/officeDocument/2006/relationships/hyperlink" Target="https://www.ldoceonline.com/dictionary/diseas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ldoceonline.com/dictionary/carry" TargetMode="External"/><Relationship Id="rId5" Type="http://schemas.openxmlformats.org/officeDocument/2006/relationships/hyperlink" Target="https://www.ldoceonline.com/dictionary/case" TargetMode="External"/><Relationship Id="rId4" Type="http://schemas.openxmlformats.org/officeDocument/2006/relationships/hyperlink" Target="https://www.ldoceonline.com/dictionary/anima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FA8DC"/>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115842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quarantine-</a:t>
            </a:r>
            <a:endParaRPr dirty="0"/>
          </a:p>
          <a:p>
            <a:pPr marL="0" lvl="0" indent="0" algn="ctr" rtl="0">
              <a:spcBef>
                <a:spcPts val="0"/>
              </a:spcBef>
              <a:spcAft>
                <a:spcPts val="0"/>
              </a:spcAft>
              <a:buNone/>
            </a:pPr>
            <a:endParaRPr sz="2000" dirty="0">
              <a:solidFill>
                <a:srgbClr val="333333"/>
              </a:solidFill>
            </a:endParaRPr>
          </a:p>
          <a:p>
            <a:pPr marL="0" lvl="0" indent="0" algn="ctr" rtl="0">
              <a:spcBef>
                <a:spcPts val="0"/>
              </a:spcBef>
              <a:spcAft>
                <a:spcPts val="0"/>
              </a:spcAft>
              <a:buNone/>
            </a:pPr>
            <a:r>
              <a:rPr lang="en" sz="2000" dirty="0">
                <a:solidFill>
                  <a:srgbClr val="000000"/>
                </a:solidFill>
              </a:rPr>
              <a:t>A </a:t>
            </a:r>
            <a:r>
              <a:rPr lang="en" sz="2000" dirty="0">
                <a:solidFill>
                  <a:srgbClr val="000000"/>
                </a:solidFill>
                <a:uFill>
                  <a:noFill/>
                </a:uFill>
                <a:hlinkClick r:id="rId3">
                  <a:extLst>
                    <a:ext uri="{A12FA001-AC4F-418D-AE19-62706E023703}">
                      <ahyp:hlinkClr xmlns:ahyp="http://schemas.microsoft.com/office/drawing/2018/hyperlinkcolor" val="tx"/>
                    </a:ext>
                  </a:extLst>
                </a:hlinkClick>
              </a:rPr>
              <a:t>period</a:t>
            </a:r>
            <a:r>
              <a:rPr lang="en" sz="2000" dirty="0">
                <a:solidFill>
                  <a:srgbClr val="000000"/>
                </a:solidFill>
              </a:rPr>
              <a:t> of time when a person or </a:t>
            </a:r>
            <a:r>
              <a:rPr lang="en" sz="2000" dirty="0">
                <a:solidFill>
                  <a:srgbClr val="000000"/>
                </a:solidFill>
                <a:uFill>
                  <a:noFill/>
                </a:uFill>
                <a:hlinkClick r:id="rId4">
                  <a:extLst>
                    <a:ext uri="{A12FA001-AC4F-418D-AE19-62706E023703}">
                      <ahyp:hlinkClr xmlns:ahyp="http://schemas.microsoft.com/office/drawing/2018/hyperlinkcolor" val="tx"/>
                    </a:ext>
                  </a:extLst>
                </a:hlinkClick>
              </a:rPr>
              <a:t>animal</a:t>
            </a:r>
            <a:r>
              <a:rPr lang="en" sz="2000" dirty="0">
                <a:solidFill>
                  <a:srgbClr val="000000"/>
                </a:solidFill>
              </a:rPr>
              <a:t> is kept apart from others in </a:t>
            </a:r>
            <a:r>
              <a:rPr lang="en" sz="2000" dirty="0">
                <a:solidFill>
                  <a:srgbClr val="000000"/>
                </a:solidFill>
                <a:uFill>
                  <a:noFill/>
                </a:uFill>
                <a:hlinkClick r:id="rId5">
                  <a:extLst>
                    <a:ext uri="{A12FA001-AC4F-418D-AE19-62706E023703}">
                      <ahyp:hlinkClr xmlns:ahyp="http://schemas.microsoft.com/office/drawing/2018/hyperlinkcolor" val="tx"/>
                    </a:ext>
                  </a:extLst>
                </a:hlinkClick>
              </a:rPr>
              <a:t>case</a:t>
            </a:r>
            <a:r>
              <a:rPr lang="en" sz="2000" dirty="0">
                <a:solidFill>
                  <a:srgbClr val="000000"/>
                </a:solidFill>
              </a:rPr>
              <a:t> they are </a:t>
            </a:r>
            <a:r>
              <a:rPr lang="en" sz="2000" dirty="0">
                <a:solidFill>
                  <a:srgbClr val="000000"/>
                </a:solidFill>
                <a:uFill>
                  <a:noFill/>
                </a:uFill>
                <a:hlinkClick r:id="rId6">
                  <a:extLst>
                    <a:ext uri="{A12FA001-AC4F-418D-AE19-62706E023703}">
                      <ahyp:hlinkClr xmlns:ahyp="http://schemas.microsoft.com/office/drawing/2018/hyperlinkcolor" val="tx"/>
                    </a:ext>
                  </a:extLst>
                </a:hlinkClick>
              </a:rPr>
              <a:t>carrying</a:t>
            </a:r>
            <a:r>
              <a:rPr lang="en" sz="2000" dirty="0">
                <a:solidFill>
                  <a:srgbClr val="000000"/>
                </a:solidFill>
              </a:rPr>
              <a:t> a </a:t>
            </a:r>
            <a:r>
              <a:rPr lang="en" sz="2000" dirty="0">
                <a:solidFill>
                  <a:srgbClr val="000000"/>
                </a:solidFill>
                <a:uFill>
                  <a:noFill/>
                </a:uFill>
                <a:hlinkClick r:id="rId7">
                  <a:extLst>
                    <a:ext uri="{A12FA001-AC4F-418D-AE19-62706E023703}">
                      <ahyp:hlinkClr xmlns:ahyp="http://schemas.microsoft.com/office/drawing/2018/hyperlinkcolor" val="tx"/>
                    </a:ext>
                  </a:extLst>
                </a:hlinkClick>
              </a:rPr>
              <a:t>disease</a:t>
            </a:r>
            <a:endParaRPr sz="6000" dirty="0">
              <a:solidFill>
                <a:srgbClr val="000000"/>
              </a:solidFill>
            </a:endParaRPr>
          </a:p>
        </p:txBody>
      </p:sp>
      <p:pic>
        <p:nvPicPr>
          <p:cNvPr id="55" name="Google Shape;55;p13" descr="two people wearing masks with an arrow between them, pointing both ways"/>
          <p:cNvPicPr preferRelativeResize="0"/>
          <p:nvPr/>
        </p:nvPicPr>
        <p:blipFill>
          <a:blip r:embed="rId8">
            <a:alphaModFix/>
          </a:blip>
          <a:stretch>
            <a:fillRect/>
          </a:stretch>
        </p:blipFill>
        <p:spPr>
          <a:xfrm>
            <a:off x="3335550" y="3297300"/>
            <a:ext cx="2278745" cy="1627675"/>
          </a:xfrm>
          <a:prstGeom prst="rect">
            <a:avLst/>
          </a:prstGeom>
          <a:noFill/>
          <a:ln>
            <a:noFill/>
          </a:ln>
        </p:spPr>
      </p:pic>
      <p:sp>
        <p:nvSpPr>
          <p:cNvPr id="56" name="Google Shape;56;p13"/>
          <p:cNvSpPr/>
          <p:nvPr/>
        </p:nvSpPr>
        <p:spPr>
          <a:xfrm rot="-357175">
            <a:off x="2900608" y="2112809"/>
            <a:ext cx="3416222" cy="1492450"/>
          </a:xfrm>
          <a:prstGeom prst="rect">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 dirty="0"/>
              <a:t>What is the history of this word?  </a:t>
            </a:r>
            <a:endParaRPr dirty="0"/>
          </a:p>
          <a:p>
            <a:pPr marL="0" lvl="0" indent="0" algn="l" rtl="0">
              <a:spcBef>
                <a:spcPts val="0"/>
              </a:spcBef>
              <a:spcAft>
                <a:spcPts val="0"/>
              </a:spcAft>
              <a:buNone/>
            </a:pPr>
            <a:endParaRPr dirty="0"/>
          </a:p>
          <a:p>
            <a:pPr marL="457200" lvl="0" indent="-317500" algn="l" rtl="0">
              <a:spcBef>
                <a:spcPts val="0"/>
              </a:spcBef>
              <a:spcAft>
                <a:spcPts val="0"/>
              </a:spcAft>
              <a:buSzPts val="1400"/>
              <a:buChar char="●"/>
            </a:pPr>
            <a:r>
              <a:rPr lang="en" dirty="0"/>
              <a:t>Where did it come from? </a:t>
            </a:r>
            <a:endParaRPr dirty="0"/>
          </a:p>
          <a:p>
            <a:pPr marL="0" lvl="0" indent="0" algn="l" rtl="0">
              <a:spcBef>
                <a:spcPts val="0"/>
              </a:spcBef>
              <a:spcAft>
                <a:spcPts val="0"/>
              </a:spcAft>
              <a:buNone/>
            </a:pPr>
            <a:endParaRPr dirty="0"/>
          </a:p>
          <a:p>
            <a:pPr marL="457200" lvl="0" indent="-317500" algn="l" rtl="0">
              <a:spcBef>
                <a:spcPts val="0"/>
              </a:spcBef>
              <a:spcAft>
                <a:spcPts val="0"/>
              </a:spcAft>
              <a:buSzPts val="1400"/>
              <a:buChar char="●"/>
            </a:pPr>
            <a:r>
              <a:rPr lang="en" dirty="0"/>
              <a:t>Do any of the word parts remind you of another word?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1000"/>
                                        <p:tgtEl>
                                          <p:spTgt spid="5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287238" y="2136401"/>
            <a:ext cx="2601300" cy="1107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200" dirty="0">
              <a:solidFill>
                <a:srgbClr val="222222"/>
              </a:solidFill>
              <a:highlight>
                <a:srgbClr val="F2F2F2"/>
              </a:highlight>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600" dirty="0">
              <a:solidFill>
                <a:srgbClr val="222222"/>
              </a:solidFill>
              <a:latin typeface="Roboto"/>
              <a:ea typeface="Roboto"/>
              <a:cs typeface="Roboto"/>
              <a:sym typeface="Roboto"/>
            </a:endParaRPr>
          </a:p>
          <a:p>
            <a:pPr marL="0" lvl="0" indent="0" algn="l" rtl="0">
              <a:lnSpc>
                <a:spcPct val="115000"/>
              </a:lnSpc>
              <a:spcBef>
                <a:spcPts val="1200"/>
              </a:spcBef>
              <a:spcAft>
                <a:spcPts val="1200"/>
              </a:spcAft>
              <a:buClr>
                <a:schemeClr val="dk1"/>
              </a:buClr>
              <a:buSzPts val="1100"/>
              <a:buFont typeface="Arial"/>
              <a:buNone/>
            </a:pPr>
            <a:r>
              <a:rPr lang="en" sz="1600" dirty="0">
                <a:solidFill>
                  <a:srgbClr val="222222"/>
                </a:solidFill>
                <a:latin typeface="Roboto"/>
                <a:ea typeface="Roboto"/>
                <a:cs typeface="Roboto"/>
                <a:sym typeface="Roboto"/>
              </a:rPr>
              <a:t>It was spread by trading ships.  Fleas that lived on rats carried it, and it could be spread human to human, or surface to human. </a:t>
            </a:r>
            <a:endParaRPr sz="3200" dirty="0"/>
          </a:p>
        </p:txBody>
      </p:sp>
      <p:pic>
        <p:nvPicPr>
          <p:cNvPr id="62" name="Google Shape;62;p14" descr="&quot;Black Death&quot; with an image of a rat over a map of europe"/>
          <p:cNvPicPr preferRelativeResize="0"/>
          <p:nvPr/>
        </p:nvPicPr>
        <p:blipFill>
          <a:blip r:embed="rId3">
            <a:alphaModFix/>
          </a:blip>
          <a:stretch>
            <a:fillRect/>
          </a:stretch>
        </p:blipFill>
        <p:spPr>
          <a:xfrm>
            <a:off x="406575" y="215828"/>
            <a:ext cx="3865975" cy="1803325"/>
          </a:xfrm>
          <a:prstGeom prst="rect">
            <a:avLst/>
          </a:prstGeom>
          <a:noFill/>
          <a:ln>
            <a:noFill/>
          </a:ln>
        </p:spPr>
      </p:pic>
      <p:pic>
        <p:nvPicPr>
          <p:cNvPr id="63" name="Google Shape;63;p14" descr="map of europe showing transmission lines of plague, dated from 1347 in Crimea to 1349 in Spain, Britain, and Norway"/>
          <p:cNvPicPr preferRelativeResize="0"/>
          <p:nvPr/>
        </p:nvPicPr>
        <p:blipFill>
          <a:blip r:embed="rId4">
            <a:alphaModFix/>
          </a:blip>
          <a:stretch>
            <a:fillRect/>
          </a:stretch>
        </p:blipFill>
        <p:spPr>
          <a:xfrm>
            <a:off x="5622775" y="1249430"/>
            <a:ext cx="3432750" cy="3126750"/>
          </a:xfrm>
          <a:prstGeom prst="rect">
            <a:avLst/>
          </a:prstGeom>
          <a:noFill/>
          <a:ln>
            <a:noFill/>
          </a:ln>
        </p:spPr>
      </p:pic>
      <p:pic>
        <p:nvPicPr>
          <p:cNvPr id="64" name="Google Shape;64;p14" descr="Caravel"/>
          <p:cNvPicPr preferRelativeResize="0"/>
          <p:nvPr/>
        </p:nvPicPr>
        <p:blipFill>
          <a:blip r:embed="rId5">
            <a:alphaModFix/>
          </a:blip>
          <a:stretch>
            <a:fillRect/>
          </a:stretch>
        </p:blipFill>
        <p:spPr>
          <a:xfrm>
            <a:off x="2888538" y="2690201"/>
            <a:ext cx="2428875" cy="1876425"/>
          </a:xfrm>
          <a:prstGeom prst="rect">
            <a:avLst/>
          </a:prstGeom>
          <a:noFill/>
          <a:ln>
            <a:noFill/>
          </a:ln>
        </p:spPr>
      </p:pic>
      <p:sp>
        <p:nvSpPr>
          <p:cNvPr id="65" name="Google Shape;65;p14"/>
          <p:cNvSpPr txBox="1"/>
          <p:nvPr/>
        </p:nvSpPr>
        <p:spPr>
          <a:xfrm>
            <a:off x="4355000" y="280000"/>
            <a:ext cx="2255400" cy="61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 sz="1600">
                <a:solidFill>
                  <a:srgbClr val="222222"/>
                </a:solidFill>
                <a:latin typeface="Roboto"/>
                <a:ea typeface="Roboto"/>
                <a:cs typeface="Roboto"/>
                <a:sym typeface="Roboto"/>
              </a:rPr>
              <a:t>The word “quarantine” comes from an illness, the so-called Black Death.</a:t>
            </a:r>
            <a:endParaRPr/>
          </a:p>
        </p:txBody>
      </p:sp>
      <p:sp>
        <p:nvSpPr>
          <p:cNvPr id="66" name="Google Shape;66;p14">
            <a:extLst>
              <a:ext uri="{C183D7F6-B498-43B3-948B-1728B52AA6E4}">
                <adec:decorative xmlns:adec="http://schemas.microsoft.com/office/drawing/2017/decorative" val="1"/>
              </a:ext>
            </a:extLst>
          </p:cNvPr>
          <p:cNvSpPr txBox="1"/>
          <p:nvPr/>
        </p:nvSpPr>
        <p:spPr>
          <a:xfrm>
            <a:off x="7646475" y="880175"/>
            <a:ext cx="5280900" cy="61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14"/>
          <p:cNvSpPr txBox="1"/>
          <p:nvPr/>
        </p:nvSpPr>
        <p:spPr>
          <a:xfrm>
            <a:off x="5707000" y="4376175"/>
            <a:ext cx="3264300" cy="61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 sz="1600">
                <a:solidFill>
                  <a:srgbClr val="222222"/>
                </a:solidFill>
                <a:latin typeface="Roboto"/>
                <a:ea typeface="Roboto"/>
                <a:cs typeface="Roboto"/>
                <a:sym typeface="Roboto"/>
              </a:rPr>
              <a:t>It swept across Europe from 1348-1351.  It killed many people.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10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fade">
                                      <p:cBhvr>
                                        <p:cTn id="17" dur="1000"/>
                                        <p:tgtEl>
                                          <p:spTgt spid="6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1000"/>
                                        <p:tgtEl>
                                          <p:spTgt spid="6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fade">
                                      <p:cBhvr>
                                        <p:cTn id="27" dur="1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247525" y="243325"/>
            <a:ext cx="31338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 sz="1600" dirty="0">
                <a:solidFill>
                  <a:srgbClr val="222222"/>
                </a:solidFill>
                <a:latin typeface="Roboto"/>
                <a:ea typeface="Roboto"/>
                <a:cs typeface="Roboto"/>
                <a:sym typeface="Roboto"/>
              </a:rPr>
              <a:t>Dubrovnik, the city marked right here decided to stop the spread of the plague, ships were put into isolation on nearby islands for 30 days (trentino in Italian) for “the purpose of disinfection.” </a:t>
            </a:r>
            <a:endParaRPr sz="3200" dirty="0">
              <a:latin typeface="Roboto"/>
              <a:ea typeface="Roboto"/>
              <a:cs typeface="Roboto"/>
              <a:sym typeface="Roboto"/>
            </a:endParaRPr>
          </a:p>
        </p:txBody>
      </p:sp>
      <p:sp>
        <p:nvSpPr>
          <p:cNvPr id="73" name="Google Shape;73;p15"/>
          <p:cNvSpPr txBox="1">
            <a:spLocks noGrp="1"/>
          </p:cNvSpPr>
          <p:nvPr>
            <p:ph type="body" idx="1"/>
          </p:nvPr>
        </p:nvSpPr>
        <p:spPr>
          <a:xfrm>
            <a:off x="1193050" y="26948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Clr>
                <a:schemeClr val="dk1"/>
              </a:buClr>
              <a:buSzPts val="1100"/>
              <a:buFont typeface="Arial"/>
              <a:buNone/>
            </a:pPr>
            <a:r>
              <a:rPr lang="en" sz="1200">
                <a:solidFill>
                  <a:srgbClr val="222222"/>
                </a:solidFill>
                <a:latin typeface="Roboto"/>
                <a:ea typeface="Roboto"/>
                <a:cs typeface="Roboto"/>
                <a:sym typeface="Roboto"/>
              </a:rPr>
              <a:t> </a:t>
            </a:r>
            <a:endParaRPr/>
          </a:p>
        </p:txBody>
      </p:sp>
      <p:sp>
        <p:nvSpPr>
          <p:cNvPr id="74" name="Google Shape;74;p15">
            <a:extLst>
              <a:ext uri="{C183D7F6-B498-43B3-948B-1728B52AA6E4}">
                <adec:decorative xmlns:adec="http://schemas.microsoft.com/office/drawing/2017/decorative" val="1"/>
              </a:ext>
            </a:extLst>
          </p:cNvPr>
          <p:cNvSpPr txBox="1"/>
          <p:nvPr/>
        </p:nvSpPr>
        <p:spPr>
          <a:xfrm>
            <a:off x="969475" y="3360150"/>
            <a:ext cx="6345600" cy="74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75" name="Google Shape;75;p15" descr="Map of Dubrovnik, with arrows pointing at Dubrovnik and neighboring Cavtat"/>
          <p:cNvPicPr preferRelativeResize="0"/>
          <p:nvPr/>
        </p:nvPicPr>
        <p:blipFill>
          <a:blip r:embed="rId3">
            <a:alphaModFix/>
          </a:blip>
          <a:stretch>
            <a:fillRect/>
          </a:stretch>
        </p:blipFill>
        <p:spPr>
          <a:xfrm>
            <a:off x="649552" y="2020372"/>
            <a:ext cx="3133725" cy="2485027"/>
          </a:xfrm>
          <a:prstGeom prst="rect">
            <a:avLst/>
          </a:prstGeom>
          <a:noFill/>
          <a:ln>
            <a:noFill/>
          </a:ln>
        </p:spPr>
      </p:pic>
      <p:sp>
        <p:nvSpPr>
          <p:cNvPr id="76" name="Google Shape;76;p15">
            <a:extLst>
              <a:ext uri="{C183D7F6-B498-43B3-948B-1728B52AA6E4}">
                <adec:decorative xmlns:adec="http://schemas.microsoft.com/office/drawing/2017/decorative" val="1"/>
              </a:ext>
            </a:extLst>
          </p:cNvPr>
          <p:cNvSpPr/>
          <p:nvPr/>
        </p:nvSpPr>
        <p:spPr>
          <a:xfrm rot="-1075695">
            <a:off x="851381" y="3578819"/>
            <a:ext cx="1458942" cy="242778"/>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a:extLst>
              <a:ext uri="{C183D7F6-B498-43B3-948B-1728B52AA6E4}">
                <adec:decorative xmlns:adec="http://schemas.microsoft.com/office/drawing/2017/decorative" val="1"/>
              </a:ext>
            </a:extLst>
          </p:cNvPr>
          <p:cNvSpPr/>
          <p:nvPr/>
        </p:nvSpPr>
        <p:spPr>
          <a:xfrm rot="-2699171">
            <a:off x="717423" y="2974235"/>
            <a:ext cx="880136" cy="251164"/>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8" name="Google Shape;78;p15" descr="Map showing Dubrovnik in relation to Italy, east across the Adriatic Sea"/>
          <p:cNvPicPr preferRelativeResize="0"/>
          <p:nvPr/>
        </p:nvPicPr>
        <p:blipFill>
          <a:blip r:embed="rId4">
            <a:alphaModFix/>
          </a:blip>
          <a:stretch>
            <a:fillRect/>
          </a:stretch>
        </p:blipFill>
        <p:spPr>
          <a:xfrm>
            <a:off x="3630900" y="487200"/>
            <a:ext cx="5209875" cy="3363549"/>
          </a:xfrm>
          <a:prstGeom prst="rect">
            <a:avLst/>
          </a:prstGeom>
          <a:noFill/>
          <a:ln>
            <a:noFill/>
          </a:ln>
        </p:spPr>
      </p:pic>
      <p:sp>
        <p:nvSpPr>
          <p:cNvPr id="79" name="Google Shape;79;p15">
            <a:extLst>
              <a:ext uri="{C183D7F6-B498-43B3-948B-1728B52AA6E4}">
                <adec:decorative xmlns:adec="http://schemas.microsoft.com/office/drawing/2017/decorative" val="1"/>
              </a:ext>
            </a:extLst>
          </p:cNvPr>
          <p:cNvSpPr/>
          <p:nvPr/>
        </p:nvSpPr>
        <p:spPr>
          <a:xfrm>
            <a:off x="7178936" y="1500062"/>
            <a:ext cx="594725" cy="315600"/>
          </a:xfrm>
          <a:custGeom>
            <a:avLst/>
            <a:gdLst/>
            <a:ahLst/>
            <a:cxnLst/>
            <a:rect l="l" t="t" r="r" b="b"/>
            <a:pathLst>
              <a:path w="23789" h="12624" extrusionOk="0">
                <a:moveTo>
                  <a:pt x="10634" y="11879"/>
                </a:moveTo>
                <a:cubicBezTo>
                  <a:pt x="7822" y="11879"/>
                  <a:pt x="4866" y="12769"/>
                  <a:pt x="2199" y="11879"/>
                </a:cubicBezTo>
                <a:cubicBezTo>
                  <a:pt x="-394" y="11014"/>
                  <a:pt x="-345" y="6323"/>
                  <a:pt x="732" y="3810"/>
                </a:cubicBezTo>
                <a:cubicBezTo>
                  <a:pt x="2707" y="-797"/>
                  <a:pt x="10420" y="1064"/>
                  <a:pt x="15402" y="510"/>
                </a:cubicBezTo>
                <a:cubicBezTo>
                  <a:pt x="17979" y="223"/>
                  <a:pt x="22541" y="-921"/>
                  <a:pt x="23103" y="1610"/>
                </a:cubicBezTo>
                <a:cubicBezTo>
                  <a:pt x="23554" y="3639"/>
                  <a:pt x="24350" y="6182"/>
                  <a:pt x="23103" y="7845"/>
                </a:cubicBezTo>
                <a:cubicBezTo>
                  <a:pt x="20622" y="11154"/>
                  <a:pt x="15424" y="11068"/>
                  <a:pt x="11368" y="11879"/>
                </a:cubicBezTo>
                <a:cubicBezTo>
                  <a:pt x="7977" y="12557"/>
                  <a:pt x="2647" y="13504"/>
                  <a:pt x="1099" y="10412"/>
                </a:cubicBezTo>
              </a:path>
            </a:pathLst>
          </a:custGeom>
          <a:noFill/>
          <a:ln w="9525" cap="flat" cmpd="sng">
            <a:solidFill>
              <a:schemeClr val="dk2"/>
            </a:solidFill>
            <a:prstDash val="solid"/>
            <a:round/>
            <a:headEnd type="none" w="med" len="med"/>
            <a:tailEnd type="none" w="med" len="med"/>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6"/>
          <p:cNvSpPr txBox="1"/>
          <p:nvPr/>
        </p:nvSpPr>
        <p:spPr>
          <a:xfrm>
            <a:off x="6372075" y="981025"/>
            <a:ext cx="2457300" cy="61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Italian: quarantino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English: quarantine</a:t>
            </a:r>
            <a:endParaRPr/>
          </a:p>
        </p:txBody>
      </p:sp>
      <p:sp>
        <p:nvSpPr>
          <p:cNvPr id="86" name="Google Shape;86;p16">
            <a:extLst>
              <a:ext uri="{C183D7F6-B498-43B3-948B-1728B52AA6E4}">
                <adec:decorative xmlns:adec="http://schemas.microsoft.com/office/drawing/2017/decorative" val="1"/>
              </a:ext>
            </a:extLst>
          </p:cNvPr>
          <p:cNvSpPr/>
          <p:nvPr/>
        </p:nvSpPr>
        <p:spPr>
          <a:xfrm>
            <a:off x="6894675" y="1501000"/>
            <a:ext cx="541200" cy="1524600"/>
          </a:xfrm>
          <a:prstGeom prst="down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pic>
        <p:nvPicPr>
          <p:cNvPr id="87" name="Google Shape;87;p16">
            <a:extLs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1438275" y="1267150"/>
            <a:ext cx="3133725" cy="1050450"/>
          </a:xfrm>
          <a:prstGeom prst="rect">
            <a:avLst/>
          </a:prstGeom>
          <a:noFill/>
          <a:ln>
            <a:noFill/>
          </a:ln>
        </p:spPr>
      </p:pic>
      <p:sp>
        <p:nvSpPr>
          <p:cNvPr id="88" name="Google Shape;88;p16"/>
          <p:cNvSpPr txBox="1"/>
          <p:nvPr/>
        </p:nvSpPr>
        <p:spPr>
          <a:xfrm>
            <a:off x="5528475" y="3548200"/>
            <a:ext cx="3569700" cy="61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t>Quarantine no longer means 40 days, but just a period of time to stay apart from others in case anyone is sick.  </a:t>
            </a:r>
            <a:endParaRPr sz="1600"/>
          </a:p>
        </p:txBody>
      </p:sp>
      <p:sp>
        <p:nvSpPr>
          <p:cNvPr id="3" name="Title 2">
            <a:extLst>
              <a:ext uri="{FF2B5EF4-FFF2-40B4-BE49-F238E27FC236}">
                <a16:creationId xmlns:a16="http://schemas.microsoft.com/office/drawing/2014/main" id="{FB232A2E-C865-4A3E-8122-C52B56547DFE}"/>
              </a:ext>
            </a:extLst>
          </p:cNvPr>
          <p:cNvSpPr>
            <a:spLocks noGrp="1"/>
          </p:cNvSpPr>
          <p:nvPr>
            <p:ph type="title"/>
          </p:nvPr>
        </p:nvSpPr>
        <p:spPr>
          <a:xfrm>
            <a:off x="465136" y="146800"/>
            <a:ext cx="5280900" cy="572700"/>
          </a:xfrm>
          <a:noFill/>
          <a:ln>
            <a:noFill/>
          </a:ln>
        </p:spPr>
        <p:txBody>
          <a:bodyPr spcFirstLastPara="1" wrap="square" lIns="91425" tIns="91425" rIns="91425" bIns="91425" anchor="t" anchorCtr="0">
            <a:noAutofit/>
          </a:bodyPr>
          <a:lstStyle/>
          <a:p>
            <a:pPr algn="ctr">
              <a:lnSpc>
                <a:spcPct val="115000"/>
              </a:lnSpc>
              <a:buClr>
                <a:srgbClr val="000000"/>
              </a:buClr>
            </a:pPr>
            <a:r>
              <a:rPr lang="en-US" sz="1650" dirty="0">
                <a:solidFill>
                  <a:srgbClr val="181818"/>
                </a:solidFill>
                <a:highlight>
                  <a:srgbClr val="FFFFFF"/>
                </a:highlight>
                <a:latin typeface="Roboto"/>
                <a:ea typeface="Roboto"/>
                <a:cs typeface="Roboto"/>
              </a:rPr>
              <a:t>Why change to 40 days?  Religion.  According to Christian traditions: it rained for 40 days and 40 nights, and Jesus fasted in the wilderness for 40 days.</a:t>
            </a:r>
            <a:br>
              <a:rPr lang="en-US" sz="1650" dirty="0">
                <a:solidFill>
                  <a:srgbClr val="181818"/>
                </a:solidFill>
                <a:highlight>
                  <a:srgbClr val="FFFFFF"/>
                </a:highlight>
                <a:latin typeface="Roboto"/>
                <a:ea typeface="Roboto"/>
                <a:cs typeface="Roboto"/>
              </a:rPr>
            </a:br>
            <a:br>
              <a:rPr lang="en-US" sz="1650" dirty="0">
                <a:solidFill>
                  <a:srgbClr val="181818"/>
                </a:solidFill>
                <a:highlight>
                  <a:srgbClr val="FFFFFF"/>
                </a:highlight>
                <a:latin typeface="Roboto"/>
                <a:ea typeface="Roboto"/>
                <a:cs typeface="Roboto"/>
              </a:rPr>
            </a:br>
            <a:br>
              <a:rPr lang="en-US" sz="1650" dirty="0">
                <a:solidFill>
                  <a:srgbClr val="181818"/>
                </a:solidFill>
                <a:highlight>
                  <a:srgbClr val="FFFFFF"/>
                </a:highlight>
                <a:latin typeface="Roboto"/>
                <a:ea typeface="Roboto"/>
                <a:cs typeface="Roboto"/>
              </a:rPr>
            </a:br>
            <a:br>
              <a:rPr lang="en-US" sz="1650" dirty="0">
                <a:solidFill>
                  <a:srgbClr val="181818"/>
                </a:solidFill>
                <a:highlight>
                  <a:srgbClr val="FFFFFF"/>
                </a:highlight>
                <a:latin typeface="Roboto"/>
                <a:ea typeface="Roboto"/>
                <a:cs typeface="Roboto"/>
              </a:rPr>
            </a:br>
            <a:br>
              <a:rPr lang="en-US" sz="1650" dirty="0">
                <a:solidFill>
                  <a:srgbClr val="181818"/>
                </a:solidFill>
                <a:highlight>
                  <a:srgbClr val="FFFFFF"/>
                </a:highlight>
                <a:latin typeface="Roboto"/>
                <a:ea typeface="Roboto"/>
                <a:cs typeface="Roboto"/>
              </a:rPr>
            </a:br>
            <a:endParaRPr lang="en-US" sz="1650" dirty="0">
              <a:solidFill>
                <a:srgbClr val="181818"/>
              </a:solidFill>
              <a:highlight>
                <a:srgbClr val="FFFFFF"/>
              </a:highlight>
              <a:latin typeface="Roboto"/>
              <a:ea typeface="Roboto"/>
              <a:cs typeface="Roboto"/>
            </a:endParaRPr>
          </a:p>
          <a:p>
            <a:pPr algn="ctr">
              <a:lnSpc>
                <a:spcPct val="115000"/>
              </a:lnSpc>
              <a:buClr>
                <a:srgbClr val="000000"/>
              </a:buClr>
            </a:pPr>
            <a:r>
              <a:rPr lang="en-US" sz="1650" dirty="0">
                <a:solidFill>
                  <a:srgbClr val="181818"/>
                </a:solidFill>
                <a:highlight>
                  <a:srgbClr val="FFFFFF"/>
                </a:highlight>
                <a:latin typeface="Roboto"/>
                <a:ea typeface="Roboto"/>
                <a:cs typeface="Roboto"/>
              </a:rPr>
              <a:t>This idea of a 40-day period of purification had crossed over into health practices before the plague. After childbirth, for example, a new mother was expected to rest for 40 days.</a:t>
            </a:r>
          </a:p>
          <a:p>
            <a:pPr algn="ctr">
              <a:lnSpc>
                <a:spcPct val="115000"/>
              </a:lnSpc>
              <a:buClr>
                <a:srgbClr val="000000"/>
              </a:buClr>
            </a:pPr>
            <a:endParaRPr lang="en-US" sz="1650" dirty="0">
              <a:solidFill>
                <a:srgbClr val="181818"/>
              </a:solidFill>
              <a:highlight>
                <a:srgbClr val="FFFFFF"/>
              </a:highlight>
              <a:latin typeface="Roboto"/>
              <a:ea typeface="Roboto"/>
              <a:cs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242549"/>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Your Turn </a:t>
            </a:r>
            <a:endParaRPr dirty="0"/>
          </a:p>
        </p:txBody>
      </p:sp>
      <p:sp>
        <p:nvSpPr>
          <p:cNvPr id="94" name="Google Shape;94;p17"/>
          <p:cNvSpPr txBox="1">
            <a:spLocks noGrp="1"/>
          </p:cNvSpPr>
          <p:nvPr>
            <p:ph type="body" idx="1"/>
          </p:nvPr>
        </p:nvSpPr>
        <p:spPr>
          <a:xfrm>
            <a:off x="311700" y="815249"/>
            <a:ext cx="8520600" cy="3416400"/>
          </a:xfrm>
          <a:prstGeom prst="rect">
            <a:avLst/>
          </a:prstGeom>
        </p:spPr>
        <p:txBody>
          <a:bodyPr spcFirstLastPara="1" wrap="square" lIns="91425" tIns="91425" rIns="91425" bIns="91425" anchor="t" anchorCtr="0">
            <a:noAutofit/>
          </a:bodyPr>
          <a:lstStyle/>
          <a:p>
            <a:pPr marL="2286000" lvl="0" indent="0" algn="l" rtl="0">
              <a:spcBef>
                <a:spcPts val="0"/>
              </a:spcBef>
              <a:spcAft>
                <a:spcPts val="0"/>
              </a:spcAft>
              <a:buNone/>
            </a:pPr>
            <a:r>
              <a:rPr lang="en" sz="1500" dirty="0">
                <a:solidFill>
                  <a:srgbClr val="525252"/>
                </a:solidFill>
                <a:highlight>
                  <a:srgbClr val="FFFFFF"/>
                </a:highlight>
                <a:latin typeface="Roboto"/>
                <a:ea typeface="Roboto"/>
                <a:cs typeface="Roboto"/>
                <a:sym typeface="Roboto"/>
              </a:rPr>
              <a:t>  What is the history of the word “muscle”? </a:t>
            </a:r>
            <a:endParaRPr sz="1500" dirty="0">
              <a:solidFill>
                <a:srgbClr val="525252"/>
              </a:solidFill>
              <a:highlight>
                <a:srgbClr val="FFFFFF"/>
              </a:highlight>
              <a:latin typeface="Roboto"/>
              <a:ea typeface="Roboto"/>
              <a:cs typeface="Roboto"/>
              <a:sym typeface="Roboto"/>
            </a:endParaRPr>
          </a:p>
          <a:p>
            <a:pPr marL="457200" lvl="0" indent="-323850" algn="l" rtl="0">
              <a:spcBef>
                <a:spcPts val="1600"/>
              </a:spcBef>
              <a:spcAft>
                <a:spcPts val="0"/>
              </a:spcAft>
              <a:buClr>
                <a:srgbClr val="525252"/>
              </a:buClr>
              <a:buSzPts val="1500"/>
              <a:buFont typeface="Roboto"/>
              <a:buAutoNum type="arabicPeriod"/>
            </a:pPr>
            <a:r>
              <a:rPr lang="en" sz="1500" dirty="0">
                <a:solidFill>
                  <a:srgbClr val="525252"/>
                </a:solidFill>
                <a:highlight>
                  <a:srgbClr val="FFFFFF"/>
                </a:highlight>
                <a:latin typeface="Roboto"/>
                <a:ea typeface="Roboto"/>
                <a:cs typeface="Roboto"/>
                <a:sym typeface="Roboto"/>
              </a:rPr>
              <a:t> Fill in the blank (5 minutes).</a:t>
            </a:r>
            <a:endParaRPr sz="1500" dirty="0">
              <a:solidFill>
                <a:srgbClr val="525252"/>
              </a:solidFill>
              <a:highlight>
                <a:srgbClr val="FFFFFF"/>
              </a:highlight>
              <a:latin typeface="Roboto"/>
              <a:ea typeface="Roboto"/>
              <a:cs typeface="Roboto"/>
              <a:sym typeface="Roboto"/>
            </a:endParaRPr>
          </a:p>
          <a:p>
            <a:pPr marL="457200" lvl="0" indent="-323850" algn="l" rtl="0">
              <a:spcBef>
                <a:spcPts val="0"/>
              </a:spcBef>
              <a:spcAft>
                <a:spcPts val="0"/>
              </a:spcAft>
              <a:buClr>
                <a:srgbClr val="525252"/>
              </a:buClr>
              <a:buSzPts val="1500"/>
              <a:buFont typeface="Roboto"/>
              <a:buAutoNum type="arabicPeriod"/>
            </a:pPr>
            <a:r>
              <a:rPr lang="en" sz="1500" dirty="0">
                <a:solidFill>
                  <a:srgbClr val="525252"/>
                </a:solidFill>
                <a:highlight>
                  <a:srgbClr val="FFFFFF"/>
                </a:highlight>
                <a:latin typeface="Roboto"/>
                <a:ea typeface="Roboto"/>
                <a:cs typeface="Roboto"/>
                <a:sym typeface="Roboto"/>
              </a:rPr>
              <a:t>Send your answer in a private chat to me.</a:t>
            </a:r>
            <a:endParaRPr sz="1500" dirty="0">
              <a:solidFill>
                <a:srgbClr val="525252"/>
              </a:solidFill>
              <a:highlight>
                <a:srgbClr val="FFFFFF"/>
              </a:highlight>
              <a:latin typeface="Roboto"/>
              <a:ea typeface="Roboto"/>
              <a:cs typeface="Roboto"/>
              <a:sym typeface="Roboto"/>
            </a:endParaRPr>
          </a:p>
          <a:p>
            <a:pPr marL="457200" lvl="0" indent="-323850" algn="l" rtl="0">
              <a:spcBef>
                <a:spcPts val="0"/>
              </a:spcBef>
              <a:spcAft>
                <a:spcPts val="0"/>
              </a:spcAft>
              <a:buClr>
                <a:srgbClr val="525252"/>
              </a:buClr>
              <a:buSzPts val="1500"/>
              <a:buFont typeface="Roboto"/>
              <a:buAutoNum type="arabicPeriod"/>
            </a:pPr>
            <a:r>
              <a:rPr lang="en" sz="1500" dirty="0">
                <a:solidFill>
                  <a:srgbClr val="525252"/>
                </a:solidFill>
                <a:highlight>
                  <a:srgbClr val="FFFFFF"/>
                </a:highlight>
                <a:latin typeface="Roboto"/>
                <a:ea typeface="Roboto"/>
                <a:cs typeface="Roboto"/>
                <a:sym typeface="Roboto"/>
              </a:rPr>
              <a:t>I will put all your answers on a google doc, and we’ll vote for the one we think is right.  </a:t>
            </a:r>
            <a:endParaRPr sz="1500" dirty="0">
              <a:solidFill>
                <a:srgbClr val="525252"/>
              </a:solidFill>
              <a:highlight>
                <a:srgbClr val="FFFFFF"/>
              </a:highlight>
              <a:latin typeface="Roboto"/>
              <a:ea typeface="Roboto"/>
              <a:cs typeface="Roboto"/>
              <a:sym typeface="Roboto"/>
            </a:endParaRPr>
          </a:p>
          <a:p>
            <a:pPr marL="457200" lvl="0" indent="-323850" algn="l" rtl="0">
              <a:spcBef>
                <a:spcPts val="0"/>
              </a:spcBef>
              <a:spcAft>
                <a:spcPts val="0"/>
              </a:spcAft>
              <a:buClr>
                <a:srgbClr val="525252"/>
              </a:buClr>
              <a:buSzPts val="1500"/>
              <a:buFont typeface="Roboto"/>
              <a:buAutoNum type="arabicPeriod"/>
            </a:pPr>
            <a:r>
              <a:rPr lang="en" sz="1500" dirty="0">
                <a:solidFill>
                  <a:srgbClr val="525252"/>
                </a:solidFill>
                <a:highlight>
                  <a:srgbClr val="FFFFFF"/>
                </a:highlight>
                <a:latin typeface="Roboto"/>
                <a:ea typeface="Roboto"/>
                <a:cs typeface="Roboto"/>
                <a:sym typeface="Roboto"/>
              </a:rPr>
              <a:t>If you get the most votes, you win!  </a:t>
            </a:r>
            <a:endParaRPr sz="1500" dirty="0">
              <a:solidFill>
                <a:srgbClr val="525252"/>
              </a:solidFill>
              <a:highlight>
                <a:srgbClr val="FFFFFF"/>
              </a:highlight>
              <a:latin typeface="Roboto"/>
              <a:ea typeface="Roboto"/>
              <a:cs typeface="Roboto"/>
              <a:sym typeface="Roboto"/>
            </a:endParaRPr>
          </a:p>
          <a:p>
            <a:pPr marL="0" lvl="0" indent="0" algn="ctr" rtl="0">
              <a:spcBef>
                <a:spcPts val="1600"/>
              </a:spcBef>
              <a:spcAft>
                <a:spcPts val="0"/>
              </a:spcAft>
              <a:buNone/>
            </a:pPr>
            <a:r>
              <a:rPr lang="en" sz="1500" dirty="0">
                <a:solidFill>
                  <a:srgbClr val="525252"/>
                </a:solidFill>
                <a:highlight>
                  <a:srgbClr val="FFFFFF"/>
                </a:highlight>
                <a:latin typeface="Roboto"/>
                <a:ea typeface="Roboto"/>
                <a:cs typeface="Roboto"/>
                <a:sym typeface="Roboto"/>
              </a:rPr>
              <a:t>The word ‘</a:t>
            </a:r>
            <a:r>
              <a:rPr lang="en" sz="1500" b="1" dirty="0">
                <a:solidFill>
                  <a:srgbClr val="525252"/>
                </a:solidFill>
                <a:latin typeface="Roboto"/>
                <a:ea typeface="Roboto"/>
                <a:cs typeface="Roboto"/>
                <a:sym typeface="Roboto"/>
              </a:rPr>
              <a:t>muscle</a:t>
            </a:r>
            <a:r>
              <a:rPr lang="en" sz="1500" dirty="0">
                <a:solidFill>
                  <a:srgbClr val="525252"/>
                </a:solidFill>
                <a:highlight>
                  <a:srgbClr val="FFFFFF"/>
                </a:highlight>
                <a:latin typeface="Roboto"/>
                <a:ea typeface="Roboto"/>
                <a:cs typeface="Roboto"/>
                <a:sym typeface="Roboto"/>
              </a:rPr>
              <a:t>’ comes from ___________________________________ (insert 1-2 sentences).</a:t>
            </a:r>
            <a:endParaRPr sz="1500" dirty="0">
              <a:solidFill>
                <a:srgbClr val="525252"/>
              </a:solidFill>
              <a:highlight>
                <a:srgbClr val="FFFFFF"/>
              </a:highlight>
              <a:latin typeface="Roboto"/>
              <a:ea typeface="Roboto"/>
              <a:cs typeface="Roboto"/>
              <a:sym typeface="Roboto"/>
            </a:endParaRPr>
          </a:p>
          <a:p>
            <a:pPr marL="914400" lvl="0" indent="-317500" algn="l" rtl="0">
              <a:lnSpc>
                <a:spcPct val="100000"/>
              </a:lnSpc>
              <a:spcBef>
                <a:spcPts val="1600"/>
              </a:spcBef>
              <a:spcAft>
                <a:spcPts val="0"/>
              </a:spcAft>
              <a:buClr>
                <a:srgbClr val="000000"/>
              </a:buClr>
              <a:buSzPts val="1400"/>
              <a:buChar char="●"/>
            </a:pPr>
            <a:r>
              <a:rPr lang="en" sz="1500" dirty="0">
                <a:solidFill>
                  <a:srgbClr val="525252"/>
                </a:solidFill>
                <a:highlight>
                  <a:srgbClr val="FFFF00"/>
                </a:highlight>
                <a:latin typeface="Roboto"/>
                <a:ea typeface="Roboto"/>
                <a:cs typeface="Roboto"/>
                <a:sym typeface="Roboto"/>
              </a:rPr>
              <a:t>What is the history of this word?  </a:t>
            </a:r>
            <a:endParaRPr sz="1500" dirty="0">
              <a:solidFill>
                <a:srgbClr val="525252"/>
              </a:solidFill>
              <a:highlight>
                <a:srgbClr val="FFFF00"/>
              </a:highlight>
              <a:latin typeface="Roboto"/>
              <a:ea typeface="Roboto"/>
              <a:cs typeface="Roboto"/>
              <a:sym typeface="Roboto"/>
            </a:endParaRPr>
          </a:p>
          <a:p>
            <a:pPr marL="0" lvl="0" indent="0" algn="l" rtl="0">
              <a:lnSpc>
                <a:spcPct val="100000"/>
              </a:lnSpc>
              <a:spcBef>
                <a:spcPts val="0"/>
              </a:spcBef>
              <a:spcAft>
                <a:spcPts val="0"/>
              </a:spcAft>
              <a:buNone/>
            </a:pPr>
            <a:endParaRPr sz="1500" dirty="0">
              <a:solidFill>
                <a:srgbClr val="525252"/>
              </a:solidFill>
              <a:highlight>
                <a:srgbClr val="FFFF00"/>
              </a:highlight>
              <a:latin typeface="Roboto"/>
              <a:ea typeface="Roboto"/>
              <a:cs typeface="Roboto"/>
              <a:sym typeface="Roboto"/>
            </a:endParaRPr>
          </a:p>
          <a:p>
            <a:pPr marL="914400" lvl="0" indent="-317500" algn="l" rtl="0">
              <a:lnSpc>
                <a:spcPct val="100000"/>
              </a:lnSpc>
              <a:spcBef>
                <a:spcPts val="0"/>
              </a:spcBef>
              <a:spcAft>
                <a:spcPts val="0"/>
              </a:spcAft>
              <a:buClr>
                <a:srgbClr val="000000"/>
              </a:buClr>
              <a:buSzPts val="1400"/>
              <a:buChar char="●"/>
            </a:pPr>
            <a:r>
              <a:rPr lang="en" sz="1500" dirty="0">
                <a:solidFill>
                  <a:srgbClr val="525252"/>
                </a:solidFill>
                <a:highlight>
                  <a:srgbClr val="FFFF00"/>
                </a:highlight>
                <a:latin typeface="Roboto"/>
                <a:ea typeface="Roboto"/>
                <a:cs typeface="Roboto"/>
                <a:sym typeface="Roboto"/>
              </a:rPr>
              <a:t>Where did it come from? </a:t>
            </a:r>
            <a:endParaRPr sz="1500" dirty="0">
              <a:solidFill>
                <a:srgbClr val="525252"/>
              </a:solidFill>
              <a:highlight>
                <a:srgbClr val="FFFF00"/>
              </a:highlight>
              <a:latin typeface="Roboto"/>
              <a:ea typeface="Roboto"/>
              <a:cs typeface="Roboto"/>
              <a:sym typeface="Roboto"/>
            </a:endParaRPr>
          </a:p>
          <a:p>
            <a:pPr marL="0" lvl="0" indent="0" algn="l" rtl="0">
              <a:lnSpc>
                <a:spcPct val="100000"/>
              </a:lnSpc>
              <a:spcBef>
                <a:spcPts val="0"/>
              </a:spcBef>
              <a:spcAft>
                <a:spcPts val="0"/>
              </a:spcAft>
              <a:buNone/>
            </a:pPr>
            <a:endParaRPr sz="1500" dirty="0">
              <a:solidFill>
                <a:srgbClr val="525252"/>
              </a:solidFill>
              <a:highlight>
                <a:srgbClr val="FFFF00"/>
              </a:highlight>
              <a:latin typeface="Roboto"/>
              <a:ea typeface="Roboto"/>
              <a:cs typeface="Roboto"/>
              <a:sym typeface="Roboto"/>
            </a:endParaRPr>
          </a:p>
          <a:p>
            <a:pPr marL="914400" lvl="0" indent="-317500" algn="l" rtl="0">
              <a:lnSpc>
                <a:spcPct val="100000"/>
              </a:lnSpc>
              <a:spcBef>
                <a:spcPts val="0"/>
              </a:spcBef>
              <a:spcAft>
                <a:spcPts val="0"/>
              </a:spcAft>
              <a:buClr>
                <a:srgbClr val="000000"/>
              </a:buClr>
              <a:buSzPts val="1400"/>
              <a:buChar char="●"/>
            </a:pPr>
            <a:r>
              <a:rPr lang="en" sz="1500" dirty="0">
                <a:solidFill>
                  <a:srgbClr val="525252"/>
                </a:solidFill>
                <a:highlight>
                  <a:srgbClr val="FFFF00"/>
                </a:highlight>
                <a:latin typeface="Roboto"/>
                <a:ea typeface="Roboto"/>
                <a:cs typeface="Roboto"/>
                <a:sym typeface="Roboto"/>
              </a:rPr>
              <a:t>Do any of the word parts remind you of another word? </a:t>
            </a:r>
            <a:endParaRPr sz="1500" dirty="0">
              <a:solidFill>
                <a:srgbClr val="525252"/>
              </a:solidFill>
              <a:highlight>
                <a:srgbClr val="FFFF00"/>
              </a:highlight>
              <a:latin typeface="Roboto"/>
              <a:ea typeface="Roboto"/>
              <a:cs typeface="Roboto"/>
              <a:sym typeface="Roboto"/>
            </a:endParaRPr>
          </a:p>
          <a:p>
            <a:pPr marL="0" lvl="0" indent="0" algn="l" rtl="0">
              <a:spcBef>
                <a:spcPts val="0"/>
              </a:spcBef>
              <a:spcAft>
                <a:spcPts val="1600"/>
              </a:spcAft>
              <a:buNone/>
            </a:pPr>
            <a:endParaRPr sz="1500" dirty="0">
              <a:solidFill>
                <a:srgbClr val="525252"/>
              </a:solidFill>
              <a:highlight>
                <a:srgbClr val="FFFF00"/>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body" idx="1"/>
          </p:nvPr>
        </p:nvSpPr>
        <p:spPr>
          <a:xfrm>
            <a:off x="229657" y="1237588"/>
            <a:ext cx="8573100" cy="3650907"/>
          </a:xfrm>
          <a:prstGeom prst="rect">
            <a:avLst/>
          </a:prstGeom>
        </p:spPr>
        <p:txBody>
          <a:bodyPr spcFirstLastPara="1" wrap="square" lIns="91425" tIns="91425" rIns="91425" bIns="91425" anchor="t" anchorCtr="0">
            <a:noAutofit/>
          </a:bodyPr>
          <a:lstStyle/>
          <a:p>
            <a:pPr marL="457200" lvl="0" indent="-311150" algn="l" rtl="0">
              <a:lnSpc>
                <a:spcPct val="150000"/>
              </a:lnSpc>
              <a:spcBef>
                <a:spcPts val="0"/>
              </a:spcBef>
              <a:spcAft>
                <a:spcPts val="0"/>
              </a:spcAft>
              <a:buSzPts val="1300"/>
              <a:buAutoNum type="arabicPeriod"/>
            </a:pPr>
            <a:r>
              <a:rPr lang="en" sz="1100" dirty="0">
                <a:latin typeface="+mj-lt"/>
              </a:rPr>
              <a:t>The word 'muscle' comes from a root in Rome which means strong, and a part in the body where your strength comes from. Where 'muscle' comes from is probably difficult to place in origin. </a:t>
            </a:r>
            <a:endParaRPr sz="1100" dirty="0">
              <a:latin typeface="+mj-lt"/>
            </a:endParaRPr>
          </a:p>
          <a:p>
            <a:pPr marL="457200" lvl="0" indent="-298450" algn="l" rtl="0">
              <a:lnSpc>
                <a:spcPct val="150000"/>
              </a:lnSpc>
              <a:spcBef>
                <a:spcPts val="0"/>
              </a:spcBef>
              <a:spcAft>
                <a:spcPts val="0"/>
              </a:spcAft>
              <a:buSzPts val="1100"/>
              <a:buAutoNum type="arabicPeriod"/>
            </a:pPr>
            <a:r>
              <a:rPr lang="en" sz="1100" dirty="0">
                <a:latin typeface="+mj-lt"/>
              </a:rPr>
              <a:t>The word muscle came from an enormous giant who was named Bob. Bob was a giant who had trillions of muscles, he was kind enough to trade his muscles for food. </a:t>
            </a:r>
            <a:endParaRPr sz="1100" dirty="0">
              <a:latin typeface="+mj-lt"/>
            </a:endParaRPr>
          </a:p>
          <a:p>
            <a:pPr marL="457200" lvl="0" indent="-298450" algn="l" rtl="0">
              <a:lnSpc>
                <a:spcPct val="150000"/>
              </a:lnSpc>
              <a:spcBef>
                <a:spcPts val="0"/>
              </a:spcBef>
              <a:spcAft>
                <a:spcPts val="0"/>
              </a:spcAft>
              <a:buSzPts val="1100"/>
              <a:buAutoNum type="arabicPeriod"/>
            </a:pPr>
            <a:r>
              <a:rPr lang="en" sz="1100" dirty="0">
                <a:solidFill>
                  <a:srgbClr val="525252"/>
                </a:solidFill>
                <a:highlight>
                  <a:srgbClr val="FFFFFF"/>
                </a:highlight>
                <a:latin typeface="+mj-lt"/>
                <a:ea typeface="Roboto"/>
                <a:cs typeface="Roboto"/>
                <a:sym typeface="Roboto"/>
              </a:rPr>
              <a:t>The word muscle comes from Rome and it meant monstro which means monsters. And they are scary and when you see your bone you are scared.  </a:t>
            </a:r>
            <a:endParaRPr sz="1100" dirty="0">
              <a:solidFill>
                <a:srgbClr val="525252"/>
              </a:solidFill>
              <a:highlight>
                <a:srgbClr val="FFFFFF"/>
              </a:highlight>
              <a:latin typeface="+mj-lt"/>
              <a:ea typeface="Roboto"/>
              <a:cs typeface="Roboto"/>
              <a:sym typeface="Roboto"/>
            </a:endParaRPr>
          </a:p>
          <a:p>
            <a:pPr marL="457200" lvl="0" indent="-298450" algn="l" rtl="0">
              <a:lnSpc>
                <a:spcPct val="150000"/>
              </a:lnSpc>
              <a:spcBef>
                <a:spcPts val="0"/>
              </a:spcBef>
              <a:spcAft>
                <a:spcPts val="0"/>
              </a:spcAft>
              <a:buSzPts val="1100"/>
              <a:buAutoNum type="arabicPeriod"/>
            </a:pPr>
            <a:r>
              <a:rPr lang="en" sz="1100" dirty="0">
                <a:solidFill>
                  <a:srgbClr val="525252"/>
                </a:solidFill>
                <a:latin typeface="+mj-lt"/>
                <a:ea typeface="Roboto"/>
                <a:cs typeface="Roboto"/>
                <a:sym typeface="Roboto"/>
              </a:rPr>
              <a:t>When doctors were first looking at muscles in the biceps and calves doctors though it looked like mice running under the skin. </a:t>
            </a:r>
            <a:endParaRPr sz="1100" dirty="0">
              <a:solidFill>
                <a:srgbClr val="525252"/>
              </a:solidFill>
              <a:latin typeface="+mj-lt"/>
              <a:ea typeface="Roboto"/>
              <a:cs typeface="Roboto"/>
              <a:sym typeface="Roboto"/>
            </a:endParaRPr>
          </a:p>
          <a:p>
            <a:pPr marL="457200" lvl="0" indent="-298450" algn="l" rtl="0">
              <a:lnSpc>
                <a:spcPct val="150000"/>
              </a:lnSpc>
              <a:spcBef>
                <a:spcPts val="0"/>
              </a:spcBef>
              <a:spcAft>
                <a:spcPts val="0"/>
              </a:spcAft>
              <a:buClr>
                <a:srgbClr val="525252"/>
              </a:buClr>
              <a:buSzPts val="1100"/>
              <a:buFont typeface="Roboto"/>
              <a:buAutoNum type="arabicPeriod"/>
            </a:pPr>
            <a:r>
              <a:rPr lang="en" sz="1100" dirty="0">
                <a:solidFill>
                  <a:srgbClr val="525252"/>
                </a:solidFill>
                <a:highlight>
                  <a:srgbClr val="FFFFFF"/>
                </a:highlight>
                <a:latin typeface="+mj-lt"/>
                <a:ea typeface="Roboto"/>
                <a:cs typeface="Roboto"/>
                <a:sym typeface="Roboto"/>
              </a:rPr>
              <a:t> The word “muscle” came from the word masculine. A long time ago, men were seen as superior, because they were bigger and stronger. Men also had a lot more muscles because of them hunting all the time. Then they said, what will we call this thing that makes you strong? Well clearly, only men can be strong. And they are very masculine, so we will call it a muscle.</a:t>
            </a:r>
            <a:endParaRPr sz="1100" dirty="0">
              <a:solidFill>
                <a:srgbClr val="525252"/>
              </a:solidFill>
              <a:highlight>
                <a:srgbClr val="FFFFFF"/>
              </a:highlight>
              <a:latin typeface="+mj-lt"/>
              <a:ea typeface="Roboto"/>
              <a:cs typeface="Roboto"/>
              <a:sym typeface="Roboto"/>
            </a:endParaRPr>
          </a:p>
          <a:p>
            <a:pPr marL="457200" lvl="0" indent="-298450" algn="l" rtl="0">
              <a:lnSpc>
                <a:spcPct val="150000"/>
              </a:lnSpc>
              <a:spcBef>
                <a:spcPts val="0"/>
              </a:spcBef>
              <a:spcAft>
                <a:spcPts val="0"/>
              </a:spcAft>
              <a:buClr>
                <a:srgbClr val="525252"/>
              </a:buClr>
              <a:buSzPts val="1100"/>
              <a:buFont typeface="Roboto"/>
              <a:buAutoNum type="arabicPeriod"/>
            </a:pPr>
            <a:r>
              <a:rPr lang="en" sz="1100" dirty="0">
                <a:latin typeface="+mj-lt"/>
              </a:rPr>
              <a:t>The word muscle comes from America.  A person was stung by bees, they saw a large bump on their arm. So he rushed to the doctors and even the doctors didn't know what it is, so they decided to give it a name, muscle because it almost look like the mussel shell.</a:t>
            </a:r>
            <a:endParaRPr lang="en-US" sz="1100" dirty="0">
              <a:latin typeface="+mj-lt"/>
            </a:endParaRPr>
          </a:p>
          <a:p>
            <a:pPr marL="457200" lvl="0" indent="-298450" algn="l" rtl="0">
              <a:lnSpc>
                <a:spcPct val="150000"/>
              </a:lnSpc>
              <a:spcBef>
                <a:spcPts val="0"/>
              </a:spcBef>
              <a:spcAft>
                <a:spcPts val="0"/>
              </a:spcAft>
              <a:buClr>
                <a:srgbClr val="525252"/>
              </a:buClr>
              <a:buSzPts val="1100"/>
              <a:buFont typeface="Roboto"/>
              <a:buAutoNum type="arabicPeriod"/>
            </a:pPr>
            <a:r>
              <a:rPr lang="en" sz="1100" dirty="0">
                <a:latin typeface="+mj-lt"/>
              </a:rPr>
              <a:t>The word muscle comes from CrossFit people.   The word muscle comes from the Incredible Hulk.  He did too much CrossFit. </a:t>
            </a:r>
            <a:endParaRPr sz="1100" dirty="0">
              <a:latin typeface="+mj-lt"/>
            </a:endParaRPr>
          </a:p>
          <a:p>
            <a:pPr marL="457200" lvl="0" indent="0" algn="l" rtl="0">
              <a:lnSpc>
                <a:spcPct val="150000"/>
              </a:lnSpc>
              <a:spcBef>
                <a:spcPts val="1600"/>
              </a:spcBef>
              <a:spcAft>
                <a:spcPts val="1600"/>
              </a:spcAft>
              <a:buNone/>
            </a:pPr>
            <a:endParaRPr sz="1200" dirty="0">
              <a:latin typeface="+mj-lt"/>
            </a:endParaRPr>
          </a:p>
        </p:txBody>
      </p:sp>
      <p:sp>
        <p:nvSpPr>
          <p:cNvPr id="100" name="Google Shape;100;p18"/>
          <p:cNvSpPr txBox="1"/>
          <p:nvPr/>
        </p:nvSpPr>
        <p:spPr>
          <a:xfrm>
            <a:off x="1982550" y="0"/>
            <a:ext cx="4661100" cy="54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i="1" dirty="0"/>
              <a:t>Directions</a:t>
            </a:r>
            <a:endParaRPr b="1" i="1" dirty="0"/>
          </a:p>
          <a:p>
            <a:pPr marL="457200" lvl="0" indent="-292100" algn="l" rtl="0">
              <a:spcBef>
                <a:spcPts val="0"/>
              </a:spcBef>
              <a:spcAft>
                <a:spcPts val="0"/>
              </a:spcAft>
              <a:buSzPts val="1000"/>
              <a:buChar char="●"/>
            </a:pPr>
            <a:r>
              <a:rPr lang="en" sz="1000" dirty="0"/>
              <a:t>After students send their responses put them all on one page (including the real word origin–</a:t>
            </a:r>
            <a:r>
              <a:rPr lang="en-US" sz="1000" dirty="0"/>
              <a:t> sample below</a:t>
            </a:r>
            <a:r>
              <a:rPr lang="en" sz="1000" dirty="0"/>
              <a:t>).  </a:t>
            </a:r>
            <a:endParaRPr sz="1000" dirty="0"/>
          </a:p>
          <a:p>
            <a:pPr marL="457200" lvl="0" indent="-292100" algn="l" rtl="0">
              <a:spcBef>
                <a:spcPts val="0"/>
              </a:spcBef>
              <a:spcAft>
                <a:spcPts val="0"/>
              </a:spcAft>
              <a:buSzPts val="1000"/>
              <a:buChar char="●"/>
            </a:pPr>
            <a:r>
              <a:rPr lang="en" sz="1000" dirty="0"/>
              <a:t>Be sure to correct any spelling/grammatical errors.</a:t>
            </a:r>
            <a:r>
              <a:rPr lang="en" dirty="0"/>
              <a:t> </a:t>
            </a:r>
            <a:endParaRPr dirty="0"/>
          </a:p>
          <a:p>
            <a:pPr marL="457200" lvl="0" indent="-292100" algn="l" rtl="0">
              <a:spcBef>
                <a:spcPts val="0"/>
              </a:spcBef>
              <a:spcAft>
                <a:spcPts val="0"/>
              </a:spcAft>
              <a:buSzPts val="1000"/>
              <a:buChar char="●"/>
            </a:pPr>
            <a:r>
              <a:rPr lang="en" sz="1000" dirty="0"/>
              <a:t>Have students vote.  1 point if someone chooses your answer, and 1 point if you choose the real answer. </a:t>
            </a:r>
            <a:endParaRPr sz="1000" dirty="0"/>
          </a:p>
        </p:txBody>
      </p:sp>
      <p:sp>
        <p:nvSpPr>
          <p:cNvPr id="3" name="Title 2">
            <a:extLst>
              <a:ext uri="{FF2B5EF4-FFF2-40B4-BE49-F238E27FC236}">
                <a16:creationId xmlns:a16="http://schemas.microsoft.com/office/drawing/2014/main" id="{398C07CE-75E7-4C8D-B692-78ACC85C5A35}"/>
              </a:ext>
            </a:extLst>
          </p:cNvPr>
          <p:cNvSpPr>
            <a:spLocks noGrp="1"/>
          </p:cNvSpPr>
          <p:nvPr>
            <p:ph type="title"/>
          </p:nvPr>
        </p:nvSpPr>
        <p:spPr>
          <a:xfrm>
            <a:off x="3111204" y="1054625"/>
            <a:ext cx="2403791" cy="572700"/>
          </a:xfrm>
        </p:spPr>
        <p:txBody>
          <a:bodyPr/>
          <a:lstStyle/>
          <a:p>
            <a:pPr algn="ctr" rtl="0"/>
            <a:r>
              <a:rPr lang="en-US" sz="1400" b="0" i="1" dirty="0">
                <a:solidFill>
                  <a:srgbClr val="000000"/>
                </a:solidFill>
                <a:effectLst/>
                <a:latin typeface="Arial" panose="020B0604020202020204" pitchFamily="34" charset="0"/>
                <a:ea typeface="Arial" panose="020B0604020202020204" pitchFamily="34" charset="0"/>
                <a:cs typeface="Arial" panose="020B0604020202020204" pitchFamily="34" charset="0"/>
              </a:rPr>
              <a:t>Sample Student Responses</a:t>
            </a:r>
            <a:endParaRPr lang="en-US" dirty="0">
              <a:effectLst/>
            </a:endParaRPr>
          </a:p>
          <a:p>
            <a:pPr algn="ct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Official Answer</a:t>
            </a:r>
            <a:endParaRPr dirty="0"/>
          </a:p>
        </p:txBody>
      </p:sp>
      <p:sp>
        <p:nvSpPr>
          <p:cNvPr id="106" name="Google Shape;10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500">
                <a:solidFill>
                  <a:srgbClr val="525252"/>
                </a:solidFill>
                <a:highlight>
                  <a:srgbClr val="FFFFFF"/>
                </a:highlight>
                <a:latin typeface="Roboto"/>
                <a:ea typeface="Roboto"/>
                <a:cs typeface="Roboto"/>
                <a:sym typeface="Roboto"/>
              </a:rPr>
              <a:t>The word ‘</a:t>
            </a:r>
            <a:r>
              <a:rPr lang="en" sz="1500" b="1">
                <a:solidFill>
                  <a:srgbClr val="525252"/>
                </a:solidFill>
                <a:latin typeface="Roboto"/>
                <a:ea typeface="Roboto"/>
                <a:cs typeface="Roboto"/>
                <a:sym typeface="Roboto"/>
              </a:rPr>
              <a:t>muscle</a:t>
            </a:r>
            <a:r>
              <a:rPr lang="en" sz="1500">
                <a:solidFill>
                  <a:srgbClr val="525252"/>
                </a:solidFill>
                <a:highlight>
                  <a:srgbClr val="FFFFFF"/>
                </a:highlight>
                <a:latin typeface="Roboto"/>
                <a:ea typeface="Roboto"/>
                <a:cs typeface="Roboto"/>
                <a:sym typeface="Roboto"/>
              </a:rPr>
              <a:t>’ is derived from the Latin word “musculus”, which translates to “little mouse”. When physicians were first observing the musculature, it is said that they remarked that the muscles in the biceps and calves (most notably) looked like mice running under the skin.</a:t>
            </a:r>
            <a:endParaRPr/>
          </a:p>
        </p:txBody>
      </p:sp>
      <p:pic>
        <p:nvPicPr>
          <p:cNvPr id="107" name="Google Shape;107;p19" descr="Muscles of the Arm"/>
          <p:cNvPicPr preferRelativeResize="0"/>
          <p:nvPr/>
        </p:nvPicPr>
        <p:blipFill>
          <a:blip r:embed="rId3">
            <a:alphaModFix/>
          </a:blip>
          <a:stretch>
            <a:fillRect/>
          </a:stretch>
        </p:blipFill>
        <p:spPr>
          <a:xfrm>
            <a:off x="2917650" y="2354525"/>
            <a:ext cx="3308691" cy="2588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7" name="Picture 5" descr="State of California: Department of Education">
            <a:extLst>
              <a:ext uri="{FF2B5EF4-FFF2-40B4-BE49-F238E27FC236}">
                <a16:creationId xmlns:a16="http://schemas.microsoft.com/office/drawing/2014/main" id="{C39DEAB9-39B0-7242-967C-B468ED18FF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1723" y="370270"/>
            <a:ext cx="1451372" cy="1531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78" name="Picture 9" descr="Napa County Office of Education">
            <a:extLst>
              <a:ext uri="{FF2B5EF4-FFF2-40B4-BE49-F238E27FC236}">
                <a16:creationId xmlns:a16="http://schemas.microsoft.com/office/drawing/2014/main" id="{3F197C16-5FC1-F947-A78B-CC44A8D34C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9089" y="2282414"/>
            <a:ext cx="1818085" cy="1574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79" name="Picture 11" descr="CALI Reads: California Adolescent Literacy Initiative">
            <a:extLst>
              <a:ext uri="{FF2B5EF4-FFF2-40B4-BE49-F238E27FC236}">
                <a16:creationId xmlns:a16="http://schemas.microsoft.com/office/drawing/2014/main" id="{0E8D410E-C5F3-E94E-9EC3-E71494919F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5892" y="2391951"/>
            <a:ext cx="1828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0" name="Picture 13" descr="IDEAs that Work: U.S. Office of Special Education Programs">
            <a:extLst>
              <a:ext uri="{FF2B5EF4-FFF2-40B4-BE49-F238E27FC236}">
                <a16:creationId xmlns:a16="http://schemas.microsoft.com/office/drawing/2014/main" id="{6A8E1EA1-113A-F246-840C-4144648AB5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5651" y="379795"/>
            <a:ext cx="1816894" cy="1521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A99C2EF0-EAEC-4475-AEB6-49F6FCDE9225}"/>
              </a:ext>
            </a:extLst>
          </p:cNvPr>
          <p:cNvSpPr>
            <a:spLocks noGrp="1"/>
          </p:cNvSpPr>
          <p:nvPr>
            <p:ph type="ctrTitle"/>
          </p:nvPr>
        </p:nvSpPr>
        <p:spPr>
          <a:xfrm>
            <a:off x="1273825" y="3932739"/>
            <a:ext cx="6858000" cy="83096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buFont typeface="Wingdings 3" pitchFamily="2" charset="2"/>
            </a:pPr>
            <a:r>
              <a:rPr lang="en-US" sz="1050" dirty="0">
                <a:latin typeface="Arial" panose="020B0604020202020204" pitchFamily="34" charset="0"/>
                <a:ea typeface="+mn-ea"/>
                <a:cs typeface="Arial" panose="020B0604020202020204" pitchFamily="34" charset="0"/>
              </a:rPr>
              <a:t>The contents of this presentation were developed under a State Personnel Development Grant (</a:t>
            </a:r>
            <a:r>
              <a:rPr lang="en-US" sz="1050" dirty="0" err="1">
                <a:latin typeface="Arial" panose="020B0604020202020204" pitchFamily="34" charset="0"/>
                <a:ea typeface="+mn-ea"/>
                <a:cs typeface="Arial" panose="020B0604020202020204" pitchFamily="34" charset="0"/>
              </a:rPr>
              <a:t>SPDG</a:t>
            </a:r>
            <a:r>
              <a:rPr lang="en-US" sz="1050" dirty="0">
                <a:latin typeface="Arial" panose="020B0604020202020204" pitchFamily="34" charset="0"/>
                <a:ea typeface="+mn-ea"/>
                <a:cs typeface="Arial" panose="020B0604020202020204" pitchFamily="34" charset="0"/>
              </a:rPr>
              <a:t>) from the US Department of Education (CALI/Award #H323A170011), Project Officer, Latisha.Putney@ed.gov. However, the contents of this presentation do not necessarily represent the policy of the US Department of Education and no assumption of endorsement by the Federal government should be made.</a:t>
            </a:r>
          </a:p>
        </p:txBody>
      </p:sp>
    </p:spTree>
    <p:extLst>
      <p:ext uri="{BB962C8B-B14F-4D97-AF65-F5344CB8AC3E}">
        <p14:creationId xmlns:p14="http://schemas.microsoft.com/office/powerpoint/2010/main" val="149576027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824</Words>
  <Application>Microsoft Office PowerPoint</Application>
  <PresentationFormat>On-screen Show (16:9)</PresentationFormat>
  <Paragraphs>57</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Roboto</vt:lpstr>
      <vt:lpstr>Wingdings 3</vt:lpstr>
      <vt:lpstr>Simple Light</vt:lpstr>
      <vt:lpstr>quarantine-  A period of time when a person or animal is kept apart from others in case they are carrying a disease</vt:lpstr>
      <vt:lpstr>  It was spread by trading ships.  Fleas that lived on rats carried it, and it could be spread human to human, or surface to human. </vt:lpstr>
      <vt:lpstr>Dubrovnik, the city marked right here decided to stop the spread of the plague, ships were put into isolation on nearby islands for 30 days (trentino in Italian) for “the purpose of disinfection.” </vt:lpstr>
      <vt:lpstr>Why change to 40 days?  Religion.  According to Christian traditions: it rained for 40 days and 40 nights, and Jesus fasted in the wilderness for 40 days.      This idea of a 40-day period of purification had crossed over into health practices before the plague. After childbirth, for example, a new mother was expected to rest for 40 days. </vt:lpstr>
      <vt:lpstr>Your Turn </vt:lpstr>
      <vt:lpstr>Sample Student Responses </vt:lpstr>
      <vt:lpstr>Official Answer</vt:lpstr>
      <vt:lpstr>The contents of this presentation were developed under a State Personnel Development Grant (SPDG) from the US Department of Education (CALI/Award #H323A170011), Project Officer, Latisha.Putney@ed.gov. However, the contents of this presentation do not necessarily represent the policy of the US Department of Education and no assumption of endorsement by the Federal government should be made.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quarantine-  A period of time when a person or animal is kept apart from others in case they are carrying a disease</dc:title>
  <cp:lastModifiedBy>alan w</cp:lastModifiedBy>
  <cp:revision>1</cp:revision>
  <dcterms:modified xsi:type="dcterms:W3CDTF">2020-10-16T15:34:01Z</dcterms:modified>
</cp:coreProperties>
</file>