
<file path=[Content_Types].xml><?xml version="1.0" encoding="utf-8"?>
<Types xmlns="http://schemas.openxmlformats.org/package/2006/content-types">
  <Default Extension="bin" ContentType="audio/unknown"/>
  <Default Extension="doc" ContentType="application/msword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6"/>
  </p:notesMasterIdLst>
  <p:sldIdLst>
    <p:sldId id="256" r:id="rId2"/>
    <p:sldId id="257" r:id="rId3"/>
    <p:sldId id="283" r:id="rId4"/>
    <p:sldId id="258" r:id="rId5"/>
    <p:sldId id="284" r:id="rId6"/>
    <p:sldId id="259" r:id="rId7"/>
    <p:sldId id="285" r:id="rId8"/>
    <p:sldId id="260" r:id="rId9"/>
    <p:sldId id="286" r:id="rId10"/>
    <p:sldId id="261" r:id="rId11"/>
    <p:sldId id="287" r:id="rId12"/>
    <p:sldId id="262" r:id="rId13"/>
    <p:sldId id="288" r:id="rId14"/>
    <p:sldId id="263" r:id="rId15"/>
    <p:sldId id="289" r:id="rId16"/>
    <p:sldId id="264" r:id="rId17"/>
    <p:sldId id="290" r:id="rId18"/>
    <p:sldId id="265" r:id="rId19"/>
    <p:sldId id="291" r:id="rId20"/>
    <p:sldId id="266" r:id="rId21"/>
    <p:sldId id="292" r:id="rId22"/>
    <p:sldId id="267" r:id="rId23"/>
    <p:sldId id="293" r:id="rId24"/>
    <p:sldId id="268" r:id="rId25"/>
    <p:sldId id="294" r:id="rId26"/>
    <p:sldId id="269" r:id="rId27"/>
    <p:sldId id="295" r:id="rId28"/>
    <p:sldId id="270" r:id="rId29"/>
    <p:sldId id="296" r:id="rId30"/>
    <p:sldId id="271" r:id="rId31"/>
    <p:sldId id="297" r:id="rId32"/>
    <p:sldId id="272" r:id="rId33"/>
    <p:sldId id="298" r:id="rId34"/>
    <p:sldId id="273" r:id="rId35"/>
    <p:sldId id="300" r:id="rId36"/>
    <p:sldId id="274" r:id="rId37"/>
    <p:sldId id="301" r:id="rId38"/>
    <p:sldId id="275" r:id="rId39"/>
    <p:sldId id="302" r:id="rId40"/>
    <p:sldId id="276" r:id="rId41"/>
    <p:sldId id="303" r:id="rId42"/>
    <p:sldId id="277" r:id="rId43"/>
    <p:sldId id="304" r:id="rId44"/>
    <p:sldId id="279" r:id="rId45"/>
    <p:sldId id="305" r:id="rId46"/>
    <p:sldId id="280" r:id="rId47"/>
    <p:sldId id="306" r:id="rId48"/>
    <p:sldId id="281" r:id="rId49"/>
    <p:sldId id="307" r:id="rId50"/>
    <p:sldId id="282" r:id="rId51"/>
    <p:sldId id="308" r:id="rId52"/>
    <p:sldId id="309" r:id="rId53"/>
    <p:sldId id="310" r:id="rId54"/>
    <p:sldId id="31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4B664-ED27-4373-92CC-0401A8270A83}" v="9" dt="2020-10-16T15:40:1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3284"/>
  </p:normalViewPr>
  <p:slideViewPr>
    <p:cSldViewPr>
      <p:cViewPr varScale="1">
        <p:scale>
          <a:sx n="111" d="100"/>
          <a:sy n="111" d="100"/>
        </p:scale>
        <p:origin x="10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" userId="9a582faea0c79294" providerId="LiveId" clId="{00D4B664-ED27-4373-92CC-0401A8270A83}"/>
    <pc:docChg chg="modSld modMainMaster">
      <pc:chgData name="alan w" userId="9a582faea0c79294" providerId="LiveId" clId="{00D4B664-ED27-4373-92CC-0401A8270A83}" dt="2020-10-16T15:40:07.089" v="38" actId="1076"/>
      <pc:docMkLst>
        <pc:docMk/>
      </pc:docMkLst>
      <pc:sldChg chg="modSp mod">
        <pc:chgData name="alan w" userId="9a582faea0c79294" providerId="LiveId" clId="{00D4B664-ED27-4373-92CC-0401A8270A83}" dt="2020-10-16T15:36:48.287" v="0" actId="962"/>
        <pc:sldMkLst>
          <pc:docMk/>
          <pc:sldMk cId="0" sldId="256"/>
        </pc:sldMkLst>
        <pc:graphicFrameChg chg="mod">
          <ac:chgData name="alan w" userId="9a582faea0c79294" providerId="LiveId" clId="{00D4B664-ED27-4373-92CC-0401A8270A83}" dt="2020-10-16T15:36:48.287" v="0" actId="962"/>
          <ac:graphicFrameMkLst>
            <pc:docMk/>
            <pc:sldMk cId="0" sldId="256"/>
            <ac:graphicFrameMk id="2051" creationId="{E1F99185-672E-4F97-85B8-784DD2612C3F}"/>
          </ac:graphicFrameMkLst>
        </pc:graphicFrameChg>
      </pc:sldChg>
      <pc:sldChg chg="modSp">
        <pc:chgData name="alan w" userId="9a582faea0c79294" providerId="LiveId" clId="{00D4B664-ED27-4373-92CC-0401A8270A83}" dt="2020-10-16T15:36:52.199" v="1" actId="962"/>
        <pc:sldMkLst>
          <pc:docMk/>
          <pc:sldMk cId="0" sldId="301"/>
        </pc:sldMkLst>
        <pc:spChg chg="mod">
          <ac:chgData name="alan w" userId="9a582faea0c79294" providerId="LiveId" clId="{00D4B664-ED27-4373-92CC-0401A8270A83}" dt="2020-10-16T15:36:52.199" v="1" actId="962"/>
          <ac:spMkLst>
            <pc:docMk/>
            <pc:sldMk cId="0" sldId="301"/>
            <ac:spMk id="53251" creationId="{9990A491-47DF-4638-A616-02774D3CDE4A}"/>
          </ac:spMkLst>
        </pc:spChg>
      </pc:sldChg>
      <pc:sldChg chg="modSp">
        <pc:chgData name="alan w" userId="9a582faea0c79294" providerId="LiveId" clId="{00D4B664-ED27-4373-92CC-0401A8270A83}" dt="2020-10-16T15:36:56.151" v="2" actId="962"/>
        <pc:sldMkLst>
          <pc:docMk/>
          <pc:sldMk cId="0" sldId="302"/>
        </pc:sldMkLst>
        <pc:spChg chg="mod">
          <ac:chgData name="alan w" userId="9a582faea0c79294" providerId="LiveId" clId="{00D4B664-ED27-4373-92CC-0401A8270A83}" dt="2020-10-16T15:36:56.151" v="2" actId="962"/>
          <ac:spMkLst>
            <pc:docMk/>
            <pc:sldMk cId="0" sldId="302"/>
            <ac:spMk id="55299" creationId="{20C32D5F-2BAA-43B2-B0C3-3F226C569659}"/>
          </ac:spMkLst>
        </pc:spChg>
      </pc:sldChg>
      <pc:sldChg chg="modSp">
        <pc:chgData name="alan w" userId="9a582faea0c79294" providerId="LiveId" clId="{00D4B664-ED27-4373-92CC-0401A8270A83}" dt="2020-10-16T15:37:00.495" v="3" actId="962"/>
        <pc:sldMkLst>
          <pc:docMk/>
          <pc:sldMk cId="0" sldId="309"/>
        </pc:sldMkLst>
        <pc:picChg chg="mod">
          <ac:chgData name="alan w" userId="9a582faea0c79294" providerId="LiveId" clId="{00D4B664-ED27-4373-92CC-0401A8270A83}" dt="2020-10-16T15:37:00.495" v="3" actId="962"/>
          <ac:picMkLst>
            <pc:docMk/>
            <pc:sldMk cId="0" sldId="309"/>
            <ac:picMk id="59396" creationId="{92869F69-C638-4ACC-A696-B37ACE3BFD60}"/>
          </ac:picMkLst>
        </pc:picChg>
      </pc:sldChg>
      <pc:sldMasterChg chg="modSldLayout">
        <pc:chgData name="alan w" userId="9a582faea0c79294" providerId="LiveId" clId="{00D4B664-ED27-4373-92CC-0401A8270A83}" dt="2020-10-16T15:40:07.089" v="38" actId="1076"/>
        <pc:sldMasterMkLst>
          <pc:docMk/>
          <pc:sldMasterMk cId="0" sldId="2147483649"/>
        </pc:sldMasterMkLst>
        <pc:sldLayoutChg chg="addSp modSp mod">
          <pc:chgData name="alan w" userId="9a582faea0c79294" providerId="LiveId" clId="{00D4B664-ED27-4373-92CC-0401A8270A83}" dt="2020-10-16T15:40:07.089" v="38" actId="1076"/>
          <pc:sldLayoutMkLst>
            <pc:docMk/>
            <pc:sldMasterMk cId="0" sldId="2147483649"/>
            <pc:sldLayoutMk cId="1183776005" sldId="2147483810"/>
          </pc:sldLayoutMkLst>
          <pc:picChg chg="add mod">
            <ac:chgData name="alan w" userId="9a582faea0c79294" providerId="LiveId" clId="{00D4B664-ED27-4373-92CC-0401A8270A83}" dt="2020-10-16T15:40:07.089" v="38" actId="1076"/>
            <ac:picMkLst>
              <pc:docMk/>
              <pc:sldMasterMk cId="0" sldId="2147483649"/>
              <pc:sldLayoutMk cId="1183776005" sldId="2147483810"/>
              <ac:picMk id="7" creationId="{371A3614-7CD4-4182-B230-4294BEB998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17EE40-A8F4-4209-8707-746F79B41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76585-47F4-4D17-BD76-98A029EF8B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0FFA79-CF90-4490-B3CB-0E3747499F02}" type="datetimeFigureOut">
              <a:rPr lang="en-US" altLang="en-US"/>
              <a:pPr/>
              <a:t>10/16/2020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DAD474F-0E77-4053-B30F-57D1DDAB9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AF3DAB2-4486-451D-9729-E847017DB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EA258-5F03-42BE-8CB0-8479C01B1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8FDCE-8D5F-45C4-A8F5-56E56624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3F423A-FD20-4C3D-B528-A653788EB0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8337BFF4-4EDE-4461-B0F1-03AC22B1A6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34D4BA29-55E7-48DA-B737-09B1DC3D49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5B3B59FF-41BB-42BC-BBC8-643E4F021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97526C2-112D-4A84-8B6A-2770F875733E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CFE98ADD-7596-1446-88D4-69C69D130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D09B0007-6413-6A4D-AC7D-B9CB8D33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B07B-0177-5B43-9B5C-0437261CB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B3A58-1882-AE42-ACB2-72A2F4010D1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77F6CD7-2381-4142-8E3B-6AB0BC09740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E6BA43F-2054-48DB-B02F-A15DA4FAC79D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EF98877E-9D9C-4458-8323-9F443F34B876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4B0D71D-B80F-45E2-99B3-FDB754883CCF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2B95D68-32F3-4F01-BADC-CDC2BEF6D90D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C8AAF4B4-5CF0-4B41-97CF-1567711614F0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43526A-001D-473B-9BCB-35E0F30FE20B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B55BB3E-2C55-4170-AA90-C2F2AF62A180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ED920CD3-5724-4DD2-8EB8-1341C8E04128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4A3B054-AAA2-4F7E-9967-AA590108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FA286B8-D5A4-4EF7-B0D5-48E5D2C0A4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65E14FE-87FB-4444-AFC9-2603F5A47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fld id="{6E7D6B09-1191-4A07-92A1-D53EAD43D6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24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09F7B7B-A310-4DF1-98E5-EF60F7A23C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7D95289-63FD-4BBE-90D7-5277AE117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C1517F6-9F79-465B-AB06-1FC4C588F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BBF90-8F47-4CC0-91C1-4A49FEEDE06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6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E98E9CB-B52D-412B-9273-CB73D00A5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F4D48B3-958D-43F6-BCBC-1BE64BE10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268330A-54D6-47E8-90AE-27B215C6D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FE704-76AB-4934-B3F3-7749C220AB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4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3CCE2A5-FFFE-48EE-BA0B-74C9481AC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906E195-D68D-4EB0-AED6-0DF0FD4BC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2988412-78B6-477E-BAF9-2FA687C91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20825-49CF-4D56-B6EC-09D85B6C1B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BE64C7F-B266-435E-B72D-6DC541DC9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FC61BE0-3569-4F0D-B554-6C79C10145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C924679-12EF-4758-A29C-E19F5EA25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4001B-1EC3-400B-833C-A2ACEFB993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917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C6735FC-256C-4C60-9493-205E51656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C5F0BDE-3B8A-4E4E-842E-43F9CCE83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47612A50-3E13-4FF1-BB04-48B2C5F2D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BF745-2B34-47B9-9783-29CF91B0186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23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00E4E6-DF67-46CD-BF44-0EFC2F8F4C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584DA98-074E-4E1D-86EB-C39559B16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9ED5CED-2138-47DB-BB1E-FF4E67A6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538DD-F17D-4AD0-BD78-A6A5EC23562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47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FA63316-A78E-4F52-83CE-0E0932AB7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5C089CF-F6D7-47A5-9216-AAA9AFF1E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5E0B678-2FA1-4A63-BBD2-10C1993D9A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F935C-E110-44B0-8A68-21C55E1A016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4BEC740-7915-47F3-9BFC-20F1DBEFB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E9F495C-5E2B-4B5E-9131-064FE0816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5A5D156-42B8-41ED-83AC-1B3843CC8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AD6EC-6A61-413F-9042-0FD6F2738A4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7" name="Picture 6" descr="CALI Reads logo">
            <a:extLst>
              <a:ext uri="{FF2B5EF4-FFF2-40B4-BE49-F238E27FC236}">
                <a16:creationId xmlns:a16="http://schemas.microsoft.com/office/drawing/2014/main" id="{371A3614-7CD4-4182-B230-4294BEB998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797" y="152400"/>
            <a:ext cx="1371600" cy="2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7424A031-DE95-40AB-9CB8-763B2337E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B2BB76D-F2CE-4D6C-A4ED-214454423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84BC8F3-3CD8-4D84-A3CB-2CE4F50F6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12E6B-B655-45F8-A909-503AA59E64E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4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70EA832-341E-4E02-A6C4-9205A22C1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E4E6622-9873-4E28-94FE-24D4D92AF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F6C96BA-994C-405E-9096-ECF5E6CA3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AD186-B51E-478A-8058-0FB3276E9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19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6C8C30-3853-4881-A728-58ED77F15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81C31A1-5D93-40FA-840C-6C8E276AF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4790FC2-C3D3-4284-AA4E-8A62E4D99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6038C2-5396-4849-8395-5A7F269077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A02F279-3D07-4976-BFFA-42525410A41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27" name="Freeform 3">
            <a:extLst>
              <a:ext uri="{FF2B5EF4-FFF2-40B4-BE49-F238E27FC236}">
                <a16:creationId xmlns:a16="http://schemas.microsoft.com/office/drawing/2014/main" id="{39FBF3B8-17E0-491C-A76A-9014C1F62DE8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C59728E5-3BCD-4848-8235-6950609D5CEE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69C4530C-B3CA-4F07-A850-87AC390A1569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5324809B-ACDD-4650-B802-36EF907E68A2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6243EC5-6CCD-436A-AFDC-57005E805D56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E282A979-B706-4010-8E38-06C4E795EED8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EF48AD5E-AA55-457F-B2B8-6DDEB7F0BAFC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231717F6-ECFF-4FF2-8973-48A61CC9AEBE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24D7B69C-6BF6-48AB-BE25-6D2C36640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CC1EA55E-9382-4999-82F8-ED8D39970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F1C3F735-E727-48BF-A4A3-D83E511A34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CD17027E-6D07-48D2-BA69-68560575EA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dirty="0"/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A20E7226-D2C7-4C81-9354-11145009E7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883186-A7AF-4405-BA27-66F0E127F9C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22.xml"/><Relationship Id="rId18" Type="http://schemas.openxmlformats.org/officeDocument/2006/relationships/slide" Target="slide44.xml"/><Relationship Id="rId26" Type="http://schemas.openxmlformats.org/officeDocument/2006/relationships/slide" Target="slide48.xml"/><Relationship Id="rId3" Type="http://schemas.openxmlformats.org/officeDocument/2006/relationships/audio" Target="../media/audio1.bin"/><Relationship Id="rId21" Type="http://schemas.openxmlformats.org/officeDocument/2006/relationships/slide" Target="slide36.xml"/><Relationship Id="rId7" Type="http://schemas.openxmlformats.org/officeDocument/2006/relationships/slide" Target="slide4.xml"/><Relationship Id="rId12" Type="http://schemas.openxmlformats.org/officeDocument/2006/relationships/slide" Target="slide32.xml"/><Relationship Id="rId17" Type="http://schemas.openxmlformats.org/officeDocument/2006/relationships/slide" Target="slide34.xml"/><Relationship Id="rId25" Type="http://schemas.openxmlformats.org/officeDocument/2006/relationships/slide" Target="slide38.xml"/><Relationship Id="rId2" Type="http://schemas.openxmlformats.org/officeDocument/2006/relationships/slideLayout" Target="../slideLayouts/slideLayout12.xml"/><Relationship Id="rId16" Type="http://schemas.openxmlformats.org/officeDocument/2006/relationships/slide" Target="slide24.xml"/><Relationship Id="rId20" Type="http://schemas.openxmlformats.org/officeDocument/2006/relationships/slide" Target="slide26.xml"/><Relationship Id="rId29" Type="http://schemas.openxmlformats.org/officeDocument/2006/relationships/slide" Target="slide40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11" Type="http://schemas.openxmlformats.org/officeDocument/2006/relationships/slide" Target="slide12.xml"/><Relationship Id="rId24" Type="http://schemas.openxmlformats.org/officeDocument/2006/relationships/slide" Target="slide28.xml"/><Relationship Id="rId5" Type="http://schemas.openxmlformats.org/officeDocument/2006/relationships/image" Target="../media/image2.wmf"/><Relationship Id="rId15" Type="http://schemas.openxmlformats.org/officeDocument/2006/relationships/slide" Target="slide14.xml"/><Relationship Id="rId23" Type="http://schemas.openxmlformats.org/officeDocument/2006/relationships/slide" Target="slide18.xml"/><Relationship Id="rId28" Type="http://schemas.openxmlformats.org/officeDocument/2006/relationships/slide" Target="slide30.xml"/><Relationship Id="rId10" Type="http://schemas.openxmlformats.org/officeDocument/2006/relationships/slide" Target="slide10.xml"/><Relationship Id="rId19" Type="http://schemas.openxmlformats.org/officeDocument/2006/relationships/slide" Target="slide16.xml"/><Relationship Id="rId31" Type="http://schemas.openxmlformats.org/officeDocument/2006/relationships/slide" Target="slide52.xml"/><Relationship Id="rId4" Type="http://schemas.openxmlformats.org/officeDocument/2006/relationships/oleObject" Target="../embeddings/Microsoft_Word_97_-_2003_Document.doc"/><Relationship Id="rId9" Type="http://schemas.openxmlformats.org/officeDocument/2006/relationships/slide" Target="slide8.xml"/><Relationship Id="rId14" Type="http://schemas.openxmlformats.org/officeDocument/2006/relationships/slide" Target="slide42.xml"/><Relationship Id="rId22" Type="http://schemas.openxmlformats.org/officeDocument/2006/relationships/slide" Target="slide46.xml"/><Relationship Id="rId27" Type="http://schemas.openxmlformats.org/officeDocument/2006/relationships/slide" Target="slide20.xml"/><Relationship Id="rId30" Type="http://schemas.openxmlformats.org/officeDocument/2006/relationships/slide" Target="slide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audio" Target="file:///C:\My%20Documents\final_Q.wav" TargetMode="Externa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0B9965-1D81-4640-BD33-AE99019D9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8000" dirty="0">
                <a:solidFill>
                  <a:schemeClr val="folHlink"/>
                </a:solidFill>
              </a:rPr>
              <a:t>Jeopardy</a:t>
            </a:r>
            <a:endParaRPr lang="en-US" altLang="en-US" dirty="0"/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E1F99185-672E-4F97-85B8-784DD2612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27797412"/>
              </p:ext>
            </p:extLst>
          </p:nvPr>
        </p:nvGraphicFramePr>
        <p:xfrm>
          <a:off x="762000" y="1533525"/>
          <a:ext cx="777557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7927340" imgH="4732020" progId="Word.Document.8">
                  <p:embed/>
                </p:oleObj>
              </mc:Choice>
              <mc:Fallback>
                <p:oleObj name="Document" r:id="rId4" imgW="7927340" imgH="4732020" progId="Word.Document.8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E1F99185-672E-4F97-85B8-784DD2612C3F}"/>
                          </a:ext>
                          <a:ext uri="{C183D7F6-B498-43B3-948B-1728B52AA6E4}">
                            <adec:decorative xmlns:adec="http://schemas.microsoft.com/office/drawing/2017/decorative" val="1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33525"/>
                        <a:ext cx="7775575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>
            <a:extLst>
              <a:ext uri="{FF2B5EF4-FFF2-40B4-BE49-F238E27FC236}">
                <a16:creationId xmlns:a16="http://schemas.microsoft.com/office/drawing/2014/main" id="{77872F29-EC0D-4B2D-9F63-F3C29E4C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1671638"/>
            <a:ext cx="704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Target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Root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8B0F636C-A288-4F77-8F86-AFF966F3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1693863"/>
            <a:ext cx="1527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Prefixes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A41923E5-0359-42DB-A1AA-16077D4C0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1693863"/>
            <a:ext cx="1171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     Meaning</a:t>
            </a:r>
          </a:p>
        </p:txBody>
      </p:sp>
      <p:sp>
        <p:nvSpPr>
          <p:cNvPr id="15366" name="Text Box 7">
            <a:extLst>
              <a:ext uri="{FF2B5EF4-FFF2-40B4-BE49-F238E27FC236}">
                <a16:creationId xmlns:a16="http://schemas.microsoft.com/office/drawing/2014/main" id="{271DF1AD-961B-4117-8F57-62DA7B71E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85925"/>
            <a:ext cx="1065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Derivation</a:t>
            </a:r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D5E70C8B-2EEE-416C-8019-D680A71E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677988"/>
            <a:ext cx="1263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Morphology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2"/>
                </a:solidFill>
              </a:rPr>
              <a:t>Terms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9ADE06F2-9FB7-4EC5-9F75-1E7F41B1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6" action="ppaction://hlinksldjump"/>
              </a:rPr>
              <a:t>Q $100</a:t>
            </a:r>
            <a:endParaRPr lang="en-US" altLang="en-US" sz="2400" dirty="0"/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0E8E13DA-CEF3-4905-AE1E-CB6C3F24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241675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7" action="ppaction://hlinksldjump"/>
              </a:rPr>
              <a:t>Q $200</a:t>
            </a:r>
            <a:endParaRPr lang="en-US" altLang="en-US" sz="2400" dirty="0"/>
          </a:p>
        </p:txBody>
      </p:sp>
      <p:sp>
        <p:nvSpPr>
          <p:cNvPr id="15370" name="Text Box 12">
            <a:extLst>
              <a:ext uri="{FF2B5EF4-FFF2-40B4-BE49-F238E27FC236}">
                <a16:creationId xmlns:a16="http://schemas.microsoft.com/office/drawing/2014/main" id="{7B8BC649-77D8-41A1-BFAA-9B0A99B8D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003675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8" action="ppaction://hlinksldjump"/>
              </a:rPr>
              <a:t>Q $300</a:t>
            </a:r>
            <a:endParaRPr lang="en-US" altLang="en-US" sz="2400" dirty="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77A35ED6-1703-4294-9A9E-6A3B1E3CA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765675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9" action="ppaction://hlinksldjump"/>
              </a:rPr>
              <a:t>Q $400</a:t>
            </a:r>
            <a:endParaRPr lang="en-US" altLang="en-US" sz="2400" dirty="0"/>
          </a:p>
        </p:txBody>
      </p:sp>
      <p:sp>
        <p:nvSpPr>
          <p:cNvPr id="15372" name="Text Box 14">
            <a:extLst>
              <a:ext uri="{FF2B5EF4-FFF2-40B4-BE49-F238E27FC236}">
                <a16:creationId xmlns:a16="http://schemas.microsoft.com/office/drawing/2014/main" id="{318BEE0F-D57B-4DAA-964F-EF98B1606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527675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0" action="ppaction://hlinksldjump"/>
              </a:rPr>
              <a:t>Q $500</a:t>
            </a:r>
            <a:endParaRPr lang="en-US" altLang="en-US" sz="2400" dirty="0"/>
          </a:p>
        </p:txBody>
      </p:sp>
      <p:sp>
        <p:nvSpPr>
          <p:cNvPr id="15373" name="Rectangle 15">
            <a:extLst>
              <a:ext uri="{FF2B5EF4-FFF2-40B4-BE49-F238E27FC236}">
                <a16:creationId xmlns:a16="http://schemas.microsoft.com/office/drawing/2014/main" id="{FC76C074-5F99-47EC-9922-A82D199C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1" action="ppaction://hlinksldjump"/>
              </a:rPr>
              <a:t>Q $100</a:t>
            </a:r>
            <a:endParaRPr lang="en-US" altLang="en-US" sz="2400" dirty="0"/>
          </a:p>
        </p:txBody>
      </p:sp>
      <p:sp>
        <p:nvSpPr>
          <p:cNvPr id="15374" name="Rectangle 16">
            <a:extLst>
              <a:ext uri="{FF2B5EF4-FFF2-40B4-BE49-F238E27FC236}">
                <a16:creationId xmlns:a16="http://schemas.microsoft.com/office/drawing/2014/main" id="{739EF1E8-092E-424C-9C33-05715FA4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2" action="ppaction://hlinksldjump"/>
              </a:rPr>
              <a:t>Q $100</a:t>
            </a:r>
            <a:endParaRPr lang="en-US" altLang="en-US" sz="2400" dirty="0"/>
          </a:p>
        </p:txBody>
      </p:sp>
      <p:sp>
        <p:nvSpPr>
          <p:cNvPr id="15375" name="Rectangle 17">
            <a:extLst>
              <a:ext uri="{FF2B5EF4-FFF2-40B4-BE49-F238E27FC236}">
                <a16:creationId xmlns:a16="http://schemas.microsoft.com/office/drawing/2014/main" id="{947202CB-F70E-4F81-AA0C-D4DF5ED1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3" action="ppaction://hlinksldjump"/>
              </a:rPr>
              <a:t>Q $100</a:t>
            </a:r>
            <a:endParaRPr lang="en-US" altLang="en-US" sz="2400" dirty="0"/>
          </a:p>
        </p:txBody>
      </p: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3E6E8EA2-4F47-4770-AD2B-FEA218A8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14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4" action="ppaction://hlinksldjump"/>
              </a:rPr>
              <a:t>Q $100</a:t>
            </a:r>
            <a:endParaRPr lang="en-US" altLang="en-US" sz="2400" dirty="0"/>
          </a:p>
        </p:txBody>
      </p:sp>
      <p:sp>
        <p:nvSpPr>
          <p:cNvPr id="15377" name="Rectangle 19">
            <a:extLst>
              <a:ext uri="{FF2B5EF4-FFF2-40B4-BE49-F238E27FC236}">
                <a16:creationId xmlns:a16="http://schemas.microsoft.com/office/drawing/2014/main" id="{421FA146-A245-4A3C-80CD-E429D59A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5" action="ppaction://hlinksldjump"/>
              </a:rPr>
              <a:t>Q $200</a:t>
            </a:r>
            <a:endParaRPr lang="en-US" altLang="en-US" sz="2400" dirty="0"/>
          </a:p>
        </p:txBody>
      </p:sp>
      <p:sp>
        <p:nvSpPr>
          <p:cNvPr id="15378" name="Rectangle 20">
            <a:extLst>
              <a:ext uri="{FF2B5EF4-FFF2-40B4-BE49-F238E27FC236}">
                <a16:creationId xmlns:a16="http://schemas.microsoft.com/office/drawing/2014/main" id="{2EFDAFF0-7FA5-42A4-B9E6-96C4334E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6" action="ppaction://hlinksldjump"/>
              </a:rPr>
              <a:t>Q $200</a:t>
            </a:r>
            <a:endParaRPr lang="en-US" altLang="en-US" sz="2400" dirty="0"/>
          </a:p>
        </p:txBody>
      </p:sp>
      <p:sp>
        <p:nvSpPr>
          <p:cNvPr id="15379" name="Rectangle 21">
            <a:extLst>
              <a:ext uri="{FF2B5EF4-FFF2-40B4-BE49-F238E27FC236}">
                <a16:creationId xmlns:a16="http://schemas.microsoft.com/office/drawing/2014/main" id="{44F73888-104C-41B3-8F3D-51548A86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7" action="ppaction://hlinksldjump"/>
              </a:rPr>
              <a:t>Q $200</a:t>
            </a:r>
            <a:endParaRPr lang="en-US" altLang="en-US" sz="2400" dirty="0"/>
          </a:p>
        </p:txBody>
      </p:sp>
      <p:sp>
        <p:nvSpPr>
          <p:cNvPr id="15380" name="Rectangle 22">
            <a:extLst>
              <a:ext uri="{FF2B5EF4-FFF2-40B4-BE49-F238E27FC236}">
                <a16:creationId xmlns:a16="http://schemas.microsoft.com/office/drawing/2014/main" id="{5B843336-E89F-498A-87FF-7AAA0AF2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8" action="ppaction://hlinksldjump"/>
              </a:rPr>
              <a:t>Q $200</a:t>
            </a:r>
            <a:endParaRPr lang="en-US" altLang="en-US" sz="2400" dirty="0"/>
          </a:p>
        </p:txBody>
      </p:sp>
      <p:sp>
        <p:nvSpPr>
          <p:cNvPr id="15381" name="Rectangle 23">
            <a:extLst>
              <a:ext uri="{FF2B5EF4-FFF2-40B4-BE49-F238E27FC236}">
                <a16:creationId xmlns:a16="http://schemas.microsoft.com/office/drawing/2014/main" id="{33EB5BA1-70E7-475A-B8EF-02BD61A7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19" action="ppaction://hlinksldjump"/>
              </a:rPr>
              <a:t>Q $300</a:t>
            </a:r>
            <a:endParaRPr lang="en-US" altLang="en-US" sz="2400" dirty="0"/>
          </a:p>
        </p:txBody>
      </p:sp>
      <p:sp>
        <p:nvSpPr>
          <p:cNvPr id="15382" name="Rectangle 24">
            <a:extLst>
              <a:ext uri="{FF2B5EF4-FFF2-40B4-BE49-F238E27FC236}">
                <a16:creationId xmlns:a16="http://schemas.microsoft.com/office/drawing/2014/main" id="{CCC43B07-5984-4C35-8847-F12A8519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624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0" action="ppaction://hlinksldjump"/>
              </a:rPr>
              <a:t>Q $300</a:t>
            </a:r>
            <a:endParaRPr lang="en-US" altLang="en-US" sz="2400" dirty="0"/>
          </a:p>
        </p:txBody>
      </p:sp>
      <p:sp>
        <p:nvSpPr>
          <p:cNvPr id="15383" name="Rectangle 25">
            <a:extLst>
              <a:ext uri="{FF2B5EF4-FFF2-40B4-BE49-F238E27FC236}">
                <a16:creationId xmlns:a16="http://schemas.microsoft.com/office/drawing/2014/main" id="{D2DC41E3-148F-452D-A43A-17E8F65D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9624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1" action="ppaction://hlinksldjump"/>
              </a:rPr>
              <a:t>Q $300</a:t>
            </a:r>
            <a:endParaRPr lang="en-US" altLang="en-US" sz="2400" dirty="0"/>
          </a:p>
        </p:txBody>
      </p:sp>
      <p:sp>
        <p:nvSpPr>
          <p:cNvPr id="15384" name="Rectangle 26">
            <a:extLst>
              <a:ext uri="{FF2B5EF4-FFF2-40B4-BE49-F238E27FC236}">
                <a16:creationId xmlns:a16="http://schemas.microsoft.com/office/drawing/2014/main" id="{0A158812-EF2C-4C17-8641-B6D2ED02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038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2" action="ppaction://hlinksldjump"/>
              </a:rPr>
              <a:t>Q $300</a:t>
            </a:r>
            <a:endParaRPr lang="en-US" altLang="en-US" sz="2400" dirty="0"/>
          </a:p>
        </p:txBody>
      </p:sp>
      <p:sp>
        <p:nvSpPr>
          <p:cNvPr id="15385" name="Rectangle 27">
            <a:extLst>
              <a:ext uri="{FF2B5EF4-FFF2-40B4-BE49-F238E27FC236}">
                <a16:creationId xmlns:a16="http://schemas.microsoft.com/office/drawing/2014/main" id="{D556FFD7-EF7C-47C6-9F51-E56738A0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3" action="ppaction://hlinksldjump"/>
              </a:rPr>
              <a:t>Q $400</a:t>
            </a:r>
            <a:endParaRPr lang="en-US" altLang="en-US" sz="2400" dirty="0"/>
          </a:p>
        </p:txBody>
      </p:sp>
      <p:sp>
        <p:nvSpPr>
          <p:cNvPr id="15386" name="Rectangle 28">
            <a:extLst>
              <a:ext uri="{FF2B5EF4-FFF2-40B4-BE49-F238E27FC236}">
                <a16:creationId xmlns:a16="http://schemas.microsoft.com/office/drawing/2014/main" id="{42606059-5A1F-4B2A-96C4-329DEA0E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00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4" action="ppaction://hlinksldjump"/>
              </a:rPr>
              <a:t>Q $400</a:t>
            </a:r>
            <a:endParaRPr lang="en-US" altLang="en-US" sz="2400" dirty="0"/>
          </a:p>
        </p:txBody>
      </p:sp>
      <p:sp>
        <p:nvSpPr>
          <p:cNvPr id="15387" name="Rectangle 29">
            <a:extLst>
              <a:ext uri="{FF2B5EF4-FFF2-40B4-BE49-F238E27FC236}">
                <a16:creationId xmlns:a16="http://schemas.microsoft.com/office/drawing/2014/main" id="{69C25BE8-8FDF-4D01-8CF4-220F2483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5" action="ppaction://hlinksldjump"/>
              </a:rPr>
              <a:t>Q $400</a:t>
            </a:r>
            <a:endParaRPr lang="en-US" altLang="en-US" sz="2400" dirty="0"/>
          </a:p>
        </p:txBody>
      </p:sp>
      <p:sp>
        <p:nvSpPr>
          <p:cNvPr id="15388" name="Rectangle 30">
            <a:extLst>
              <a:ext uri="{FF2B5EF4-FFF2-40B4-BE49-F238E27FC236}">
                <a16:creationId xmlns:a16="http://schemas.microsoft.com/office/drawing/2014/main" id="{47BE9D13-D247-49D0-9AA4-E12BBD48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6" action="ppaction://hlinksldjump"/>
              </a:rPr>
              <a:t>Q $400</a:t>
            </a:r>
            <a:endParaRPr lang="en-US" altLang="en-US" sz="2400" dirty="0"/>
          </a:p>
        </p:txBody>
      </p:sp>
      <p:sp>
        <p:nvSpPr>
          <p:cNvPr id="15389" name="Rectangle 31">
            <a:extLst>
              <a:ext uri="{FF2B5EF4-FFF2-40B4-BE49-F238E27FC236}">
                <a16:creationId xmlns:a16="http://schemas.microsoft.com/office/drawing/2014/main" id="{EF66DAD8-960F-4354-947C-1F6FEAB4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7" action="ppaction://hlinksldjump"/>
              </a:rPr>
              <a:t>Q $500</a:t>
            </a:r>
            <a:endParaRPr lang="en-US" altLang="en-US" sz="2400" dirty="0"/>
          </a:p>
        </p:txBody>
      </p:sp>
      <p:sp>
        <p:nvSpPr>
          <p:cNvPr id="15390" name="Rectangle 32">
            <a:extLst>
              <a:ext uri="{FF2B5EF4-FFF2-40B4-BE49-F238E27FC236}">
                <a16:creationId xmlns:a16="http://schemas.microsoft.com/office/drawing/2014/main" id="{48374904-8EC5-4715-964F-12908FCA8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562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8" action="ppaction://hlinksldjump"/>
              </a:rPr>
              <a:t>Q $500</a:t>
            </a:r>
            <a:endParaRPr lang="en-US" altLang="en-US" sz="2400" dirty="0"/>
          </a:p>
        </p:txBody>
      </p:sp>
      <p:sp>
        <p:nvSpPr>
          <p:cNvPr id="15391" name="Rectangle 33">
            <a:extLst>
              <a:ext uri="{FF2B5EF4-FFF2-40B4-BE49-F238E27FC236}">
                <a16:creationId xmlns:a16="http://schemas.microsoft.com/office/drawing/2014/main" id="{BAA1BE73-65F5-4269-84F2-EB806561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29" action="ppaction://hlinksldjump"/>
              </a:rPr>
              <a:t>Q $500</a:t>
            </a:r>
            <a:endParaRPr lang="en-US" altLang="en-US" sz="2400" dirty="0"/>
          </a:p>
        </p:txBody>
      </p:sp>
      <p:sp>
        <p:nvSpPr>
          <p:cNvPr id="15392" name="Rectangle 34">
            <a:extLst>
              <a:ext uri="{FF2B5EF4-FFF2-40B4-BE49-F238E27FC236}">
                <a16:creationId xmlns:a16="http://schemas.microsoft.com/office/drawing/2014/main" id="{E2794365-3EB2-4C1B-92DB-64B94940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62600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30" action="ppaction://hlinksldjump"/>
              </a:rPr>
              <a:t>Q $500</a:t>
            </a:r>
            <a:endParaRPr lang="en-US" altLang="en-US" sz="2400" dirty="0"/>
          </a:p>
        </p:txBody>
      </p:sp>
      <p:sp>
        <p:nvSpPr>
          <p:cNvPr id="15393" name="Text Box 47">
            <a:extLst>
              <a:ext uri="{FF2B5EF4-FFF2-40B4-BE49-F238E27FC236}">
                <a16:creationId xmlns:a16="http://schemas.microsoft.com/office/drawing/2014/main" id="{C50AA811-F8A2-4875-96DD-7D0CB02EC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6324600"/>
            <a:ext cx="1995488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hlinkClick r:id="rId31" action="ppaction://hlinksldjump"/>
              </a:rPr>
              <a:t>Final Jeopardy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e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F803D8-CBD5-414B-B345-6C06376E4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Question from H1</a:t>
            </a:r>
          </a:p>
        </p:txBody>
      </p:sp>
      <p:pic>
        <p:nvPicPr>
          <p:cNvPr id="2457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9C94E944-7372-4A51-B778-AD3C1628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4">
            <a:extLst>
              <a:ext uri="{FF2B5EF4-FFF2-40B4-BE49-F238E27FC236}">
                <a16:creationId xmlns:a16="http://schemas.microsoft.com/office/drawing/2014/main" id="{0154CB4B-EDBE-4214-BA13-BBB7448F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971800"/>
            <a:ext cx="7305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words should I think of if I can’t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remember what scribe/script means?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E9EE78-10BF-40F5-A230-458D05D08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Answer from H1</a:t>
            </a:r>
          </a:p>
        </p:txBody>
      </p:sp>
      <p:pic>
        <p:nvPicPr>
          <p:cNvPr id="2560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46548C75-E4C4-403C-BF07-631C881E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4">
            <a:extLst>
              <a:ext uri="{FF2B5EF4-FFF2-40B4-BE49-F238E27FC236}">
                <a16:creationId xmlns:a16="http://schemas.microsoft.com/office/drawing/2014/main" id="{71C985BC-4B1F-45B7-8E50-3D25588A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90800"/>
            <a:ext cx="3903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describe/description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A106C1E-666E-45D4-A46A-461D443DE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Question from H2</a:t>
            </a:r>
          </a:p>
        </p:txBody>
      </p:sp>
      <p:pic>
        <p:nvPicPr>
          <p:cNvPr id="2662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8A4A41E5-A596-4C42-985F-6098C8E2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">
            <a:extLst>
              <a:ext uri="{FF2B5EF4-FFF2-40B4-BE49-F238E27FC236}">
                <a16:creationId xmlns:a16="http://schemas.microsoft.com/office/drawing/2014/main" id="{489050AF-D190-4761-8928-4CB6D808B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70213"/>
            <a:ext cx="61468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is the prefix in this word?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36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describe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73BC17-D7F7-4F20-B563-B93945A02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Answer from H2</a:t>
            </a:r>
          </a:p>
        </p:txBody>
      </p:sp>
      <p:pic>
        <p:nvPicPr>
          <p:cNvPr id="2765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1F1C9E32-D219-41E6-843F-D8E3E19B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4">
            <a:extLst>
              <a:ext uri="{FF2B5EF4-FFF2-40B4-BE49-F238E27FC236}">
                <a16:creationId xmlns:a16="http://schemas.microsoft.com/office/drawing/2014/main" id="{0EA75853-A457-4A38-9B82-ECCF7571A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01988"/>
            <a:ext cx="620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E98F719-1B34-4C45-B1E5-DAB1A775A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Question from H2</a:t>
            </a:r>
          </a:p>
        </p:txBody>
      </p:sp>
      <p:pic>
        <p:nvPicPr>
          <p:cNvPr id="2867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85674AB3-7659-48E2-877F-2CB3BB94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>
            <a:extLst>
              <a:ext uri="{FF2B5EF4-FFF2-40B4-BE49-F238E27FC236}">
                <a16:creationId xmlns:a16="http://schemas.microsoft.com/office/drawing/2014/main" id="{E50CAAB8-E004-4E9C-A451-7DC984F4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0"/>
            <a:ext cx="401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What does de mean?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D869A2-4FE6-449F-89FF-AAE341B4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Answer from H2</a:t>
            </a:r>
          </a:p>
        </p:txBody>
      </p:sp>
      <p:pic>
        <p:nvPicPr>
          <p:cNvPr id="2969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FA77AC73-708F-417C-B9B2-76573403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4">
            <a:extLst>
              <a:ext uri="{FF2B5EF4-FFF2-40B4-BE49-F238E27FC236}">
                <a16:creationId xmlns:a16="http://schemas.microsoft.com/office/drawing/2014/main" id="{86869871-5089-4E43-AF7F-0D6769E7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79725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down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683D46D-FFD7-4F3D-A823-5B30467D4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Question from H2</a:t>
            </a:r>
          </a:p>
        </p:txBody>
      </p:sp>
      <p:pic>
        <p:nvPicPr>
          <p:cNvPr id="3072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CA310AC4-2F86-4525-908C-58CFFC9B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>
            <a:extLst>
              <a:ext uri="{FF2B5EF4-FFF2-40B4-BE49-F238E27FC236}">
                <a16:creationId xmlns:a16="http://schemas.microsoft.com/office/drawing/2014/main" id="{958DF328-7DFD-4BEC-A85E-5F6DA8AE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971800"/>
            <a:ext cx="7762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is another word with the prefix de?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4DC7766-B191-4B94-8B90-95CE00BAA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Answer from H2</a:t>
            </a:r>
          </a:p>
        </p:txBody>
      </p:sp>
      <p:pic>
        <p:nvPicPr>
          <p:cNvPr id="3174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11B55515-40F9-43A1-91E9-0E0C73EF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>
            <a:extLst>
              <a:ext uri="{FF2B5EF4-FFF2-40B4-BE49-F238E27FC236}">
                <a16:creationId xmlns:a16="http://schemas.microsoft.com/office/drawing/2014/main" id="{5F6E59F7-353D-4B7A-A54B-4ADE6939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0"/>
            <a:ext cx="34417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depart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destroy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deject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depend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answers will vary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5F73D-C9A9-4FF8-BD47-120FE72D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Question from H2</a:t>
            </a:r>
          </a:p>
        </p:txBody>
      </p:sp>
      <p:pic>
        <p:nvPicPr>
          <p:cNvPr id="3277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614F5E92-A9F0-44F4-AB3E-CA885B78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>
            <a:extLst>
              <a:ext uri="{FF2B5EF4-FFF2-40B4-BE49-F238E27FC236}">
                <a16:creationId xmlns:a16="http://schemas.microsoft.com/office/drawing/2014/main" id="{D7E5F85B-BD58-4A39-AAFD-318D1962D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14600"/>
            <a:ext cx="6184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am I talking about if I say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“affixes”?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C1802A8-97B5-4C93-987E-EBBA00112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Answer from H2</a:t>
            </a:r>
          </a:p>
        </p:txBody>
      </p:sp>
      <p:pic>
        <p:nvPicPr>
          <p:cNvPr id="3379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D9A99620-2EB4-483E-9931-3686C499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4">
            <a:extLst>
              <a:ext uri="{FF2B5EF4-FFF2-40B4-BE49-F238E27FC236}">
                <a16:creationId xmlns:a16="http://schemas.microsoft.com/office/drawing/2014/main" id="{78351DD7-7C7B-401F-B761-020BF5ED3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743200"/>
            <a:ext cx="4024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prefixes and suffixes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219D487-E786-4D56-AC5A-FE65F9516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Question from H1</a:t>
            </a:r>
          </a:p>
        </p:txBody>
      </p:sp>
      <p:pic>
        <p:nvPicPr>
          <p:cNvPr id="1638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4AC62AEF-F5D4-44CE-BB13-F9B1955E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>
            <a:extLst>
              <a:ext uri="{FF2B5EF4-FFF2-40B4-BE49-F238E27FC236}">
                <a16:creationId xmlns:a16="http://schemas.microsoft.com/office/drawing/2014/main" id="{99380CDF-06F0-4FBA-9435-F0933DEB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2743200"/>
            <a:ext cx="5121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does describe mean?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6FFA19-92D8-4A71-A53D-426E460A7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Question from H2</a:t>
            </a:r>
          </a:p>
        </p:txBody>
      </p:sp>
      <p:pic>
        <p:nvPicPr>
          <p:cNvPr id="3481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F246E820-2980-42E5-94AC-CC77C8999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4">
            <a:extLst>
              <a:ext uri="{FF2B5EF4-FFF2-40B4-BE49-F238E27FC236}">
                <a16:creationId xmlns:a16="http://schemas.microsoft.com/office/drawing/2014/main" id="{AB6E7BD9-2533-43C4-A63A-E66277B2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2667000"/>
            <a:ext cx="6289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is one function of a prefix?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D7AB9C6-3D22-4135-A695-2069C3D8B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Answer from H2</a:t>
            </a:r>
          </a:p>
        </p:txBody>
      </p:sp>
      <p:pic>
        <p:nvPicPr>
          <p:cNvPr id="3584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ED08DC17-348B-41D4-86A3-F1BEB1F0E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4">
            <a:extLst>
              <a:ext uri="{FF2B5EF4-FFF2-40B4-BE49-F238E27FC236}">
                <a16:creationId xmlns:a16="http://schemas.microsoft.com/office/drawing/2014/main" id="{43A8DEFD-5D7B-4A32-B904-883BCB7CC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86063"/>
            <a:ext cx="55959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It gives direction.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It makes something negative.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It intensifies. </a:t>
            </a: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F8DEF8-FF79-4F89-B431-E1FC8AD27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Question from H3</a:t>
            </a:r>
          </a:p>
        </p:txBody>
      </p:sp>
      <p:pic>
        <p:nvPicPr>
          <p:cNvPr id="3686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9583247C-22C5-4133-B0CC-308BD31D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4">
            <a:extLst>
              <a:ext uri="{FF2B5EF4-FFF2-40B4-BE49-F238E27FC236}">
                <a16:creationId xmlns:a16="http://schemas.microsoft.com/office/drawing/2014/main" id="{469FDFD5-1CFE-4413-ABC6-2DE4A65F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2438400"/>
            <a:ext cx="7623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Can you (describe/inscribe) your initials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on the ring?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283D3CA-70F9-441A-BF3A-CBD3C0C1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Answer from H3</a:t>
            </a:r>
          </a:p>
        </p:txBody>
      </p:sp>
      <p:pic>
        <p:nvPicPr>
          <p:cNvPr id="3789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C2F80852-607B-4199-9017-9A68A883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4">
            <a:extLst>
              <a:ext uri="{FF2B5EF4-FFF2-40B4-BE49-F238E27FC236}">
                <a16:creationId xmlns:a16="http://schemas.microsoft.com/office/drawing/2014/main" id="{942DB1BE-4AFD-4AE2-A1B8-0AFD4CCE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2438400"/>
            <a:ext cx="5802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Can you inscribe your initials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on the ring?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24A7EAB-C8E1-487F-83D7-7D12A77A3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Question from H3</a:t>
            </a:r>
          </a:p>
        </p:txBody>
      </p:sp>
      <p:pic>
        <p:nvPicPr>
          <p:cNvPr id="3891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ACF59622-1FFD-41E3-B93B-1BAB5518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4">
            <a:extLst>
              <a:ext uri="{FF2B5EF4-FFF2-40B4-BE49-F238E27FC236}">
                <a16:creationId xmlns:a16="http://schemas.microsoft.com/office/drawing/2014/main" id="{0599DD6F-55BE-4F2C-A5EF-4D58B422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2438400"/>
            <a:ext cx="7070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That magazine gave 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good (description/script) of the book.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538362A-99C2-4125-8B89-58B0D73E9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Answer from H3</a:t>
            </a:r>
          </a:p>
        </p:txBody>
      </p:sp>
      <p:pic>
        <p:nvPicPr>
          <p:cNvPr id="3993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901C1ABF-6A56-4D96-A808-DE34C60C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4">
            <a:extLst>
              <a:ext uri="{FF2B5EF4-FFF2-40B4-BE49-F238E27FC236}">
                <a16:creationId xmlns:a16="http://schemas.microsoft.com/office/drawing/2014/main" id="{E99AD07C-2EF6-45C0-B9A7-2084F388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981200"/>
            <a:ext cx="59737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That magazine gave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good description of the book.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ADD7E16-745C-4597-BAC9-07F37A02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Question from H3</a:t>
            </a:r>
          </a:p>
        </p:txBody>
      </p:sp>
      <p:pic>
        <p:nvPicPr>
          <p:cNvPr id="4096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FDF39C28-52DD-4BC1-B409-1FB89D2B1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4">
            <a:extLst>
              <a:ext uri="{FF2B5EF4-FFF2-40B4-BE49-F238E27FC236}">
                <a16:creationId xmlns:a16="http://schemas.microsoft.com/office/drawing/2014/main" id="{A253C67F-0A16-4861-A17B-72B75A6A4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093913"/>
            <a:ext cx="86709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The doctor wrote me a (prescription/description)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for the medicine.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088D973-E2F9-4480-BF7E-0F9D19AD9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Answer from H3</a:t>
            </a:r>
          </a:p>
        </p:txBody>
      </p:sp>
      <p:pic>
        <p:nvPicPr>
          <p:cNvPr id="4198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7AC39BE0-2C81-4237-ABF8-27AE3606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4">
            <a:extLst>
              <a:ext uri="{FF2B5EF4-FFF2-40B4-BE49-F238E27FC236}">
                <a16:creationId xmlns:a16="http://schemas.microsoft.com/office/drawing/2014/main" id="{8723FDC2-7420-4AEF-95AC-F65B531B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1905000"/>
            <a:ext cx="66865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The doctor wrote me a prescription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for the medicine.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D62F49-D8E8-40F9-912B-815C33C27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Question from H3</a:t>
            </a:r>
          </a:p>
        </p:txBody>
      </p:sp>
      <p:pic>
        <p:nvPicPr>
          <p:cNvPr id="4301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BC33E950-840A-434A-B7CA-7B68848F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>
            <a:extLst>
              <a:ext uri="{FF2B5EF4-FFF2-40B4-BE49-F238E27FC236}">
                <a16:creationId xmlns:a16="http://schemas.microsoft.com/office/drawing/2014/main" id="{C1EDA35D-A6CA-4E05-8053-0748A6D2C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2286000"/>
            <a:ext cx="7800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The magazine (prescription/subscription)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comes every month.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D287999-DAD8-467A-8734-B95D4612A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Answer from H3</a:t>
            </a:r>
          </a:p>
        </p:txBody>
      </p:sp>
      <p:pic>
        <p:nvPicPr>
          <p:cNvPr id="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AB508A2D-0AE5-4C17-BCB6-DF0D8E9D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4">
            <a:extLst>
              <a:ext uri="{FF2B5EF4-FFF2-40B4-BE49-F238E27FC236}">
                <a16:creationId xmlns:a16="http://schemas.microsoft.com/office/drawing/2014/main" id="{3C39CEFB-FA95-4821-A00F-E6ED413BB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133600"/>
            <a:ext cx="780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The magazine (prescription/subscription)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comes every month.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7EF0D5-AB9B-48CE-A92B-C3B607980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Answer from H1</a:t>
            </a:r>
          </a:p>
        </p:txBody>
      </p:sp>
      <p:pic>
        <p:nvPicPr>
          <p:cNvPr id="1741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A25CFC2C-74FC-482E-94F5-5F469EF2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4">
            <a:extLst>
              <a:ext uri="{FF2B5EF4-FFF2-40B4-BE49-F238E27FC236}">
                <a16:creationId xmlns:a16="http://schemas.microsoft.com/office/drawing/2014/main" id="{1906546B-41C1-4153-B88B-0A007CDD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59088"/>
            <a:ext cx="2987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To write down.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D581D9C-153E-43F8-B22B-388B7A331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Question from H3</a:t>
            </a:r>
          </a:p>
        </p:txBody>
      </p:sp>
      <p:pic>
        <p:nvPicPr>
          <p:cNvPr id="4505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02423A9E-E234-4696-86AA-B0C66BB0B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4">
            <a:extLst>
              <a:ext uri="{FF2B5EF4-FFF2-40B4-BE49-F238E27FC236}">
                <a16:creationId xmlns:a16="http://schemas.microsoft.com/office/drawing/2014/main" id="{F28C58F8-3295-4949-A00A-C59E4A3D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2362200"/>
            <a:ext cx="56610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What does subscribe mean?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 The literal definition of affixes/roots?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469AE4F-F4CD-4371-94F1-201A19333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Answer from H3</a:t>
            </a:r>
          </a:p>
        </p:txBody>
      </p:sp>
      <p:pic>
        <p:nvPicPr>
          <p:cNvPr id="4608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BA764C4A-8443-450D-8783-294DF4A4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4">
            <a:extLst>
              <a:ext uri="{FF2B5EF4-FFF2-40B4-BE49-F238E27FC236}">
                <a16:creationId xmlns:a16="http://schemas.microsoft.com/office/drawing/2014/main" id="{FA08D18D-31BE-47D0-A5B2-7485534B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2897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To write under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2D1913-C382-42D8-B669-0F06A6ED4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Question from H4</a:t>
            </a:r>
          </a:p>
        </p:txBody>
      </p:sp>
      <p:pic>
        <p:nvPicPr>
          <p:cNvPr id="4710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86F328A3-BD12-487E-97BE-4BE8754C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4">
            <a:extLst>
              <a:ext uri="{FF2B5EF4-FFF2-40B4-BE49-F238E27FC236}">
                <a16:creationId xmlns:a16="http://schemas.microsoft.com/office/drawing/2014/main" id="{F5D8DECE-084E-42B6-AB24-7159CA10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2514600"/>
            <a:ext cx="6899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He (description/described) himself perfectly in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his profile.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A4EE1F8-35E0-4551-8FD6-B6ACBE597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Answer from H4</a:t>
            </a:r>
          </a:p>
        </p:txBody>
      </p:sp>
      <p:pic>
        <p:nvPicPr>
          <p:cNvPr id="4813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9AFDB73C-7055-47B3-96D3-1C34D00F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4">
            <a:extLst>
              <a:ext uri="{FF2B5EF4-FFF2-40B4-BE49-F238E27FC236}">
                <a16:creationId xmlns:a16="http://schemas.microsoft.com/office/drawing/2014/main" id="{5DAF46B5-3222-4CD3-8118-B2ECA19D2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438400"/>
            <a:ext cx="508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He described himself perfectly in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/>
              <a:t>his profile.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F46916D-188F-4ED2-9292-C3FB24F68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Question from H4</a:t>
            </a:r>
          </a:p>
        </p:txBody>
      </p:sp>
      <p:pic>
        <p:nvPicPr>
          <p:cNvPr id="49154" name="Picture 3" descr="m_button">
            <a:hlinkClick r:id="rId3" action="ppaction://hlinksldjump"/>
            <a:extLst>
              <a:ext uri="{FF2B5EF4-FFF2-40B4-BE49-F238E27FC236}">
                <a16:creationId xmlns:a16="http://schemas.microsoft.com/office/drawing/2014/main" id="{404D1A7F-47C9-4280-9CAF-93382F9B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4">
            <a:extLst>
              <a:ext uri="{FF2B5EF4-FFF2-40B4-BE49-F238E27FC236}">
                <a16:creationId xmlns:a16="http://schemas.microsoft.com/office/drawing/2014/main" id="{8398F956-E9F2-4EC6-BC29-55D9BA50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743200"/>
            <a:ext cx="8855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The (inscription/inscribed) read, “I will always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love you.”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112B70F-03DD-4A17-A453-10F210FF4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Answer from H4</a:t>
            </a:r>
          </a:p>
        </p:txBody>
      </p:sp>
      <p:pic>
        <p:nvPicPr>
          <p:cNvPr id="5120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5860D3A4-42F9-4FB6-A4F8-6DA80AC8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 Box 4">
            <a:extLst>
              <a:ext uri="{FF2B5EF4-FFF2-40B4-BE49-F238E27FC236}">
                <a16:creationId xmlns:a16="http://schemas.microsoft.com/office/drawing/2014/main" id="{4D0919DC-DAA5-4540-ADB6-60B68FED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057400"/>
            <a:ext cx="67246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The inscription read, “I will always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love you.” 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DBACD6-F588-4AFD-B591-0242785BD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Question from H4</a:t>
            </a:r>
          </a:p>
        </p:txBody>
      </p:sp>
      <p:pic>
        <p:nvPicPr>
          <p:cNvPr id="5222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B354F04C-FF97-4587-A874-C92EFD42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4">
            <a:extLst>
              <a:ext uri="{FF2B5EF4-FFF2-40B4-BE49-F238E27FC236}">
                <a16:creationId xmlns:a16="http://schemas.microsoft.com/office/drawing/2014/main" id="{8B1AF534-2C94-46D4-873F-5C58851D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514600"/>
            <a:ext cx="649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I was a (subscription/subscriber) of the Newspaper.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889A016-2208-4BCD-AB2B-5BBE1D97E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Answer from H4</a:t>
            </a:r>
          </a:p>
        </p:txBody>
      </p:sp>
      <p:pic>
        <p:nvPicPr>
          <p:cNvPr id="5325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8350F8A9-4AA4-4527-AB5C-11895EBD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4">
            <a:extLst>
              <a:ext uri="{FF2B5EF4-FFF2-40B4-BE49-F238E27FC236}">
                <a16:creationId xmlns:a16="http://schemas.microsoft.com/office/drawing/2014/main" id="{9990A491-47DF-4638-A616-02774D3CD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3317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72900898-0388-4032-80CE-F9EF93834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3087688"/>
            <a:ext cx="4806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/>
              <a:t>I was a subscriber of the Newspaper.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752BF3-7F02-442E-B878-341523816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Question from H4</a:t>
            </a:r>
          </a:p>
        </p:txBody>
      </p:sp>
      <p:pic>
        <p:nvPicPr>
          <p:cNvPr id="5427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B15C2253-8C83-494F-85C9-BE422D3C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4">
            <a:extLst>
              <a:ext uri="{FF2B5EF4-FFF2-40B4-BE49-F238E27FC236}">
                <a16:creationId xmlns:a16="http://schemas.microsoft.com/office/drawing/2014/main" id="{09ED5FB0-63DA-4FBC-9FE0-DD42B102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2819400"/>
            <a:ext cx="8775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The symptoms were (ascribes/ascribed) to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flu.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B1E6CA5-7F48-439A-A091-B09F7CA68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Answer from H4</a:t>
            </a:r>
          </a:p>
        </p:txBody>
      </p:sp>
      <p:pic>
        <p:nvPicPr>
          <p:cNvPr id="5529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C33C955B-39F8-41FA-8B1C-73FDB04F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4">
            <a:extLst>
              <a:ext uri="{FF2B5EF4-FFF2-40B4-BE49-F238E27FC236}">
                <a16:creationId xmlns:a16="http://schemas.microsoft.com/office/drawing/2014/main" id="{20C32D5F-2BAA-43B2-B0C3-3F226C569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317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27D3510D-814A-4E94-985F-837962D88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2819400"/>
            <a:ext cx="7007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The symptoms were ascribed to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flu.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0AEC5EE-9DD4-439F-AEF7-FD2AFFC55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Question from H1</a:t>
            </a:r>
          </a:p>
        </p:txBody>
      </p:sp>
      <p:pic>
        <p:nvPicPr>
          <p:cNvPr id="1843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2F8F8359-5913-4CE4-B917-E521079D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4">
            <a:extLst>
              <a:ext uri="{FF2B5EF4-FFF2-40B4-BE49-F238E27FC236}">
                <a16:creationId xmlns:a16="http://schemas.microsoft.com/office/drawing/2014/main" id="{22A5174B-E793-4A59-9268-53D4DAD8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878138"/>
            <a:ext cx="468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does scribe mean?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961CA3-9C39-4450-94E6-E696F71A4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Question from H4</a:t>
            </a:r>
          </a:p>
        </p:txBody>
      </p:sp>
      <p:pic>
        <p:nvPicPr>
          <p:cNvPr id="5632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9FBA4B51-F02E-4DBC-94DE-77958C04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4">
            <a:extLst>
              <a:ext uri="{FF2B5EF4-FFF2-40B4-BE49-F238E27FC236}">
                <a16:creationId xmlns:a16="http://schemas.microsoft.com/office/drawing/2014/main" id="{545C2A52-30E9-4265-8C76-62D69107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438400"/>
            <a:ext cx="8597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He (transcribed/transcription) everything  she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said about the incident.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A50C9D8-44D9-48CA-A281-DB907874E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Answer from H4</a:t>
            </a:r>
          </a:p>
        </p:txBody>
      </p:sp>
      <p:pic>
        <p:nvPicPr>
          <p:cNvPr id="5734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26879E07-083D-4B8F-8B3F-227C305C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4">
            <a:extLst>
              <a:ext uri="{FF2B5EF4-FFF2-40B4-BE49-F238E27FC236}">
                <a16:creationId xmlns:a16="http://schemas.microsoft.com/office/drawing/2014/main" id="{8E05CDC9-3038-4DA7-A5DA-F70D52874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362200"/>
            <a:ext cx="8597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He (transcribed/transcription) everything  she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said about the incident.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8BDE29-B5F2-4257-8F41-E7EF84614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Question from H5</a:t>
            </a:r>
          </a:p>
        </p:txBody>
      </p:sp>
      <p:pic>
        <p:nvPicPr>
          <p:cNvPr id="5837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2EE0C7DD-C0A8-47F5-B4AD-0C1FB9741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4">
            <a:extLst>
              <a:ext uri="{FF2B5EF4-FFF2-40B4-BE49-F238E27FC236}">
                <a16:creationId xmlns:a16="http://schemas.microsoft.com/office/drawing/2014/main" id="{58C4D00E-C1F9-4CA7-A6F4-B1BE504F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2362200"/>
            <a:ext cx="469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Where does a prefix go?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9582353-8EF7-4FBB-A85D-5A297A482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$100 Answer from H5</a:t>
            </a:r>
          </a:p>
        </p:txBody>
      </p:sp>
      <p:pic>
        <p:nvPicPr>
          <p:cNvPr id="5939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65B7C6B4-00B9-44C4-95EF-AA4337B2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EA6BB917-0939-4321-B125-9C23933FE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2209800"/>
            <a:ext cx="528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At the beginning of a word.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5A10AD0-5F0D-41EB-897F-7073281E7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Question from H5</a:t>
            </a:r>
          </a:p>
        </p:txBody>
      </p:sp>
      <p:pic>
        <p:nvPicPr>
          <p:cNvPr id="6041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A7F52B0D-3C1F-4B06-8E27-AEAD01A6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4">
            <a:extLst>
              <a:ext uri="{FF2B5EF4-FFF2-40B4-BE49-F238E27FC236}">
                <a16:creationId xmlns:a16="http://schemas.microsoft.com/office/drawing/2014/main" id="{94FEECD4-F838-45F5-90F5-E1E6FF02F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5" y="2286000"/>
            <a:ext cx="4665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Where does a suffix go?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5686F9D-C5B0-40F4-8B7F-15769DDE6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Answer from H5</a:t>
            </a:r>
          </a:p>
        </p:txBody>
      </p:sp>
      <p:pic>
        <p:nvPicPr>
          <p:cNvPr id="6144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2C8E2CD2-C15D-4087-B808-CE6FC49A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4">
            <a:extLst>
              <a:ext uri="{FF2B5EF4-FFF2-40B4-BE49-F238E27FC236}">
                <a16:creationId xmlns:a16="http://schemas.microsoft.com/office/drawing/2014/main" id="{866B7D0F-7146-4493-BD47-FB13338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362200"/>
            <a:ext cx="2859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At the end of a word?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009C233-9CF6-4A4B-A826-BC8949064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Question from H5</a:t>
            </a:r>
          </a:p>
        </p:txBody>
      </p:sp>
      <p:pic>
        <p:nvPicPr>
          <p:cNvPr id="6246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1C8D2E7C-ADDC-4E10-B728-396D08BCB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4">
            <a:extLst>
              <a:ext uri="{FF2B5EF4-FFF2-40B4-BE49-F238E27FC236}">
                <a16:creationId xmlns:a16="http://schemas.microsoft.com/office/drawing/2014/main" id="{81B2228C-956D-46D9-8189-8EAE9C25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657475"/>
            <a:ext cx="805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am I talking about if I say “affixes”?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25008CD-1BB7-4925-8FDE-9C0113CD9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Answer from H5</a:t>
            </a:r>
          </a:p>
        </p:txBody>
      </p:sp>
      <p:pic>
        <p:nvPicPr>
          <p:cNvPr id="6349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D96A8804-AA2A-4AFD-8EB9-A199EC90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4">
            <a:extLst>
              <a:ext uri="{FF2B5EF4-FFF2-40B4-BE49-F238E27FC236}">
                <a16:creationId xmlns:a16="http://schemas.microsoft.com/office/drawing/2014/main" id="{2BB6154B-F19D-43B6-AF14-C84BC08A3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25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prefixes/suffixes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952B733-80C9-4CFE-B3D1-C95A18456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Question from H5</a:t>
            </a:r>
          </a:p>
        </p:txBody>
      </p:sp>
      <p:pic>
        <p:nvPicPr>
          <p:cNvPr id="6451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31C59078-914C-4C8B-A7B0-01AE66D6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4">
            <a:extLst>
              <a:ext uri="{FF2B5EF4-FFF2-40B4-BE49-F238E27FC236}">
                <a16:creationId xmlns:a16="http://schemas.microsoft.com/office/drawing/2014/main" id="{83D6175B-06C8-46E0-800D-60C67E75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590800"/>
            <a:ext cx="7172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Give an example of a free morpheme.</a:t>
            </a:r>
          </a:p>
          <a:p>
            <a:pPr algn="ctr">
              <a:spcBef>
                <a:spcPct val="0"/>
              </a:spcBef>
              <a:buFontTx/>
              <a:buAutoNum type="alphaLcPeriod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F9DCDA-CA89-4EE3-85CE-878BBD58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Answer from H5</a:t>
            </a:r>
          </a:p>
        </p:txBody>
      </p:sp>
      <p:pic>
        <p:nvPicPr>
          <p:cNvPr id="6553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008CDCF6-1037-4152-BC97-30BB2D35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4">
            <a:extLst>
              <a:ext uri="{FF2B5EF4-FFF2-40B4-BE49-F238E27FC236}">
                <a16:creationId xmlns:a16="http://schemas.microsoft.com/office/drawing/2014/main" id="{42BB1653-F469-4EB8-A924-8039BC87D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1733550"/>
            <a:ext cx="61436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Any morpheme that can stand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alone.  Answers will vary. Some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examples: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book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turn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read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85F720-8182-420B-86BA-3359726F3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$200 Answer from H1</a:t>
            </a:r>
          </a:p>
        </p:txBody>
      </p:sp>
      <p:pic>
        <p:nvPicPr>
          <p:cNvPr id="19458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C69695AC-3E90-49BD-9D06-5EF3FB35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4">
            <a:extLst>
              <a:ext uri="{FF2B5EF4-FFF2-40B4-BE49-F238E27FC236}">
                <a16:creationId xmlns:a16="http://schemas.microsoft.com/office/drawing/2014/main" id="{63B30CC8-ED70-4E21-AB1D-F41E713E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54325"/>
            <a:ext cx="1730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To write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AD329F1-76EC-469E-AC34-8EA4D17C6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Question from H5</a:t>
            </a:r>
          </a:p>
        </p:txBody>
      </p:sp>
      <p:pic>
        <p:nvPicPr>
          <p:cNvPr id="6656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4C083B55-6C89-4B7F-B760-A1DCFEFC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4">
            <a:extLst>
              <a:ext uri="{FF2B5EF4-FFF2-40B4-BE49-F238E27FC236}">
                <a16:creationId xmlns:a16="http://schemas.microsoft.com/office/drawing/2014/main" id="{FDD8528D-7CFB-43BE-A883-F6302034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905000"/>
            <a:ext cx="2994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is a root?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8585E1D-FDB1-49B6-ACEA-8F85650CE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$500 Answer from H5</a:t>
            </a:r>
          </a:p>
        </p:txBody>
      </p:sp>
      <p:pic>
        <p:nvPicPr>
          <p:cNvPr id="6758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40D2EC6D-8D78-4E33-920A-4BC1622E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4">
            <a:extLst>
              <a:ext uri="{FF2B5EF4-FFF2-40B4-BE49-F238E27FC236}">
                <a16:creationId xmlns:a16="http://schemas.microsoft.com/office/drawing/2014/main" id="{2CAB0275-D1E2-4931-9A6B-D16593B0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2209800"/>
            <a:ext cx="58531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A morpheme, or meaningful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part of a word, that carries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main meaning.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D2AD302-B697-4C78-B8C9-D02240E7E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Final Jeopardy</a:t>
            </a:r>
            <a:endParaRPr lang="en-US" altLang="en-US" dirty="0"/>
          </a:p>
        </p:txBody>
      </p:sp>
      <p:sp>
        <p:nvSpPr>
          <p:cNvPr id="68610" name="Text Box 3">
            <a:extLst>
              <a:ext uri="{FF2B5EF4-FFF2-40B4-BE49-F238E27FC236}">
                <a16:creationId xmlns:a16="http://schemas.microsoft.com/office/drawing/2014/main" id="{DDD9EEB9-1112-4502-BFA8-F5CC55FBA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339975"/>
            <a:ext cx="77231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How many morphemes are in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word: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autobiographical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40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List and label them bound or free.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Hint:  think about what they mean in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 this word.</a:t>
            </a:r>
          </a:p>
        </p:txBody>
      </p:sp>
      <p:pic>
        <p:nvPicPr>
          <p:cNvPr id="59396" name="final_Q.wav">
            <a:hlinkClick r:id="" action="ppaction://media"/>
            <a:extLst>
              <a:ext uri="{FF2B5EF4-FFF2-40B4-BE49-F238E27FC236}">
                <a16:creationId xmlns:a16="http://schemas.microsoft.com/office/drawing/2014/main" id="{92869F69-C638-4ACC-A696-B37ACE3BF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867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5" descr="m_button">
            <a:hlinkClick r:id="rId4" action="ppaction://hlinksldjump"/>
            <a:extLst>
              <a:ext uri="{FF2B5EF4-FFF2-40B4-BE49-F238E27FC236}">
                <a16:creationId xmlns:a16="http://schemas.microsoft.com/office/drawing/2014/main" id="{CD30772D-0679-47FC-857C-A9AD6D24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39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6"/>
                </p:tgtEl>
              </p:cMediaNode>
            </p:audi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ABD4F4E-386D-4564-8086-DA923647C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Final Jeopardy Answer</a:t>
            </a:r>
            <a:endParaRPr lang="en-US" altLang="en-US" dirty="0"/>
          </a:p>
        </p:txBody>
      </p:sp>
      <p:sp>
        <p:nvSpPr>
          <p:cNvPr id="69634" name="Text Box 3">
            <a:extLst>
              <a:ext uri="{FF2B5EF4-FFF2-40B4-BE49-F238E27FC236}">
                <a16:creationId xmlns:a16="http://schemas.microsoft.com/office/drawing/2014/main" id="{D72AC0DC-8B86-4228-AB8D-4BC0698E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14600"/>
            <a:ext cx="22891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auto-bound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bio- bound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graph-free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ic-bound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al-bound</a:t>
            </a:r>
          </a:p>
        </p:txBody>
      </p:sp>
      <p:pic>
        <p:nvPicPr>
          <p:cNvPr id="69635" name="Picture 4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BDC47D88-5130-4344-B70B-07ECABF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5" descr="State of California: Department of Education">
            <a:extLst>
              <a:ext uri="{FF2B5EF4-FFF2-40B4-BE49-F238E27FC236}">
                <a16:creationId xmlns:a16="http://schemas.microsoft.com/office/drawing/2014/main" id="{C39DEAB9-39B0-7242-967C-B468ED18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23" y="1227520"/>
            <a:ext cx="1451372" cy="153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8" name="Picture 9" descr="Napa County Office of Education">
            <a:extLst>
              <a:ext uri="{FF2B5EF4-FFF2-40B4-BE49-F238E27FC236}">
                <a16:creationId xmlns:a16="http://schemas.microsoft.com/office/drawing/2014/main" id="{3F197C16-5FC1-F947-A78B-CC44A8D3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89" y="3139664"/>
            <a:ext cx="1818085" cy="15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11" descr="CALI Reads: California Adolescent Literacy Initiative">
            <a:extLst>
              <a:ext uri="{FF2B5EF4-FFF2-40B4-BE49-F238E27FC236}">
                <a16:creationId xmlns:a16="http://schemas.microsoft.com/office/drawing/2014/main" id="{0E8D410E-C5F3-E94E-9EC3-E7149491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2" y="3249201"/>
            <a:ext cx="1828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13" descr="IDEAs that Work: U.S. Office of Special Education Programs">
            <a:extLst>
              <a:ext uri="{FF2B5EF4-FFF2-40B4-BE49-F238E27FC236}">
                <a16:creationId xmlns:a16="http://schemas.microsoft.com/office/drawing/2014/main" id="{6A8E1EA1-113A-F246-840C-4144648A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51" y="1237045"/>
            <a:ext cx="1816894" cy="152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C2EF0-EAEC-4475-AEB6-49F6FCDE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25" y="4926150"/>
            <a:ext cx="6858000" cy="7386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Font typeface="Wingdings 3" pitchFamily="2" charset="2"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contents of this presentation were developed under a State Personnel Development Grant (SPDG) from the US Department of Education (CALI/Award #H323A170011), Project Officer, Latisha.Putney@ed.gov. However, the contents of this presentation do not necessarily represent the policy of the US Department of Education and no assumption of endorsement by the Federal government should be made.</a:t>
            </a:r>
          </a:p>
        </p:txBody>
      </p:sp>
    </p:spTree>
    <p:extLst>
      <p:ext uri="{BB962C8B-B14F-4D97-AF65-F5344CB8AC3E}">
        <p14:creationId xmlns:p14="http://schemas.microsoft.com/office/powerpoint/2010/main" val="149576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01364A-8907-438B-9487-1C72B20D3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Question from H1</a:t>
            </a:r>
          </a:p>
        </p:txBody>
      </p:sp>
      <p:pic>
        <p:nvPicPr>
          <p:cNvPr id="20482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F0F1504E-64BC-41A3-8993-5AFA8164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>
            <a:extLst>
              <a:ext uri="{FF2B5EF4-FFF2-40B4-BE49-F238E27FC236}">
                <a16:creationId xmlns:a16="http://schemas.microsoft.com/office/drawing/2014/main" id="{CC585472-9B36-4211-9371-8F2F7FDBD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2906713"/>
            <a:ext cx="5045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/>
              <a:t>What does inscribe mean?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B210C32-B96F-4BC4-99F8-A698D59DA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$300 Answer from H1</a:t>
            </a:r>
          </a:p>
        </p:txBody>
      </p:sp>
      <p:pic>
        <p:nvPicPr>
          <p:cNvPr id="21506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20514E94-C575-4E4B-AA07-40E2E73F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4">
            <a:extLst>
              <a:ext uri="{FF2B5EF4-FFF2-40B4-BE49-F238E27FC236}">
                <a16:creationId xmlns:a16="http://schemas.microsoft.com/office/drawing/2014/main" id="{B6E0ABBE-CE86-4A37-8595-0D2D9003B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743200"/>
            <a:ext cx="35385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To write into or in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EDD20B-4778-4EF5-9928-BABF7A64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Question from H1</a:t>
            </a:r>
          </a:p>
        </p:txBody>
      </p:sp>
      <p:pic>
        <p:nvPicPr>
          <p:cNvPr id="22530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24FB4590-5547-49B1-B02E-526B2D2E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1C7E60F5-565D-40BF-88C9-A834BA73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4608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What does script mean?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A1541E-0E28-490B-85A8-C869A987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$400 Answer from H1</a:t>
            </a:r>
          </a:p>
        </p:txBody>
      </p:sp>
      <p:pic>
        <p:nvPicPr>
          <p:cNvPr id="23554" name="Picture 3" descr="m_button">
            <a:hlinkClick r:id="rId2" action="ppaction://hlinksldjump"/>
            <a:extLst>
              <a:ext uri="{FF2B5EF4-FFF2-40B4-BE49-F238E27FC236}">
                <a16:creationId xmlns:a16="http://schemas.microsoft.com/office/drawing/2014/main" id="{AF46422A-0241-4D9F-BC4C-40A1C94A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43600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4">
            <a:extLst>
              <a:ext uri="{FF2B5EF4-FFF2-40B4-BE49-F238E27FC236}">
                <a16:creationId xmlns:a16="http://schemas.microsoft.com/office/drawing/2014/main" id="{FFFD9802-9326-4572-8745-3CF68BF2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971800"/>
            <a:ext cx="1517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dirty="0"/>
              <a:t>writing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1170</TotalTime>
  <Words>875</Words>
  <Application>Microsoft Office PowerPoint</Application>
  <PresentationFormat>On-screen Show (4:3)</PresentationFormat>
  <Paragraphs>186</Paragraphs>
  <Slides>54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Times New Roman</vt:lpstr>
      <vt:lpstr>MS PGothic</vt:lpstr>
      <vt:lpstr>Arial</vt:lpstr>
      <vt:lpstr>Calibri</vt:lpstr>
      <vt:lpstr>Pulse</vt:lpstr>
      <vt:lpstr>Microsoft Word 97 - 2003 Document</vt:lpstr>
      <vt:lpstr>Jeopardy</vt:lpstr>
      <vt:lpstr>$100 Question from H1</vt:lpstr>
      <vt:lpstr>$100 Answer from H1</vt:lpstr>
      <vt:lpstr>$200 Question from H1</vt:lpstr>
      <vt:lpstr>$200 Answer from H1</vt:lpstr>
      <vt:lpstr>$300 Question from H1</vt:lpstr>
      <vt:lpstr>$300 Answer from H1</vt:lpstr>
      <vt:lpstr>$400 Question from H1</vt:lpstr>
      <vt:lpstr>$400 Answer from H1</vt:lpstr>
      <vt:lpstr>$500 Question from H1</vt:lpstr>
      <vt:lpstr>$500 Answer from H1</vt:lpstr>
      <vt:lpstr>$100 Question from H2</vt:lpstr>
      <vt:lpstr>$100 Answer from H2</vt:lpstr>
      <vt:lpstr>$200 Question from H2</vt:lpstr>
      <vt:lpstr>$200 Answer from H2</vt:lpstr>
      <vt:lpstr>$300 Question from H2</vt:lpstr>
      <vt:lpstr>$300 Answer from H2</vt:lpstr>
      <vt:lpstr>$400 Question from H2</vt:lpstr>
      <vt:lpstr>$400 Answer from H2</vt:lpstr>
      <vt:lpstr>$500 Question from H2</vt:lpstr>
      <vt:lpstr>$500 Answer from H2</vt:lpstr>
      <vt:lpstr>$100 Question from H3</vt:lpstr>
      <vt:lpstr>$100 Answer from H3</vt:lpstr>
      <vt:lpstr>$200 Question from H3</vt:lpstr>
      <vt:lpstr>$200 Answer from H3</vt:lpstr>
      <vt:lpstr>$300 Question from H3</vt:lpstr>
      <vt:lpstr>$300 Answer from H3</vt:lpstr>
      <vt:lpstr>$400 Question from H3</vt:lpstr>
      <vt:lpstr>$400 Answer from H3</vt:lpstr>
      <vt:lpstr>$500 Question from H3</vt:lpstr>
      <vt:lpstr>$500 Answer from H3</vt:lpstr>
      <vt:lpstr>$100 Question from H4</vt:lpstr>
      <vt:lpstr>$100 Answer from H4</vt:lpstr>
      <vt:lpstr>$200 Question from H4</vt:lpstr>
      <vt:lpstr>$200 Answer from H4</vt:lpstr>
      <vt:lpstr>$300 Question from H4</vt:lpstr>
      <vt:lpstr>$300 Answer from H4</vt:lpstr>
      <vt:lpstr>$400 Question from H4</vt:lpstr>
      <vt:lpstr>$400 Answer from H4</vt:lpstr>
      <vt:lpstr>$500 Question from H4</vt:lpstr>
      <vt:lpstr>$500 Answer from H4</vt:lpstr>
      <vt:lpstr>$100 Question from H5</vt:lpstr>
      <vt:lpstr>$100 Answer from H5</vt:lpstr>
      <vt:lpstr>$200 Question from H5</vt:lpstr>
      <vt:lpstr>$200 Answer from H5</vt:lpstr>
      <vt:lpstr>$300 Question from H5</vt:lpstr>
      <vt:lpstr>$300 Answer from H5</vt:lpstr>
      <vt:lpstr>$400 Question from H5</vt:lpstr>
      <vt:lpstr>$400 Answer from H5</vt:lpstr>
      <vt:lpstr>$500 Question from H5</vt:lpstr>
      <vt:lpstr>$500 Answer from H5</vt:lpstr>
      <vt:lpstr>Final Jeopardy</vt:lpstr>
      <vt:lpstr>Final Jeopardy Answer</vt:lpstr>
      <vt:lpstr>The contents of this presentation were developed under a State Personnel Development Grant (SPDG) from the US Department of Education (CALI/Award #H323A170011), Project Officer, Latisha.Putney@ed.gov. However, the contents of this presentation do not necessarily represent the policy of the US Department of Education and no assumption of endorsement by the Federal government should be made.</vt:lpstr>
    </vt:vector>
  </TitlesOfParts>
  <Company>Seminole Coutny Public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SCPS</dc:creator>
  <cp:lastModifiedBy>alan w</cp:lastModifiedBy>
  <cp:revision>54</cp:revision>
  <dcterms:created xsi:type="dcterms:W3CDTF">1998-09-17T14:16:32Z</dcterms:created>
  <dcterms:modified xsi:type="dcterms:W3CDTF">2020-10-16T15:40:14Z</dcterms:modified>
</cp:coreProperties>
</file>