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0" r:id="rId4"/>
    <p:sldId id="258" r:id="rId5"/>
    <p:sldId id="262"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4F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3DF8D-32C7-4316-ACD6-287DF84D3EFB}" v="410" dt="2020-10-06T17:56:30.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20" autoAdjust="0"/>
  </p:normalViewPr>
  <p:slideViewPr>
    <p:cSldViewPr snapToGrid="0" snapToObjects="1">
      <p:cViewPr varScale="1">
        <p:scale>
          <a:sx n="79" d="100"/>
          <a:sy n="79" d="100"/>
        </p:scale>
        <p:origin x="96" y="6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w" userId="9a582faea0c79294" providerId="LiveId" clId="{2B83DF8D-32C7-4316-ACD6-287DF84D3EFB}"/>
    <pc:docChg chg="custSel addSld delSld modSld modMainMaster">
      <pc:chgData name="alan w" userId="9a582faea0c79294" providerId="LiveId" clId="{2B83DF8D-32C7-4316-ACD6-287DF84D3EFB}" dt="2020-10-06T17:59:09.908" v="785"/>
      <pc:docMkLst>
        <pc:docMk/>
      </pc:docMkLst>
      <pc:sldChg chg="modSp mod">
        <pc:chgData name="alan w" userId="9a582faea0c79294" providerId="LiveId" clId="{2B83DF8D-32C7-4316-ACD6-287DF84D3EFB}" dt="2020-10-05T15:59:15.212" v="309" actId="962"/>
        <pc:sldMkLst>
          <pc:docMk/>
          <pc:sldMk cId="446895783" sldId="257"/>
        </pc:sldMkLst>
        <pc:picChg chg="mod">
          <ac:chgData name="alan w" userId="9a582faea0c79294" providerId="LiveId" clId="{2B83DF8D-32C7-4316-ACD6-287DF84D3EFB}" dt="2020-10-05T15:59:15.212" v="309" actId="962"/>
          <ac:picMkLst>
            <pc:docMk/>
            <pc:sldMk cId="446895783" sldId="257"/>
            <ac:picMk id="4" creationId="{00000000-0000-0000-0000-000000000000}"/>
          </ac:picMkLst>
        </pc:picChg>
      </pc:sldChg>
      <pc:sldChg chg="modSp">
        <pc:chgData name="alan w" userId="9a582faea0c79294" providerId="LiveId" clId="{2B83DF8D-32C7-4316-ACD6-287DF84D3EFB}" dt="2020-10-05T16:00:27.930" v="695" actId="962"/>
        <pc:sldMkLst>
          <pc:docMk/>
          <pc:sldMk cId="1286573072" sldId="258"/>
        </pc:sldMkLst>
        <pc:graphicFrameChg chg="mod">
          <ac:chgData name="alan w" userId="9a582faea0c79294" providerId="LiveId" clId="{2B83DF8D-32C7-4316-ACD6-287DF84D3EFB}" dt="2020-10-05T16:00:27.930" v="695" actId="962"/>
          <ac:graphicFrameMkLst>
            <pc:docMk/>
            <pc:sldMk cId="1286573072" sldId="258"/>
            <ac:graphicFrameMk id="5" creationId="{00000000-0000-0000-0000-000000000000}"/>
          </ac:graphicFrameMkLst>
        </pc:graphicFrameChg>
      </pc:sldChg>
      <pc:sldChg chg="modSp del mod">
        <pc:chgData name="alan w" userId="9a582faea0c79294" providerId="LiveId" clId="{2B83DF8D-32C7-4316-ACD6-287DF84D3EFB}" dt="2020-10-06T17:58:14.905" v="772" actId="2696"/>
        <pc:sldMkLst>
          <pc:docMk/>
          <pc:sldMk cId="2140507760" sldId="259"/>
        </pc:sldMkLst>
        <pc:spChg chg="mod">
          <ac:chgData name="alan w" userId="9a582faea0c79294" providerId="LiveId" clId="{2B83DF8D-32C7-4316-ACD6-287DF84D3EFB}" dt="2020-10-06T17:55:59.557" v="736" actId="1076"/>
          <ac:spMkLst>
            <pc:docMk/>
            <pc:sldMk cId="2140507760" sldId="259"/>
            <ac:spMk id="13" creationId="{00000000-0000-0000-0000-000000000000}"/>
          </ac:spMkLst>
        </pc:spChg>
        <pc:graphicFrameChg chg="mod">
          <ac:chgData name="alan w" userId="9a582faea0c79294" providerId="LiveId" clId="{2B83DF8D-32C7-4316-ACD6-287DF84D3EFB}" dt="2020-10-05T16:03:43.341" v="703" actId="207"/>
          <ac:graphicFrameMkLst>
            <pc:docMk/>
            <pc:sldMk cId="2140507760" sldId="259"/>
            <ac:graphicFrameMk id="10" creationId="{00000000-0000-0000-0000-000000000000}"/>
          </ac:graphicFrameMkLst>
        </pc:graphicFrameChg>
      </pc:sldChg>
      <pc:sldChg chg="addSp delSp modSp add del">
        <pc:chgData name="alan w" userId="9a582faea0c79294" providerId="LiveId" clId="{2B83DF8D-32C7-4316-ACD6-287DF84D3EFB}" dt="2020-10-05T16:01:26.576" v="701" actId="1076"/>
        <pc:sldMkLst>
          <pc:docMk/>
          <pc:sldMk cId="1495760276" sldId="261"/>
        </pc:sldMkLst>
        <pc:spChg chg="add mod">
          <ac:chgData name="alan w" userId="9a582faea0c79294" providerId="LiveId" clId="{2B83DF8D-32C7-4316-ACD6-287DF84D3EFB}" dt="2020-10-05T16:01:26.576" v="701" actId="1076"/>
          <ac:spMkLst>
            <pc:docMk/>
            <pc:sldMk cId="1495760276" sldId="261"/>
            <ac:spMk id="2" creationId="{7979D689-696C-41AB-B963-0BDDC7F6DC31}"/>
          </ac:spMkLst>
        </pc:spChg>
        <pc:spChg chg="del mod">
          <ac:chgData name="alan w" userId="9a582faea0c79294" providerId="LiveId" clId="{2B83DF8D-32C7-4316-ACD6-287DF84D3EFB}" dt="2020-10-05T16:01:17.185" v="698" actId="478"/>
          <ac:spMkLst>
            <pc:docMk/>
            <pc:sldMk cId="1495760276" sldId="261"/>
            <ac:spMk id="75781" creationId="{431C61F7-D545-954D-BA9B-A706D1B551AF}"/>
          </ac:spMkLst>
        </pc:spChg>
        <pc:picChg chg="mod">
          <ac:chgData name="alan w" userId="9a582faea0c79294" providerId="LiveId" clId="{2B83DF8D-32C7-4316-ACD6-287DF84D3EFB}" dt="2020-10-05T15:53:52.875" v="30" actId="1076"/>
          <ac:picMkLst>
            <pc:docMk/>
            <pc:sldMk cId="1495760276" sldId="261"/>
            <ac:picMk id="75777" creationId="{C39DEAB9-39B0-7242-967C-B468ED18FFA0}"/>
          </ac:picMkLst>
        </pc:picChg>
        <pc:picChg chg="mod">
          <ac:chgData name="alan w" userId="9a582faea0c79294" providerId="LiveId" clId="{2B83DF8D-32C7-4316-ACD6-287DF84D3EFB}" dt="2020-10-05T15:53:52.875" v="30" actId="1076"/>
          <ac:picMkLst>
            <pc:docMk/>
            <pc:sldMk cId="1495760276" sldId="261"/>
            <ac:picMk id="75778" creationId="{3F197C16-5FC1-F947-A78B-CC44A8D34C63}"/>
          </ac:picMkLst>
        </pc:picChg>
        <pc:picChg chg="mod">
          <ac:chgData name="alan w" userId="9a582faea0c79294" providerId="LiveId" clId="{2B83DF8D-32C7-4316-ACD6-287DF84D3EFB}" dt="2020-10-05T15:53:52.875" v="30" actId="1076"/>
          <ac:picMkLst>
            <pc:docMk/>
            <pc:sldMk cId="1495760276" sldId="261"/>
            <ac:picMk id="75779" creationId="{0E8D410E-C5F3-E94E-9EC3-E71494919FA6}"/>
          </ac:picMkLst>
        </pc:picChg>
        <pc:picChg chg="mod">
          <ac:chgData name="alan w" userId="9a582faea0c79294" providerId="LiveId" clId="{2B83DF8D-32C7-4316-ACD6-287DF84D3EFB}" dt="2020-10-05T15:53:52.875" v="30" actId="1076"/>
          <ac:picMkLst>
            <pc:docMk/>
            <pc:sldMk cId="1495760276" sldId="261"/>
            <ac:picMk id="75780" creationId="{6A8E1EA1-113A-F246-840C-4144648AB54B}"/>
          </ac:picMkLst>
        </pc:picChg>
      </pc:sldChg>
      <pc:sldChg chg="modSp mod">
        <pc:chgData name="alan w" userId="9a582faea0c79294" providerId="LiveId" clId="{2B83DF8D-32C7-4316-ACD6-287DF84D3EFB}" dt="2020-10-06T17:59:09.908" v="785"/>
        <pc:sldMkLst>
          <pc:docMk/>
          <pc:sldMk cId="1383015294" sldId="262"/>
        </pc:sldMkLst>
        <pc:spChg chg="ord">
          <ac:chgData name="alan w" userId="9a582faea0c79294" providerId="LiveId" clId="{2B83DF8D-32C7-4316-ACD6-287DF84D3EFB}" dt="2020-10-06T17:59:09.908" v="785"/>
          <ac:spMkLst>
            <pc:docMk/>
            <pc:sldMk cId="1383015294" sldId="262"/>
            <ac:spMk id="12" creationId="{00000000-0000-0000-0000-000000000000}"/>
          </ac:spMkLst>
        </pc:spChg>
      </pc:sldChg>
      <pc:sldChg chg="addSp delSp modSp new mod">
        <pc:chgData name="alan w" userId="9a582faea0c79294" providerId="LiveId" clId="{2B83DF8D-32C7-4316-ACD6-287DF84D3EFB}" dt="2020-10-06T17:58:40.158" v="775" actId="207"/>
        <pc:sldMkLst>
          <pc:docMk/>
          <pc:sldMk cId="3831119101" sldId="263"/>
        </pc:sldMkLst>
        <pc:spChg chg="mod">
          <ac:chgData name="alan w" userId="9a582faea0c79294" providerId="LiveId" clId="{2B83DF8D-32C7-4316-ACD6-287DF84D3EFB}" dt="2020-10-06T17:52:51.006" v="712" actId="1076"/>
          <ac:spMkLst>
            <pc:docMk/>
            <pc:sldMk cId="3831119101" sldId="263"/>
            <ac:spMk id="2" creationId="{AA6FBD4C-AE68-4A0A-BABF-FD87DA4C6BE2}"/>
          </ac:spMkLst>
        </pc:spChg>
        <pc:spChg chg="del">
          <ac:chgData name="alan w" userId="9a582faea0c79294" providerId="LiveId" clId="{2B83DF8D-32C7-4316-ACD6-287DF84D3EFB}" dt="2020-10-06T17:52:55.599" v="713" actId="478"/>
          <ac:spMkLst>
            <pc:docMk/>
            <pc:sldMk cId="3831119101" sldId="263"/>
            <ac:spMk id="3" creationId="{C2E76B8F-4083-4CC8-960D-FE5EBB0A057A}"/>
          </ac:spMkLst>
        </pc:spChg>
        <pc:graphicFrameChg chg="add mod modGraphic">
          <ac:chgData name="alan w" userId="9a582faea0c79294" providerId="LiveId" clId="{2B83DF8D-32C7-4316-ACD6-287DF84D3EFB}" dt="2020-10-06T17:58:40.158" v="775" actId="207"/>
          <ac:graphicFrameMkLst>
            <pc:docMk/>
            <pc:sldMk cId="3831119101" sldId="263"/>
            <ac:graphicFrameMk id="4" creationId="{5A10C9D4-6046-46B8-9690-A8E8B6350B5A}"/>
          </ac:graphicFrameMkLst>
        </pc:graphicFrameChg>
        <pc:graphicFrameChg chg="add mod modGraphic">
          <ac:chgData name="alan w" userId="9a582faea0c79294" providerId="LiveId" clId="{2B83DF8D-32C7-4316-ACD6-287DF84D3EFB}" dt="2020-10-06T17:57:35.069" v="770" actId="6549"/>
          <ac:graphicFrameMkLst>
            <pc:docMk/>
            <pc:sldMk cId="3831119101" sldId="263"/>
            <ac:graphicFrameMk id="5" creationId="{F4991E25-A9C1-4AED-A71E-E4ABEA0EF597}"/>
          </ac:graphicFrameMkLst>
        </pc:graphicFrameChg>
      </pc:sldChg>
      <pc:sldMasterChg chg="addSp modSp mod">
        <pc:chgData name="alan w" userId="9a582faea0c79294" providerId="LiveId" clId="{2B83DF8D-32C7-4316-ACD6-287DF84D3EFB}" dt="2020-10-05T15:52:51.892" v="27" actId="1076"/>
        <pc:sldMasterMkLst>
          <pc:docMk/>
          <pc:sldMasterMk cId="320561278" sldId="2147483648"/>
        </pc:sldMasterMkLst>
        <pc:picChg chg="add mod">
          <ac:chgData name="alan w" userId="9a582faea0c79294" providerId="LiveId" clId="{2B83DF8D-32C7-4316-ACD6-287DF84D3EFB}" dt="2020-10-05T15:52:51.892" v="27" actId="1076"/>
          <ac:picMkLst>
            <pc:docMk/>
            <pc:sldMasterMk cId="320561278" sldId="2147483648"/>
            <ac:picMk id="8" creationId="{2CBD9CA3-47A9-4A7E-AAB6-F3C741CE1430}"/>
          </ac:picMkLst>
        </pc:pic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83D82-7632-654E-AC8F-90A6FF672A7F}"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647C9D41-D737-1341-A91C-ADB937EFB7DF}">
      <dgm:prSet phldrT="[Text]"/>
      <dgm:spPr>
        <a:solidFill>
          <a:srgbClr val="0A4E75"/>
        </a:solidFill>
      </dgm:spPr>
      <dgm:t>
        <a:bodyPr/>
        <a:lstStyle/>
        <a:p>
          <a:r>
            <a:rPr lang="en-US" dirty="0"/>
            <a:t>script</a:t>
          </a:r>
        </a:p>
      </dgm:t>
    </dgm:pt>
    <dgm:pt modelId="{31F1ABD4-1A30-5449-AFB9-11CB36A1AF2E}" type="parTrans" cxnId="{EC6633E0-21F8-F84C-B50C-1E742E317E9F}">
      <dgm:prSet/>
      <dgm:spPr/>
      <dgm:t>
        <a:bodyPr/>
        <a:lstStyle/>
        <a:p>
          <a:endParaRPr lang="en-US"/>
        </a:p>
      </dgm:t>
    </dgm:pt>
    <dgm:pt modelId="{ADED8D20-E1D9-F048-80A0-FBF4FDAB9F7F}" type="sibTrans" cxnId="{EC6633E0-21F8-F84C-B50C-1E742E317E9F}">
      <dgm:prSet/>
      <dgm:spPr/>
      <dgm:t>
        <a:bodyPr/>
        <a:lstStyle/>
        <a:p>
          <a:endParaRPr lang="en-US"/>
        </a:p>
      </dgm:t>
    </dgm:pt>
    <dgm:pt modelId="{73434826-7298-5A4A-9376-059057C6FE73}">
      <dgm:prSet phldrT="[Text]" custT="1"/>
      <dgm:spPr>
        <a:solidFill>
          <a:srgbClr val="0A4E75"/>
        </a:solidFill>
      </dgm:spPr>
      <dgm:t>
        <a:bodyPr/>
        <a:lstStyle/>
        <a:p>
          <a:r>
            <a:rPr lang="en-US" sz="1800" dirty="0"/>
            <a:t>de</a:t>
          </a:r>
        </a:p>
        <a:p>
          <a:r>
            <a:rPr lang="en-US" sz="1800" dirty="0"/>
            <a:t>pre</a:t>
          </a:r>
        </a:p>
        <a:p>
          <a:r>
            <a:rPr lang="en-US" sz="1800" dirty="0"/>
            <a:t>manu</a:t>
          </a:r>
        </a:p>
        <a:p>
          <a:r>
            <a:rPr lang="en-US" sz="1800" dirty="0"/>
            <a:t>tran</a:t>
          </a:r>
        </a:p>
        <a:p>
          <a:r>
            <a:rPr lang="en-US" sz="1800" dirty="0"/>
            <a:t>sub</a:t>
          </a:r>
        </a:p>
        <a:p>
          <a:r>
            <a:rPr lang="en-US" sz="1800" dirty="0"/>
            <a:t>in</a:t>
          </a:r>
        </a:p>
        <a:p>
          <a:r>
            <a:rPr lang="en-US" sz="1800" dirty="0"/>
            <a:t>con</a:t>
          </a:r>
        </a:p>
        <a:p>
          <a:r>
            <a:rPr lang="en-US" sz="1800" dirty="0"/>
            <a:t>post</a:t>
          </a:r>
        </a:p>
        <a:p>
          <a:endParaRPr lang="en-US" sz="1200" dirty="0"/>
        </a:p>
      </dgm:t>
    </dgm:pt>
    <dgm:pt modelId="{4159A1D3-83F6-6C44-9134-6FDACD0AB3C7}" type="parTrans" cxnId="{5AA8FC61-FE6C-0B43-B018-5BC21A68355F}">
      <dgm:prSet/>
      <dgm:spPr/>
      <dgm:t>
        <a:bodyPr/>
        <a:lstStyle/>
        <a:p>
          <a:endParaRPr lang="en-US"/>
        </a:p>
      </dgm:t>
    </dgm:pt>
    <dgm:pt modelId="{B674ACCD-4395-1940-8662-5C45B2ADE172}" type="sibTrans" cxnId="{5AA8FC61-FE6C-0B43-B018-5BC21A68355F}">
      <dgm:prSet/>
      <dgm:spPr/>
      <dgm:t>
        <a:bodyPr/>
        <a:lstStyle/>
        <a:p>
          <a:endParaRPr lang="en-US"/>
        </a:p>
      </dgm:t>
    </dgm:pt>
    <dgm:pt modelId="{5B09A010-2782-234C-A105-F8BC108BC70F}">
      <dgm:prSet phldrT="[Text]" custT="1"/>
      <dgm:spPr>
        <a:solidFill>
          <a:srgbClr val="0A4E75"/>
        </a:solidFill>
      </dgm:spPr>
      <dgm:t>
        <a:bodyPr/>
        <a:lstStyle/>
        <a:p>
          <a:r>
            <a:rPr lang="en-US" sz="1800" dirty="0"/>
            <a:t>tion</a:t>
          </a:r>
        </a:p>
        <a:p>
          <a:r>
            <a:rPr lang="en-US" sz="1800" dirty="0"/>
            <a:t>tive</a:t>
          </a:r>
        </a:p>
        <a:p>
          <a:r>
            <a:rPr lang="en-US" sz="1800" dirty="0"/>
            <a:t>ture</a:t>
          </a:r>
        </a:p>
        <a:p>
          <a:r>
            <a:rPr lang="en-US" sz="1800" dirty="0"/>
            <a:t>or</a:t>
          </a:r>
        </a:p>
        <a:p>
          <a:r>
            <a:rPr lang="en-US" sz="1800" dirty="0"/>
            <a:t>ed</a:t>
          </a:r>
        </a:p>
        <a:p>
          <a:r>
            <a:rPr lang="en-US" sz="1800" dirty="0"/>
            <a:t>er</a:t>
          </a:r>
        </a:p>
      </dgm:t>
    </dgm:pt>
    <dgm:pt modelId="{66D2C2C7-13DC-F040-BCD6-989829480748}" type="parTrans" cxnId="{B4FFC547-514A-364E-BD6A-E40A3F42FE75}">
      <dgm:prSet/>
      <dgm:spPr/>
      <dgm:t>
        <a:bodyPr/>
        <a:lstStyle/>
        <a:p>
          <a:endParaRPr lang="en-US"/>
        </a:p>
      </dgm:t>
    </dgm:pt>
    <dgm:pt modelId="{C6F858DA-1CCC-5D47-AD39-FEE6076CDCEC}" type="sibTrans" cxnId="{B4FFC547-514A-364E-BD6A-E40A3F42FE75}">
      <dgm:prSet/>
      <dgm:spPr/>
      <dgm:t>
        <a:bodyPr/>
        <a:lstStyle/>
        <a:p>
          <a:endParaRPr lang="en-US"/>
        </a:p>
      </dgm:t>
    </dgm:pt>
    <dgm:pt modelId="{0ADB2E20-044A-1B45-84A1-A48F736B1AC9}" type="pres">
      <dgm:prSet presAssocID="{2A883D82-7632-654E-AC8F-90A6FF672A7F}" presName="Name0" presStyleCnt="0">
        <dgm:presLayoutVars>
          <dgm:chMax val="1"/>
          <dgm:chPref val="1"/>
          <dgm:dir/>
          <dgm:animOne val="branch"/>
          <dgm:animLvl val="lvl"/>
        </dgm:presLayoutVars>
      </dgm:prSet>
      <dgm:spPr/>
    </dgm:pt>
    <dgm:pt modelId="{BC53D08A-2461-3341-8759-3DC35DAE02C5}" type="pres">
      <dgm:prSet presAssocID="{647C9D41-D737-1341-A91C-ADB937EFB7DF}" presName="singleCycle" presStyleCnt="0"/>
      <dgm:spPr/>
    </dgm:pt>
    <dgm:pt modelId="{7499BFE3-214D-F44E-BD4D-DF28BAA70AFD}" type="pres">
      <dgm:prSet presAssocID="{647C9D41-D737-1341-A91C-ADB937EFB7DF}" presName="singleCenter" presStyleLbl="node1" presStyleIdx="0" presStyleCnt="3">
        <dgm:presLayoutVars>
          <dgm:chMax val="7"/>
          <dgm:chPref val="7"/>
        </dgm:presLayoutVars>
      </dgm:prSet>
      <dgm:spPr/>
    </dgm:pt>
    <dgm:pt modelId="{CD4359E7-DC47-8844-9DBA-1135495A09A2}" type="pres">
      <dgm:prSet presAssocID="{66D2C2C7-13DC-F040-BCD6-989829480748}" presName="Name56" presStyleLbl="parChTrans1D2" presStyleIdx="0" presStyleCnt="2"/>
      <dgm:spPr/>
    </dgm:pt>
    <dgm:pt modelId="{1281A9EB-C97E-8C47-9DE0-557D46884D8E}" type="pres">
      <dgm:prSet presAssocID="{5B09A010-2782-234C-A105-F8BC108BC70F}" presName="text0" presStyleLbl="node1" presStyleIdx="1" presStyleCnt="3" custScaleX="167162" custScaleY="362854" custRadScaleRad="108051" custRadScaleInc="78864">
        <dgm:presLayoutVars>
          <dgm:bulletEnabled val="1"/>
        </dgm:presLayoutVars>
      </dgm:prSet>
      <dgm:spPr/>
    </dgm:pt>
    <dgm:pt modelId="{762A7327-B198-F545-9303-252B129986C2}" type="pres">
      <dgm:prSet presAssocID="{4159A1D3-83F6-6C44-9134-6FDACD0AB3C7}" presName="Name56" presStyleLbl="parChTrans1D2" presStyleIdx="1" presStyleCnt="2"/>
      <dgm:spPr/>
    </dgm:pt>
    <dgm:pt modelId="{B1E6A5E6-FD22-714A-8F4F-2A6DFACC6741}" type="pres">
      <dgm:prSet presAssocID="{73434826-7298-5A4A-9376-059057C6FE73}" presName="text0" presStyleLbl="node1" presStyleIdx="2" presStyleCnt="3" custScaleX="167162" custScaleY="362854" custRadScaleRad="114276" custRadScaleInc="126657">
        <dgm:presLayoutVars>
          <dgm:bulletEnabled val="1"/>
        </dgm:presLayoutVars>
      </dgm:prSet>
      <dgm:spPr/>
    </dgm:pt>
  </dgm:ptLst>
  <dgm:cxnLst>
    <dgm:cxn modelId="{8DAE0D17-6DEA-B74A-8710-5ED4222558A0}" type="presOf" srcId="{66D2C2C7-13DC-F040-BCD6-989829480748}" destId="{CD4359E7-DC47-8844-9DBA-1135495A09A2}" srcOrd="0" destOrd="0" presId="urn:microsoft.com/office/officeart/2008/layout/RadialCluster"/>
    <dgm:cxn modelId="{5AA8FC61-FE6C-0B43-B018-5BC21A68355F}" srcId="{647C9D41-D737-1341-A91C-ADB937EFB7DF}" destId="{73434826-7298-5A4A-9376-059057C6FE73}" srcOrd="1" destOrd="0" parTransId="{4159A1D3-83F6-6C44-9134-6FDACD0AB3C7}" sibTransId="{B674ACCD-4395-1940-8662-5C45B2ADE172}"/>
    <dgm:cxn modelId="{93EB3B42-A18A-7941-9FB5-97DA9C1E7354}" type="presOf" srcId="{4159A1D3-83F6-6C44-9134-6FDACD0AB3C7}" destId="{762A7327-B198-F545-9303-252B129986C2}" srcOrd="0" destOrd="0" presId="urn:microsoft.com/office/officeart/2008/layout/RadialCluster"/>
    <dgm:cxn modelId="{B4FFC547-514A-364E-BD6A-E40A3F42FE75}" srcId="{647C9D41-D737-1341-A91C-ADB937EFB7DF}" destId="{5B09A010-2782-234C-A105-F8BC108BC70F}" srcOrd="0" destOrd="0" parTransId="{66D2C2C7-13DC-F040-BCD6-989829480748}" sibTransId="{C6F858DA-1CCC-5D47-AD39-FEE6076CDCEC}"/>
    <dgm:cxn modelId="{4C08B097-5879-1D41-9E16-73E78A6080CD}" type="presOf" srcId="{73434826-7298-5A4A-9376-059057C6FE73}" destId="{B1E6A5E6-FD22-714A-8F4F-2A6DFACC6741}" srcOrd="0" destOrd="0" presId="urn:microsoft.com/office/officeart/2008/layout/RadialCluster"/>
    <dgm:cxn modelId="{7FB39BBE-967D-314B-83BD-16F102A7A20A}" type="presOf" srcId="{2A883D82-7632-654E-AC8F-90A6FF672A7F}" destId="{0ADB2E20-044A-1B45-84A1-A48F736B1AC9}" srcOrd="0" destOrd="0" presId="urn:microsoft.com/office/officeart/2008/layout/RadialCluster"/>
    <dgm:cxn modelId="{B6D004C9-2D9C-BA40-B6E4-F57993DA1713}" type="presOf" srcId="{5B09A010-2782-234C-A105-F8BC108BC70F}" destId="{1281A9EB-C97E-8C47-9DE0-557D46884D8E}" srcOrd="0" destOrd="0" presId="urn:microsoft.com/office/officeart/2008/layout/RadialCluster"/>
    <dgm:cxn modelId="{73536EDC-3C47-614C-902B-DC5305A433FC}" type="presOf" srcId="{647C9D41-D737-1341-A91C-ADB937EFB7DF}" destId="{7499BFE3-214D-F44E-BD4D-DF28BAA70AFD}" srcOrd="0" destOrd="0" presId="urn:microsoft.com/office/officeart/2008/layout/RadialCluster"/>
    <dgm:cxn modelId="{EC6633E0-21F8-F84C-B50C-1E742E317E9F}" srcId="{2A883D82-7632-654E-AC8F-90A6FF672A7F}" destId="{647C9D41-D737-1341-A91C-ADB937EFB7DF}" srcOrd="0" destOrd="0" parTransId="{31F1ABD4-1A30-5449-AFB9-11CB36A1AF2E}" sibTransId="{ADED8D20-E1D9-F048-80A0-FBF4FDAB9F7F}"/>
    <dgm:cxn modelId="{1A507A96-488A-414E-A7A9-99C7EC29ACC5}" type="presParOf" srcId="{0ADB2E20-044A-1B45-84A1-A48F736B1AC9}" destId="{BC53D08A-2461-3341-8759-3DC35DAE02C5}" srcOrd="0" destOrd="0" presId="urn:microsoft.com/office/officeart/2008/layout/RadialCluster"/>
    <dgm:cxn modelId="{D60ADEDC-B3D0-F743-9869-A86214ACE58F}" type="presParOf" srcId="{BC53D08A-2461-3341-8759-3DC35DAE02C5}" destId="{7499BFE3-214D-F44E-BD4D-DF28BAA70AFD}" srcOrd="0" destOrd="0" presId="urn:microsoft.com/office/officeart/2008/layout/RadialCluster"/>
    <dgm:cxn modelId="{3A3DF9D0-F3C6-C143-AE07-F1F9D63BBD5C}" type="presParOf" srcId="{BC53D08A-2461-3341-8759-3DC35DAE02C5}" destId="{CD4359E7-DC47-8844-9DBA-1135495A09A2}" srcOrd="1" destOrd="0" presId="urn:microsoft.com/office/officeart/2008/layout/RadialCluster"/>
    <dgm:cxn modelId="{C0A094ED-B783-1E40-8CCD-4834E2BCC0B5}" type="presParOf" srcId="{BC53D08A-2461-3341-8759-3DC35DAE02C5}" destId="{1281A9EB-C97E-8C47-9DE0-557D46884D8E}" srcOrd="2" destOrd="0" presId="urn:microsoft.com/office/officeart/2008/layout/RadialCluster"/>
    <dgm:cxn modelId="{7F66DE26-FA48-FE4B-849D-78EEEB02E221}" type="presParOf" srcId="{BC53D08A-2461-3341-8759-3DC35DAE02C5}" destId="{762A7327-B198-F545-9303-252B129986C2}" srcOrd="3" destOrd="0" presId="urn:microsoft.com/office/officeart/2008/layout/RadialCluster"/>
    <dgm:cxn modelId="{3E4C3DA4-8964-BF48-A235-07DD93280C76}" type="presParOf" srcId="{BC53D08A-2461-3341-8759-3DC35DAE02C5}" destId="{B1E6A5E6-FD22-714A-8F4F-2A6DFACC6741}"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9BFE3-214D-F44E-BD4D-DF28BAA70AFD}">
      <dsp:nvSpPr>
        <dsp:cNvPr id="0" name=""/>
        <dsp:cNvSpPr/>
      </dsp:nvSpPr>
      <dsp:spPr>
        <a:xfrm>
          <a:off x="2876904" y="1714115"/>
          <a:ext cx="1469242" cy="1469242"/>
        </a:xfrm>
        <a:prstGeom prst="roundRect">
          <a:avLst/>
        </a:prstGeom>
        <a:solidFill>
          <a:srgbClr val="0A4E7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script</a:t>
          </a:r>
        </a:p>
      </dsp:txBody>
      <dsp:txXfrm>
        <a:off x="2948626" y="1785837"/>
        <a:ext cx="1325798" cy="1325798"/>
      </dsp:txXfrm>
    </dsp:sp>
    <dsp:sp modelId="{CD4359E7-DC47-8844-9DBA-1135495A09A2}">
      <dsp:nvSpPr>
        <dsp:cNvPr id="0" name=""/>
        <dsp:cNvSpPr/>
      </dsp:nvSpPr>
      <dsp:spPr>
        <a:xfrm rot="20458656">
          <a:off x="4333415" y="2119479"/>
          <a:ext cx="466261" cy="0"/>
        </a:xfrm>
        <a:custGeom>
          <a:avLst/>
          <a:gdLst/>
          <a:ahLst/>
          <a:cxnLst/>
          <a:rect l="0" t="0" r="0" b="0"/>
          <a:pathLst>
            <a:path>
              <a:moveTo>
                <a:pt x="0" y="0"/>
              </a:moveTo>
              <a:lnTo>
                <a:pt x="466261"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281A9EB-C97E-8C47-9DE0-557D46884D8E}">
      <dsp:nvSpPr>
        <dsp:cNvPr id="0" name=""/>
        <dsp:cNvSpPr/>
      </dsp:nvSpPr>
      <dsp:spPr>
        <a:xfrm>
          <a:off x="4786946" y="-26120"/>
          <a:ext cx="1645529" cy="3571906"/>
        </a:xfrm>
        <a:prstGeom prst="roundRect">
          <a:avLst/>
        </a:prstGeom>
        <a:solidFill>
          <a:srgbClr val="0A4E7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tion</a:t>
          </a:r>
        </a:p>
        <a:p>
          <a:pPr marL="0" lvl="0" indent="0" algn="ctr" defTabSz="800100">
            <a:lnSpc>
              <a:spcPct val="90000"/>
            </a:lnSpc>
            <a:spcBef>
              <a:spcPct val="0"/>
            </a:spcBef>
            <a:spcAft>
              <a:spcPct val="35000"/>
            </a:spcAft>
            <a:buNone/>
          </a:pPr>
          <a:r>
            <a:rPr lang="en-US" sz="1800" kern="1200" dirty="0"/>
            <a:t>tive</a:t>
          </a:r>
        </a:p>
        <a:p>
          <a:pPr marL="0" lvl="0" indent="0" algn="ctr" defTabSz="800100">
            <a:lnSpc>
              <a:spcPct val="90000"/>
            </a:lnSpc>
            <a:spcBef>
              <a:spcPct val="0"/>
            </a:spcBef>
            <a:spcAft>
              <a:spcPct val="35000"/>
            </a:spcAft>
            <a:buNone/>
          </a:pPr>
          <a:r>
            <a:rPr lang="en-US" sz="1800" kern="1200" dirty="0"/>
            <a:t>ture</a:t>
          </a:r>
        </a:p>
        <a:p>
          <a:pPr marL="0" lvl="0" indent="0" algn="ctr" defTabSz="800100">
            <a:lnSpc>
              <a:spcPct val="90000"/>
            </a:lnSpc>
            <a:spcBef>
              <a:spcPct val="0"/>
            </a:spcBef>
            <a:spcAft>
              <a:spcPct val="35000"/>
            </a:spcAft>
            <a:buNone/>
          </a:pPr>
          <a:r>
            <a:rPr lang="en-US" sz="1800" kern="1200" dirty="0"/>
            <a:t>or</a:t>
          </a:r>
        </a:p>
        <a:p>
          <a:pPr marL="0" lvl="0" indent="0" algn="ctr" defTabSz="800100">
            <a:lnSpc>
              <a:spcPct val="90000"/>
            </a:lnSpc>
            <a:spcBef>
              <a:spcPct val="0"/>
            </a:spcBef>
            <a:spcAft>
              <a:spcPct val="35000"/>
            </a:spcAft>
            <a:buNone/>
          </a:pPr>
          <a:r>
            <a:rPr lang="en-US" sz="1800" kern="1200" dirty="0"/>
            <a:t>ed</a:t>
          </a:r>
        </a:p>
        <a:p>
          <a:pPr marL="0" lvl="0" indent="0" algn="ctr" defTabSz="800100">
            <a:lnSpc>
              <a:spcPct val="90000"/>
            </a:lnSpc>
            <a:spcBef>
              <a:spcPct val="0"/>
            </a:spcBef>
            <a:spcAft>
              <a:spcPct val="35000"/>
            </a:spcAft>
            <a:buNone/>
          </a:pPr>
          <a:r>
            <a:rPr lang="en-US" sz="1800" kern="1200" dirty="0"/>
            <a:t>er</a:t>
          </a:r>
        </a:p>
      </dsp:txBody>
      <dsp:txXfrm>
        <a:off x="4867274" y="54208"/>
        <a:ext cx="1484873" cy="3411250"/>
      </dsp:txXfrm>
    </dsp:sp>
    <dsp:sp modelId="{762A7327-B198-F545-9303-252B129986C2}">
      <dsp:nvSpPr>
        <dsp:cNvPr id="0" name=""/>
        <dsp:cNvSpPr/>
      </dsp:nvSpPr>
      <dsp:spPr>
        <a:xfrm rot="11878804">
          <a:off x="2379587" y="2131648"/>
          <a:ext cx="509764" cy="0"/>
        </a:xfrm>
        <a:custGeom>
          <a:avLst/>
          <a:gdLst/>
          <a:ahLst/>
          <a:cxnLst/>
          <a:rect l="0" t="0" r="0" b="0"/>
          <a:pathLst>
            <a:path>
              <a:moveTo>
                <a:pt x="0" y="0"/>
              </a:moveTo>
              <a:lnTo>
                <a:pt x="509764"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E6A5E6-FD22-714A-8F4F-2A6DFACC6741}">
      <dsp:nvSpPr>
        <dsp:cNvPr id="0" name=""/>
        <dsp:cNvSpPr/>
      </dsp:nvSpPr>
      <dsp:spPr>
        <a:xfrm>
          <a:off x="746505" y="0"/>
          <a:ext cx="1645529" cy="3571906"/>
        </a:xfrm>
        <a:prstGeom prst="roundRect">
          <a:avLst/>
        </a:prstGeom>
        <a:solidFill>
          <a:srgbClr val="0A4E7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de</a:t>
          </a:r>
        </a:p>
        <a:p>
          <a:pPr marL="0" lvl="0" indent="0" algn="ctr" defTabSz="800100">
            <a:lnSpc>
              <a:spcPct val="90000"/>
            </a:lnSpc>
            <a:spcBef>
              <a:spcPct val="0"/>
            </a:spcBef>
            <a:spcAft>
              <a:spcPct val="35000"/>
            </a:spcAft>
            <a:buNone/>
          </a:pPr>
          <a:r>
            <a:rPr lang="en-US" sz="1800" kern="1200" dirty="0"/>
            <a:t>pre</a:t>
          </a:r>
        </a:p>
        <a:p>
          <a:pPr marL="0" lvl="0" indent="0" algn="ctr" defTabSz="800100">
            <a:lnSpc>
              <a:spcPct val="90000"/>
            </a:lnSpc>
            <a:spcBef>
              <a:spcPct val="0"/>
            </a:spcBef>
            <a:spcAft>
              <a:spcPct val="35000"/>
            </a:spcAft>
            <a:buNone/>
          </a:pPr>
          <a:r>
            <a:rPr lang="en-US" sz="1800" kern="1200" dirty="0"/>
            <a:t>manu</a:t>
          </a:r>
        </a:p>
        <a:p>
          <a:pPr marL="0" lvl="0" indent="0" algn="ctr" defTabSz="800100">
            <a:lnSpc>
              <a:spcPct val="90000"/>
            </a:lnSpc>
            <a:spcBef>
              <a:spcPct val="0"/>
            </a:spcBef>
            <a:spcAft>
              <a:spcPct val="35000"/>
            </a:spcAft>
            <a:buNone/>
          </a:pPr>
          <a:r>
            <a:rPr lang="en-US" sz="1800" kern="1200" dirty="0"/>
            <a:t>tran</a:t>
          </a:r>
        </a:p>
        <a:p>
          <a:pPr marL="0" lvl="0" indent="0" algn="ctr" defTabSz="800100">
            <a:lnSpc>
              <a:spcPct val="90000"/>
            </a:lnSpc>
            <a:spcBef>
              <a:spcPct val="0"/>
            </a:spcBef>
            <a:spcAft>
              <a:spcPct val="35000"/>
            </a:spcAft>
            <a:buNone/>
          </a:pPr>
          <a:r>
            <a:rPr lang="en-US" sz="1800" kern="1200" dirty="0"/>
            <a:t>sub</a:t>
          </a:r>
        </a:p>
        <a:p>
          <a:pPr marL="0" lvl="0" indent="0" algn="ctr" defTabSz="800100">
            <a:lnSpc>
              <a:spcPct val="90000"/>
            </a:lnSpc>
            <a:spcBef>
              <a:spcPct val="0"/>
            </a:spcBef>
            <a:spcAft>
              <a:spcPct val="35000"/>
            </a:spcAft>
            <a:buNone/>
          </a:pPr>
          <a:r>
            <a:rPr lang="en-US" sz="1800" kern="1200" dirty="0"/>
            <a:t>in</a:t>
          </a:r>
        </a:p>
        <a:p>
          <a:pPr marL="0" lvl="0" indent="0" algn="ctr" defTabSz="800100">
            <a:lnSpc>
              <a:spcPct val="90000"/>
            </a:lnSpc>
            <a:spcBef>
              <a:spcPct val="0"/>
            </a:spcBef>
            <a:spcAft>
              <a:spcPct val="35000"/>
            </a:spcAft>
            <a:buNone/>
          </a:pPr>
          <a:r>
            <a:rPr lang="en-US" sz="1800" kern="1200" dirty="0"/>
            <a:t>con</a:t>
          </a:r>
        </a:p>
        <a:p>
          <a:pPr marL="0" lvl="0" indent="0" algn="ctr" defTabSz="800100">
            <a:lnSpc>
              <a:spcPct val="90000"/>
            </a:lnSpc>
            <a:spcBef>
              <a:spcPct val="0"/>
            </a:spcBef>
            <a:spcAft>
              <a:spcPct val="35000"/>
            </a:spcAft>
            <a:buNone/>
          </a:pPr>
          <a:r>
            <a:rPr lang="en-US" sz="1800" kern="1200" dirty="0"/>
            <a:t>post</a:t>
          </a:r>
        </a:p>
        <a:p>
          <a:pPr marL="0" lvl="0" indent="0" algn="ctr" defTabSz="800100">
            <a:lnSpc>
              <a:spcPct val="90000"/>
            </a:lnSpc>
            <a:spcBef>
              <a:spcPct val="0"/>
            </a:spcBef>
            <a:spcAft>
              <a:spcPct val="35000"/>
            </a:spcAft>
            <a:buNone/>
          </a:pPr>
          <a:endParaRPr lang="en-US" sz="1200" kern="1200" dirty="0"/>
        </a:p>
      </dsp:txBody>
      <dsp:txXfrm>
        <a:off x="826833" y="80328"/>
        <a:ext cx="1484873" cy="341125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16540-1FA4-CB47-AF7F-CA8DEE2665B4}"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09D6F-8CF3-B943-81F0-32293D466B63}" type="slidenum">
              <a:rPr lang="en-US" smtClean="0"/>
              <a:t>‹#›</a:t>
            </a:fld>
            <a:endParaRPr lang="en-US"/>
          </a:p>
        </p:txBody>
      </p:sp>
    </p:spTree>
    <p:extLst>
      <p:ext uri="{BB962C8B-B14F-4D97-AF65-F5344CB8AC3E}">
        <p14:creationId xmlns:p14="http://schemas.microsoft.com/office/powerpoint/2010/main" val="115944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a:t>
            </a:r>
            <a:r>
              <a:rPr lang="en-US" baseline="0" dirty="0"/>
              <a:t>  Now that we know the root scrib/scribe/script let’s look at all the words we can make with the root, and since we know what it means this will help us figure out the meaning when we hear or see any of these words! </a:t>
            </a:r>
            <a:endParaRPr lang="en-US" dirty="0"/>
          </a:p>
        </p:txBody>
      </p:sp>
      <p:sp>
        <p:nvSpPr>
          <p:cNvPr id="4" name="Slide Number Placeholder 3"/>
          <p:cNvSpPr>
            <a:spLocks noGrp="1"/>
          </p:cNvSpPr>
          <p:nvPr>
            <p:ph type="sldNum" sz="quarter" idx="10"/>
          </p:nvPr>
        </p:nvSpPr>
        <p:spPr/>
        <p:txBody>
          <a:bodyPr/>
          <a:lstStyle/>
          <a:p>
            <a:fld id="{D7F09D6F-8CF3-B943-81F0-32293D466B63}" type="slidenum">
              <a:rPr lang="en-US" smtClean="0"/>
              <a:t>1</a:t>
            </a:fld>
            <a:endParaRPr lang="en-US"/>
          </a:p>
        </p:txBody>
      </p:sp>
    </p:spTree>
    <p:extLst>
      <p:ext uri="{BB962C8B-B14F-4D97-AF65-F5344CB8AC3E}">
        <p14:creationId xmlns:p14="http://schemas.microsoft.com/office/powerpoint/2010/main" val="167324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b="0" dirty="0"/>
              <a:t>You can use this matrix to create some words.  For</a:t>
            </a:r>
            <a:r>
              <a:rPr lang="en-US" b="0" baseline="0" dirty="0"/>
              <a:t> example, ascribe.  I can also add a suffix and make another word.  Ascribed.  You might have to change the spelling slightly. Notice I had to get ride of an “e” in ascribed.  </a:t>
            </a:r>
            <a:endParaRPr lang="en-US" b="1" dirty="0"/>
          </a:p>
          <a:p>
            <a:r>
              <a:rPr lang="en-US" b="1" dirty="0"/>
              <a:t>Do:</a:t>
            </a:r>
            <a:r>
              <a:rPr lang="en-US" b="1" baseline="0" dirty="0"/>
              <a:t>  </a:t>
            </a:r>
            <a:r>
              <a:rPr lang="en-US" dirty="0"/>
              <a:t>Give students</a:t>
            </a:r>
            <a:r>
              <a:rPr lang="en-US" baseline="0" dirty="0"/>
              <a:t> 2 minutes to try and create as many words as they can.  Count and Share as a whole class.</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2</a:t>
            </a:fld>
            <a:endParaRPr lang="en-US"/>
          </a:p>
        </p:txBody>
      </p:sp>
    </p:spTree>
    <p:extLst>
      <p:ext uri="{BB962C8B-B14F-4D97-AF65-F5344CB8AC3E}">
        <p14:creationId xmlns:p14="http://schemas.microsoft.com/office/powerpoint/2010/main" val="122711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0" baseline="0" dirty="0"/>
              <a:t>Did you make all of the words?  Does anyone have a word that is not up here?  What do we know about the meaning of all of these words?  They all have to do with?</a:t>
            </a:r>
          </a:p>
          <a:p>
            <a:r>
              <a:rPr lang="en-US" b="1" baseline="0" dirty="0"/>
              <a:t>Students Respond:  </a:t>
            </a:r>
            <a:r>
              <a:rPr lang="en-US" b="0" baseline="0" dirty="0"/>
              <a:t>Writing!</a:t>
            </a:r>
          </a:p>
          <a:p>
            <a:r>
              <a:rPr lang="en-US" b="1" baseline="0" dirty="0"/>
              <a:t>Do:  </a:t>
            </a:r>
            <a:r>
              <a:rPr lang="en-US" b="0" baseline="0" dirty="0"/>
              <a:t>Divide students into groups of 2-4 and give them a box to practice reading chorally.  Come back as a whole class and read all of the words.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3</a:t>
            </a:fld>
            <a:endParaRPr lang="en-US"/>
          </a:p>
        </p:txBody>
      </p:sp>
    </p:spTree>
    <p:extLst>
      <p:ext uri="{BB962C8B-B14F-4D97-AF65-F5344CB8AC3E}">
        <p14:creationId xmlns:p14="http://schemas.microsoft.com/office/powerpoint/2010/main" val="181059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b="0" dirty="0"/>
              <a:t>You can use this</a:t>
            </a:r>
            <a:r>
              <a:rPr lang="en-US" b="0" baseline="0" dirty="0"/>
              <a:t> word web</a:t>
            </a:r>
            <a:r>
              <a:rPr lang="en-US" b="0" dirty="0"/>
              <a:t> to create some words.</a:t>
            </a:r>
            <a:r>
              <a:rPr lang="en-US" b="0" baseline="0" dirty="0"/>
              <a:t>  There are some unusual prefixes and suffixes here.  Let’s read them together to make sure we know them all. </a:t>
            </a:r>
          </a:p>
          <a:p>
            <a:r>
              <a:rPr lang="en-US" b="1" dirty="0"/>
              <a:t>Do:</a:t>
            </a:r>
            <a:r>
              <a:rPr lang="en-US" b="1" baseline="0" dirty="0"/>
              <a:t>  </a:t>
            </a:r>
            <a:r>
              <a:rPr lang="en-US" dirty="0"/>
              <a:t>Read</a:t>
            </a:r>
            <a:r>
              <a:rPr lang="en-US" baseline="0" dirty="0"/>
              <a:t> them together and model making one word “prescription.” </a:t>
            </a:r>
          </a:p>
          <a:p>
            <a:r>
              <a:rPr lang="en-US" b="1" baseline="0" dirty="0"/>
              <a:t>Say:  </a:t>
            </a:r>
            <a:r>
              <a:rPr lang="en-US" baseline="0" dirty="0"/>
              <a:t>You have two minutes to make as many words as you can.  Remember the word doesn’t have to have a prefix and a suffix. </a:t>
            </a:r>
            <a:endParaRPr lang="en-US" dirty="0"/>
          </a:p>
          <a:p>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4</a:t>
            </a:fld>
            <a:endParaRPr lang="en-US"/>
          </a:p>
        </p:txBody>
      </p:sp>
    </p:spTree>
    <p:extLst>
      <p:ext uri="{BB962C8B-B14F-4D97-AF65-F5344CB8AC3E}">
        <p14:creationId xmlns:p14="http://schemas.microsoft.com/office/powerpoint/2010/main" val="420779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0" baseline="0" dirty="0"/>
              <a:t>Did you make all of the words?  Does anyone have a word that is not up here?  What do we know about the meaning of all of these words?  They all have to do with?</a:t>
            </a:r>
          </a:p>
          <a:p>
            <a:r>
              <a:rPr lang="en-US" b="1" baseline="0" dirty="0"/>
              <a:t>Students Respond:  </a:t>
            </a:r>
            <a:r>
              <a:rPr lang="en-US" b="0" baseline="0" dirty="0"/>
              <a:t>Writing!</a:t>
            </a:r>
          </a:p>
          <a:p>
            <a:r>
              <a:rPr lang="en-US" b="1" baseline="0" dirty="0"/>
              <a:t>Do:  </a:t>
            </a:r>
            <a:r>
              <a:rPr lang="en-US" b="0" baseline="0" dirty="0"/>
              <a:t>Read the words as a class.  Or for a fun speech to print game, call out a word and have someone find it on the board with a laser pointer. </a:t>
            </a:r>
          </a:p>
          <a:p>
            <a:r>
              <a:rPr lang="en-US" b="1" baseline="0" dirty="0"/>
              <a:t>Say:  </a:t>
            </a:r>
            <a:r>
              <a:rPr lang="en-US" b="0" baseline="0" dirty="0"/>
              <a:t>How are all of these words different?  </a:t>
            </a:r>
          </a:p>
          <a:p>
            <a:r>
              <a:rPr lang="en-US" b="1" baseline="0" dirty="0"/>
              <a:t>Do</a:t>
            </a:r>
            <a:r>
              <a:rPr lang="en-US" b="0" baseline="0" dirty="0"/>
              <a:t>:  Point out that the prefixes and suffixes change the words.</a:t>
            </a:r>
            <a:endParaRPr lang="en-US" b="1" dirty="0"/>
          </a:p>
          <a:p>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5</a:t>
            </a:fld>
            <a:endParaRPr lang="en-US"/>
          </a:p>
        </p:txBody>
      </p:sp>
    </p:spTree>
    <p:extLst>
      <p:ext uri="{BB962C8B-B14F-4D97-AF65-F5344CB8AC3E}">
        <p14:creationId xmlns:p14="http://schemas.microsoft.com/office/powerpoint/2010/main" val="212253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CFE98ADD-7596-1446-88D4-69C69D130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a:extLst>
              <a:ext uri="{FF2B5EF4-FFF2-40B4-BE49-F238E27FC236}">
                <a16:creationId xmlns:a16="http://schemas.microsoft.com/office/drawing/2014/main" id="{D09B0007-6413-6A4D-AC7D-B9CB8D3334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E6BB07B-0177-5B43-9B5C-0437261CBA91}"/>
              </a:ext>
            </a:extLst>
          </p:cNvPr>
          <p:cNvSpPr>
            <a:spLocks noGrp="1"/>
          </p:cNvSpPr>
          <p:nvPr>
            <p:ph type="sldNum" sz="quarter" idx="5"/>
          </p:nvPr>
        </p:nvSpPr>
        <p:spPr/>
        <p:txBody>
          <a:bodyPr/>
          <a:lstStyle/>
          <a:p>
            <a:pPr>
              <a:defRPr/>
            </a:pPr>
            <a:fld id="{B7EB3A58-1882-AE42-ACB2-72A2F4010D19}" type="slidenum">
              <a:rPr lang="en-US" smtClean="0"/>
              <a:pPr>
                <a:defRPr/>
              </a:pPr>
              <a:t>7</a:t>
            </a:fld>
            <a:endParaRPr lang="en-US"/>
          </a:p>
        </p:txBody>
      </p:sp>
    </p:spTree>
    <p:extLst>
      <p:ext uri="{BB962C8B-B14F-4D97-AF65-F5344CB8AC3E}">
        <p14:creationId xmlns:p14="http://schemas.microsoft.com/office/powerpoint/2010/main" val="306038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F94E5C-D5D9-3749-99FD-59C4139E57C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178441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94E5C-D5D9-3749-99FD-59C4139E57C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65740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94E5C-D5D9-3749-99FD-59C4139E57C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19294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94E5C-D5D9-3749-99FD-59C4139E57C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12988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94E5C-D5D9-3749-99FD-59C4139E57C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4718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F94E5C-D5D9-3749-99FD-59C4139E57C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126997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F94E5C-D5D9-3749-99FD-59C4139E57CE}"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55898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F94E5C-D5D9-3749-99FD-59C4139E57CE}"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172285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94E5C-D5D9-3749-99FD-59C4139E57CE}"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143235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F94E5C-D5D9-3749-99FD-59C4139E57C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34762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F94E5C-D5D9-3749-99FD-59C4139E57C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F8D91-E64A-924F-B9AC-7E1E8FDDD844}" type="slidenum">
              <a:rPr lang="en-US" smtClean="0"/>
              <a:t>‹#›</a:t>
            </a:fld>
            <a:endParaRPr lang="en-US"/>
          </a:p>
        </p:txBody>
      </p:sp>
    </p:spTree>
    <p:extLst>
      <p:ext uri="{BB962C8B-B14F-4D97-AF65-F5344CB8AC3E}">
        <p14:creationId xmlns:p14="http://schemas.microsoft.com/office/powerpoint/2010/main" val="140247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94E5C-D5D9-3749-99FD-59C4139E57CE}"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F8D91-E64A-924F-B9AC-7E1E8FDDD844}" type="slidenum">
              <a:rPr lang="en-US" smtClean="0"/>
              <a:t>‹#›</a:t>
            </a:fld>
            <a:endParaRPr lang="en-US"/>
          </a:p>
        </p:txBody>
      </p:sp>
      <p:pic>
        <p:nvPicPr>
          <p:cNvPr id="8" name="Picture 7" descr="CALI Reads">
            <a:extLst>
              <a:ext uri="{FF2B5EF4-FFF2-40B4-BE49-F238E27FC236}">
                <a16:creationId xmlns:a16="http://schemas.microsoft.com/office/drawing/2014/main" id="{2CBD9CA3-47A9-4A7E-AAB6-F3C741CE1430}"/>
              </a:ext>
            </a:extLst>
          </p:cNvPr>
          <p:cNvPicPr>
            <a:picLocks noChangeAspect="1"/>
          </p:cNvPicPr>
          <p:nvPr userDrawn="1"/>
        </p:nvPicPr>
        <p:blipFill>
          <a:blip r:embed="rId13"/>
          <a:stretch>
            <a:fillRect/>
          </a:stretch>
        </p:blipFill>
        <p:spPr>
          <a:xfrm>
            <a:off x="381000" y="6495844"/>
            <a:ext cx="1371600" cy="225631"/>
          </a:xfrm>
          <a:prstGeom prst="rect">
            <a:avLst/>
          </a:prstGeom>
        </p:spPr>
      </p:pic>
    </p:spTree>
    <p:extLst>
      <p:ext uri="{BB962C8B-B14F-4D97-AF65-F5344CB8AC3E}">
        <p14:creationId xmlns:p14="http://schemas.microsoft.com/office/powerpoint/2010/main" val="320561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Generative Morphology</a:t>
            </a:r>
          </a:p>
        </p:txBody>
      </p:sp>
      <p:sp>
        <p:nvSpPr>
          <p:cNvPr id="3" name="Subtitle 2"/>
          <p:cNvSpPr>
            <a:spLocks noGrp="1"/>
          </p:cNvSpPr>
          <p:nvPr>
            <p:ph type="subTitle" idx="1"/>
          </p:nvPr>
        </p:nvSpPr>
        <p:spPr>
          <a:xfrm>
            <a:off x="3045368" y="4074718"/>
            <a:ext cx="6105194" cy="682079"/>
          </a:xfrm>
        </p:spPr>
        <p:txBody>
          <a:bodyPr>
            <a:normAutofit/>
          </a:bodyPr>
          <a:lstStyle/>
          <a:p>
            <a:r>
              <a:rPr lang="en-US">
                <a:solidFill>
                  <a:srgbClr val="FFFFFF"/>
                </a:solidFill>
              </a:rPr>
              <a:t>Making words with the roots we know! </a:t>
            </a:r>
          </a:p>
        </p:txBody>
      </p:sp>
    </p:spTree>
    <p:extLst>
      <p:ext uri="{BB962C8B-B14F-4D97-AF65-F5344CB8AC3E}">
        <p14:creationId xmlns:p14="http://schemas.microsoft.com/office/powerpoint/2010/main" val="377483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072" y="194749"/>
            <a:ext cx="6508377" cy="1143000"/>
          </a:xfrm>
        </p:spPr>
        <p:txBody>
          <a:bodyPr>
            <a:normAutofit fontScale="90000"/>
          </a:bodyPr>
          <a:lstStyle/>
          <a:p>
            <a:r>
              <a:rPr lang="en-US" dirty="0"/>
              <a:t>Let’s make some more words</a:t>
            </a:r>
            <a:r>
              <a:rPr lang="mr-IN" dirty="0"/>
              <a:t>…</a:t>
            </a:r>
            <a:endParaRPr lang="en-US" dirty="0"/>
          </a:p>
        </p:txBody>
      </p:sp>
      <p:sp>
        <p:nvSpPr>
          <p:cNvPr id="3" name="Content Placeholder 2"/>
          <p:cNvSpPr>
            <a:spLocks noGrp="1"/>
          </p:cNvSpPr>
          <p:nvPr>
            <p:ph idx="1"/>
          </p:nvPr>
        </p:nvSpPr>
        <p:spPr>
          <a:xfrm>
            <a:off x="1770768" y="2465832"/>
            <a:ext cx="8897233" cy="4300728"/>
          </a:xfrm>
        </p:spPr>
        <p:txBody>
          <a:bodyPr>
            <a:normAutofit/>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Make as many different words as you can in two minutes!   </a:t>
            </a:r>
          </a:p>
        </p:txBody>
      </p:sp>
      <p:pic>
        <p:nvPicPr>
          <p:cNvPr id="4" name="Picture 3" descr="Example: a box with three columns; in the first &quot;a in pre sub tran,&quot; in the second &quot;scribe to write,&quot; in the third &quot;ed er ing s.&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20" y="1352666"/>
            <a:ext cx="7343699" cy="4450727"/>
          </a:xfrm>
          <a:prstGeom prst="rect">
            <a:avLst/>
          </a:prstGeom>
        </p:spPr>
      </p:pic>
    </p:spTree>
    <p:extLst>
      <p:ext uri="{BB962C8B-B14F-4D97-AF65-F5344CB8AC3E}">
        <p14:creationId xmlns:p14="http://schemas.microsoft.com/office/powerpoint/2010/main" val="44689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072" y="194749"/>
            <a:ext cx="6508377" cy="1143000"/>
          </a:xfrm>
        </p:spPr>
        <p:txBody>
          <a:bodyPr>
            <a:normAutofit/>
          </a:bodyPr>
          <a:lstStyle/>
          <a:p>
            <a:r>
              <a:rPr lang="en-US" dirty="0"/>
              <a:t> Did you make all of these?</a:t>
            </a:r>
          </a:p>
        </p:txBody>
      </p:sp>
      <p:sp>
        <p:nvSpPr>
          <p:cNvPr id="5" name="TextBox 4"/>
          <p:cNvSpPr txBox="1"/>
          <p:nvPr/>
        </p:nvSpPr>
        <p:spPr>
          <a:xfrm>
            <a:off x="692706" y="1649896"/>
            <a:ext cx="1484702" cy="2092881"/>
          </a:xfrm>
          <a:prstGeom prst="rect">
            <a:avLst/>
          </a:prstGeom>
          <a:solidFill>
            <a:srgbClr val="0A4E75">
              <a:alpha val="50000"/>
            </a:srgbClr>
          </a:solidFill>
        </p:spPr>
        <p:txBody>
          <a:bodyPr wrap="none" rtlCol="0">
            <a:spAutoFit/>
          </a:bodyPr>
          <a:lstStyle/>
          <a:p>
            <a:pPr algn="ctr"/>
            <a:r>
              <a:rPr lang="en-US" sz="2800" dirty="0"/>
              <a:t>ascribe</a:t>
            </a:r>
          </a:p>
          <a:p>
            <a:pPr algn="ctr"/>
            <a:r>
              <a:rPr lang="en-US" sz="2800" dirty="0"/>
              <a:t>ascribes</a:t>
            </a:r>
          </a:p>
          <a:p>
            <a:pPr algn="ctr"/>
            <a:r>
              <a:rPr lang="en-US" sz="2800" dirty="0"/>
              <a:t>ascribed</a:t>
            </a:r>
          </a:p>
          <a:p>
            <a:pPr algn="ctr"/>
            <a:r>
              <a:rPr lang="en-US" sz="2800" dirty="0"/>
              <a:t>ascribing</a:t>
            </a:r>
          </a:p>
          <a:p>
            <a:endParaRPr lang="en-US" dirty="0"/>
          </a:p>
        </p:txBody>
      </p:sp>
      <p:sp>
        <p:nvSpPr>
          <p:cNvPr id="6" name="TextBox 5"/>
          <p:cNvSpPr txBox="1"/>
          <p:nvPr/>
        </p:nvSpPr>
        <p:spPr>
          <a:xfrm>
            <a:off x="9870880" y="1219009"/>
            <a:ext cx="1591269" cy="2523768"/>
          </a:xfrm>
          <a:prstGeom prst="rect">
            <a:avLst/>
          </a:prstGeom>
          <a:solidFill>
            <a:srgbClr val="0A4E75">
              <a:alpha val="50000"/>
            </a:srgbClr>
          </a:solidFill>
        </p:spPr>
        <p:txBody>
          <a:bodyPr wrap="none" rtlCol="0">
            <a:spAutoFit/>
          </a:bodyPr>
          <a:lstStyle/>
          <a:p>
            <a:pPr algn="ctr"/>
            <a:r>
              <a:rPr lang="en-US" sz="2800" dirty="0"/>
              <a:t>inscribe</a:t>
            </a:r>
          </a:p>
          <a:p>
            <a:pPr algn="ctr"/>
            <a:r>
              <a:rPr lang="en-US" sz="2800" dirty="0"/>
              <a:t>inscribes</a:t>
            </a:r>
          </a:p>
          <a:p>
            <a:pPr algn="ctr"/>
            <a:r>
              <a:rPr lang="en-US" sz="2800" dirty="0"/>
              <a:t>inscribed</a:t>
            </a:r>
          </a:p>
          <a:p>
            <a:pPr algn="ctr"/>
            <a:r>
              <a:rPr lang="en-US" sz="2800" dirty="0"/>
              <a:t>Inscribing</a:t>
            </a:r>
          </a:p>
          <a:p>
            <a:pPr algn="ctr"/>
            <a:r>
              <a:rPr lang="en-US" sz="2800" dirty="0"/>
              <a:t>inscriber</a:t>
            </a:r>
          </a:p>
          <a:p>
            <a:endParaRPr lang="en-US" dirty="0"/>
          </a:p>
        </p:txBody>
      </p:sp>
      <p:sp>
        <p:nvSpPr>
          <p:cNvPr id="7" name="TextBox 6"/>
          <p:cNvSpPr txBox="1"/>
          <p:nvPr/>
        </p:nvSpPr>
        <p:spPr>
          <a:xfrm>
            <a:off x="2481072" y="3854683"/>
            <a:ext cx="1809341" cy="2523768"/>
          </a:xfrm>
          <a:prstGeom prst="rect">
            <a:avLst/>
          </a:prstGeom>
          <a:solidFill>
            <a:srgbClr val="0A4E75">
              <a:alpha val="50000"/>
            </a:srgbClr>
          </a:solidFill>
        </p:spPr>
        <p:txBody>
          <a:bodyPr wrap="none" rtlCol="0">
            <a:spAutoFit/>
          </a:bodyPr>
          <a:lstStyle/>
          <a:p>
            <a:pPr algn="ctr"/>
            <a:r>
              <a:rPr lang="en-US" sz="2800" dirty="0"/>
              <a:t>prescribe</a:t>
            </a:r>
          </a:p>
          <a:p>
            <a:pPr algn="ctr"/>
            <a:r>
              <a:rPr lang="en-US" sz="2800" dirty="0"/>
              <a:t>prescribes</a:t>
            </a:r>
          </a:p>
          <a:p>
            <a:pPr algn="ctr"/>
            <a:r>
              <a:rPr lang="en-US" sz="2800" dirty="0"/>
              <a:t>prescribed</a:t>
            </a:r>
          </a:p>
          <a:p>
            <a:pPr algn="ctr"/>
            <a:r>
              <a:rPr lang="en-US" sz="2800" dirty="0"/>
              <a:t>prescribing</a:t>
            </a:r>
          </a:p>
          <a:p>
            <a:pPr algn="ctr"/>
            <a:r>
              <a:rPr lang="en-US" sz="2800" dirty="0"/>
              <a:t>prescriber</a:t>
            </a:r>
          </a:p>
          <a:p>
            <a:endParaRPr lang="en-US" dirty="0"/>
          </a:p>
        </p:txBody>
      </p:sp>
      <p:sp>
        <p:nvSpPr>
          <p:cNvPr id="8" name="TextBox 7"/>
          <p:cNvSpPr txBox="1"/>
          <p:nvPr/>
        </p:nvSpPr>
        <p:spPr>
          <a:xfrm>
            <a:off x="4930524" y="1255418"/>
            <a:ext cx="1839863" cy="2523768"/>
          </a:xfrm>
          <a:prstGeom prst="rect">
            <a:avLst/>
          </a:prstGeom>
          <a:solidFill>
            <a:srgbClr val="0A4E75">
              <a:alpha val="50000"/>
            </a:srgbClr>
          </a:solidFill>
        </p:spPr>
        <p:txBody>
          <a:bodyPr wrap="none" rtlCol="0">
            <a:spAutoFit/>
          </a:bodyPr>
          <a:lstStyle/>
          <a:p>
            <a:pPr algn="ctr"/>
            <a:r>
              <a:rPr lang="en-US" sz="2800" dirty="0"/>
              <a:t>subscribe</a:t>
            </a:r>
          </a:p>
          <a:p>
            <a:pPr algn="ctr"/>
            <a:r>
              <a:rPr lang="en-US" sz="2800" dirty="0"/>
              <a:t>subscribes</a:t>
            </a:r>
          </a:p>
          <a:p>
            <a:pPr algn="ctr"/>
            <a:r>
              <a:rPr lang="en-US" sz="2800" dirty="0"/>
              <a:t>subscribed</a:t>
            </a:r>
          </a:p>
          <a:p>
            <a:pPr algn="ctr"/>
            <a:r>
              <a:rPr lang="en-US" sz="2800" dirty="0"/>
              <a:t>subscriber</a:t>
            </a:r>
          </a:p>
          <a:p>
            <a:pPr algn="ctr"/>
            <a:r>
              <a:rPr lang="en-US" sz="2800" dirty="0"/>
              <a:t>subscribing</a:t>
            </a:r>
          </a:p>
          <a:p>
            <a:endParaRPr lang="en-US" dirty="0"/>
          </a:p>
        </p:txBody>
      </p:sp>
      <p:sp>
        <p:nvSpPr>
          <p:cNvPr id="10" name="TextBox 9"/>
          <p:cNvSpPr txBox="1"/>
          <p:nvPr/>
        </p:nvSpPr>
        <p:spPr>
          <a:xfrm>
            <a:off x="7487922" y="3854683"/>
            <a:ext cx="1921103" cy="2523768"/>
          </a:xfrm>
          <a:prstGeom prst="rect">
            <a:avLst/>
          </a:prstGeom>
          <a:solidFill>
            <a:srgbClr val="0A4E75">
              <a:alpha val="50000"/>
            </a:srgbClr>
          </a:solidFill>
        </p:spPr>
        <p:txBody>
          <a:bodyPr wrap="none" rtlCol="0">
            <a:spAutoFit/>
          </a:bodyPr>
          <a:lstStyle/>
          <a:p>
            <a:pPr algn="ctr"/>
            <a:r>
              <a:rPr lang="en-US" sz="2800" dirty="0"/>
              <a:t>transcribe</a:t>
            </a:r>
          </a:p>
          <a:p>
            <a:pPr algn="ctr"/>
            <a:r>
              <a:rPr lang="en-US" sz="2800" dirty="0"/>
              <a:t>transcribes</a:t>
            </a:r>
          </a:p>
          <a:p>
            <a:pPr algn="ctr"/>
            <a:r>
              <a:rPr lang="en-US" sz="2800" dirty="0"/>
              <a:t>transcribed</a:t>
            </a:r>
          </a:p>
          <a:p>
            <a:pPr algn="ctr"/>
            <a:r>
              <a:rPr lang="en-US" sz="2800" dirty="0"/>
              <a:t>transcriber</a:t>
            </a:r>
          </a:p>
          <a:p>
            <a:pPr algn="ctr"/>
            <a:r>
              <a:rPr lang="en-US" sz="2800" dirty="0"/>
              <a:t>transcribing</a:t>
            </a:r>
          </a:p>
          <a:p>
            <a:endParaRPr lang="en-US" dirty="0"/>
          </a:p>
        </p:txBody>
      </p:sp>
      <p:sp>
        <p:nvSpPr>
          <p:cNvPr id="11" name="TextBox 10"/>
          <p:cNvSpPr txBox="1"/>
          <p:nvPr/>
        </p:nvSpPr>
        <p:spPr>
          <a:xfrm>
            <a:off x="5324509" y="4539638"/>
            <a:ext cx="1051891" cy="800219"/>
          </a:xfrm>
          <a:prstGeom prst="rect">
            <a:avLst/>
          </a:prstGeom>
          <a:solidFill>
            <a:srgbClr val="0A4E75">
              <a:alpha val="50000"/>
            </a:srgbClr>
          </a:solidFill>
        </p:spPr>
        <p:txBody>
          <a:bodyPr wrap="none" rtlCol="0">
            <a:spAutoFit/>
          </a:bodyPr>
          <a:lstStyle/>
          <a:p>
            <a:pPr algn="ctr"/>
            <a:r>
              <a:rPr lang="en-US" sz="2800" dirty="0"/>
              <a:t>scribe</a:t>
            </a:r>
          </a:p>
          <a:p>
            <a:endParaRPr lang="en-US" dirty="0"/>
          </a:p>
        </p:txBody>
      </p:sp>
    </p:spTree>
    <p:extLst>
      <p:ext uri="{BB962C8B-B14F-4D97-AF65-F5344CB8AC3E}">
        <p14:creationId xmlns:p14="http://schemas.microsoft.com/office/powerpoint/2010/main" val="167163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891" y="94825"/>
            <a:ext cx="6508377" cy="1143000"/>
          </a:xfrm>
        </p:spPr>
        <p:txBody>
          <a:bodyPr>
            <a:normAutofit fontScale="90000"/>
          </a:bodyPr>
          <a:lstStyle/>
          <a:p>
            <a:r>
              <a:rPr lang="en-US" dirty="0"/>
              <a:t>Let’s make some more words</a:t>
            </a:r>
            <a:r>
              <a:rPr lang="mr-IN" dirty="0"/>
              <a:t>…</a:t>
            </a:r>
            <a:endParaRPr lang="en-US" dirty="0"/>
          </a:p>
        </p:txBody>
      </p:sp>
      <p:sp>
        <p:nvSpPr>
          <p:cNvPr id="3" name="Content Placeholder 2"/>
          <p:cNvSpPr>
            <a:spLocks noGrp="1"/>
          </p:cNvSpPr>
          <p:nvPr>
            <p:ph idx="1"/>
          </p:nvPr>
        </p:nvSpPr>
        <p:spPr>
          <a:xfrm>
            <a:off x="1240464" y="2933665"/>
            <a:ext cx="8897233" cy="4300728"/>
          </a:xfrm>
        </p:spPr>
        <p:txBody>
          <a:bodyPr>
            <a:normAutofit/>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Make as many different words as you can in two minutes!   </a:t>
            </a:r>
          </a:p>
        </p:txBody>
      </p:sp>
      <p:graphicFrame>
        <p:nvGraphicFramePr>
          <p:cNvPr id="5" name="Diagram 4" descr="Diagram, three boxes with text, and left and right connect to the one in the center. Center &quot;script&quot;, Left &quot;de pre manu tran sub in con post,&quot; Right &quot;tion tive ture or ed er.&quot;"/>
          <p:cNvGraphicFramePr/>
          <p:nvPr>
            <p:extLst>
              <p:ext uri="{D42A27DB-BD31-4B8C-83A1-F6EECF244321}">
                <p14:modId xmlns:p14="http://schemas.microsoft.com/office/powerpoint/2010/main" val="3342231981"/>
              </p:ext>
            </p:extLst>
          </p:nvPr>
        </p:nvGraphicFramePr>
        <p:xfrm>
          <a:off x="2133599" y="1422105"/>
          <a:ext cx="7223051" cy="4897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657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633472" y="347149"/>
            <a:ext cx="6508377"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Did you make all of these?</a:t>
            </a:r>
            <a:endParaRPr lang="en-US" dirty="0"/>
          </a:p>
        </p:txBody>
      </p:sp>
      <p:sp>
        <p:nvSpPr>
          <p:cNvPr id="2" name="Title 1"/>
          <p:cNvSpPr>
            <a:spLocks noGrp="1"/>
          </p:cNvSpPr>
          <p:nvPr>
            <p:ph type="title"/>
          </p:nvPr>
        </p:nvSpPr>
        <p:spPr>
          <a:xfrm>
            <a:off x="2679480" y="5518628"/>
            <a:ext cx="6508377" cy="1143000"/>
          </a:xfrm>
        </p:spPr>
        <p:txBody>
          <a:bodyPr>
            <a:normAutofit fontScale="90000"/>
          </a:bodyPr>
          <a:lstStyle/>
          <a:p>
            <a:pPr algn="ctr"/>
            <a:r>
              <a:rPr lang="en-US" dirty="0"/>
              <a:t> What meaning do all of these words have in common? </a:t>
            </a:r>
          </a:p>
        </p:txBody>
      </p:sp>
      <p:sp>
        <p:nvSpPr>
          <p:cNvPr id="5" name="TextBox 4"/>
          <p:cNvSpPr txBox="1"/>
          <p:nvPr/>
        </p:nvSpPr>
        <p:spPr>
          <a:xfrm>
            <a:off x="1735119" y="1337749"/>
            <a:ext cx="1888722" cy="1661993"/>
          </a:xfrm>
          <a:prstGeom prst="rect">
            <a:avLst/>
          </a:prstGeom>
          <a:solidFill>
            <a:srgbClr val="0A4E75">
              <a:alpha val="50000"/>
            </a:srgbClr>
          </a:solidFill>
        </p:spPr>
        <p:txBody>
          <a:bodyPr wrap="none" rtlCol="0">
            <a:spAutoFit/>
          </a:bodyPr>
          <a:lstStyle/>
          <a:p>
            <a:pPr algn="ctr"/>
            <a:r>
              <a:rPr lang="en-US" sz="2800" dirty="0"/>
              <a:t>description</a:t>
            </a:r>
          </a:p>
          <a:p>
            <a:pPr algn="ctr"/>
            <a:r>
              <a:rPr lang="en-US" sz="2800" dirty="0"/>
              <a:t>descriptive</a:t>
            </a:r>
          </a:p>
          <a:p>
            <a:pPr algn="ctr"/>
            <a:r>
              <a:rPr lang="en-US" sz="2800" dirty="0"/>
              <a:t>descriptor</a:t>
            </a:r>
          </a:p>
          <a:p>
            <a:endParaRPr lang="en-US" dirty="0"/>
          </a:p>
        </p:txBody>
      </p:sp>
      <p:sp>
        <p:nvSpPr>
          <p:cNvPr id="6" name="TextBox 5"/>
          <p:cNvSpPr txBox="1"/>
          <p:nvPr/>
        </p:nvSpPr>
        <p:spPr>
          <a:xfrm>
            <a:off x="5029445" y="1631338"/>
            <a:ext cx="1723742" cy="800219"/>
          </a:xfrm>
          <a:prstGeom prst="rect">
            <a:avLst/>
          </a:prstGeom>
          <a:solidFill>
            <a:srgbClr val="0A4E75">
              <a:alpha val="50000"/>
            </a:srgbClr>
          </a:solidFill>
        </p:spPr>
        <p:txBody>
          <a:bodyPr wrap="none" rtlCol="0">
            <a:spAutoFit/>
          </a:bodyPr>
          <a:lstStyle/>
          <a:p>
            <a:pPr algn="ctr"/>
            <a:r>
              <a:rPr lang="en-US" sz="2800" dirty="0"/>
              <a:t>inscription</a:t>
            </a:r>
          </a:p>
          <a:p>
            <a:endParaRPr lang="en-US" dirty="0"/>
          </a:p>
        </p:txBody>
      </p:sp>
      <p:sp>
        <p:nvSpPr>
          <p:cNvPr id="7" name="TextBox 6"/>
          <p:cNvSpPr txBox="1"/>
          <p:nvPr/>
        </p:nvSpPr>
        <p:spPr>
          <a:xfrm>
            <a:off x="739205" y="3994383"/>
            <a:ext cx="1940275" cy="1384995"/>
          </a:xfrm>
          <a:prstGeom prst="rect">
            <a:avLst/>
          </a:prstGeom>
          <a:solidFill>
            <a:srgbClr val="0A4E75">
              <a:alpha val="50000"/>
            </a:srgbClr>
          </a:solidFill>
        </p:spPr>
        <p:txBody>
          <a:bodyPr wrap="none" rtlCol="0">
            <a:spAutoFit/>
          </a:bodyPr>
          <a:lstStyle/>
          <a:p>
            <a:pPr algn="ctr"/>
            <a:r>
              <a:rPr lang="en-US" sz="2800" dirty="0"/>
              <a:t>prescription</a:t>
            </a:r>
          </a:p>
          <a:p>
            <a:pPr algn="ctr"/>
            <a:r>
              <a:rPr lang="en-US" sz="2800" dirty="0"/>
              <a:t>prescriptive</a:t>
            </a:r>
          </a:p>
          <a:p>
            <a:pPr algn="ctr"/>
            <a:endParaRPr lang="en-US" sz="2800" dirty="0"/>
          </a:p>
        </p:txBody>
      </p:sp>
      <p:sp>
        <p:nvSpPr>
          <p:cNvPr id="10" name="TextBox 9"/>
          <p:cNvSpPr txBox="1"/>
          <p:nvPr/>
        </p:nvSpPr>
        <p:spPr>
          <a:xfrm>
            <a:off x="7696407" y="3832799"/>
            <a:ext cx="2051588" cy="1231106"/>
          </a:xfrm>
          <a:prstGeom prst="rect">
            <a:avLst/>
          </a:prstGeom>
          <a:solidFill>
            <a:srgbClr val="0A4E75">
              <a:alpha val="50000"/>
            </a:srgbClr>
          </a:solidFill>
        </p:spPr>
        <p:txBody>
          <a:bodyPr wrap="none" rtlCol="0">
            <a:spAutoFit/>
          </a:bodyPr>
          <a:lstStyle/>
          <a:p>
            <a:pPr algn="ctr"/>
            <a:r>
              <a:rPr lang="en-US" sz="2800" dirty="0"/>
              <a:t>transcript</a:t>
            </a:r>
          </a:p>
          <a:p>
            <a:pPr algn="ctr"/>
            <a:r>
              <a:rPr lang="en-US" sz="2800" dirty="0"/>
              <a:t>transcription</a:t>
            </a:r>
          </a:p>
          <a:p>
            <a:endParaRPr lang="en-US" dirty="0"/>
          </a:p>
        </p:txBody>
      </p:sp>
      <p:sp>
        <p:nvSpPr>
          <p:cNvPr id="14" name="TextBox 13"/>
          <p:cNvSpPr txBox="1"/>
          <p:nvPr/>
        </p:nvSpPr>
        <p:spPr>
          <a:xfrm>
            <a:off x="3516903" y="4209826"/>
            <a:ext cx="1970796" cy="954107"/>
          </a:xfrm>
          <a:prstGeom prst="rect">
            <a:avLst/>
          </a:prstGeom>
          <a:solidFill>
            <a:srgbClr val="0A4E75">
              <a:alpha val="50000"/>
            </a:srgbClr>
          </a:solidFill>
        </p:spPr>
        <p:txBody>
          <a:bodyPr wrap="none" rtlCol="0">
            <a:spAutoFit/>
          </a:bodyPr>
          <a:lstStyle/>
          <a:p>
            <a:pPr algn="ctr"/>
            <a:r>
              <a:rPr lang="en-US" sz="2800" dirty="0"/>
              <a:t>subscription</a:t>
            </a:r>
          </a:p>
          <a:p>
            <a:pPr algn="ctr"/>
            <a:endParaRPr lang="en-US" sz="2800" dirty="0"/>
          </a:p>
        </p:txBody>
      </p:sp>
      <p:sp>
        <p:nvSpPr>
          <p:cNvPr id="15" name="TextBox 14"/>
          <p:cNvSpPr txBox="1"/>
          <p:nvPr/>
        </p:nvSpPr>
        <p:spPr>
          <a:xfrm>
            <a:off x="9747995" y="5370859"/>
            <a:ext cx="1829540" cy="954107"/>
          </a:xfrm>
          <a:prstGeom prst="rect">
            <a:avLst/>
          </a:prstGeom>
          <a:solidFill>
            <a:srgbClr val="0A4E75">
              <a:alpha val="50000"/>
            </a:srgbClr>
          </a:solidFill>
        </p:spPr>
        <p:txBody>
          <a:bodyPr wrap="none" rtlCol="0">
            <a:spAutoFit/>
          </a:bodyPr>
          <a:lstStyle/>
          <a:p>
            <a:pPr algn="ctr"/>
            <a:r>
              <a:rPr lang="en-US" sz="2800" dirty="0"/>
              <a:t>manuscript</a:t>
            </a:r>
          </a:p>
          <a:p>
            <a:pPr algn="ctr"/>
            <a:endParaRPr lang="en-US" sz="2800" dirty="0"/>
          </a:p>
        </p:txBody>
      </p:sp>
      <p:sp>
        <p:nvSpPr>
          <p:cNvPr id="16" name="TextBox 15"/>
          <p:cNvSpPr txBox="1"/>
          <p:nvPr/>
        </p:nvSpPr>
        <p:spPr>
          <a:xfrm>
            <a:off x="9044403" y="1631338"/>
            <a:ext cx="1520481" cy="800219"/>
          </a:xfrm>
          <a:prstGeom prst="rect">
            <a:avLst/>
          </a:prstGeom>
          <a:solidFill>
            <a:srgbClr val="0A4E75">
              <a:alpha val="50000"/>
            </a:srgbClr>
          </a:solidFill>
        </p:spPr>
        <p:txBody>
          <a:bodyPr wrap="none" rtlCol="0">
            <a:spAutoFit/>
          </a:bodyPr>
          <a:lstStyle/>
          <a:p>
            <a:pPr algn="ctr"/>
            <a:r>
              <a:rPr lang="en-US" sz="2800" dirty="0"/>
              <a:t>conscript</a:t>
            </a:r>
          </a:p>
          <a:p>
            <a:endParaRPr lang="en-US" dirty="0"/>
          </a:p>
        </p:txBody>
      </p:sp>
      <p:sp>
        <p:nvSpPr>
          <p:cNvPr id="17" name="TextBox 16"/>
          <p:cNvSpPr txBox="1"/>
          <p:nvPr/>
        </p:nvSpPr>
        <p:spPr>
          <a:xfrm>
            <a:off x="9747995" y="2790882"/>
            <a:ext cx="1731243" cy="800219"/>
          </a:xfrm>
          <a:prstGeom prst="rect">
            <a:avLst/>
          </a:prstGeom>
          <a:solidFill>
            <a:srgbClr val="0A4E75">
              <a:alpha val="50000"/>
            </a:srgbClr>
          </a:solidFill>
        </p:spPr>
        <p:txBody>
          <a:bodyPr wrap="none" rtlCol="0">
            <a:spAutoFit/>
          </a:bodyPr>
          <a:lstStyle/>
          <a:p>
            <a:pPr algn="ctr"/>
            <a:r>
              <a:rPr lang="en-US" sz="2800" dirty="0"/>
              <a:t>postscript</a:t>
            </a:r>
          </a:p>
          <a:p>
            <a:endParaRPr lang="en-US" dirty="0"/>
          </a:p>
        </p:txBody>
      </p:sp>
      <p:sp>
        <p:nvSpPr>
          <p:cNvPr id="18" name="TextBox 17"/>
          <p:cNvSpPr txBox="1"/>
          <p:nvPr/>
        </p:nvSpPr>
        <p:spPr>
          <a:xfrm>
            <a:off x="6256801" y="2999742"/>
            <a:ext cx="992772" cy="800219"/>
          </a:xfrm>
          <a:prstGeom prst="rect">
            <a:avLst/>
          </a:prstGeom>
          <a:solidFill>
            <a:srgbClr val="0A4E75">
              <a:alpha val="50000"/>
            </a:srgbClr>
          </a:solidFill>
        </p:spPr>
        <p:txBody>
          <a:bodyPr wrap="none" rtlCol="0">
            <a:spAutoFit/>
          </a:bodyPr>
          <a:lstStyle/>
          <a:p>
            <a:pPr algn="ctr"/>
            <a:r>
              <a:rPr lang="en-US" sz="2800" dirty="0"/>
              <a:t>script</a:t>
            </a:r>
          </a:p>
          <a:p>
            <a:endParaRPr lang="en-US" dirty="0"/>
          </a:p>
        </p:txBody>
      </p:sp>
    </p:spTree>
    <p:extLst>
      <p:ext uri="{BB962C8B-B14F-4D97-AF65-F5344CB8AC3E}">
        <p14:creationId xmlns:p14="http://schemas.microsoft.com/office/powerpoint/2010/main" val="138301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BD4C-AE68-4A0A-BABF-FD87DA4C6BE2}"/>
              </a:ext>
            </a:extLst>
          </p:cNvPr>
          <p:cNvSpPr>
            <a:spLocks noGrp="1"/>
          </p:cNvSpPr>
          <p:nvPr>
            <p:ph type="title"/>
          </p:nvPr>
        </p:nvSpPr>
        <p:spPr>
          <a:xfrm>
            <a:off x="0" y="0"/>
            <a:ext cx="12192000" cy="1325563"/>
          </a:xfrm>
        </p:spPr>
        <p:txBody>
          <a:bodyPr vert="horz" lIns="91440" tIns="45720" rIns="91440" bIns="45720" rtlCol="0" anchor="ctr">
            <a:noAutofit/>
          </a:bodyPr>
          <a:lstStyle/>
          <a:p>
            <a:pPr algn="ctr"/>
            <a:r>
              <a:rPr lang="en-US" sz="2800" dirty="0"/>
              <a:t>As we hear or read words with </a:t>
            </a:r>
            <a:r>
              <a:rPr lang="en-US" sz="2800" dirty="0" err="1"/>
              <a:t>scrib</a:t>
            </a:r>
            <a:r>
              <a:rPr lang="en-US" sz="2800" dirty="0"/>
              <a:t>/scribe/script we will continue to add them</a:t>
            </a:r>
            <a:br>
              <a:rPr lang="en-US" sz="2800" dirty="0"/>
            </a:br>
            <a:r>
              <a:rPr lang="en-US" sz="2800" dirty="0"/>
              <a:t>to our personal dictionary:</a:t>
            </a:r>
            <a:br>
              <a:rPr lang="en-US" sz="2800" dirty="0"/>
            </a:br>
            <a:endParaRPr lang="en-US" sz="2800" dirty="0"/>
          </a:p>
        </p:txBody>
      </p:sp>
      <p:graphicFrame>
        <p:nvGraphicFramePr>
          <p:cNvPr id="4" name="Table 3">
            <a:extLst>
              <a:ext uri="{FF2B5EF4-FFF2-40B4-BE49-F238E27FC236}">
                <a16:creationId xmlns:a16="http://schemas.microsoft.com/office/drawing/2014/main" id="{5A10C9D4-6046-46B8-9690-A8E8B6350B5A}"/>
              </a:ext>
            </a:extLst>
          </p:cNvPr>
          <p:cNvGraphicFramePr>
            <a:graphicFrameLocks noGrp="1"/>
          </p:cNvGraphicFramePr>
          <p:nvPr>
            <p:extLst>
              <p:ext uri="{D42A27DB-BD31-4B8C-83A1-F6EECF244321}">
                <p14:modId xmlns:p14="http://schemas.microsoft.com/office/powerpoint/2010/main" val="2605819352"/>
              </p:ext>
            </p:extLst>
          </p:nvPr>
        </p:nvGraphicFramePr>
        <p:xfrm>
          <a:off x="502596" y="1130809"/>
          <a:ext cx="11186808" cy="1920240"/>
        </p:xfrm>
        <a:graphic>
          <a:graphicData uri="http://schemas.openxmlformats.org/drawingml/2006/table">
            <a:tbl>
              <a:tblPr firstRow="1" bandRow="1">
                <a:tableStyleId>{5C22544A-7EE6-4342-B048-85BDC9FD1C3A}</a:tableStyleId>
              </a:tblPr>
              <a:tblGrid>
                <a:gridCol w="2007889">
                  <a:extLst>
                    <a:ext uri="{9D8B030D-6E8A-4147-A177-3AD203B41FA5}">
                      <a16:colId xmlns:a16="http://schemas.microsoft.com/office/drawing/2014/main" val="1711988914"/>
                    </a:ext>
                  </a:extLst>
                </a:gridCol>
                <a:gridCol w="1434206">
                  <a:extLst>
                    <a:ext uri="{9D8B030D-6E8A-4147-A177-3AD203B41FA5}">
                      <a16:colId xmlns:a16="http://schemas.microsoft.com/office/drawing/2014/main" val="3952314703"/>
                    </a:ext>
                  </a:extLst>
                </a:gridCol>
                <a:gridCol w="2294730">
                  <a:extLst>
                    <a:ext uri="{9D8B030D-6E8A-4147-A177-3AD203B41FA5}">
                      <a16:colId xmlns:a16="http://schemas.microsoft.com/office/drawing/2014/main" val="3196961890"/>
                    </a:ext>
                  </a:extLst>
                </a:gridCol>
                <a:gridCol w="2007889">
                  <a:extLst>
                    <a:ext uri="{9D8B030D-6E8A-4147-A177-3AD203B41FA5}">
                      <a16:colId xmlns:a16="http://schemas.microsoft.com/office/drawing/2014/main" val="2624607175"/>
                    </a:ext>
                  </a:extLst>
                </a:gridCol>
                <a:gridCol w="3442094">
                  <a:extLst>
                    <a:ext uri="{9D8B030D-6E8A-4147-A177-3AD203B41FA5}">
                      <a16:colId xmlns:a16="http://schemas.microsoft.com/office/drawing/2014/main" val="2893369393"/>
                    </a:ext>
                  </a:extLst>
                </a:gridCol>
              </a:tblGrid>
              <a:tr h="61802">
                <a:tc>
                  <a:txBody>
                    <a:bodyPr/>
                    <a:lstStyle/>
                    <a:p>
                      <a:pPr marL="0" marR="0" algn="ctr">
                        <a:spcBef>
                          <a:spcPts val="0"/>
                        </a:spcBef>
                        <a:spcAft>
                          <a:spcPts val="0"/>
                        </a:spcAft>
                      </a:pPr>
                      <a:r>
                        <a:rPr lang="en-US" sz="1800" dirty="0">
                          <a:effectLst/>
                        </a:rPr>
                        <a:t>Key Word- Meaning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tc>
                  <a:txBody>
                    <a:bodyPr/>
                    <a:lstStyle/>
                    <a:p>
                      <a:pPr marL="0" marR="0" algn="ctr">
                        <a:spcBef>
                          <a:spcPts val="0"/>
                        </a:spcBef>
                        <a:spcAft>
                          <a:spcPts val="0"/>
                        </a:spcAft>
                      </a:pPr>
                      <a:r>
                        <a:rPr lang="en-US" sz="1800" dirty="0">
                          <a:effectLst/>
                        </a:rPr>
                        <a:t>Prefix-Meaning</a:t>
                      </a:r>
                      <a:endParaRPr lang="en-US" sz="1200" dirty="0">
                        <a:effectLst/>
                      </a:endParaRPr>
                    </a:p>
                    <a:p>
                      <a:pPr marL="0" marR="0" algn="ctr">
                        <a:spcBef>
                          <a:spcPts val="0"/>
                        </a:spcBef>
                        <a:spcAft>
                          <a:spcPts val="0"/>
                        </a:spcAft>
                      </a:pPr>
                      <a:r>
                        <a:rPr lang="en-US" sz="1000" dirty="0">
                          <a:effectLst/>
                        </a:rPr>
                        <a:t>Negative (N)</a:t>
                      </a:r>
                      <a:endParaRPr lang="en-US" sz="1200" dirty="0">
                        <a:effectLst/>
                      </a:endParaRPr>
                    </a:p>
                    <a:p>
                      <a:pPr marL="0" marR="0" algn="ctr">
                        <a:spcBef>
                          <a:spcPts val="0"/>
                        </a:spcBef>
                        <a:spcAft>
                          <a:spcPts val="0"/>
                        </a:spcAft>
                      </a:pPr>
                      <a:r>
                        <a:rPr lang="en-US" sz="1000" dirty="0">
                          <a:effectLst/>
                        </a:rPr>
                        <a:t>Direction (D)</a:t>
                      </a:r>
                      <a:endParaRPr lang="en-US" sz="1200" dirty="0">
                        <a:effectLst/>
                      </a:endParaRPr>
                    </a:p>
                    <a:p>
                      <a:pPr marL="0" marR="0" algn="ctr">
                        <a:spcBef>
                          <a:spcPts val="0"/>
                        </a:spcBef>
                        <a:spcAft>
                          <a:spcPts val="0"/>
                        </a:spcAft>
                      </a:pPr>
                      <a:r>
                        <a:rPr lang="en-US" sz="1000" dirty="0">
                          <a:effectLst/>
                        </a:rPr>
                        <a:t>Intensify (I)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tc>
                  <a:txBody>
                    <a:bodyPr/>
                    <a:lstStyle/>
                    <a:p>
                      <a:pPr marL="0" marR="0" algn="ctr">
                        <a:spcBef>
                          <a:spcPts val="0"/>
                        </a:spcBef>
                        <a:spcAft>
                          <a:spcPts val="0"/>
                        </a:spcAft>
                      </a:pPr>
                      <a:r>
                        <a:rPr lang="en-US" sz="1800" dirty="0">
                          <a:effectLst/>
                        </a:rPr>
                        <a:t>Root (Variants)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tc>
                  <a:txBody>
                    <a:bodyPr/>
                    <a:lstStyle/>
                    <a:p>
                      <a:pPr marL="0" marR="0" algn="ctr">
                        <a:spcBef>
                          <a:spcPts val="0"/>
                        </a:spcBef>
                        <a:spcAft>
                          <a:spcPts val="0"/>
                        </a:spcAft>
                      </a:pPr>
                      <a:r>
                        <a:rPr lang="en-US" sz="1800" dirty="0">
                          <a:effectLst/>
                        </a:rPr>
                        <a:t>Root Meaning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tc>
                  <a:txBody>
                    <a:bodyPr/>
                    <a:lstStyle/>
                    <a:p>
                      <a:pPr marL="0" marR="0" algn="ctr">
                        <a:spcBef>
                          <a:spcPts val="0"/>
                        </a:spcBef>
                        <a:spcAft>
                          <a:spcPts val="0"/>
                        </a:spcAft>
                      </a:pPr>
                      <a:r>
                        <a:rPr lang="en-US" sz="1800" dirty="0">
                          <a:effectLst/>
                        </a:rPr>
                        <a:t>Sample Sentence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extLst>
                  <a:ext uri="{0D108BD9-81ED-4DB2-BD59-A6C34878D82A}">
                    <a16:rowId xmlns:a16="http://schemas.microsoft.com/office/drawing/2014/main" val="2060961065"/>
                  </a:ext>
                </a:extLst>
              </a:tr>
              <a:tr h="914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a:t>
                      </a:r>
                      <a:r>
                        <a:rPr lang="en-US" sz="1600" dirty="0">
                          <a:solidFill>
                            <a:srgbClr val="C00000"/>
                          </a:solidFill>
                        </a:rPr>
                        <a:t>scribe</a:t>
                      </a:r>
                      <a:r>
                        <a:rPr lang="en-US" sz="1600" dirty="0">
                          <a:solidFill>
                            <a:schemeClr val="tx1"/>
                          </a:solidFill>
                        </a:rPr>
                        <a:t>/de</a:t>
                      </a:r>
                      <a:r>
                        <a:rPr lang="en-US" sz="1600" dirty="0">
                          <a:solidFill>
                            <a:srgbClr val="C00000"/>
                          </a:solidFill>
                        </a:rPr>
                        <a:t>script</a:t>
                      </a:r>
                      <a:r>
                        <a:rPr lang="en-US" sz="1600" dirty="0">
                          <a:solidFill>
                            <a:schemeClr val="tx1"/>
                          </a:solidFill>
                        </a:rPr>
                        <a:t>ion</a:t>
                      </a:r>
                    </a:p>
                    <a:p>
                      <a:pPr algn="ctr"/>
                      <a:r>
                        <a:rPr lang="en-US" sz="1600" dirty="0"/>
                        <a:t>To write down</a:t>
                      </a:r>
                    </a:p>
                    <a:p>
                      <a:pPr algn="ctr"/>
                      <a:r>
                        <a:rPr lang="en-US" sz="1600" dirty="0"/>
                        <a:t>Written down</a:t>
                      </a:r>
                      <a:r>
                        <a:rPr lang="en-US" sz="16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 </a:t>
                      </a:r>
                      <a:r>
                        <a:rPr lang="en-US" sz="1600" dirty="0"/>
                        <a:t>de-down </a:t>
                      </a:r>
                    </a:p>
                    <a:p>
                      <a:pPr algn="ctr"/>
                      <a:r>
                        <a:rPr lang="en-US" sz="1600" dirty="0"/>
                        <a:t>(D)</a:t>
                      </a:r>
                    </a:p>
                    <a:p>
                      <a:pPr marL="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C00000"/>
                          </a:solidFill>
                          <a:effectLst/>
                        </a:rPr>
                        <a:t> </a:t>
                      </a:r>
                      <a:r>
                        <a:rPr lang="en-US" sz="1600" dirty="0">
                          <a:solidFill>
                            <a:srgbClr val="C00000"/>
                          </a:solidFill>
                        </a:rPr>
                        <a:t>scribe, </a:t>
                      </a:r>
                      <a:r>
                        <a:rPr lang="en-US" sz="1600" dirty="0" err="1">
                          <a:solidFill>
                            <a:srgbClr val="C00000"/>
                          </a:solidFill>
                        </a:rPr>
                        <a:t>scrib</a:t>
                      </a:r>
                      <a:r>
                        <a:rPr lang="en-US" sz="1600" dirty="0">
                          <a:solidFill>
                            <a:srgbClr val="C00000"/>
                          </a:solidFill>
                        </a:rPr>
                        <a:t>, script</a:t>
                      </a:r>
                    </a:p>
                    <a:p>
                      <a:pPr marL="0" marR="0" algn="ctr">
                        <a:spcBef>
                          <a:spcPts val="0"/>
                        </a:spcBef>
                        <a:spcAft>
                          <a:spcPts val="0"/>
                        </a:spcAft>
                      </a:pP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 </a:t>
                      </a:r>
                      <a:r>
                        <a:rPr lang="en-US" sz="1600" dirty="0"/>
                        <a:t>to write</a:t>
                      </a:r>
                    </a:p>
                    <a:p>
                      <a:pPr algn="ctr"/>
                      <a:r>
                        <a:rPr lang="en-US" sz="1600" dirty="0"/>
                        <a:t>written</a:t>
                      </a: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 lost my cat, so I needed to provide a description to the animal shelter. </a:t>
                      </a: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3474829"/>
                  </a:ext>
                </a:extLst>
              </a:tr>
            </a:tbl>
          </a:graphicData>
        </a:graphic>
      </p:graphicFrame>
      <p:graphicFrame>
        <p:nvGraphicFramePr>
          <p:cNvPr id="5" name="Table 4">
            <a:extLst>
              <a:ext uri="{FF2B5EF4-FFF2-40B4-BE49-F238E27FC236}">
                <a16:creationId xmlns:a16="http://schemas.microsoft.com/office/drawing/2014/main" id="{F4991E25-A9C1-4AED-A71E-E4ABEA0EF597}"/>
              </a:ext>
            </a:extLst>
          </p:cNvPr>
          <p:cNvGraphicFramePr>
            <a:graphicFrameLocks noGrp="1"/>
          </p:cNvGraphicFramePr>
          <p:nvPr>
            <p:extLst>
              <p:ext uri="{D42A27DB-BD31-4B8C-83A1-F6EECF244321}">
                <p14:modId xmlns:p14="http://schemas.microsoft.com/office/powerpoint/2010/main" val="2890919108"/>
              </p:ext>
            </p:extLst>
          </p:nvPr>
        </p:nvGraphicFramePr>
        <p:xfrm>
          <a:off x="502596" y="3300463"/>
          <a:ext cx="11186808" cy="3017520"/>
        </p:xfrm>
        <a:graphic>
          <a:graphicData uri="http://schemas.openxmlformats.org/drawingml/2006/table">
            <a:tbl>
              <a:tblPr firstRow="1" bandRow="1">
                <a:tableStyleId>{5C22544A-7EE6-4342-B048-85BDC9FD1C3A}</a:tableStyleId>
              </a:tblPr>
              <a:tblGrid>
                <a:gridCol w="2008743">
                  <a:extLst>
                    <a:ext uri="{9D8B030D-6E8A-4147-A177-3AD203B41FA5}">
                      <a16:colId xmlns:a16="http://schemas.microsoft.com/office/drawing/2014/main" val="3608318498"/>
                    </a:ext>
                  </a:extLst>
                </a:gridCol>
                <a:gridCol w="1433864">
                  <a:extLst>
                    <a:ext uri="{9D8B030D-6E8A-4147-A177-3AD203B41FA5}">
                      <a16:colId xmlns:a16="http://schemas.microsoft.com/office/drawing/2014/main" val="500032294"/>
                    </a:ext>
                  </a:extLst>
                </a:gridCol>
                <a:gridCol w="4302333">
                  <a:extLst>
                    <a:ext uri="{9D8B030D-6E8A-4147-A177-3AD203B41FA5}">
                      <a16:colId xmlns:a16="http://schemas.microsoft.com/office/drawing/2014/main" val="527568314"/>
                    </a:ext>
                  </a:extLst>
                </a:gridCol>
                <a:gridCol w="3441868">
                  <a:extLst>
                    <a:ext uri="{9D8B030D-6E8A-4147-A177-3AD203B41FA5}">
                      <a16:colId xmlns:a16="http://schemas.microsoft.com/office/drawing/2014/main" val="512470954"/>
                    </a:ext>
                  </a:extLst>
                </a:gridCol>
              </a:tblGrid>
              <a:tr h="0">
                <a:tc>
                  <a:txBody>
                    <a:bodyPr/>
                    <a:lstStyle/>
                    <a:p>
                      <a:pPr marL="0" marR="0" algn="ctr">
                        <a:spcBef>
                          <a:spcPts val="0"/>
                        </a:spcBef>
                        <a:spcAft>
                          <a:spcPts val="0"/>
                        </a:spcAft>
                      </a:pPr>
                      <a:r>
                        <a:rPr lang="en-US" sz="1800" dirty="0">
                          <a:effectLst/>
                        </a:rPr>
                        <a:t>Word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tc>
                  <a:txBody>
                    <a:bodyPr/>
                    <a:lstStyle/>
                    <a:p>
                      <a:pPr marL="0" marR="0" algn="ctr">
                        <a:spcBef>
                          <a:spcPts val="0"/>
                        </a:spcBef>
                        <a:spcAft>
                          <a:spcPts val="0"/>
                        </a:spcAft>
                      </a:pPr>
                      <a:r>
                        <a:rPr lang="en-US" sz="1800" dirty="0">
                          <a:effectLst/>
                        </a:rPr>
                        <a:t>Prefix </a:t>
                      </a:r>
                      <a:r>
                        <a:rPr lang="en-US" sz="1200" dirty="0">
                          <a:effectLst/>
                        </a:rPr>
                        <a:t>(N/D/I)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tc>
                  <a:txBody>
                    <a:bodyPr/>
                    <a:lstStyle/>
                    <a:p>
                      <a:pPr marL="0" marR="0" algn="ctr">
                        <a:spcBef>
                          <a:spcPts val="0"/>
                        </a:spcBef>
                        <a:spcAft>
                          <a:spcPts val="0"/>
                        </a:spcAft>
                      </a:pPr>
                      <a:r>
                        <a:rPr lang="en-US" sz="1800" dirty="0">
                          <a:effectLst/>
                        </a:rPr>
                        <a:t>Meaning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tc>
                  <a:txBody>
                    <a:bodyPr/>
                    <a:lstStyle/>
                    <a:p>
                      <a:pPr marL="0" marR="0" algn="ctr">
                        <a:spcBef>
                          <a:spcPts val="0"/>
                        </a:spcBef>
                        <a:spcAft>
                          <a:spcPts val="0"/>
                        </a:spcAft>
                      </a:pPr>
                      <a:r>
                        <a:rPr lang="en-US" sz="1800" dirty="0">
                          <a:effectLst/>
                        </a:rPr>
                        <a:t>Sentence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schemeClr>
                    </a:solidFill>
                  </a:tcPr>
                </a:tc>
                <a:extLst>
                  <a:ext uri="{0D108BD9-81ED-4DB2-BD59-A6C34878D82A}">
                    <a16:rowId xmlns:a16="http://schemas.microsoft.com/office/drawing/2014/main" val="3831858328"/>
                  </a:ext>
                </a:extLst>
              </a:tr>
              <a:tr h="457200">
                <a:tc>
                  <a:txBody>
                    <a:bodyPr/>
                    <a:lstStyle/>
                    <a:p>
                      <a:pPr marL="0" marR="0" algn="l">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4504491"/>
                  </a:ext>
                </a:extLst>
              </a:tr>
              <a:tr h="457200">
                <a:tc>
                  <a:txBody>
                    <a:bodyPr/>
                    <a:lstStyle/>
                    <a:p>
                      <a:pPr marL="0" marR="0" algn="l">
                        <a:spcBef>
                          <a:spcPts val="0"/>
                        </a:spcBef>
                        <a:spcAft>
                          <a:spcPts val="0"/>
                        </a:spcAft>
                      </a:pP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924331"/>
                  </a:ext>
                </a:extLst>
              </a:tr>
              <a:tr h="457200">
                <a:tc>
                  <a:txBody>
                    <a:bodyPr/>
                    <a:lstStyle/>
                    <a:p>
                      <a:pPr marL="0" marR="0" algn="l">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0540027"/>
                  </a:ext>
                </a:extLst>
              </a:tr>
              <a:tr h="457200">
                <a:tc>
                  <a:txBody>
                    <a:bodyPr/>
                    <a:lstStyle/>
                    <a:p>
                      <a:pPr marL="0" marR="0" algn="l">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9260912"/>
                  </a:ext>
                </a:extLst>
              </a:tr>
              <a:tr h="457200">
                <a:tc>
                  <a:txBody>
                    <a:bodyPr/>
                    <a:lstStyle/>
                    <a:p>
                      <a:pPr marL="0" marR="0" algn="l">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749530"/>
                  </a:ext>
                </a:extLst>
              </a:tr>
              <a:tr h="457200">
                <a:tc>
                  <a:txBody>
                    <a:bodyPr/>
                    <a:lstStyle/>
                    <a:p>
                      <a:pPr marL="0" marR="0" algn="l">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0872713"/>
                  </a:ext>
                </a:extLst>
              </a:tr>
            </a:tbl>
          </a:graphicData>
        </a:graphic>
      </p:graphicFrame>
    </p:spTree>
    <p:extLst>
      <p:ext uri="{BB962C8B-B14F-4D97-AF65-F5344CB8AC3E}">
        <p14:creationId xmlns:p14="http://schemas.microsoft.com/office/powerpoint/2010/main" val="383111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5" descr="State of California: Department of Education">
            <a:extLst>
              <a:ext uri="{FF2B5EF4-FFF2-40B4-BE49-F238E27FC236}">
                <a16:creationId xmlns:a16="http://schemas.microsoft.com/office/drawing/2014/main" id="{C39DEAB9-39B0-7242-967C-B468ED18F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574" y="638175"/>
            <a:ext cx="193516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8" name="Picture 9" descr="Napa County Office of Education">
            <a:extLst>
              <a:ext uri="{FF2B5EF4-FFF2-40B4-BE49-F238E27FC236}">
                <a16:creationId xmlns:a16="http://schemas.microsoft.com/office/drawing/2014/main" id="{3F197C16-5FC1-F947-A78B-CC44A8D34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061" y="3187700"/>
            <a:ext cx="242411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11" descr="CALI Reads: California Adolescent Literacy Initiative">
            <a:extLst>
              <a:ext uri="{FF2B5EF4-FFF2-40B4-BE49-F238E27FC236}">
                <a16:creationId xmlns:a16="http://schemas.microsoft.com/office/drawing/2014/main" id="{0E8D410E-C5F3-E94E-9EC3-E71494919F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799" y="3333750"/>
            <a:ext cx="24384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13" descr="IDEAs that Work: U.S. Office of Special Education Programs">
            <a:extLst>
              <a:ext uri="{FF2B5EF4-FFF2-40B4-BE49-F238E27FC236}">
                <a16:creationId xmlns:a16="http://schemas.microsoft.com/office/drawing/2014/main" id="{6A8E1EA1-113A-F246-840C-4144648AB5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6811" y="650875"/>
            <a:ext cx="24225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979D689-696C-41AB-B963-0BDDC7F6DC31}"/>
              </a:ext>
            </a:extLst>
          </p:cNvPr>
          <p:cNvSpPr>
            <a:spLocks noGrp="1"/>
          </p:cNvSpPr>
          <p:nvPr>
            <p:ph type="ctrTitle"/>
          </p:nvPr>
        </p:nvSpPr>
        <p:spPr>
          <a:xfrm>
            <a:off x="1524000" y="5360410"/>
            <a:ext cx="9144000" cy="8679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Font typeface="Wingdings 3" pitchFamily="2" charset="2"/>
            </a:pPr>
            <a:r>
              <a:rPr lang="en-US" sz="1400" dirty="0">
                <a:latin typeface="Arial" panose="020B0604020202020204" pitchFamily="34" charset="0"/>
                <a:ea typeface="+mn-ea"/>
                <a:cs typeface="Arial" panose="020B0604020202020204" pitchFamily="34" charset="0"/>
              </a:rPr>
              <a:t>The contents of this presentation were developed under a State Personnel Development Grant (</a:t>
            </a:r>
            <a:r>
              <a:rPr lang="en-US" sz="1400" dirty="0" err="1">
                <a:latin typeface="Arial" panose="020B0604020202020204" pitchFamily="34" charset="0"/>
                <a:ea typeface="+mn-ea"/>
                <a:cs typeface="Arial" panose="020B0604020202020204" pitchFamily="34" charset="0"/>
              </a:rPr>
              <a:t>SPDG</a:t>
            </a:r>
            <a:r>
              <a:rPr lang="en-US" sz="1400" dirty="0">
                <a:latin typeface="Arial" panose="020B0604020202020204" pitchFamily="34" charset="0"/>
                <a:ea typeface="+mn-ea"/>
                <a:cs typeface="Arial" panose="020B0604020202020204" pitchFamily="34" charset="0"/>
              </a:rPr>
              <a:t>)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a:t>
            </a:r>
          </a:p>
        </p:txBody>
      </p:sp>
    </p:spTree>
    <p:extLst>
      <p:ext uri="{BB962C8B-B14F-4D97-AF65-F5344CB8AC3E}">
        <p14:creationId xmlns:p14="http://schemas.microsoft.com/office/powerpoint/2010/main" val="149576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714</Words>
  <Application>Microsoft Office PowerPoint</Application>
  <PresentationFormat>Widescreen</PresentationFormat>
  <Paragraphs>136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 3</vt:lpstr>
      <vt:lpstr>Office Theme</vt:lpstr>
      <vt:lpstr>Generative Morphology</vt:lpstr>
      <vt:lpstr>Let’s make some more words…</vt:lpstr>
      <vt:lpstr> Did you make all of these?</vt:lpstr>
      <vt:lpstr>Let’s make some more words…</vt:lpstr>
      <vt:lpstr> What meaning do all of these words have in common? </vt:lpstr>
      <vt:lpstr>As we hear or read words with scrib/scribe/script we will continue to add them to our personal dictionary: </vt:lpstr>
      <vt:lpstr>The contents of this presentation were developed under a State Personnel Development Grant (SPDG)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Lindsay</dc:creator>
  <cp:lastModifiedBy>alan w</cp:lastModifiedBy>
  <cp:revision>6</cp:revision>
  <dcterms:created xsi:type="dcterms:W3CDTF">2020-04-09T17:31:28Z</dcterms:created>
  <dcterms:modified xsi:type="dcterms:W3CDTF">2020-10-06T17:59:18Z</dcterms:modified>
</cp:coreProperties>
</file>