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1"/>
  </p:notesMasterIdLst>
  <p:sldIdLst>
    <p:sldId id="413" r:id="rId2"/>
    <p:sldId id="414" r:id="rId3"/>
    <p:sldId id="415" r:id="rId4"/>
    <p:sldId id="416" r:id="rId5"/>
    <p:sldId id="417" r:id="rId6"/>
    <p:sldId id="418" r:id="rId7"/>
    <p:sldId id="419" r:id="rId8"/>
    <p:sldId id="349" r:id="rId9"/>
    <p:sldId id="423" r:id="rId10"/>
    <p:sldId id="406" r:id="rId11"/>
    <p:sldId id="407" r:id="rId12"/>
    <p:sldId id="408" r:id="rId13"/>
    <p:sldId id="412" r:id="rId14"/>
    <p:sldId id="420" r:id="rId15"/>
    <p:sldId id="409" r:id="rId16"/>
    <p:sldId id="410" r:id="rId17"/>
    <p:sldId id="421" r:id="rId18"/>
    <p:sldId id="422" r:id="rId19"/>
    <p:sldId id="26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DF1"/>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7543B-105F-45E8-8CF6-2E4503A06118}" v="244" dt="2021-06-17T15:07:47.1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4" autoAdjust="0"/>
    <p:restoredTop sz="74944" autoAdjust="0"/>
  </p:normalViewPr>
  <p:slideViewPr>
    <p:cSldViewPr snapToGrid="0" snapToObjects="1">
      <p:cViewPr varScale="1">
        <p:scale>
          <a:sx n="89" d="100"/>
          <a:sy n="89"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say Young" clId="Web-{0546B842-04DC-4E7A-B16C-54C2D4FBA1CB}"/>
    <pc:docChg chg="modSld">
      <pc:chgData name="Lindsay Young" userId="" providerId="" clId="Web-{0546B842-04DC-4E7A-B16C-54C2D4FBA1CB}" dt="2021-06-12T19:43:45.862" v="2" actId="1076"/>
      <pc:docMkLst>
        <pc:docMk/>
      </pc:docMkLst>
      <pc:sldChg chg="modSp">
        <pc:chgData name="Lindsay Young" userId="" providerId="" clId="Web-{0546B842-04DC-4E7A-B16C-54C2D4FBA1CB}" dt="2021-06-12T19:43:45.862" v="2" actId="1076"/>
        <pc:sldMkLst>
          <pc:docMk/>
          <pc:sldMk cId="1877845970" sldId="410"/>
        </pc:sldMkLst>
        <pc:spChg chg="mod">
          <ac:chgData name="Lindsay Young" userId="" providerId="" clId="Web-{0546B842-04DC-4E7A-B16C-54C2D4FBA1CB}" dt="2021-06-12T19:43:43.908" v="1" actId="1076"/>
          <ac:spMkLst>
            <pc:docMk/>
            <pc:sldMk cId="1877845970" sldId="410"/>
            <ac:spMk id="4" creationId="{00000000-0000-0000-0000-000000000000}"/>
          </ac:spMkLst>
        </pc:spChg>
        <pc:picChg chg="mod">
          <ac:chgData name="Lindsay Young" userId="" providerId="" clId="Web-{0546B842-04DC-4E7A-B16C-54C2D4FBA1CB}" dt="2021-06-12T19:43:45.862" v="2" actId="1076"/>
          <ac:picMkLst>
            <pc:docMk/>
            <pc:sldMk cId="1877845970" sldId="410"/>
            <ac:picMk id="5" creationId="{00000000-0000-0000-0000-000000000000}"/>
          </ac:picMkLst>
        </pc:picChg>
      </pc:sldChg>
    </pc:docChg>
  </pc:docChgLst>
  <pc:docChgLst>
    <pc:chgData name="alan w" userId="9a582faea0c79294" providerId="LiveId" clId="{3577543B-105F-45E8-8CF6-2E4503A06118}"/>
    <pc:docChg chg="custSel addSld modSld modMainMaster">
      <pc:chgData name="alan w" userId="9a582faea0c79294" providerId="LiveId" clId="{3577543B-105F-45E8-8CF6-2E4503A06118}" dt="2021-06-17T15:11:02.918" v="315" actId="33524"/>
      <pc:docMkLst>
        <pc:docMk/>
      </pc:docMkLst>
      <pc:sldChg chg="add">
        <pc:chgData name="alan w" userId="9a582faea0c79294" providerId="LiveId" clId="{3577543B-105F-45E8-8CF6-2E4503A06118}" dt="2021-06-17T15:03:20.361" v="2"/>
        <pc:sldMkLst>
          <pc:docMk/>
          <pc:sldMk cId="1495760276" sldId="261"/>
        </pc:sldMkLst>
      </pc:sldChg>
      <pc:sldChg chg="modSp mod">
        <pc:chgData name="alan w" userId="9a582faea0c79294" providerId="LiveId" clId="{3577543B-105F-45E8-8CF6-2E4503A06118}" dt="2021-06-17T15:10:19.416" v="312" actId="33524"/>
        <pc:sldMkLst>
          <pc:docMk/>
          <pc:sldMk cId="1502318924" sldId="406"/>
        </pc:sldMkLst>
        <pc:spChg chg="mod">
          <ac:chgData name="alan w" userId="9a582faea0c79294" providerId="LiveId" clId="{3577543B-105F-45E8-8CF6-2E4503A06118}" dt="2021-06-17T15:10:19.416" v="312" actId="33524"/>
          <ac:spMkLst>
            <pc:docMk/>
            <pc:sldMk cId="1502318924" sldId="406"/>
            <ac:spMk id="3" creationId="{00000000-0000-0000-0000-000000000000}"/>
          </ac:spMkLst>
        </pc:spChg>
      </pc:sldChg>
      <pc:sldChg chg="modSp">
        <pc:chgData name="alan w" userId="9a582faea0c79294" providerId="LiveId" clId="{3577543B-105F-45E8-8CF6-2E4503A06118}" dt="2021-06-17T15:07:30.305" v="253" actId="33524"/>
        <pc:sldMkLst>
          <pc:docMk/>
          <pc:sldMk cId="1508917889" sldId="407"/>
        </pc:sldMkLst>
        <pc:spChg chg="mod">
          <ac:chgData name="alan w" userId="9a582faea0c79294" providerId="LiveId" clId="{3577543B-105F-45E8-8CF6-2E4503A06118}" dt="2021-06-17T15:07:30.305" v="253" actId="33524"/>
          <ac:spMkLst>
            <pc:docMk/>
            <pc:sldMk cId="1508917889" sldId="407"/>
            <ac:spMk id="3" creationId="{00000000-0000-0000-0000-000000000000}"/>
          </ac:spMkLst>
        </pc:spChg>
        <pc:picChg chg="mod">
          <ac:chgData name="alan w" userId="9a582faea0c79294" providerId="LiveId" clId="{3577543B-105F-45E8-8CF6-2E4503A06118}" dt="2021-06-17T15:06:13.570" v="15" actId="962"/>
          <ac:picMkLst>
            <pc:docMk/>
            <pc:sldMk cId="1508917889" sldId="407"/>
            <ac:picMk id="6" creationId="{00000000-0000-0000-0000-000000000000}"/>
          </ac:picMkLst>
        </pc:picChg>
      </pc:sldChg>
      <pc:sldChg chg="modSp">
        <pc:chgData name="alan w" userId="9a582faea0c79294" providerId="LiveId" clId="{3577543B-105F-45E8-8CF6-2E4503A06118}" dt="2021-06-17T15:06:17.958" v="16" actId="962"/>
        <pc:sldMkLst>
          <pc:docMk/>
          <pc:sldMk cId="748573000" sldId="408"/>
        </pc:sldMkLst>
        <pc:picChg chg="mod">
          <ac:chgData name="alan w" userId="9a582faea0c79294" providerId="LiveId" clId="{3577543B-105F-45E8-8CF6-2E4503A06118}" dt="2021-06-17T15:06:17.958" v="16" actId="962"/>
          <ac:picMkLst>
            <pc:docMk/>
            <pc:sldMk cId="748573000" sldId="408"/>
            <ac:picMk id="4" creationId="{00000000-0000-0000-0000-000000000000}"/>
          </ac:picMkLst>
        </pc:picChg>
      </pc:sldChg>
      <pc:sldChg chg="modSp mod">
        <pc:chgData name="alan w" userId="9a582faea0c79294" providerId="LiveId" clId="{3577543B-105F-45E8-8CF6-2E4503A06118}" dt="2021-06-17T15:06:27.162" v="37" actId="962"/>
        <pc:sldMkLst>
          <pc:docMk/>
          <pc:sldMk cId="493827254" sldId="409"/>
        </pc:sldMkLst>
        <pc:spChg chg="ord">
          <ac:chgData name="alan w" userId="9a582faea0c79294" providerId="LiveId" clId="{3577543B-105F-45E8-8CF6-2E4503A06118}" dt="2021-06-17T15:04:48.321" v="9" actId="13244"/>
          <ac:spMkLst>
            <pc:docMk/>
            <pc:sldMk cId="493827254" sldId="409"/>
            <ac:spMk id="5" creationId="{00000000-0000-0000-0000-000000000000}"/>
          </ac:spMkLst>
        </pc:spChg>
        <pc:spChg chg="ord">
          <ac:chgData name="alan w" userId="9a582faea0c79294" providerId="LiveId" clId="{3577543B-105F-45E8-8CF6-2E4503A06118}" dt="2021-06-17T15:04:42.031" v="8" actId="13244"/>
          <ac:spMkLst>
            <pc:docMk/>
            <pc:sldMk cId="493827254" sldId="409"/>
            <ac:spMk id="6" creationId="{00000000-0000-0000-0000-000000000000}"/>
          </ac:spMkLst>
        </pc:spChg>
        <pc:picChg chg="mod ord">
          <ac:chgData name="alan w" userId="9a582faea0c79294" providerId="LiveId" clId="{3577543B-105F-45E8-8CF6-2E4503A06118}" dt="2021-06-17T15:06:27.162" v="37" actId="962"/>
          <ac:picMkLst>
            <pc:docMk/>
            <pc:sldMk cId="493827254" sldId="409"/>
            <ac:picMk id="4" creationId="{00000000-0000-0000-0000-000000000000}"/>
          </ac:picMkLst>
        </pc:picChg>
      </pc:sldChg>
      <pc:sldChg chg="modSp modNotesTx">
        <pc:chgData name="alan w" userId="9a582faea0c79294" providerId="LiveId" clId="{3577543B-105F-45E8-8CF6-2E4503A06118}" dt="2021-06-17T15:10:40.848" v="313" actId="33524"/>
        <pc:sldMkLst>
          <pc:docMk/>
          <pc:sldMk cId="1877845970" sldId="410"/>
        </pc:sldMkLst>
        <pc:picChg chg="mod">
          <ac:chgData name="alan w" userId="9a582faea0c79294" providerId="LiveId" clId="{3577543B-105F-45E8-8CF6-2E4503A06118}" dt="2021-06-17T15:06:30.898" v="39" actId="962"/>
          <ac:picMkLst>
            <pc:docMk/>
            <pc:sldMk cId="1877845970" sldId="410"/>
            <ac:picMk id="5" creationId="{00000000-0000-0000-0000-000000000000}"/>
          </ac:picMkLst>
        </pc:picChg>
      </pc:sldChg>
      <pc:sldChg chg="modSp">
        <pc:chgData name="alan w" userId="9a582faea0c79294" providerId="LiveId" clId="{3577543B-105F-45E8-8CF6-2E4503A06118}" dt="2021-06-17T15:06:21.574" v="17" actId="962"/>
        <pc:sldMkLst>
          <pc:docMk/>
          <pc:sldMk cId="788896395" sldId="412"/>
        </pc:sldMkLst>
        <pc:picChg chg="mod">
          <ac:chgData name="alan w" userId="9a582faea0c79294" providerId="LiveId" clId="{3577543B-105F-45E8-8CF6-2E4503A06118}" dt="2021-06-17T15:06:21.574" v="17" actId="962"/>
          <ac:picMkLst>
            <pc:docMk/>
            <pc:sldMk cId="788896395" sldId="412"/>
            <ac:picMk id="4" creationId="{00000000-0000-0000-0000-000000000000}"/>
          </ac:picMkLst>
        </pc:picChg>
      </pc:sldChg>
      <pc:sldChg chg="modNotesTx">
        <pc:chgData name="alan w" userId="9a582faea0c79294" providerId="LiveId" clId="{3577543B-105F-45E8-8CF6-2E4503A06118}" dt="2021-06-17T15:08:37.827" v="260" actId="6549"/>
        <pc:sldMkLst>
          <pc:docMk/>
          <pc:sldMk cId="986852557" sldId="413"/>
        </pc:sldMkLst>
      </pc:sldChg>
      <pc:sldChg chg="modNotesTx">
        <pc:chgData name="alan w" userId="9a582faea0c79294" providerId="LiveId" clId="{3577543B-105F-45E8-8CF6-2E4503A06118}" dt="2021-06-17T15:08:54.876" v="261" actId="33524"/>
        <pc:sldMkLst>
          <pc:docMk/>
          <pc:sldMk cId="1226659599" sldId="415"/>
        </pc:sldMkLst>
      </pc:sldChg>
      <pc:sldChg chg="modSp mod modNotesTx">
        <pc:chgData name="alan w" userId="9a582faea0c79294" providerId="LiveId" clId="{3577543B-105F-45E8-8CF6-2E4503A06118}" dt="2021-06-17T15:09:23.091" v="272" actId="6549"/>
        <pc:sldMkLst>
          <pc:docMk/>
          <pc:sldMk cId="624869193" sldId="416"/>
        </pc:sldMkLst>
        <pc:spChg chg="mod">
          <ac:chgData name="alan w" userId="9a582faea0c79294" providerId="LiveId" clId="{3577543B-105F-45E8-8CF6-2E4503A06118}" dt="2021-06-17T15:05:18.498" v="11" actId="33553"/>
          <ac:spMkLst>
            <pc:docMk/>
            <pc:sldMk cId="624869193" sldId="416"/>
            <ac:spMk id="3" creationId="{00000000-0000-0000-0000-000000000000}"/>
          </ac:spMkLst>
        </pc:spChg>
      </pc:sldChg>
      <pc:sldChg chg="modSp mod modNotesTx">
        <pc:chgData name="alan w" userId="9a582faea0c79294" providerId="LiveId" clId="{3577543B-105F-45E8-8CF6-2E4503A06118}" dt="2021-06-17T15:09:38.567" v="286" actId="20577"/>
        <pc:sldMkLst>
          <pc:docMk/>
          <pc:sldMk cId="981492921" sldId="417"/>
        </pc:sldMkLst>
        <pc:spChg chg="mod">
          <ac:chgData name="alan w" userId="9a582faea0c79294" providerId="LiveId" clId="{3577543B-105F-45E8-8CF6-2E4503A06118}" dt="2021-06-17T15:05:31.084" v="12" actId="33553"/>
          <ac:spMkLst>
            <pc:docMk/>
            <pc:sldMk cId="981492921" sldId="417"/>
            <ac:spMk id="3" creationId="{00000000-0000-0000-0000-000000000000}"/>
          </ac:spMkLst>
        </pc:spChg>
      </pc:sldChg>
      <pc:sldChg chg="modSp mod modNotesTx">
        <pc:chgData name="alan w" userId="9a582faea0c79294" providerId="LiveId" clId="{3577543B-105F-45E8-8CF6-2E4503A06118}" dt="2021-06-17T15:09:51.489" v="299" actId="6549"/>
        <pc:sldMkLst>
          <pc:docMk/>
          <pc:sldMk cId="1129630640" sldId="418"/>
        </pc:sldMkLst>
        <pc:spChg chg="mod">
          <ac:chgData name="alan w" userId="9a582faea0c79294" providerId="LiveId" clId="{3577543B-105F-45E8-8CF6-2E4503A06118}" dt="2021-06-17T15:05:33.684" v="13" actId="33553"/>
          <ac:spMkLst>
            <pc:docMk/>
            <pc:sldMk cId="1129630640" sldId="418"/>
            <ac:spMk id="3" creationId="{00000000-0000-0000-0000-000000000000}"/>
          </ac:spMkLst>
        </pc:spChg>
      </pc:sldChg>
      <pc:sldChg chg="modSp mod modNotesTx">
        <pc:chgData name="alan w" userId="9a582faea0c79294" providerId="LiveId" clId="{3577543B-105F-45E8-8CF6-2E4503A06118}" dt="2021-06-17T15:10:05.738" v="311" actId="6549"/>
        <pc:sldMkLst>
          <pc:docMk/>
          <pc:sldMk cId="1946727000" sldId="419"/>
        </pc:sldMkLst>
        <pc:spChg chg="mod">
          <ac:chgData name="alan w" userId="9a582faea0c79294" providerId="LiveId" clId="{3577543B-105F-45E8-8CF6-2E4503A06118}" dt="2021-06-17T15:05:36.469" v="14" actId="33553"/>
          <ac:spMkLst>
            <pc:docMk/>
            <pc:sldMk cId="1946727000" sldId="419"/>
            <ac:spMk id="3" creationId="{00000000-0000-0000-0000-000000000000}"/>
          </ac:spMkLst>
        </pc:spChg>
      </pc:sldChg>
      <pc:sldChg chg="modSp modNotesTx">
        <pc:chgData name="alan w" userId="9a582faea0c79294" providerId="LiveId" clId="{3577543B-105F-45E8-8CF6-2E4503A06118}" dt="2021-06-17T15:10:52.518" v="314" actId="33524"/>
        <pc:sldMkLst>
          <pc:docMk/>
          <pc:sldMk cId="1518138615" sldId="421"/>
        </pc:sldMkLst>
        <pc:picChg chg="mod">
          <ac:chgData name="alan w" userId="9a582faea0c79294" providerId="LiveId" clId="{3577543B-105F-45E8-8CF6-2E4503A06118}" dt="2021-06-17T15:06:33.282" v="41" actId="962"/>
          <ac:picMkLst>
            <pc:docMk/>
            <pc:sldMk cId="1518138615" sldId="421"/>
            <ac:picMk id="4" creationId="{00000000-0000-0000-0000-000000000000}"/>
          </ac:picMkLst>
        </pc:picChg>
      </pc:sldChg>
      <pc:sldChg chg="modSp mod modNotesTx">
        <pc:chgData name="alan w" userId="9a582faea0c79294" providerId="LiveId" clId="{3577543B-105F-45E8-8CF6-2E4503A06118}" dt="2021-06-17T15:11:02.918" v="315" actId="33524"/>
        <pc:sldMkLst>
          <pc:docMk/>
          <pc:sldMk cId="815318758" sldId="422"/>
        </pc:sldMkLst>
        <pc:spChg chg="mod">
          <ac:chgData name="alan w" userId="9a582faea0c79294" providerId="LiveId" clId="{3577543B-105F-45E8-8CF6-2E4503A06118}" dt="2021-06-17T15:03:48.988" v="5" actId="20577"/>
          <ac:spMkLst>
            <pc:docMk/>
            <pc:sldMk cId="815318758" sldId="422"/>
            <ac:spMk id="5" creationId="{00000000-0000-0000-0000-000000000000}"/>
          </ac:spMkLst>
        </pc:spChg>
        <pc:picChg chg="mod">
          <ac:chgData name="alan w" userId="9a582faea0c79294" providerId="LiveId" clId="{3577543B-105F-45E8-8CF6-2E4503A06118}" dt="2021-06-17T15:07:01.832" v="251" actId="962"/>
          <ac:picMkLst>
            <pc:docMk/>
            <pc:sldMk cId="815318758" sldId="422"/>
            <ac:picMk id="3" creationId="{00000000-0000-0000-0000-000000000000}"/>
          </ac:picMkLst>
        </pc:picChg>
      </pc:sldChg>
      <pc:sldMasterChg chg="addSp modSp mod">
        <pc:chgData name="alan w" userId="9a582faea0c79294" providerId="LiveId" clId="{3577543B-105F-45E8-8CF6-2E4503A06118}" dt="2021-06-17T15:03:08.044" v="1" actId="1076"/>
        <pc:sldMasterMkLst>
          <pc:docMk/>
          <pc:sldMasterMk cId="530585647" sldId="2147483678"/>
        </pc:sldMasterMkLst>
        <pc:picChg chg="add mod">
          <ac:chgData name="alan w" userId="9a582faea0c79294" providerId="LiveId" clId="{3577543B-105F-45E8-8CF6-2E4503A06118}" dt="2021-06-17T15:03:08.044" v="1" actId="1076"/>
          <ac:picMkLst>
            <pc:docMk/>
            <pc:sldMasterMk cId="530585647" sldId="2147483678"/>
            <ac:picMk id="7" creationId="{B38AF0B2-45D0-4DF2-A0E8-C8D9E954A271}"/>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E334CE-7D79-9F4F-AF39-07812634BBCA}" type="datetimeFigureOut">
              <a:rPr lang="en-US" smtClean="0"/>
              <a:t>6/17/2021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BBBB62-1976-E744-A024-4A04C14082C8}" type="slidenum">
              <a:rPr lang="en-US" smtClean="0"/>
              <a:t>‹#›</a:t>
            </a:fld>
            <a:endParaRPr lang="en-US" dirty="0"/>
          </a:p>
        </p:txBody>
      </p:sp>
    </p:spTree>
    <p:extLst>
      <p:ext uri="{BB962C8B-B14F-4D97-AF65-F5344CB8AC3E}">
        <p14:creationId xmlns:p14="http://schemas.microsoft.com/office/powerpoint/2010/main" val="5077775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aseline="0" dirty="0"/>
              <a:t>We are going to start with a review of all of the strategies that we have learned so far, and remember we use these strategies to help us engage with what we read, or what we see—we’ve used pictures, or what we hear.  </a:t>
            </a:r>
          </a:p>
          <a:p>
            <a:endParaRPr lang="en-US" baseline="0" dirty="0"/>
          </a:p>
          <a:p>
            <a:r>
              <a:rPr lang="en-US" b="1" baseline="0" dirty="0"/>
              <a:t>Do:  </a:t>
            </a:r>
            <a:r>
              <a:rPr lang="en-US" baseline="0" dirty="0"/>
              <a:t>You can have students do this on paper and collect to check for understanding or have them use whiteboards to make it more game like.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a:t>
            </a:fld>
            <a:endParaRPr lang="en-US" dirty="0"/>
          </a:p>
        </p:txBody>
      </p:sp>
    </p:spTree>
    <p:extLst>
      <p:ext uri="{BB962C8B-B14F-4D97-AF65-F5344CB8AC3E}">
        <p14:creationId xmlns:p14="http://schemas.microsoft.com/office/powerpoint/2010/main" val="250759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  </a:t>
            </a:r>
            <a:r>
              <a:rPr lang="en-US" dirty="0"/>
              <a:t>Read the definition</a:t>
            </a:r>
            <a:r>
              <a:rPr lang="en-US" baseline="0" dirty="0"/>
              <a:t> and talk about how it’s okay to not understand something.  Adults need clarification all of the time!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10</a:t>
            </a:fld>
            <a:endParaRPr lang="en-US" dirty="0"/>
          </a:p>
        </p:txBody>
      </p:sp>
    </p:spTree>
    <p:extLst>
      <p:ext uri="{BB962C8B-B14F-4D97-AF65-F5344CB8AC3E}">
        <p14:creationId xmlns:p14="http://schemas.microsoft.com/office/powerpoint/2010/main" val="85350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a:t>
            </a:r>
            <a:r>
              <a:rPr lang="en-US" b="1" baseline="0" dirty="0"/>
              <a:t>  </a:t>
            </a:r>
            <a:r>
              <a:rPr lang="en-US" baseline="0" dirty="0"/>
              <a:t>Go over the example and point out that if the employee did not ask for clarification and put his/her timecard in the wrong folder he/she might not have gotten paid!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11</a:t>
            </a:fld>
            <a:endParaRPr lang="en-US" dirty="0"/>
          </a:p>
        </p:txBody>
      </p:sp>
    </p:spTree>
    <p:extLst>
      <p:ext uri="{BB962C8B-B14F-4D97-AF65-F5344CB8AC3E}">
        <p14:creationId xmlns:p14="http://schemas.microsoft.com/office/powerpoint/2010/main" val="126666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  </a:t>
            </a:r>
            <a:r>
              <a:rPr lang="en-US" dirty="0"/>
              <a:t>Go over the example</a:t>
            </a:r>
            <a:r>
              <a:rPr lang="en-US" baseline="0" dirty="0"/>
              <a:t> and say, what if the teacher didn’t allow pen?  This could have resulted in a bad grade for the student.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12</a:t>
            </a:fld>
            <a:endParaRPr lang="en-US" dirty="0"/>
          </a:p>
        </p:txBody>
      </p:sp>
    </p:spTree>
    <p:extLst>
      <p:ext uri="{BB962C8B-B14F-4D97-AF65-F5344CB8AC3E}">
        <p14:creationId xmlns:p14="http://schemas.microsoft.com/office/powerpoint/2010/main" val="390639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a:t>
            </a:r>
            <a:r>
              <a:rPr lang="en-US" b="1" baseline="0" dirty="0"/>
              <a:t> </a:t>
            </a:r>
            <a:r>
              <a:rPr lang="en-US" baseline="0" dirty="0"/>
              <a:t>Encourage students to use the frames to ask clarifying questions.  Explain that often people will be more willing to explain if a clarification is thoughtfully phrased.  Let students practice asking for clarification with a couple of ambiguous statements you provide: “Turn your homework in whenever.”  “Write an essay.”  “The cafeteria is closed.”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13</a:t>
            </a:fld>
            <a:endParaRPr lang="en-US" dirty="0"/>
          </a:p>
        </p:txBody>
      </p:sp>
    </p:spTree>
    <p:extLst>
      <p:ext uri="{BB962C8B-B14F-4D97-AF65-F5344CB8AC3E}">
        <p14:creationId xmlns:p14="http://schemas.microsoft.com/office/powerpoint/2010/main" val="227037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aseline="0" dirty="0"/>
              <a:t>Some students have confused clarification with questioning, but let’s look at the difference, and we will also get practice on our warm-ups this week.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14</a:t>
            </a:fld>
            <a:endParaRPr lang="en-US" dirty="0"/>
          </a:p>
        </p:txBody>
      </p:sp>
    </p:spTree>
    <p:extLst>
      <p:ext uri="{BB962C8B-B14F-4D97-AF65-F5344CB8AC3E}">
        <p14:creationId xmlns:p14="http://schemas.microsoft.com/office/powerpoint/2010/main" val="1526507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a:t>
            </a:r>
            <a:r>
              <a:rPr lang="en-US" b="0" dirty="0"/>
              <a:t>:</a:t>
            </a:r>
            <a:r>
              <a:rPr lang="en-US" b="0" baseline="0" dirty="0"/>
              <a:t>  Read the slides and explain the codes. </a:t>
            </a:r>
            <a:endParaRPr lang="en-US" b="0" dirty="0"/>
          </a:p>
          <a:p>
            <a:r>
              <a:rPr lang="en-US" dirty="0"/>
              <a:t>=</a:t>
            </a:r>
          </a:p>
        </p:txBody>
      </p:sp>
      <p:sp>
        <p:nvSpPr>
          <p:cNvPr id="4" name="Slide Number Placeholder 3"/>
          <p:cNvSpPr>
            <a:spLocks noGrp="1"/>
          </p:cNvSpPr>
          <p:nvPr>
            <p:ph type="sldNum" sz="quarter" idx="10"/>
          </p:nvPr>
        </p:nvSpPr>
        <p:spPr/>
        <p:txBody>
          <a:bodyPr/>
          <a:lstStyle/>
          <a:p>
            <a:fld id="{C9BBBB62-1976-E744-A024-4A04C14082C8}" type="slidenum">
              <a:rPr lang="en-US" smtClean="0"/>
              <a:t>15</a:t>
            </a:fld>
            <a:endParaRPr lang="en-US" dirty="0"/>
          </a:p>
        </p:txBody>
      </p:sp>
    </p:spTree>
    <p:extLst>
      <p:ext uri="{BB962C8B-B14F-4D97-AF65-F5344CB8AC3E}">
        <p14:creationId xmlns:p14="http://schemas.microsoft.com/office/powerpoint/2010/main" val="543298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  </a:t>
            </a:r>
            <a:r>
              <a:rPr lang="en-US" b="0" dirty="0"/>
              <a:t>Model</a:t>
            </a:r>
            <a:r>
              <a:rPr lang="en-US" b="0" baseline="0" dirty="0"/>
              <a:t> how to think about asking for clarification.   See possible script below and possible answers on next slide.  </a:t>
            </a:r>
            <a:endParaRPr lang="en-US" b="1" dirty="0"/>
          </a:p>
          <a:p>
            <a:r>
              <a:rPr lang="en-US" b="1" dirty="0"/>
              <a:t>Say:</a:t>
            </a:r>
            <a:r>
              <a:rPr lang="en-US" b="1" baseline="0" dirty="0"/>
              <a:t>  </a:t>
            </a:r>
            <a:r>
              <a:rPr lang="en-US" baseline="0" dirty="0"/>
              <a:t>Let’s do this together.  This from a poem, “I should have been a pair of ragged claws scuttling across the floors of silent seas.”  So, let’s go through this, do we know all of the words?  (Students may not know ragged claws, or scuttling)  You can practice putting that in the sentence frame, “I need to have a word clarified.  I don’t quite understand ragged.  Can you help with that?  Next, go through sentences or phrases, do we understand what it means as a whole?  I should have been a pair of ragged claws?  Do we understand, scuttling across the floors of silent seas?  Yes, we can understand it, but it still might not make sense.   Can we visualize it?  See it in our minds eye?  Maybe it’s the whole thing that doesn’t make sense.  We understand it, but we don’t get the meaning. I would put a ?, and explain that I understand the words, phrases, and I can visualize it, but I still don’t get why the author felt that way.  I understand the literal meaning, but not the inference I’m supposed to be making.  </a:t>
            </a:r>
          </a:p>
        </p:txBody>
      </p:sp>
      <p:sp>
        <p:nvSpPr>
          <p:cNvPr id="4" name="Slide Number Placeholder 3"/>
          <p:cNvSpPr>
            <a:spLocks noGrp="1"/>
          </p:cNvSpPr>
          <p:nvPr>
            <p:ph type="sldNum" sz="quarter" idx="10"/>
          </p:nvPr>
        </p:nvSpPr>
        <p:spPr/>
        <p:txBody>
          <a:bodyPr/>
          <a:lstStyle/>
          <a:p>
            <a:fld id="{C9BBBB62-1976-E744-A024-4A04C14082C8}" type="slidenum">
              <a:rPr lang="en-US" smtClean="0"/>
              <a:t>16</a:t>
            </a:fld>
            <a:endParaRPr lang="en-US" dirty="0"/>
          </a:p>
        </p:txBody>
      </p:sp>
    </p:spTree>
    <p:extLst>
      <p:ext uri="{BB962C8B-B14F-4D97-AF65-F5344CB8AC3E}">
        <p14:creationId xmlns:p14="http://schemas.microsoft.com/office/powerpoint/2010/main" val="105954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dirty="0"/>
              <a:t>Here are some possible</a:t>
            </a:r>
            <a:r>
              <a:rPr lang="en-US" baseline="0" dirty="0"/>
              <a:t> ways we could have asked for clarification and as a group we would need to try and provide clarification.  The great thing is that some people see things clearly that others don’t.  For example, Andres might have just learned what scuttling means in his biology class, and now he can share that with his group when they ask.  The second someone asks for clarification we should start trying to figure it out, and one way we can do that is to look at google images.  This is especially true for words that I don’t understand.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17</a:t>
            </a:fld>
            <a:endParaRPr lang="en-US" dirty="0"/>
          </a:p>
        </p:txBody>
      </p:sp>
    </p:spTree>
    <p:extLst>
      <p:ext uri="{BB962C8B-B14F-4D97-AF65-F5344CB8AC3E}">
        <p14:creationId xmlns:p14="http://schemas.microsoft.com/office/powerpoint/2010/main" val="1613776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aseline="0" dirty="0"/>
              <a:t>So, one way we can clarify words is to use google images.  This gives us a better idea than the dictionary sometimes which may give us other words we don’t know the meaning of, so try to enter the word or phrase into google images, to get the gist of the word.  See what happens when I entered scuttling?  This gives me an idea that this is something a crab does, looks kind of like scurrying or quickly moving.  We will continue to practice clarifying with our warm-ups!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18</a:t>
            </a:fld>
            <a:endParaRPr lang="en-US" dirty="0"/>
          </a:p>
        </p:txBody>
      </p:sp>
    </p:spTree>
    <p:extLst>
      <p:ext uri="{BB962C8B-B14F-4D97-AF65-F5344CB8AC3E}">
        <p14:creationId xmlns:p14="http://schemas.microsoft.com/office/powerpoint/2010/main" val="1908156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CFE98ADD-7596-1446-88D4-69C69D130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a:extLst>
              <a:ext uri="{FF2B5EF4-FFF2-40B4-BE49-F238E27FC236}">
                <a16:creationId xmlns:a16="http://schemas.microsoft.com/office/drawing/2014/main" id="{D09B0007-6413-6A4D-AC7D-B9CB8D3334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a:extLst>
              <a:ext uri="{FF2B5EF4-FFF2-40B4-BE49-F238E27FC236}">
                <a16:creationId xmlns:a16="http://schemas.microsoft.com/office/drawing/2014/main" id="{EE6BB07B-0177-5B43-9B5C-0437261CBA91}"/>
              </a:ext>
            </a:extLst>
          </p:cNvPr>
          <p:cNvSpPr>
            <a:spLocks noGrp="1"/>
          </p:cNvSpPr>
          <p:nvPr>
            <p:ph type="sldNum" sz="quarter" idx="5"/>
          </p:nvPr>
        </p:nvSpPr>
        <p:spPr/>
        <p:txBody>
          <a:bodyPr/>
          <a:lstStyle/>
          <a:p>
            <a:pPr>
              <a:defRPr/>
            </a:pPr>
            <a:fld id="{B7EB3A58-1882-AE42-ACB2-72A2F4010D19}" type="slidenum">
              <a:rPr lang="en-US" smtClean="0"/>
              <a:pPr>
                <a:defRPr/>
              </a:pPr>
              <a:t>19</a:t>
            </a:fld>
            <a:endParaRPr lang="en-US" dirty="0"/>
          </a:p>
        </p:txBody>
      </p:sp>
    </p:spTree>
    <p:extLst>
      <p:ext uri="{BB962C8B-B14F-4D97-AF65-F5344CB8AC3E}">
        <p14:creationId xmlns:p14="http://schemas.microsoft.com/office/powerpoint/2010/main" val="306038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aseline="0" dirty="0"/>
              <a:t>We are going to have a little review game.  </a:t>
            </a:r>
          </a:p>
          <a:p>
            <a:r>
              <a:rPr lang="en-US" b="1" baseline="0" dirty="0"/>
              <a:t>Do:  </a:t>
            </a:r>
            <a:r>
              <a:rPr lang="en-US" baseline="0" dirty="0"/>
              <a:t>Read the rules.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2</a:t>
            </a:fld>
            <a:endParaRPr lang="en-US" dirty="0"/>
          </a:p>
        </p:txBody>
      </p:sp>
    </p:spTree>
    <p:extLst>
      <p:ext uri="{BB962C8B-B14F-4D97-AF65-F5344CB8AC3E}">
        <p14:creationId xmlns:p14="http://schemas.microsoft.com/office/powerpoint/2010/main" val="1154027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a:t>
            </a:r>
            <a:r>
              <a:rPr lang="en-US" b="1" baseline="0" dirty="0"/>
              <a:t>  </a:t>
            </a:r>
            <a:r>
              <a:rPr lang="en-US" baseline="0" dirty="0"/>
              <a:t>Here is a practice prompt.  Give an example of a prediction that a fortune teller might make.  So, I know I have to use the word in my response, so I should start with I predict, what could I say, what is something a fortune teller might tell someone about their future?  (Take class responses and write down.  Click animation.)   Okay, now we’re ready to go.  Get ready for your first prompt (change slide).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3</a:t>
            </a:fld>
            <a:endParaRPr lang="en-US" dirty="0"/>
          </a:p>
        </p:txBody>
      </p:sp>
    </p:spTree>
    <p:extLst>
      <p:ext uri="{BB962C8B-B14F-4D97-AF65-F5344CB8AC3E}">
        <p14:creationId xmlns:p14="http://schemas.microsoft.com/office/powerpoint/2010/main" val="195628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a:t>
            </a:r>
            <a:r>
              <a:rPr lang="en-US" b="1" baseline="0" dirty="0"/>
              <a:t>: </a:t>
            </a:r>
          </a:p>
          <a:p>
            <a:pPr marL="228600" indent="-228600">
              <a:buAutoNum type="arabicPeriod"/>
            </a:pPr>
            <a:r>
              <a:rPr lang="en-US" baseline="0" dirty="0"/>
              <a:t>Read the prompt </a:t>
            </a:r>
          </a:p>
          <a:p>
            <a:pPr marL="228600" indent="-228600">
              <a:buAutoNum type="arabicPeriod"/>
            </a:pPr>
            <a:r>
              <a:rPr lang="en-US" baseline="0" dirty="0"/>
              <a:t>Set the timer for 90 seconds. </a:t>
            </a:r>
          </a:p>
          <a:p>
            <a:pPr marL="228600" indent="-228600">
              <a:buAutoNum type="arabicPeriod"/>
            </a:pPr>
            <a:r>
              <a:rPr lang="en-US" baseline="0" dirty="0"/>
              <a:t>Ask for volunteers to share their responses.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4</a:t>
            </a:fld>
            <a:endParaRPr lang="en-US" dirty="0"/>
          </a:p>
        </p:txBody>
      </p:sp>
    </p:spTree>
    <p:extLst>
      <p:ext uri="{BB962C8B-B14F-4D97-AF65-F5344CB8AC3E}">
        <p14:creationId xmlns:p14="http://schemas.microsoft.com/office/powerpoint/2010/main" val="118920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Do</a:t>
            </a:r>
            <a:r>
              <a:rPr lang="en-US" b="1" baseline="0" dirty="0"/>
              <a:t>:</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Read the prompt</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Set the timer for 90 seconds.</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Ask for volunteers to share their responses. </a:t>
            </a:r>
            <a:endParaRPr lang="en-US" dirty="0"/>
          </a:p>
          <a:p>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5</a:t>
            </a:fld>
            <a:endParaRPr lang="en-US" dirty="0"/>
          </a:p>
        </p:txBody>
      </p:sp>
    </p:spTree>
    <p:extLst>
      <p:ext uri="{BB962C8B-B14F-4D97-AF65-F5344CB8AC3E}">
        <p14:creationId xmlns:p14="http://schemas.microsoft.com/office/powerpoint/2010/main" val="1964436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Do</a:t>
            </a:r>
            <a:r>
              <a:rPr lang="en-US" b="1" baseline="0" dirty="0"/>
              <a:t>:</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Read the prompt</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Set the timer for 90 seconds.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Ask for volunteers to share their responses. </a:t>
            </a:r>
            <a:endParaRPr lang="en-US" dirty="0"/>
          </a:p>
          <a:p>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6</a:t>
            </a:fld>
            <a:endParaRPr lang="en-US" dirty="0"/>
          </a:p>
        </p:txBody>
      </p:sp>
    </p:spTree>
    <p:extLst>
      <p:ext uri="{BB962C8B-B14F-4D97-AF65-F5344CB8AC3E}">
        <p14:creationId xmlns:p14="http://schemas.microsoft.com/office/powerpoint/2010/main" val="11841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Do</a:t>
            </a:r>
            <a:r>
              <a:rPr lang="en-US" b="1" baseline="0" dirty="0"/>
              <a:t>:</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Read the prompt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Set the timer for 90 seconds.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Ask for volunteers to share their responses. </a:t>
            </a:r>
            <a:endParaRPr lang="en-US" dirty="0"/>
          </a:p>
          <a:p>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7</a:t>
            </a:fld>
            <a:endParaRPr lang="en-US" dirty="0"/>
          </a:p>
        </p:txBody>
      </p:sp>
    </p:spTree>
    <p:extLst>
      <p:ext uri="{BB962C8B-B14F-4D97-AF65-F5344CB8AC3E}">
        <p14:creationId xmlns:p14="http://schemas.microsoft.com/office/powerpoint/2010/main" val="848444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dirty="0"/>
              <a:t>Here is our</a:t>
            </a:r>
            <a:r>
              <a:rPr lang="en-US" baseline="0" dirty="0"/>
              <a:t> final strategy.  We are going to learn to clarify.  Everyone say clarify.  Here are the ways that this word is commonly used.  Please repeat after me. </a:t>
            </a:r>
          </a:p>
          <a:p>
            <a:r>
              <a:rPr lang="en-US" b="1" baseline="0" dirty="0"/>
              <a:t>Do:  </a:t>
            </a:r>
            <a:r>
              <a:rPr lang="en-US" baseline="0" dirty="0"/>
              <a:t>Read phrases and let students repeat.  </a:t>
            </a:r>
            <a:endParaRPr lang="en-US" dirty="0"/>
          </a:p>
        </p:txBody>
      </p:sp>
      <p:sp>
        <p:nvSpPr>
          <p:cNvPr id="4" name="Slide Number Placeholder 3"/>
          <p:cNvSpPr>
            <a:spLocks noGrp="1"/>
          </p:cNvSpPr>
          <p:nvPr>
            <p:ph type="sldNum" sz="quarter" idx="10"/>
          </p:nvPr>
        </p:nvSpPr>
        <p:spPr/>
        <p:txBody>
          <a:bodyPr/>
          <a:lstStyle/>
          <a:p>
            <a:fld id="{C9BBBB62-1976-E744-A024-4A04C14082C8}" type="slidenum">
              <a:rPr lang="en-US" smtClean="0"/>
              <a:t>8</a:t>
            </a:fld>
            <a:endParaRPr lang="en-US" dirty="0"/>
          </a:p>
        </p:txBody>
      </p:sp>
    </p:spTree>
    <p:extLst>
      <p:ext uri="{BB962C8B-B14F-4D97-AF65-F5344CB8AC3E}">
        <p14:creationId xmlns:p14="http://schemas.microsoft.com/office/powerpoint/2010/main" val="72038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Say: </a:t>
            </a:r>
            <a:r>
              <a:rPr lang="en-US" dirty="0"/>
              <a:t>How well do you know this word?</a:t>
            </a:r>
            <a:r>
              <a:rPr lang="en-US" baseline="0" dirty="0"/>
              <a:t>  </a:t>
            </a:r>
          </a:p>
          <a:p>
            <a:endParaRPr lang="en-US" baseline="0" dirty="0"/>
          </a:p>
          <a:p>
            <a:r>
              <a:rPr lang="en-US" b="1" baseline="0" dirty="0"/>
              <a:t>Do:  </a:t>
            </a:r>
            <a:r>
              <a:rPr lang="en-US" baseline="0" dirty="0"/>
              <a:t>Read the ranking system, have students hold up a finger that represents their knowledge. </a:t>
            </a:r>
          </a:p>
          <a:p>
            <a:endParaRPr lang="en-US" baseline="0" dirty="0"/>
          </a:p>
          <a:p>
            <a:r>
              <a:rPr lang="en-US" b="1" baseline="0" dirty="0"/>
              <a:t>Say:  </a:t>
            </a:r>
            <a:r>
              <a:rPr lang="en-US" baseline="0" dirty="0"/>
              <a:t>Okay, I see some different numbers let’s get everyone to a 4! </a:t>
            </a:r>
            <a:endParaRPr lang="en-US" dirty="0"/>
          </a:p>
        </p:txBody>
      </p:sp>
      <p:sp>
        <p:nvSpPr>
          <p:cNvPr id="4" name="Slide Number Placeholder 3"/>
          <p:cNvSpPr>
            <a:spLocks noGrp="1"/>
          </p:cNvSpPr>
          <p:nvPr>
            <p:ph type="sldNum" sz="quarter" idx="10"/>
          </p:nvPr>
        </p:nvSpPr>
        <p:spPr/>
        <p:txBody>
          <a:bodyPr/>
          <a:lstStyle/>
          <a:p>
            <a:fld id="{EF0CEADE-2030-E346-BCBD-E9778D3DE164}" type="slidenum">
              <a:rPr lang="en-US" smtClean="0"/>
              <a:t>9</a:t>
            </a:fld>
            <a:endParaRPr lang="en-US" dirty="0"/>
          </a:p>
        </p:txBody>
      </p:sp>
    </p:spTree>
    <p:extLst>
      <p:ext uri="{BB962C8B-B14F-4D97-AF65-F5344CB8AC3E}">
        <p14:creationId xmlns:p14="http://schemas.microsoft.com/office/powerpoint/2010/main" val="233154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383F451F-F8CA-B44D-BDAD-E5DF1BF814D2}" type="datetimeFigureOut">
              <a:rPr lang="en-US" smtClean="0"/>
              <a:t>6/17/2021</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120086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201663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195593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D483445-54C4-594C-9952-F450F72FD5BA}" type="slidenum">
              <a:rPr lang="en-US" smtClean="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95443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1721440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1358001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Drag picture to placeholder or click icon to add</a:t>
            </a:r>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471968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1711034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383F451F-F8CA-B44D-BDAD-E5DF1BF814D2}" type="datetimeFigureOut">
              <a:rPr lang="en-US" smtClean="0"/>
              <a:t>6/17/2021</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DD483445-54C4-594C-9952-F450F72FD5BA}" type="slidenum">
              <a:rPr lang="en-US" smtClean="0"/>
              <a:t>‹#›</a:t>
            </a:fld>
            <a:endParaRPr lang="en-US" dirty="0"/>
          </a:p>
        </p:txBody>
      </p:sp>
    </p:spTree>
    <p:extLst>
      <p:ext uri="{BB962C8B-B14F-4D97-AF65-F5344CB8AC3E}">
        <p14:creationId xmlns:p14="http://schemas.microsoft.com/office/powerpoint/2010/main" val="39572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91674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383F451F-F8CA-B44D-BDAD-E5DF1BF814D2}" type="datetimeFigureOut">
              <a:rPr lang="en-US" smtClean="0"/>
              <a:t>6/17/2021</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161811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213296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77897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116926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28353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5379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F451F-F8CA-B44D-BDAD-E5DF1BF814D2}" type="datetimeFigureOut">
              <a:rPr lang="en-US" smtClean="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483445-54C4-594C-9952-F450F72FD5BA}" type="slidenum">
              <a:rPr lang="en-US" smtClean="0"/>
              <a:t>‹#›</a:t>
            </a:fld>
            <a:endParaRPr lang="en-US" dirty="0"/>
          </a:p>
        </p:txBody>
      </p:sp>
    </p:spTree>
    <p:extLst>
      <p:ext uri="{BB962C8B-B14F-4D97-AF65-F5344CB8AC3E}">
        <p14:creationId xmlns:p14="http://schemas.microsoft.com/office/powerpoint/2010/main" val="2138020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DF1"/>
        </a:solidFill>
        <a:effectLst/>
      </p:bgPr>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3F451F-F8CA-B44D-BDAD-E5DF1BF814D2}" type="datetimeFigureOut">
              <a:rPr lang="en-US" smtClean="0"/>
              <a:t>6/17/2021</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D483445-54C4-594C-9952-F450F72FD5BA}" type="slidenum">
              <a:rPr lang="en-US" smtClean="0"/>
              <a:t>‹#›</a:t>
            </a:fld>
            <a:endParaRPr lang="en-US" dirty="0"/>
          </a:p>
        </p:txBody>
      </p:sp>
      <p:pic>
        <p:nvPicPr>
          <p:cNvPr id="7" name="Picture 6">
            <a:extLst>
              <a:ext uri="{FF2B5EF4-FFF2-40B4-BE49-F238E27FC236}">
                <a16:creationId xmlns:a16="http://schemas.microsoft.com/office/drawing/2014/main" id="{B38AF0B2-45D0-4DF2-A0E8-C8D9E954A271}"/>
              </a:ext>
            </a:extLst>
          </p:cNvPr>
          <p:cNvPicPr>
            <a:picLocks noChangeAspect="1"/>
          </p:cNvPicPr>
          <p:nvPr userDrawn="1"/>
        </p:nvPicPr>
        <p:blipFill>
          <a:blip r:embed="rId20"/>
          <a:stretch>
            <a:fillRect/>
          </a:stretch>
        </p:blipFill>
        <p:spPr>
          <a:xfrm>
            <a:off x="7634555" y="6488784"/>
            <a:ext cx="1371719" cy="225572"/>
          </a:xfrm>
          <a:prstGeom prst="rect">
            <a:avLst/>
          </a:prstGeom>
        </p:spPr>
      </p:pic>
    </p:spTree>
    <p:extLst>
      <p:ext uri="{BB962C8B-B14F-4D97-AF65-F5344CB8AC3E}">
        <p14:creationId xmlns:p14="http://schemas.microsoft.com/office/powerpoint/2010/main" val="5305856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Review</a:t>
            </a:r>
            <a:r>
              <a:rPr lang="en-US" b="1" i="1" dirty="0"/>
              <a:t> </a:t>
            </a:r>
            <a:br>
              <a:rPr lang="en-US" b="1" i="1" dirty="0"/>
            </a:br>
            <a:endParaRPr lang="en-US" b="1" i="1" dirty="0"/>
          </a:p>
        </p:txBody>
      </p:sp>
      <p:sp>
        <p:nvSpPr>
          <p:cNvPr id="3" name="Subtitle 2"/>
          <p:cNvSpPr>
            <a:spLocks noGrp="1"/>
          </p:cNvSpPr>
          <p:nvPr>
            <p:ph type="subTitle" idx="1"/>
          </p:nvPr>
        </p:nvSpPr>
        <p:spPr>
          <a:xfrm>
            <a:off x="651755" y="4383154"/>
            <a:ext cx="6108101" cy="1117687"/>
          </a:xfrm>
        </p:spPr>
        <p:txBody>
          <a:bodyPr>
            <a:noAutofit/>
          </a:bodyPr>
          <a:lstStyle/>
          <a:p>
            <a:pPr algn="ctr"/>
            <a:r>
              <a:rPr lang="en-US" sz="3200" dirty="0">
                <a:solidFill>
                  <a:schemeClr val="bg1"/>
                </a:solidFill>
              </a:rPr>
              <a:t>summary</a:t>
            </a:r>
          </a:p>
          <a:p>
            <a:pPr algn="ctr"/>
            <a:r>
              <a:rPr lang="en-US" sz="3200" dirty="0">
                <a:solidFill>
                  <a:schemeClr val="bg1"/>
                </a:solidFill>
              </a:rPr>
              <a:t>predict</a:t>
            </a:r>
          </a:p>
          <a:p>
            <a:pPr algn="ctr"/>
            <a:r>
              <a:rPr lang="en-US" sz="3200" dirty="0">
                <a:solidFill>
                  <a:schemeClr val="bg1"/>
                </a:solidFill>
              </a:rPr>
              <a:t>literal</a:t>
            </a:r>
          </a:p>
          <a:p>
            <a:pPr algn="ctr"/>
            <a:r>
              <a:rPr lang="en-US" sz="3200" dirty="0">
                <a:solidFill>
                  <a:schemeClr val="bg1"/>
                </a:solidFill>
              </a:rPr>
              <a:t>inference</a:t>
            </a:r>
          </a:p>
        </p:txBody>
      </p:sp>
    </p:spTree>
    <p:extLst>
      <p:ext uri="{BB962C8B-B14F-4D97-AF65-F5344CB8AC3E}">
        <p14:creationId xmlns:p14="http://schemas.microsoft.com/office/powerpoint/2010/main" val="98685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clarify </a:t>
            </a:r>
          </a:p>
        </p:txBody>
      </p:sp>
      <p:sp>
        <p:nvSpPr>
          <p:cNvPr id="3" name="Content Placeholder 2"/>
          <p:cNvSpPr>
            <a:spLocks noGrp="1"/>
          </p:cNvSpPr>
          <p:nvPr>
            <p:ph idx="1"/>
          </p:nvPr>
        </p:nvSpPr>
        <p:spPr>
          <a:xfrm>
            <a:off x="217713" y="2085901"/>
            <a:ext cx="8710155" cy="5037512"/>
          </a:xfrm>
        </p:spPr>
        <p:txBody>
          <a:bodyPr>
            <a:normAutofit/>
          </a:bodyPr>
          <a:lstStyle/>
          <a:p>
            <a:pPr marL="971550" lvl="1" indent="-514350">
              <a:spcBef>
                <a:spcPts val="0"/>
              </a:spcBef>
              <a:buNone/>
            </a:pPr>
            <a:r>
              <a:rPr lang="en-US" sz="4000" dirty="0">
                <a:solidFill>
                  <a:schemeClr val="bg1"/>
                </a:solidFill>
              </a:rPr>
              <a:t>To clarify is to make something</a:t>
            </a:r>
          </a:p>
          <a:p>
            <a:pPr marL="971550" lvl="1" indent="-514350">
              <a:spcBef>
                <a:spcPts val="0"/>
              </a:spcBef>
              <a:buNone/>
            </a:pPr>
            <a:r>
              <a:rPr lang="en-US" sz="4000" dirty="0">
                <a:solidFill>
                  <a:schemeClr val="bg1"/>
                </a:solidFill>
              </a:rPr>
              <a:t>clearer or easier to understand. </a:t>
            </a:r>
          </a:p>
          <a:p>
            <a:pPr marL="971550" lvl="1" indent="-514350">
              <a:spcBef>
                <a:spcPts val="0"/>
              </a:spcBef>
              <a:buNone/>
            </a:pPr>
            <a:endParaRPr lang="en-US" sz="4000" dirty="0">
              <a:solidFill>
                <a:schemeClr val="bg1"/>
              </a:solidFill>
            </a:endParaRPr>
          </a:p>
          <a:p>
            <a:pPr marL="514350" indent="-514350">
              <a:spcBef>
                <a:spcPts val="0"/>
              </a:spcBef>
              <a:buNone/>
            </a:pPr>
            <a:r>
              <a:rPr lang="en-US" sz="4000" dirty="0">
                <a:solidFill>
                  <a:schemeClr val="bg1"/>
                </a:solidFill>
              </a:rPr>
              <a:t>	This is a good thing!  If you need something clarified, you have recognized an area where information could be presented more clearly! </a:t>
            </a:r>
          </a:p>
          <a:p>
            <a:pPr marL="514350" marR="0" lvl="0" indent="-514350" defTabSz="914400" eaLnBrk="1" fontAlgn="auto" latinLnBrk="0" hangingPunct="1">
              <a:lnSpc>
                <a:spcPct val="100000"/>
              </a:lnSpc>
              <a:spcBef>
                <a:spcPts val="0"/>
              </a:spcBef>
              <a:spcAft>
                <a:spcPts val="0"/>
              </a:spcAft>
              <a:buClrTx/>
              <a:buSzTx/>
              <a:buFontTx/>
              <a:buNone/>
              <a:tabLst/>
              <a:defRPr/>
            </a:pPr>
            <a:endParaRPr lang="en-US" sz="4800" dirty="0">
              <a:solidFill>
                <a:schemeClr val="bg1"/>
              </a:solidFill>
            </a:endParaRPr>
          </a:p>
        </p:txBody>
      </p:sp>
    </p:spTree>
    <p:extLst>
      <p:ext uri="{BB962C8B-B14F-4D97-AF65-F5344CB8AC3E}">
        <p14:creationId xmlns:p14="http://schemas.microsoft.com/office/powerpoint/2010/main" val="150231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Example in the Workplace </a:t>
            </a:r>
          </a:p>
        </p:txBody>
      </p:sp>
      <p:sp>
        <p:nvSpPr>
          <p:cNvPr id="3" name="Content Placeholder 2"/>
          <p:cNvSpPr>
            <a:spLocks noGrp="1"/>
          </p:cNvSpPr>
          <p:nvPr>
            <p:ph idx="1"/>
          </p:nvPr>
        </p:nvSpPr>
        <p:spPr/>
        <p:txBody>
          <a:bodyPr/>
          <a:lstStyle/>
          <a:p>
            <a:pPr marL="0" indent="0">
              <a:buNone/>
            </a:pPr>
            <a:r>
              <a:rPr lang="en-US" b="1" dirty="0">
                <a:solidFill>
                  <a:schemeClr val="bg1"/>
                </a:solidFill>
              </a:rPr>
              <a:t>Boss:  </a:t>
            </a:r>
            <a:r>
              <a:rPr lang="en-US" dirty="0">
                <a:solidFill>
                  <a:schemeClr val="bg1"/>
                </a:solidFill>
              </a:rPr>
              <a:t>Please put your timecard in the folder on my desk.  </a:t>
            </a:r>
          </a:p>
          <a:p>
            <a:pPr marL="0" indent="0">
              <a:buNone/>
            </a:pPr>
            <a:endParaRPr lang="en-US" dirty="0">
              <a:solidFill>
                <a:schemeClr val="bg1"/>
              </a:solidFill>
            </a:endParaRPr>
          </a:p>
          <a:p>
            <a:pPr marL="0" indent="0">
              <a:buNone/>
            </a:pPr>
            <a:r>
              <a:rPr lang="en-US" b="1" dirty="0">
                <a:solidFill>
                  <a:schemeClr val="bg1"/>
                </a:solidFill>
              </a:rPr>
              <a:t>Employee:  </a:t>
            </a:r>
            <a:r>
              <a:rPr lang="en-US" dirty="0">
                <a:solidFill>
                  <a:schemeClr val="bg1"/>
                </a:solidFill>
              </a:rPr>
              <a:t>To </a:t>
            </a:r>
            <a:r>
              <a:rPr lang="en-US" b="1" u="sng" dirty="0">
                <a:solidFill>
                  <a:schemeClr val="bg1"/>
                </a:solidFill>
              </a:rPr>
              <a:t>clarify</a:t>
            </a:r>
            <a:r>
              <a:rPr lang="en-US" dirty="0">
                <a:solidFill>
                  <a:schemeClr val="bg1"/>
                </a:solidFill>
              </a:rPr>
              <a:t>, do you want my timecard in the green folder on your desk, or the red folder? </a:t>
            </a:r>
          </a:p>
        </p:txBody>
      </p:sp>
      <p:pic>
        <p:nvPicPr>
          <p:cNvPr id="6" name="Picture 5">
            <a:extLs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40600" r="1"/>
          <a:stretch/>
        </p:blipFill>
        <p:spPr>
          <a:xfrm>
            <a:off x="6836228" y="4500018"/>
            <a:ext cx="2038575" cy="2092474"/>
          </a:xfrm>
          <a:prstGeom prst="rect">
            <a:avLst/>
          </a:prstGeom>
        </p:spPr>
      </p:pic>
    </p:spTree>
    <p:extLst>
      <p:ext uri="{BB962C8B-B14F-4D97-AF65-F5344CB8AC3E}">
        <p14:creationId xmlns:p14="http://schemas.microsoft.com/office/powerpoint/2010/main" val="150891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866" y="679768"/>
            <a:ext cx="8229600" cy="1143000"/>
          </a:xfrm>
        </p:spPr>
        <p:txBody>
          <a:bodyPr>
            <a:normAutofit/>
          </a:bodyPr>
          <a:lstStyle/>
          <a:p>
            <a:pPr algn="l"/>
            <a:r>
              <a:rPr lang="en-US" dirty="0"/>
              <a:t>Example in School</a:t>
            </a:r>
          </a:p>
        </p:txBody>
      </p:sp>
      <p:sp>
        <p:nvSpPr>
          <p:cNvPr id="3" name="Content Placeholder 2"/>
          <p:cNvSpPr>
            <a:spLocks noGrp="1"/>
          </p:cNvSpPr>
          <p:nvPr>
            <p:ph idx="1"/>
          </p:nvPr>
        </p:nvSpPr>
        <p:spPr>
          <a:xfrm>
            <a:off x="412866" y="2514600"/>
            <a:ext cx="8229600" cy="3853310"/>
          </a:xfrm>
        </p:spPr>
        <p:txBody>
          <a:bodyPr/>
          <a:lstStyle/>
          <a:p>
            <a:pPr marL="0" indent="0">
              <a:buNone/>
            </a:pPr>
            <a:r>
              <a:rPr lang="en-US" b="1" dirty="0">
                <a:solidFill>
                  <a:schemeClr val="bg1"/>
                </a:solidFill>
              </a:rPr>
              <a:t>Teacher:  </a:t>
            </a:r>
            <a:r>
              <a:rPr lang="en-US" dirty="0">
                <a:solidFill>
                  <a:schemeClr val="bg1"/>
                </a:solidFill>
              </a:rPr>
              <a:t>Please take out something to write with.  </a:t>
            </a:r>
          </a:p>
          <a:p>
            <a:pPr marL="0" indent="0">
              <a:buNone/>
            </a:pPr>
            <a:endParaRPr lang="en-US" dirty="0">
              <a:solidFill>
                <a:schemeClr val="bg1"/>
              </a:solidFill>
            </a:endParaRPr>
          </a:p>
          <a:p>
            <a:pPr marL="0" indent="0">
              <a:buNone/>
            </a:pPr>
            <a:r>
              <a:rPr lang="en-US" b="1" dirty="0">
                <a:solidFill>
                  <a:schemeClr val="bg1"/>
                </a:solidFill>
              </a:rPr>
              <a:t>Student:  </a:t>
            </a:r>
            <a:r>
              <a:rPr lang="en-US" dirty="0">
                <a:solidFill>
                  <a:schemeClr val="bg1"/>
                </a:solidFill>
              </a:rPr>
              <a:t>To </a:t>
            </a:r>
            <a:r>
              <a:rPr lang="en-US" b="1" u="sng" dirty="0">
                <a:solidFill>
                  <a:schemeClr val="bg1"/>
                </a:solidFill>
              </a:rPr>
              <a:t>clarify</a:t>
            </a:r>
            <a:r>
              <a:rPr lang="en-US" dirty="0">
                <a:solidFill>
                  <a:schemeClr val="bg1"/>
                </a:solidFill>
              </a:rPr>
              <a:t>, do I need a pencil, or is a pen okay? </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926" y="4201632"/>
            <a:ext cx="3572540" cy="2381693"/>
          </a:xfrm>
          <a:prstGeom prst="rect">
            <a:avLst/>
          </a:prstGeom>
        </p:spPr>
      </p:pic>
    </p:spTree>
    <p:extLst>
      <p:ext uri="{BB962C8B-B14F-4D97-AF65-F5344CB8AC3E}">
        <p14:creationId xmlns:p14="http://schemas.microsoft.com/office/powerpoint/2010/main" val="74857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209"/>
            <a:ext cx="8415867" cy="1143000"/>
          </a:xfrm>
        </p:spPr>
        <p:txBody>
          <a:bodyPr>
            <a:normAutofit/>
          </a:bodyPr>
          <a:lstStyle/>
          <a:p>
            <a:pPr algn="l"/>
            <a:r>
              <a:rPr lang="en-US" dirty="0"/>
              <a:t>Let’s use Academic Language </a:t>
            </a:r>
            <a:br>
              <a:rPr lang="en-US" dirty="0"/>
            </a:br>
            <a:r>
              <a:rPr lang="en-US" dirty="0"/>
              <a:t>in class!</a:t>
            </a:r>
          </a:p>
        </p:txBody>
      </p:sp>
      <p:sp>
        <p:nvSpPr>
          <p:cNvPr id="3" name="Content Placeholder 2"/>
          <p:cNvSpPr>
            <a:spLocks noGrp="1"/>
          </p:cNvSpPr>
          <p:nvPr>
            <p:ph idx="1"/>
          </p:nvPr>
        </p:nvSpPr>
        <p:spPr/>
        <p:txBody>
          <a:bodyPr/>
          <a:lstStyle/>
          <a:p>
            <a:pPr marL="0" indent="0">
              <a:buNone/>
            </a:pPr>
            <a:r>
              <a:rPr lang="en-US" dirty="0">
                <a:solidFill>
                  <a:schemeClr val="bg1"/>
                </a:solidFill>
              </a:rPr>
              <a:t>Excuse me, I need clarification I don’t quite understand_______________________________. </a:t>
            </a:r>
          </a:p>
          <a:p>
            <a:pPr marL="0" indent="0">
              <a:buNone/>
            </a:pPr>
            <a:endParaRPr lang="en-US" dirty="0">
              <a:solidFill>
                <a:schemeClr val="bg1"/>
              </a:solidFill>
            </a:endParaRPr>
          </a:p>
          <a:p>
            <a:pPr marL="0" indent="0">
              <a:buNone/>
            </a:pPr>
            <a:r>
              <a:rPr lang="en-US" dirty="0">
                <a:solidFill>
                  <a:schemeClr val="bg1"/>
                </a:solidFill>
              </a:rPr>
              <a:t>Excuse me, can you clarify ______________________________________?</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1555" y="4496517"/>
            <a:ext cx="4272756" cy="2361483"/>
          </a:xfrm>
          <a:prstGeom prst="rect">
            <a:avLst/>
          </a:prstGeom>
        </p:spPr>
      </p:pic>
    </p:spTree>
    <p:extLst>
      <p:ext uri="{BB962C8B-B14F-4D97-AF65-F5344CB8AC3E}">
        <p14:creationId xmlns:p14="http://schemas.microsoft.com/office/powerpoint/2010/main" val="788896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Clarification vs. Questioning</a:t>
            </a:r>
          </a:p>
        </p:txBody>
      </p:sp>
      <p:sp>
        <p:nvSpPr>
          <p:cNvPr id="3" name="Content Placeholder 2"/>
          <p:cNvSpPr>
            <a:spLocks noGrp="1"/>
          </p:cNvSpPr>
          <p:nvPr>
            <p:ph idx="1"/>
          </p:nvPr>
        </p:nvSpPr>
        <p:spPr>
          <a:xfrm>
            <a:off x="261257" y="2133600"/>
            <a:ext cx="8795657" cy="4561114"/>
          </a:xfrm>
        </p:spPr>
        <p:txBody>
          <a:bodyPr/>
          <a:lstStyle/>
          <a:p>
            <a:pPr marL="0" marR="0" lvl="0" indent="0" defTabSz="914400" eaLnBrk="1" fontAlgn="auto" latinLnBrk="0" hangingPunct="1">
              <a:lnSpc>
                <a:spcPct val="150000"/>
              </a:lnSpc>
              <a:spcBef>
                <a:spcPts val="0"/>
              </a:spcBef>
              <a:spcAft>
                <a:spcPts val="0"/>
              </a:spcAft>
              <a:buClrTx/>
              <a:buSzTx/>
              <a:buFontTx/>
              <a:buNone/>
              <a:tabLst/>
              <a:defRPr/>
            </a:pPr>
            <a:r>
              <a:rPr lang="en-US" dirty="0">
                <a:solidFill>
                  <a:schemeClr val="bg1"/>
                </a:solidFill>
              </a:rPr>
              <a:t>Literal question- a quiz type question to ensure everyone is on the same page. </a:t>
            </a:r>
          </a:p>
          <a:p>
            <a:pPr marL="0" marR="0" lvl="0" indent="0" defTabSz="914400" eaLnBrk="1" fontAlgn="auto" latinLnBrk="0" hangingPunct="1">
              <a:lnSpc>
                <a:spcPct val="150000"/>
              </a:lnSpc>
              <a:spcBef>
                <a:spcPts val="0"/>
              </a:spcBef>
              <a:spcAft>
                <a:spcPts val="0"/>
              </a:spcAft>
              <a:buClrTx/>
              <a:buSzTx/>
              <a:buFontTx/>
              <a:buNone/>
              <a:tabLst/>
              <a:defRPr/>
            </a:pPr>
            <a:endParaRPr lang="en-US" dirty="0">
              <a:solidFill>
                <a:schemeClr val="bg1"/>
              </a:solidFill>
            </a:endParaRPr>
          </a:p>
          <a:p>
            <a:pPr marL="0" marR="0" lvl="0" indent="0" defTabSz="914400" eaLnBrk="1" fontAlgn="auto" latinLnBrk="0" hangingPunct="1">
              <a:lnSpc>
                <a:spcPct val="150000"/>
              </a:lnSpc>
              <a:spcBef>
                <a:spcPts val="0"/>
              </a:spcBef>
              <a:spcAft>
                <a:spcPts val="0"/>
              </a:spcAft>
              <a:buClrTx/>
              <a:buSzTx/>
              <a:buFontTx/>
              <a:buNone/>
              <a:tabLst/>
              <a:defRPr/>
            </a:pPr>
            <a:r>
              <a:rPr lang="en-US" dirty="0">
                <a:solidFill>
                  <a:schemeClr val="bg1"/>
                </a:solidFill>
              </a:rPr>
              <a:t>Inferential question- a conversation starter about the text.</a:t>
            </a:r>
          </a:p>
          <a:p>
            <a:pPr marL="0" marR="0" lvl="0" indent="0" defTabSz="914400" eaLnBrk="1" fontAlgn="auto" latinLnBrk="0" hangingPunct="1">
              <a:lnSpc>
                <a:spcPct val="150000"/>
              </a:lnSpc>
              <a:spcBef>
                <a:spcPts val="0"/>
              </a:spcBef>
              <a:spcAft>
                <a:spcPts val="0"/>
              </a:spcAft>
              <a:buClrTx/>
              <a:buSzTx/>
              <a:buFontTx/>
              <a:buNone/>
              <a:tabLst/>
              <a:defRPr/>
            </a:pPr>
            <a:endParaRPr lang="en-US" dirty="0">
              <a:solidFill>
                <a:schemeClr val="bg1"/>
              </a:solidFill>
            </a:endParaRPr>
          </a:p>
          <a:p>
            <a:pPr marL="0" marR="0" lvl="0" indent="0" defTabSz="914400" eaLnBrk="1" fontAlgn="auto" latinLnBrk="0" hangingPunct="1">
              <a:lnSpc>
                <a:spcPct val="150000"/>
              </a:lnSpc>
              <a:spcBef>
                <a:spcPts val="0"/>
              </a:spcBef>
              <a:spcAft>
                <a:spcPts val="0"/>
              </a:spcAft>
              <a:buClrTx/>
              <a:buSzTx/>
              <a:buFontTx/>
              <a:buNone/>
              <a:tabLst/>
              <a:defRPr/>
            </a:pPr>
            <a:r>
              <a:rPr lang="en-US" dirty="0">
                <a:solidFill>
                  <a:schemeClr val="bg1"/>
                </a:solidFill>
              </a:rPr>
              <a:t>Clarification- asks for information to be presented more clearly, so that greater understanding can be attained.  </a:t>
            </a:r>
          </a:p>
        </p:txBody>
      </p:sp>
    </p:spTree>
    <p:extLst>
      <p:ext uri="{BB962C8B-B14F-4D97-AF65-F5344CB8AC3E}">
        <p14:creationId xmlns:p14="http://schemas.microsoft.com/office/powerpoint/2010/main" val="106488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5" name="Content Placeholder 2"/>
          <p:cNvSpPr txBox="1">
            <a:spLocks/>
          </p:cNvSpPr>
          <p:nvPr/>
        </p:nvSpPr>
        <p:spPr>
          <a:xfrm>
            <a:off x="401783" y="2000160"/>
            <a:ext cx="8437418" cy="164176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Arial"/>
              <a:buAutoNum type="arabicPeriod"/>
            </a:pPr>
            <a:r>
              <a:rPr lang="en-US" dirty="0">
                <a:solidFill>
                  <a:schemeClr val="bg1"/>
                </a:solidFill>
              </a:rPr>
              <a:t>I am going to give you some lines from a poem and you will identify what you need to have clarified.  </a:t>
            </a:r>
          </a:p>
        </p:txBody>
      </p:sp>
      <p:sp>
        <p:nvSpPr>
          <p:cNvPr id="3" name="Content Placeholder 2"/>
          <p:cNvSpPr>
            <a:spLocks noGrp="1"/>
          </p:cNvSpPr>
          <p:nvPr>
            <p:ph idx="1"/>
          </p:nvPr>
        </p:nvSpPr>
        <p:spPr>
          <a:xfrm>
            <a:off x="166255" y="3641924"/>
            <a:ext cx="8520545" cy="2260111"/>
          </a:xfrm>
        </p:spPr>
        <p:txBody>
          <a:bodyPr>
            <a:normAutofit/>
          </a:bodyPr>
          <a:lstStyle/>
          <a:p>
            <a:pPr marL="514350" marR="0" lvl="0" indent="-514350" defTabSz="914400" eaLnBrk="1" fontAlgn="auto" latinLnBrk="0" hangingPunct="1">
              <a:lnSpc>
                <a:spcPct val="100000"/>
              </a:lnSpc>
              <a:spcBef>
                <a:spcPts val="0"/>
              </a:spcBef>
              <a:spcAft>
                <a:spcPts val="0"/>
              </a:spcAft>
              <a:buClrTx/>
              <a:buSzTx/>
              <a:buFontTx/>
              <a:buAutoNum type="alphaLcPeriod"/>
              <a:tabLst/>
              <a:defRPr/>
            </a:pPr>
            <a:r>
              <a:rPr lang="en-US" dirty="0">
                <a:solidFill>
                  <a:schemeClr val="bg1"/>
                </a:solidFill>
              </a:rPr>
              <a:t>Word (W)</a:t>
            </a:r>
          </a:p>
          <a:p>
            <a:pPr marL="514350" marR="0" lvl="0" indent="-514350" defTabSz="914400" eaLnBrk="1" fontAlgn="auto" latinLnBrk="0" hangingPunct="1">
              <a:lnSpc>
                <a:spcPct val="100000"/>
              </a:lnSpc>
              <a:spcBef>
                <a:spcPts val="0"/>
              </a:spcBef>
              <a:spcAft>
                <a:spcPts val="0"/>
              </a:spcAft>
              <a:buClrTx/>
              <a:buSzTx/>
              <a:buFontTx/>
              <a:buAutoNum type="alphaLcPeriod"/>
              <a:tabLst/>
              <a:defRPr/>
            </a:pPr>
            <a:r>
              <a:rPr lang="en-US" dirty="0">
                <a:solidFill>
                  <a:schemeClr val="bg1"/>
                </a:solidFill>
              </a:rPr>
              <a:t>Sentence or Phrase (S)</a:t>
            </a:r>
          </a:p>
          <a:p>
            <a:pPr marL="514350" marR="0" lvl="0" indent="-514350" defTabSz="914400" eaLnBrk="1" fontAlgn="auto" latinLnBrk="0" hangingPunct="1">
              <a:lnSpc>
                <a:spcPct val="100000"/>
              </a:lnSpc>
              <a:spcBef>
                <a:spcPts val="0"/>
              </a:spcBef>
              <a:spcAft>
                <a:spcPts val="0"/>
              </a:spcAft>
              <a:buClrTx/>
              <a:buSzTx/>
              <a:buFontTx/>
              <a:buAutoNum type="alphaLcPeriod"/>
              <a:tabLst/>
              <a:defRPr/>
            </a:pPr>
            <a:r>
              <a:rPr lang="en-US" dirty="0">
                <a:solidFill>
                  <a:schemeClr val="bg1"/>
                </a:solidFill>
              </a:rPr>
              <a:t>This is just confusing (?)</a:t>
            </a:r>
          </a:p>
          <a:p>
            <a:pPr marL="514350" indent="-514350">
              <a:lnSpc>
                <a:spcPct val="100000"/>
              </a:lnSpc>
              <a:spcBef>
                <a:spcPts val="0"/>
              </a:spcBef>
              <a:buFontTx/>
              <a:buAutoNum type="alphaLcPeriod"/>
              <a:defRPr/>
            </a:pPr>
            <a:r>
              <a:rPr lang="en-US" dirty="0">
                <a:solidFill>
                  <a:schemeClr val="bg1"/>
                </a:solidFill>
              </a:rPr>
              <a:t>I can’t visualize this </a:t>
            </a:r>
          </a:p>
          <a:p>
            <a:pPr marL="514350" marR="0" lvl="0" indent="-514350" defTabSz="914400" eaLnBrk="1" fontAlgn="auto" latinLnBrk="0" hangingPunct="1">
              <a:lnSpc>
                <a:spcPct val="100000"/>
              </a:lnSpc>
              <a:spcBef>
                <a:spcPts val="0"/>
              </a:spcBef>
              <a:spcAft>
                <a:spcPts val="0"/>
              </a:spcAft>
              <a:buClrTx/>
              <a:buSzTx/>
              <a:buFontTx/>
              <a:buAutoNum type="alphaLcPeriod"/>
              <a:tabLst/>
              <a:defRPr/>
            </a:pPr>
            <a:endParaRPr lang="en-US" dirty="0"/>
          </a:p>
        </p:txBody>
      </p:sp>
      <p:pic>
        <p:nvPicPr>
          <p:cNvPr id="4" name="Picture 3" descr="eye symbo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540" y="4832108"/>
            <a:ext cx="663944" cy="451579"/>
          </a:xfrm>
          <a:prstGeom prst="rect">
            <a:avLst/>
          </a:prstGeom>
        </p:spPr>
      </p:pic>
      <p:sp>
        <p:nvSpPr>
          <p:cNvPr id="6" name="TextBox 5"/>
          <p:cNvSpPr txBox="1"/>
          <p:nvPr/>
        </p:nvSpPr>
        <p:spPr>
          <a:xfrm>
            <a:off x="166255" y="5578869"/>
            <a:ext cx="8449383" cy="646331"/>
          </a:xfrm>
          <a:prstGeom prst="rect">
            <a:avLst/>
          </a:prstGeom>
          <a:noFill/>
        </p:spPr>
        <p:txBody>
          <a:bodyPr wrap="square" rtlCol="0">
            <a:spAutoFit/>
          </a:bodyPr>
          <a:lstStyle/>
          <a:p>
            <a:r>
              <a:rPr lang="en-US" b="1" i="1" dirty="0">
                <a:solidFill>
                  <a:schemeClr val="bg1"/>
                </a:solidFill>
              </a:rPr>
              <a:t>Please write the symbols on your paper or white board, so you have them handy, or take a picture of this slide. </a:t>
            </a:r>
          </a:p>
        </p:txBody>
      </p:sp>
    </p:spTree>
    <p:extLst>
      <p:ext uri="{BB962C8B-B14F-4D97-AF65-F5344CB8AC3E}">
        <p14:creationId xmlns:p14="http://schemas.microsoft.com/office/powerpoint/2010/main" val="493827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9" y="5543878"/>
            <a:ext cx="8778724" cy="1143000"/>
          </a:xfrm>
        </p:spPr>
        <p:txBody>
          <a:bodyPr>
            <a:normAutofit fontScale="90000"/>
          </a:bodyPr>
          <a:lstStyle/>
          <a:p>
            <a:pPr algn="l">
              <a:lnSpc>
                <a:spcPct val="150000"/>
              </a:lnSpc>
            </a:pPr>
            <a:r>
              <a:rPr lang="en-US" sz="3100" dirty="0">
                <a:solidFill>
                  <a:schemeClr val="bg1"/>
                </a:solidFill>
              </a:rPr>
              <a:t>I need to have ________ clarified.  </a:t>
            </a:r>
            <a:br>
              <a:rPr lang="en-US" sz="3100" dirty="0">
                <a:solidFill>
                  <a:schemeClr val="bg1"/>
                </a:solidFill>
              </a:rPr>
            </a:br>
            <a:r>
              <a:rPr lang="en-US" sz="3100" dirty="0">
                <a:solidFill>
                  <a:schemeClr val="bg1"/>
                </a:solidFill>
              </a:rPr>
              <a:t>I don’t quite understand _____________.  </a:t>
            </a:r>
            <a:br>
              <a:rPr lang="en-US" sz="3100" dirty="0">
                <a:solidFill>
                  <a:schemeClr val="bg1"/>
                </a:solidFill>
              </a:rPr>
            </a:br>
            <a:r>
              <a:rPr lang="en-US" sz="3100" dirty="0">
                <a:solidFill>
                  <a:schemeClr val="bg1"/>
                </a:solidFill>
              </a:rPr>
              <a:t>Can you help me with that?  </a:t>
            </a:r>
            <a:br>
              <a:rPr lang="en-US" b="1" i="1" dirty="0"/>
            </a:br>
            <a:endParaRPr lang="en-US" b="1" i="1" dirty="0"/>
          </a:p>
        </p:txBody>
      </p:sp>
      <p:sp>
        <p:nvSpPr>
          <p:cNvPr id="3" name="Content Placeholder 2"/>
          <p:cNvSpPr>
            <a:spLocks noGrp="1"/>
          </p:cNvSpPr>
          <p:nvPr>
            <p:ph idx="1"/>
          </p:nvPr>
        </p:nvSpPr>
        <p:spPr>
          <a:xfrm>
            <a:off x="169333" y="2024743"/>
            <a:ext cx="8571896" cy="3233057"/>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bg1"/>
                </a:solidFill>
              </a:rPr>
              <a:t>“I should have been a pair of ragged claws </a:t>
            </a: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bg1"/>
                </a:solidFill>
              </a:rPr>
              <a:t>Scuttling across the floors of silent seas.”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bg1"/>
                </a:solidFill>
              </a:rPr>
              <a:t>from “The Love Song of J. Alfred Prufrock”	</a:t>
            </a:r>
            <a:r>
              <a:rPr lang="en-US" dirty="0"/>
              <a:t>																																																</a:t>
            </a:r>
            <a:r>
              <a:rPr lang="en-US" dirty="0">
                <a:solidFill>
                  <a:schemeClr val="bg1"/>
                </a:solidFill>
              </a:rPr>
              <a:t>								</a:t>
            </a:r>
          </a:p>
        </p:txBody>
      </p:sp>
      <p:sp>
        <p:nvSpPr>
          <p:cNvPr id="4" name="TextBox 3"/>
          <p:cNvSpPr txBox="1"/>
          <p:nvPr/>
        </p:nvSpPr>
        <p:spPr>
          <a:xfrm>
            <a:off x="169333" y="3560801"/>
            <a:ext cx="1586332" cy="523220"/>
          </a:xfrm>
          <a:prstGeom prst="rect">
            <a:avLst/>
          </a:prstGeom>
          <a:noFill/>
        </p:spPr>
        <p:txBody>
          <a:bodyPr wrap="none" rtlCol="0">
            <a:spAutoFit/>
          </a:bodyPr>
          <a:lstStyle/>
          <a:p>
            <a:r>
              <a:rPr lang="en-US" sz="2800" dirty="0">
                <a:solidFill>
                  <a:schemeClr val="bg1"/>
                </a:solidFill>
              </a:rPr>
              <a:t>W, S, ?,  </a:t>
            </a:r>
          </a:p>
        </p:txBody>
      </p:sp>
      <p:pic>
        <p:nvPicPr>
          <p:cNvPr id="5" name="Picture 4" descr="eye symbo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500" y="3563963"/>
            <a:ext cx="663944" cy="451579"/>
          </a:xfrm>
          <a:prstGeom prst="rect">
            <a:avLst/>
          </a:prstGeom>
        </p:spPr>
      </p:pic>
    </p:spTree>
    <p:extLst>
      <p:ext uri="{BB962C8B-B14F-4D97-AF65-F5344CB8AC3E}">
        <p14:creationId xmlns:p14="http://schemas.microsoft.com/office/powerpoint/2010/main" val="187784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Clarifications </a:t>
            </a:r>
          </a:p>
        </p:txBody>
      </p:sp>
      <p:sp>
        <p:nvSpPr>
          <p:cNvPr id="3" name="Content Placeholder 2"/>
          <p:cNvSpPr>
            <a:spLocks noGrp="1"/>
          </p:cNvSpPr>
          <p:nvPr>
            <p:ph idx="1"/>
          </p:nvPr>
        </p:nvSpPr>
        <p:spPr>
          <a:xfrm>
            <a:off x="228600" y="2133600"/>
            <a:ext cx="8392886" cy="4495800"/>
          </a:xfrm>
        </p:spPr>
        <p:txBody>
          <a:bodyPr>
            <a:normAutofit fontScale="85000" lnSpcReduction="10000"/>
          </a:bodyPr>
          <a:lstStyle/>
          <a:p>
            <a:pPr>
              <a:lnSpc>
                <a:spcPct val="150000"/>
              </a:lnSpc>
            </a:pPr>
            <a:r>
              <a:rPr lang="en-US" b="1" dirty="0">
                <a:solidFill>
                  <a:schemeClr val="bg1"/>
                </a:solidFill>
              </a:rPr>
              <a:t>W-</a:t>
            </a:r>
            <a:r>
              <a:rPr lang="en-US" dirty="0">
                <a:solidFill>
                  <a:schemeClr val="bg1"/>
                </a:solidFill>
              </a:rPr>
              <a:t> I need to have a word clarified.  I don’t quite understand “scuttling.”  Can you help me with that?</a:t>
            </a:r>
          </a:p>
          <a:p>
            <a:pPr>
              <a:lnSpc>
                <a:spcPct val="150000"/>
              </a:lnSpc>
            </a:pPr>
            <a:r>
              <a:rPr lang="en-US" b="1" dirty="0">
                <a:solidFill>
                  <a:schemeClr val="bg1"/>
                </a:solidFill>
              </a:rPr>
              <a:t>S- </a:t>
            </a:r>
            <a:r>
              <a:rPr lang="en-US" dirty="0">
                <a:solidFill>
                  <a:schemeClr val="bg1"/>
                </a:solidFill>
              </a:rPr>
              <a:t>I need to have a phrase clarified.  I don’t quite understand “I should have been a pair of ragged claws.”  Can you help me with that? </a:t>
            </a:r>
          </a:p>
          <a:p>
            <a:pPr>
              <a:lnSpc>
                <a:spcPct val="150000"/>
              </a:lnSpc>
            </a:pPr>
            <a:r>
              <a:rPr lang="en-US" dirty="0">
                <a:solidFill>
                  <a:schemeClr val="bg1"/>
                </a:solidFill>
              </a:rPr>
              <a:t>        -I need an image clarified.  I can’t quite picture “the floors of silent seas.”  Can you help me with that? </a:t>
            </a:r>
          </a:p>
          <a:p>
            <a:pPr>
              <a:lnSpc>
                <a:spcPct val="150000"/>
              </a:lnSpc>
            </a:pPr>
            <a:r>
              <a:rPr lang="en-US" dirty="0">
                <a:solidFill>
                  <a:schemeClr val="bg1"/>
                </a:solidFill>
              </a:rPr>
              <a:t>?- I’m not really sure what I don’t understand.  I might need clarification on what the author meant.  Can you help me with that? </a:t>
            </a:r>
          </a:p>
          <a:p>
            <a:endParaRPr lang="en-US" dirty="0">
              <a:solidFill>
                <a:schemeClr val="bg1"/>
              </a:solidFill>
            </a:endParaRPr>
          </a:p>
        </p:txBody>
      </p:sp>
      <p:pic>
        <p:nvPicPr>
          <p:cNvPr id="4" name="Picture 3" descr="eye symbo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39" y="4534397"/>
            <a:ext cx="663944" cy="451579"/>
          </a:xfrm>
          <a:prstGeom prst="rect">
            <a:avLst/>
          </a:prstGeom>
        </p:spPr>
      </p:pic>
    </p:spTree>
    <p:extLst>
      <p:ext uri="{BB962C8B-B14F-4D97-AF65-F5344CB8AC3E}">
        <p14:creationId xmlns:p14="http://schemas.microsoft.com/office/powerpoint/2010/main" val="151813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Google Images to Provide Clarification</a:t>
            </a:r>
          </a:p>
        </p:txBody>
      </p:sp>
      <p:sp>
        <p:nvSpPr>
          <p:cNvPr id="5" name="TextBox 4"/>
          <p:cNvSpPr txBox="1"/>
          <p:nvPr/>
        </p:nvSpPr>
        <p:spPr>
          <a:xfrm>
            <a:off x="531638" y="2021983"/>
            <a:ext cx="8133390" cy="2446824"/>
          </a:xfrm>
          <a:prstGeom prst="rect">
            <a:avLst/>
          </a:prstGeom>
          <a:noFill/>
        </p:spPr>
        <p:txBody>
          <a:bodyPr wrap="square" rtlCol="0">
            <a:spAutoFit/>
          </a:bodyPr>
          <a:lstStyle/>
          <a:p>
            <a:pPr marL="342900" indent="-342900">
              <a:lnSpc>
                <a:spcPct val="150000"/>
              </a:lnSpc>
              <a:buAutoNum type="arabicPeriod"/>
            </a:pPr>
            <a:r>
              <a:rPr lang="en-US" dirty="0">
                <a:solidFill>
                  <a:schemeClr val="bg1"/>
                </a:solidFill>
              </a:rPr>
              <a:t>Type the word in google search </a:t>
            </a:r>
          </a:p>
          <a:p>
            <a:pPr marL="342900" indent="-342900">
              <a:lnSpc>
                <a:spcPct val="150000"/>
              </a:lnSpc>
              <a:buAutoNum type="arabicPeriod"/>
            </a:pPr>
            <a:r>
              <a:rPr lang="en-US" dirty="0">
                <a:solidFill>
                  <a:schemeClr val="bg1"/>
                </a:solidFill>
              </a:rPr>
              <a:t>Click images </a:t>
            </a:r>
          </a:p>
          <a:p>
            <a:pPr marL="342900" indent="-342900">
              <a:lnSpc>
                <a:spcPct val="150000"/>
              </a:lnSpc>
              <a:buAutoNum type="arabicPeriod"/>
            </a:pPr>
            <a:r>
              <a:rPr lang="en-US" dirty="0">
                <a:solidFill>
                  <a:schemeClr val="bg1"/>
                </a:solidFill>
              </a:rPr>
              <a:t>Scroll through to see if you can get the gist of the word using the images. </a:t>
            </a:r>
          </a:p>
          <a:p>
            <a:pPr marL="342900" indent="-342900">
              <a:lnSpc>
                <a:spcPct val="150000"/>
              </a:lnSpc>
              <a:buAutoNum type="arabicPeriod"/>
            </a:pPr>
            <a:r>
              <a:rPr lang="en-US" dirty="0">
                <a:solidFill>
                  <a:schemeClr val="bg1"/>
                </a:solidFill>
              </a:rPr>
              <a:t>If nothing appears that makes sense try entering surrounding words, e.g., “scuttling across.”</a:t>
            </a:r>
          </a:p>
          <a:p>
            <a:pPr marL="342900" indent="-342900">
              <a:buAutoNum type="arabicPeriod"/>
            </a:pPr>
            <a:endParaRPr lang="en-US" dirty="0">
              <a:solidFill>
                <a:schemeClr val="bg1"/>
              </a:solidFill>
            </a:endParaRPr>
          </a:p>
        </p:txBody>
      </p:sp>
      <p:pic>
        <p:nvPicPr>
          <p:cNvPr id="3" name="Picture 2" descr="screencap of a Google images search for the word &quot;scuttling,&quot; which returns pictures of crab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909" y="3716610"/>
            <a:ext cx="5551119" cy="2769251"/>
          </a:xfrm>
          <a:prstGeom prst="rect">
            <a:avLst/>
          </a:prstGeom>
        </p:spPr>
      </p:pic>
    </p:spTree>
    <p:extLst>
      <p:ext uri="{BB962C8B-B14F-4D97-AF65-F5344CB8AC3E}">
        <p14:creationId xmlns:p14="http://schemas.microsoft.com/office/powerpoint/2010/main" val="815318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5" descr="State of California: Department of Education">
            <a:extLst>
              <a:ext uri="{FF2B5EF4-FFF2-40B4-BE49-F238E27FC236}">
                <a16:creationId xmlns:a16="http://schemas.microsoft.com/office/drawing/2014/main" id="{C39DEAB9-39B0-7242-967C-B468ED18F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723" y="1227520"/>
            <a:ext cx="1451372" cy="153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8" name="Picture 9" descr="Napa County Office of Education">
            <a:extLst>
              <a:ext uri="{FF2B5EF4-FFF2-40B4-BE49-F238E27FC236}">
                <a16:creationId xmlns:a16="http://schemas.microsoft.com/office/drawing/2014/main" id="{3F197C16-5FC1-F947-A78B-CC44A8D34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089" y="3139664"/>
            <a:ext cx="1818085" cy="157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11" descr="CALI Reads: California Adolescent Literacy Initiative">
            <a:extLst>
              <a:ext uri="{FF2B5EF4-FFF2-40B4-BE49-F238E27FC236}">
                <a16:creationId xmlns:a16="http://schemas.microsoft.com/office/drawing/2014/main" id="{0E8D410E-C5F3-E94E-9EC3-E71494919F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892" y="3249201"/>
            <a:ext cx="1828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13" descr="IDEAs that Work: U.S. Office of Special Education Programs">
            <a:extLst>
              <a:ext uri="{FF2B5EF4-FFF2-40B4-BE49-F238E27FC236}">
                <a16:creationId xmlns:a16="http://schemas.microsoft.com/office/drawing/2014/main" id="{6A8E1EA1-113A-F246-840C-4144648AB5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5651" y="1237045"/>
            <a:ext cx="1816894"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99C2EF0-EAEC-4475-AEB6-49F6FCDE9225}"/>
              </a:ext>
            </a:extLst>
          </p:cNvPr>
          <p:cNvSpPr>
            <a:spLocks noGrp="1"/>
          </p:cNvSpPr>
          <p:nvPr>
            <p:ph type="ctrTitle"/>
          </p:nvPr>
        </p:nvSpPr>
        <p:spPr>
          <a:xfrm>
            <a:off x="1273825" y="4946925"/>
            <a:ext cx="6858000" cy="6740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Font typeface="Wingdings 3" pitchFamily="2" charset="2"/>
            </a:pPr>
            <a:r>
              <a:rPr lang="en-US" sz="1050" dirty="0">
                <a:latin typeface="Arial" panose="020B0604020202020204" pitchFamily="34" charset="0"/>
                <a:ea typeface="+mn-ea"/>
                <a:cs typeface="Arial" panose="020B0604020202020204" pitchFamily="34" charset="0"/>
              </a:rPr>
              <a:t>The contents of this presentation were developed under a State Personnel Development Grant (SPDG)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a:t>
            </a:r>
          </a:p>
        </p:txBody>
      </p:sp>
    </p:spTree>
    <p:extLst>
      <p:ext uri="{BB962C8B-B14F-4D97-AF65-F5344CB8AC3E}">
        <p14:creationId xmlns:p14="http://schemas.microsoft.com/office/powerpoint/2010/main" val="149576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p>
        </p:txBody>
      </p:sp>
      <p:sp>
        <p:nvSpPr>
          <p:cNvPr id="3" name="Content Placeholder 2"/>
          <p:cNvSpPr>
            <a:spLocks noGrp="1"/>
          </p:cNvSpPr>
          <p:nvPr>
            <p:ph idx="1"/>
          </p:nvPr>
        </p:nvSpPr>
        <p:spPr/>
        <p:txBody>
          <a:bodyPr/>
          <a:lstStyle/>
          <a:p>
            <a:pPr marL="514350" indent="-514350">
              <a:lnSpc>
                <a:spcPct val="150000"/>
              </a:lnSpc>
              <a:buAutoNum type="arabicPeriod"/>
            </a:pPr>
            <a:r>
              <a:rPr lang="en-US" dirty="0">
                <a:solidFill>
                  <a:schemeClr val="bg1"/>
                </a:solidFill>
              </a:rPr>
              <a:t>Use the word in your response.</a:t>
            </a:r>
          </a:p>
          <a:p>
            <a:pPr marL="514350" indent="-514350">
              <a:lnSpc>
                <a:spcPct val="150000"/>
              </a:lnSpc>
              <a:buAutoNum type="arabicPeriod"/>
            </a:pPr>
            <a:r>
              <a:rPr lang="en-US" dirty="0">
                <a:solidFill>
                  <a:schemeClr val="bg1"/>
                </a:solidFill>
              </a:rPr>
              <a:t>Write the sentence on your paper.</a:t>
            </a:r>
          </a:p>
          <a:p>
            <a:pPr marL="514350" indent="-514350">
              <a:lnSpc>
                <a:spcPct val="150000"/>
              </a:lnSpc>
              <a:buAutoNum type="arabicPeriod"/>
            </a:pPr>
            <a:r>
              <a:rPr lang="en-US" dirty="0">
                <a:solidFill>
                  <a:schemeClr val="bg1"/>
                </a:solidFill>
              </a:rPr>
              <a:t>90 seconds for each prompt. </a:t>
            </a:r>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1014719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a:xfrm>
            <a:off x="391886" y="2090058"/>
            <a:ext cx="8229600" cy="2971800"/>
          </a:xfrm>
        </p:spPr>
        <p:txBody>
          <a:bodyPr>
            <a:normAutofit/>
          </a:bodyPr>
          <a:lstStyle/>
          <a:p>
            <a:pPr marL="0" indent="0">
              <a:buNone/>
            </a:pPr>
            <a:r>
              <a:rPr lang="en-US" sz="4000" dirty="0">
                <a:solidFill>
                  <a:schemeClr val="bg1"/>
                </a:solidFill>
              </a:rPr>
              <a:t>Give an example of a </a:t>
            </a:r>
            <a:r>
              <a:rPr lang="en-US" sz="4000" b="1" u="sng" dirty="0">
                <a:solidFill>
                  <a:schemeClr val="bg1"/>
                </a:solidFill>
              </a:rPr>
              <a:t>prediction</a:t>
            </a:r>
            <a:r>
              <a:rPr lang="en-US" sz="4000" dirty="0">
                <a:solidFill>
                  <a:schemeClr val="bg1"/>
                </a:solidFill>
              </a:rPr>
              <a:t> that a fortune teller might make. </a:t>
            </a:r>
          </a:p>
        </p:txBody>
      </p:sp>
      <p:sp>
        <p:nvSpPr>
          <p:cNvPr id="4" name="TextBox 3"/>
          <p:cNvSpPr txBox="1"/>
          <p:nvPr/>
        </p:nvSpPr>
        <p:spPr>
          <a:xfrm>
            <a:off x="531639" y="4217352"/>
            <a:ext cx="7924799" cy="1938992"/>
          </a:xfrm>
          <a:prstGeom prst="rect">
            <a:avLst/>
          </a:prstGeom>
          <a:noFill/>
        </p:spPr>
        <p:txBody>
          <a:bodyPr wrap="square" rtlCol="0">
            <a:spAutoFit/>
          </a:bodyPr>
          <a:lstStyle/>
          <a:p>
            <a:r>
              <a:rPr lang="en-US" sz="4000" dirty="0">
                <a:solidFill>
                  <a:schemeClr val="bg1"/>
                </a:solidFill>
              </a:rPr>
              <a:t>Possible Answer:  I </a:t>
            </a:r>
            <a:r>
              <a:rPr lang="en-US" sz="4000" b="1" u="sng" dirty="0">
                <a:solidFill>
                  <a:schemeClr val="bg1"/>
                </a:solidFill>
              </a:rPr>
              <a:t>predict </a:t>
            </a:r>
            <a:r>
              <a:rPr lang="en-US" sz="4000" dirty="0">
                <a:solidFill>
                  <a:schemeClr val="bg1"/>
                </a:solidFill>
              </a:rPr>
              <a:t>that you will live a long and healthy life.  </a:t>
            </a:r>
            <a:endParaRPr lang="en-US" sz="1600" dirty="0">
              <a:solidFill>
                <a:schemeClr val="bg1"/>
              </a:solidFill>
            </a:endParaRPr>
          </a:p>
        </p:txBody>
      </p:sp>
    </p:spTree>
    <p:extLst>
      <p:ext uri="{BB962C8B-B14F-4D97-AF65-F5344CB8AC3E}">
        <p14:creationId xmlns:p14="http://schemas.microsoft.com/office/powerpoint/2010/main" val="122665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idx="4294967295"/>
          </p:nvPr>
        </p:nvSpPr>
        <p:spPr>
          <a:xfrm>
            <a:off x="533400" y="2336800"/>
            <a:ext cx="6888163" cy="35988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0" i="0" u="none" strike="noStrike" kern="1200" cap="none" spc="0" normalizeH="0" baseline="0" noProof="0" dirty="0">
                <a:ln>
                  <a:noFill/>
                </a:ln>
                <a:solidFill>
                  <a:schemeClr val="bg1"/>
                </a:solidFill>
                <a:effectLst/>
                <a:uLnTx/>
                <a:uFillTx/>
                <a:latin typeface="+mn-lt"/>
                <a:ea typeface="+mn-ea"/>
                <a:cs typeface="+mn-cs"/>
              </a:rPr>
              <a:t>1.  Give an example of a </a:t>
            </a:r>
            <a:r>
              <a:rPr kumimoji="0" lang="en-US" sz="4800" b="1" i="0" u="sng" strike="noStrike" kern="1200" cap="none" spc="0" normalizeH="0" baseline="0" noProof="0" dirty="0">
                <a:ln>
                  <a:noFill/>
                </a:ln>
                <a:solidFill>
                  <a:schemeClr val="bg1"/>
                </a:solidFill>
                <a:effectLst/>
                <a:uLnTx/>
                <a:uFillTx/>
                <a:latin typeface="+mn-lt"/>
                <a:ea typeface="+mn-ea"/>
                <a:cs typeface="+mn-cs"/>
              </a:rPr>
              <a:t>prediction</a:t>
            </a:r>
            <a:r>
              <a:rPr kumimoji="0" lang="en-US" sz="4800" b="0" i="0" u="none" strike="noStrike" kern="1200" cap="none" spc="0" normalizeH="0" baseline="0" noProof="0" dirty="0">
                <a:ln>
                  <a:noFill/>
                </a:ln>
                <a:solidFill>
                  <a:schemeClr val="bg1"/>
                </a:solidFill>
                <a:effectLst/>
                <a:uLnTx/>
                <a:uFillTx/>
                <a:latin typeface="+mn-lt"/>
                <a:ea typeface="+mn-ea"/>
                <a:cs typeface="+mn-cs"/>
              </a:rPr>
              <a:t> that a weatherman might make. </a:t>
            </a:r>
          </a:p>
        </p:txBody>
      </p:sp>
    </p:spTree>
    <p:extLst>
      <p:ext uri="{BB962C8B-B14F-4D97-AF65-F5344CB8AC3E}">
        <p14:creationId xmlns:p14="http://schemas.microsoft.com/office/powerpoint/2010/main" val="624869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idx="4294967295"/>
          </p:nvPr>
        </p:nvSpPr>
        <p:spPr>
          <a:xfrm>
            <a:off x="533400" y="2336800"/>
            <a:ext cx="6888163" cy="35988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0" i="0" u="none" strike="noStrike" kern="1200" cap="none" spc="0" normalizeH="0" baseline="0" noProof="0" dirty="0">
                <a:ln>
                  <a:noFill/>
                </a:ln>
                <a:solidFill>
                  <a:schemeClr val="bg1"/>
                </a:solidFill>
                <a:effectLst/>
                <a:uLnTx/>
                <a:uFillTx/>
                <a:latin typeface="+mn-lt"/>
                <a:ea typeface="+mn-ea"/>
                <a:cs typeface="+mn-cs"/>
              </a:rPr>
              <a:t>2.  Give an example of a literal question you might ask someone you just met.</a:t>
            </a:r>
          </a:p>
        </p:txBody>
      </p:sp>
    </p:spTree>
    <p:extLst>
      <p:ext uri="{BB962C8B-B14F-4D97-AF65-F5344CB8AC3E}">
        <p14:creationId xmlns:p14="http://schemas.microsoft.com/office/powerpoint/2010/main" val="98149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idx="4294967295"/>
          </p:nvPr>
        </p:nvSpPr>
        <p:spPr>
          <a:xfrm>
            <a:off x="555625" y="2268538"/>
            <a:ext cx="8032750" cy="388302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0" i="0" u="none" strike="noStrike" kern="1200" cap="none" spc="0" normalizeH="0" baseline="0" noProof="0" dirty="0">
                <a:ln>
                  <a:noFill/>
                </a:ln>
                <a:solidFill>
                  <a:schemeClr val="bg1"/>
                </a:solidFill>
                <a:effectLst/>
                <a:uLnTx/>
                <a:uFillTx/>
                <a:latin typeface="+mn-lt"/>
                <a:ea typeface="+mn-ea"/>
                <a:cs typeface="+mn-cs"/>
              </a:rPr>
              <a:t>3.  Give an example of a one sentence </a:t>
            </a:r>
            <a:r>
              <a:rPr kumimoji="0" lang="en-US" sz="4800" b="1" i="0" u="sng" strike="noStrike" kern="1200" cap="none" spc="0" normalizeH="0" baseline="0" noProof="0" dirty="0">
                <a:ln>
                  <a:noFill/>
                </a:ln>
                <a:solidFill>
                  <a:schemeClr val="bg1"/>
                </a:solidFill>
                <a:effectLst/>
                <a:uLnTx/>
                <a:uFillTx/>
                <a:latin typeface="+mn-lt"/>
                <a:ea typeface="+mn-ea"/>
                <a:cs typeface="+mn-cs"/>
              </a:rPr>
              <a:t>summary</a:t>
            </a:r>
            <a:r>
              <a:rPr kumimoji="0" lang="en-US" sz="4800" b="0" i="0" u="none" strike="noStrike" kern="1200" cap="none" spc="0" normalizeH="0" baseline="0" noProof="0" dirty="0">
                <a:ln>
                  <a:noFill/>
                </a:ln>
                <a:solidFill>
                  <a:schemeClr val="bg1"/>
                </a:solidFill>
                <a:effectLst/>
                <a:uLnTx/>
                <a:uFillTx/>
                <a:latin typeface="+mn-lt"/>
                <a:ea typeface="+mn-ea"/>
                <a:cs typeface="+mn-cs"/>
              </a:rPr>
              <a:t> that you might see on a movie billboard about zombies. </a:t>
            </a:r>
          </a:p>
        </p:txBody>
      </p:sp>
    </p:spTree>
    <p:extLst>
      <p:ext uri="{BB962C8B-B14F-4D97-AF65-F5344CB8AC3E}">
        <p14:creationId xmlns:p14="http://schemas.microsoft.com/office/powerpoint/2010/main" val="112963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idx="4294967295"/>
          </p:nvPr>
        </p:nvSpPr>
        <p:spPr>
          <a:xfrm>
            <a:off x="206375" y="2446338"/>
            <a:ext cx="8262938" cy="359886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0" i="0" u="none" strike="noStrike" kern="1200" cap="none" spc="0" normalizeH="0" baseline="0" noProof="0" dirty="0">
                <a:ln>
                  <a:noFill/>
                </a:ln>
                <a:solidFill>
                  <a:schemeClr val="bg1"/>
                </a:solidFill>
                <a:effectLst/>
                <a:uLnTx/>
                <a:uFillTx/>
                <a:latin typeface="+mn-lt"/>
                <a:ea typeface="+mn-ea"/>
                <a:cs typeface="+mn-cs"/>
              </a:rPr>
              <a:t>4.  What is an</a:t>
            </a:r>
            <a:r>
              <a:rPr kumimoji="0" lang="en-US" sz="4800" b="1" i="0" u="sng" strike="noStrike" kern="1200" cap="none" spc="0" normalizeH="0" baseline="0" noProof="0" dirty="0">
                <a:ln>
                  <a:noFill/>
                </a:ln>
                <a:solidFill>
                  <a:schemeClr val="bg1"/>
                </a:solidFill>
                <a:effectLst/>
                <a:uLnTx/>
                <a:uFillTx/>
                <a:latin typeface="+mn-lt"/>
                <a:ea typeface="+mn-ea"/>
                <a:cs typeface="+mn-cs"/>
              </a:rPr>
              <a:t> inference </a:t>
            </a:r>
            <a:r>
              <a:rPr kumimoji="0" lang="en-US" sz="4800" b="0" i="0" u="none" strike="noStrike" kern="1200" cap="none" spc="0" normalizeH="0" baseline="0" noProof="0" dirty="0">
                <a:ln>
                  <a:noFill/>
                </a:ln>
                <a:solidFill>
                  <a:schemeClr val="bg1"/>
                </a:solidFill>
                <a:effectLst/>
                <a:uLnTx/>
                <a:uFillTx/>
                <a:latin typeface="+mn-lt"/>
                <a:ea typeface="+mn-ea"/>
                <a:cs typeface="+mn-cs"/>
              </a:rPr>
              <a:t>you can make if someone says they can’t keep their eyes open? </a:t>
            </a:r>
          </a:p>
        </p:txBody>
      </p:sp>
    </p:spTree>
    <p:extLst>
      <p:ext uri="{BB962C8B-B14F-4D97-AF65-F5344CB8AC3E}">
        <p14:creationId xmlns:p14="http://schemas.microsoft.com/office/powerpoint/2010/main" val="1946727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clarify</a:t>
            </a:r>
          </a:p>
        </p:txBody>
      </p:sp>
      <p:sp>
        <p:nvSpPr>
          <p:cNvPr id="4" name="TextBox 3"/>
          <p:cNvSpPr txBox="1"/>
          <p:nvPr/>
        </p:nvSpPr>
        <p:spPr>
          <a:xfrm>
            <a:off x="79275" y="2097421"/>
            <a:ext cx="8368039" cy="4433906"/>
          </a:xfrm>
          <a:prstGeom prst="rect">
            <a:avLst/>
          </a:prstGeom>
          <a:noFill/>
        </p:spPr>
        <p:txBody>
          <a:bodyPr wrap="square" rtlCol="0">
            <a:spAutoFit/>
          </a:bodyPr>
          <a:lstStyle/>
          <a:p>
            <a:pPr lvl="0" algn="ctr" defTabSz="914400">
              <a:lnSpc>
                <a:spcPct val="150000"/>
              </a:lnSpc>
              <a:defRPr/>
            </a:pPr>
            <a:r>
              <a:rPr lang="en-US" sz="3200" dirty="0">
                <a:solidFill>
                  <a:schemeClr val="bg1"/>
                </a:solidFill>
              </a:rPr>
              <a:t>clarify the question </a:t>
            </a:r>
          </a:p>
          <a:p>
            <a:pPr lvl="0" algn="ctr" defTabSz="914400">
              <a:lnSpc>
                <a:spcPct val="150000"/>
              </a:lnSpc>
              <a:defRPr/>
            </a:pPr>
            <a:r>
              <a:rPr lang="en-US" sz="3200" dirty="0">
                <a:solidFill>
                  <a:schemeClr val="bg1"/>
                </a:solidFill>
              </a:rPr>
              <a:t>attempt to clarify </a:t>
            </a:r>
          </a:p>
          <a:p>
            <a:pPr lvl="0" algn="ctr" defTabSz="914400">
              <a:lnSpc>
                <a:spcPct val="150000"/>
              </a:lnSpc>
              <a:defRPr/>
            </a:pPr>
            <a:r>
              <a:rPr lang="en-US" sz="3200" dirty="0">
                <a:solidFill>
                  <a:schemeClr val="bg1"/>
                </a:solidFill>
              </a:rPr>
              <a:t>clarify your role</a:t>
            </a:r>
          </a:p>
          <a:p>
            <a:pPr lvl="0" algn="ctr" defTabSz="914400">
              <a:lnSpc>
                <a:spcPct val="150000"/>
              </a:lnSpc>
              <a:defRPr/>
            </a:pPr>
            <a:r>
              <a:rPr lang="en-US" sz="3200" dirty="0">
                <a:solidFill>
                  <a:schemeClr val="bg1"/>
                </a:solidFill>
              </a:rPr>
              <a:t>need to clarify </a:t>
            </a:r>
          </a:p>
          <a:p>
            <a:pPr lvl="0" algn="ctr" defTabSz="914400">
              <a:lnSpc>
                <a:spcPct val="150000"/>
              </a:lnSpc>
              <a:defRPr/>
            </a:pPr>
            <a:r>
              <a:rPr lang="en-US" sz="3200" dirty="0">
                <a:solidFill>
                  <a:schemeClr val="bg1"/>
                </a:solidFill>
              </a:rPr>
              <a:t>helpful to clarify </a:t>
            </a:r>
          </a:p>
          <a:p>
            <a:pPr lvl="0" algn="ctr" defTabSz="914400">
              <a:lnSpc>
                <a:spcPct val="150000"/>
              </a:lnSpc>
              <a:defRPr/>
            </a:pPr>
            <a:r>
              <a:rPr lang="en-US" sz="3200" dirty="0">
                <a:solidFill>
                  <a:schemeClr val="bg1"/>
                </a:solidFill>
              </a:rPr>
              <a:t>ask for clarification   </a:t>
            </a:r>
          </a:p>
        </p:txBody>
      </p:sp>
    </p:spTree>
    <p:extLst>
      <p:ext uri="{BB962C8B-B14F-4D97-AF65-F5344CB8AC3E}">
        <p14:creationId xmlns:p14="http://schemas.microsoft.com/office/powerpoint/2010/main" val="209111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Rate your Knowledge</a:t>
            </a:r>
          </a:p>
        </p:txBody>
      </p:sp>
      <p:sp>
        <p:nvSpPr>
          <p:cNvPr id="3" name="Content Placeholder 2"/>
          <p:cNvSpPr>
            <a:spLocks noGrp="1"/>
          </p:cNvSpPr>
          <p:nvPr>
            <p:ph idx="1"/>
          </p:nvPr>
        </p:nvSpPr>
        <p:spPr/>
        <p:txBody>
          <a:bodyPr/>
          <a:lstStyle/>
          <a:p>
            <a:pPr marL="0" indent="0">
              <a:buNone/>
            </a:pPr>
            <a:r>
              <a:rPr lang="en-US" dirty="0">
                <a:solidFill>
                  <a:schemeClr val="bg1"/>
                </a:solidFill>
              </a:rPr>
              <a:t>1- I don’t know it.</a:t>
            </a:r>
          </a:p>
          <a:p>
            <a:pPr marL="0" indent="0">
              <a:buNone/>
            </a:pPr>
            <a:endParaRPr lang="en-US" dirty="0">
              <a:solidFill>
                <a:schemeClr val="bg1"/>
              </a:solidFill>
            </a:endParaRPr>
          </a:p>
          <a:p>
            <a:pPr marL="0" indent="0">
              <a:buNone/>
            </a:pPr>
            <a:r>
              <a:rPr lang="en-US" dirty="0">
                <a:solidFill>
                  <a:schemeClr val="bg1"/>
                </a:solidFill>
              </a:rPr>
              <a:t>2- I’ve heard it, but I don’t know the meaning.</a:t>
            </a:r>
          </a:p>
          <a:p>
            <a:pPr marL="0" indent="0">
              <a:buNone/>
            </a:pPr>
            <a:endParaRPr lang="en-US" dirty="0">
              <a:solidFill>
                <a:schemeClr val="bg1"/>
              </a:solidFill>
            </a:endParaRPr>
          </a:p>
          <a:p>
            <a:pPr marL="0" indent="0">
              <a:buNone/>
            </a:pPr>
            <a:r>
              <a:rPr lang="en-US" dirty="0">
                <a:solidFill>
                  <a:schemeClr val="bg1"/>
                </a:solidFill>
              </a:rPr>
              <a:t>3- I can use it in a sentence.</a:t>
            </a:r>
          </a:p>
          <a:p>
            <a:pPr marL="0" indent="0">
              <a:buNone/>
            </a:pPr>
            <a:endParaRPr lang="en-US" dirty="0">
              <a:solidFill>
                <a:schemeClr val="bg1"/>
              </a:solidFill>
            </a:endParaRPr>
          </a:p>
          <a:p>
            <a:pPr marL="0" indent="0">
              <a:buNone/>
            </a:pPr>
            <a:r>
              <a:rPr lang="en-US" dirty="0">
                <a:solidFill>
                  <a:schemeClr val="bg1"/>
                </a:solidFill>
              </a:rPr>
              <a:t>4-  I can teach it to the class.   </a:t>
            </a:r>
          </a:p>
          <a:p>
            <a:pPr marL="0" indent="0">
              <a:buNone/>
            </a:pPr>
            <a:endParaRPr lang="en-US" dirty="0"/>
          </a:p>
        </p:txBody>
      </p:sp>
    </p:spTree>
    <p:extLst>
      <p:ext uri="{BB962C8B-B14F-4D97-AF65-F5344CB8AC3E}">
        <p14:creationId xmlns:p14="http://schemas.microsoft.com/office/powerpoint/2010/main" val="189118454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Berlin</Template>
  <TotalTime>448</TotalTime>
  <Words>1799</Words>
  <Application>Microsoft Office PowerPoint</Application>
  <PresentationFormat>On-screen Show (4:3)</PresentationFormat>
  <Paragraphs>137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Berlin</vt:lpstr>
      <vt:lpstr>Review  </vt:lpstr>
      <vt:lpstr>Rules</vt:lpstr>
      <vt:lpstr>Practice</vt:lpstr>
      <vt:lpstr>1.  Give an example of a prediction that a weatherman might make. </vt:lpstr>
      <vt:lpstr>2.  Give an example of a literal question you might ask someone you just met.</vt:lpstr>
      <vt:lpstr>3.  Give an example of a one sentence summary that you might see on a movie billboard about zombies. </vt:lpstr>
      <vt:lpstr>4.  What is an inference you can make if someone says they can’t keep their eyes open? </vt:lpstr>
      <vt:lpstr>clarify</vt:lpstr>
      <vt:lpstr>Rate your Knowledge</vt:lpstr>
      <vt:lpstr>clarify </vt:lpstr>
      <vt:lpstr>Example in the Workplace </vt:lpstr>
      <vt:lpstr>Example in School</vt:lpstr>
      <vt:lpstr>Let’s use Academic Language  in class!</vt:lpstr>
      <vt:lpstr>Clarification vs. Questioning</vt:lpstr>
      <vt:lpstr>Activity</vt:lpstr>
      <vt:lpstr>I need to have ________ clarified.   I don’t quite understand _____________.   Can you help me with that?   </vt:lpstr>
      <vt:lpstr>Possible Clarifications </vt:lpstr>
      <vt:lpstr>Using Google Images to Provide Clarification</vt:lpstr>
      <vt:lpstr>The contents of this presentation were developed under a State Personnel Development Grant (SPDG)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dc:title>
  <dc:creator>Lindsay Young</dc:creator>
  <cp:lastModifiedBy>alan w</cp:lastModifiedBy>
  <cp:revision>57</cp:revision>
  <dcterms:created xsi:type="dcterms:W3CDTF">2015-10-18T19:43:07Z</dcterms:created>
  <dcterms:modified xsi:type="dcterms:W3CDTF">2021-06-17T15:11:09Z</dcterms:modified>
</cp:coreProperties>
</file>