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1"/>
  </p:notesMasterIdLst>
  <p:sldIdLst>
    <p:sldId id="401" r:id="rId2"/>
    <p:sldId id="390" r:id="rId3"/>
    <p:sldId id="402" r:id="rId4"/>
    <p:sldId id="394" r:id="rId5"/>
    <p:sldId id="396" r:id="rId6"/>
    <p:sldId id="397" r:id="rId7"/>
    <p:sldId id="398" r:id="rId8"/>
    <p:sldId id="399" r:id="rId9"/>
    <p:sldId id="400" r:id="rId10"/>
    <p:sldId id="291" r:id="rId11"/>
    <p:sldId id="403" r:id="rId12"/>
    <p:sldId id="290" r:id="rId13"/>
    <p:sldId id="380" r:id="rId14"/>
    <p:sldId id="382" r:id="rId15"/>
    <p:sldId id="383" r:id="rId16"/>
    <p:sldId id="384" r:id="rId17"/>
    <p:sldId id="385" r:id="rId18"/>
    <p:sldId id="386"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1"/>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265B7-5109-44ED-9699-DBED89BEC706}" v="3" dt="2021-06-16T17:56:38.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1396"/>
  </p:normalViewPr>
  <p:slideViewPr>
    <p:cSldViewPr snapToGrid="0" snapToObjects="1">
      <p:cViewPr varScale="1">
        <p:scale>
          <a:sx n="109" d="100"/>
          <a:sy n="109" d="100"/>
        </p:scale>
        <p:origin x="11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w" userId="9a582faea0c79294" providerId="LiveId" clId="{585265B7-5109-44ED-9699-DBED89BEC706}"/>
    <pc:docChg chg="addSld modSld modMainMaster">
      <pc:chgData name="alan w" userId="9a582faea0c79294" providerId="LiveId" clId="{585265B7-5109-44ED-9699-DBED89BEC706}" dt="2021-06-16T18:15:40.268" v="1196" actId="13244"/>
      <pc:docMkLst>
        <pc:docMk/>
      </pc:docMkLst>
      <pc:sldChg chg="add">
        <pc:chgData name="alan w" userId="9a582faea0c79294" providerId="LiveId" clId="{585265B7-5109-44ED-9699-DBED89BEC706}" dt="2021-06-16T17:55:34.407" v="2"/>
        <pc:sldMkLst>
          <pc:docMk/>
          <pc:sldMk cId="1495760276" sldId="261"/>
        </pc:sldMkLst>
      </pc:sldChg>
      <pc:sldChg chg="modSp mod">
        <pc:chgData name="alan w" userId="9a582faea0c79294" providerId="LiveId" clId="{585265B7-5109-44ED-9699-DBED89BEC706}" dt="2021-06-16T18:15:40.268" v="1196" actId="13244"/>
        <pc:sldMkLst>
          <pc:docMk/>
          <pc:sldMk cId="268793515" sldId="290"/>
        </pc:sldMkLst>
        <pc:spChg chg="ord">
          <ac:chgData name="alan w" userId="9a582faea0c79294" providerId="LiveId" clId="{585265B7-5109-44ED-9699-DBED89BEC706}" dt="2021-06-16T18:15:35.556" v="1195" actId="13244"/>
          <ac:spMkLst>
            <pc:docMk/>
            <pc:sldMk cId="268793515" sldId="290"/>
            <ac:spMk id="2" creationId="{00000000-0000-0000-0000-000000000000}"/>
          </ac:spMkLst>
        </pc:spChg>
        <pc:spChg chg="ord">
          <ac:chgData name="alan w" userId="9a582faea0c79294" providerId="LiveId" clId="{585265B7-5109-44ED-9699-DBED89BEC706}" dt="2021-06-16T18:15:31.324" v="1194" actId="13244"/>
          <ac:spMkLst>
            <pc:docMk/>
            <pc:sldMk cId="268793515" sldId="290"/>
            <ac:spMk id="4" creationId="{00000000-0000-0000-0000-000000000000}"/>
          </ac:spMkLst>
        </pc:spChg>
        <pc:picChg chg="mod ord">
          <ac:chgData name="alan w" userId="9a582faea0c79294" providerId="LiveId" clId="{585265B7-5109-44ED-9699-DBED89BEC706}" dt="2021-06-16T18:15:40.268" v="1196" actId="13244"/>
          <ac:picMkLst>
            <pc:docMk/>
            <pc:sldMk cId="268793515" sldId="290"/>
            <ac:picMk id="6" creationId="{00000000-0000-0000-0000-000000000000}"/>
          </ac:picMkLst>
        </pc:picChg>
      </pc:sldChg>
      <pc:sldChg chg="modSp mod">
        <pc:chgData name="alan w" userId="9a582faea0c79294" providerId="LiveId" clId="{585265B7-5109-44ED-9699-DBED89BEC706}" dt="2021-06-16T18:09:10.289" v="502" actId="962"/>
        <pc:sldMkLst>
          <pc:docMk/>
          <pc:sldMk cId="491013376" sldId="382"/>
        </pc:sldMkLst>
        <pc:picChg chg="mod">
          <ac:chgData name="alan w" userId="9a582faea0c79294" providerId="LiveId" clId="{585265B7-5109-44ED-9699-DBED89BEC706}" dt="2021-06-16T18:09:10.289" v="502" actId="962"/>
          <ac:picMkLst>
            <pc:docMk/>
            <pc:sldMk cId="491013376" sldId="382"/>
            <ac:picMk id="4" creationId="{00000000-0000-0000-0000-000000000000}"/>
          </ac:picMkLst>
        </pc:picChg>
      </pc:sldChg>
      <pc:sldChg chg="modSp mod">
        <pc:chgData name="alan w" userId="9a582faea0c79294" providerId="LiveId" clId="{585265B7-5109-44ED-9699-DBED89BEC706}" dt="2021-06-16T18:09:40.555" v="608" actId="962"/>
        <pc:sldMkLst>
          <pc:docMk/>
          <pc:sldMk cId="1829638658" sldId="383"/>
        </pc:sldMkLst>
        <pc:picChg chg="mod">
          <ac:chgData name="alan w" userId="9a582faea0c79294" providerId="LiveId" clId="{585265B7-5109-44ED-9699-DBED89BEC706}" dt="2021-06-16T18:09:40.555" v="608" actId="962"/>
          <ac:picMkLst>
            <pc:docMk/>
            <pc:sldMk cId="1829638658" sldId="383"/>
            <ac:picMk id="4" creationId="{00000000-0000-0000-0000-000000000000}"/>
          </ac:picMkLst>
        </pc:picChg>
      </pc:sldChg>
      <pc:sldChg chg="modSp mod">
        <pc:chgData name="alan w" userId="9a582faea0c79294" providerId="LiveId" clId="{585265B7-5109-44ED-9699-DBED89BEC706}" dt="2021-06-16T18:10:40.805" v="1032" actId="962"/>
        <pc:sldMkLst>
          <pc:docMk/>
          <pc:sldMk cId="918583613" sldId="384"/>
        </pc:sldMkLst>
        <pc:picChg chg="mod">
          <ac:chgData name="alan w" userId="9a582faea0c79294" providerId="LiveId" clId="{585265B7-5109-44ED-9699-DBED89BEC706}" dt="2021-06-16T18:10:40.805" v="1032" actId="962"/>
          <ac:picMkLst>
            <pc:docMk/>
            <pc:sldMk cId="918583613" sldId="384"/>
            <ac:picMk id="4" creationId="{00000000-0000-0000-0000-000000000000}"/>
          </ac:picMkLst>
        </pc:picChg>
      </pc:sldChg>
      <pc:sldChg chg="modSp mod">
        <pc:chgData name="alan w" userId="9a582faea0c79294" providerId="LiveId" clId="{585265B7-5109-44ED-9699-DBED89BEC706}" dt="2021-06-16T18:11:13.718" v="1176" actId="962"/>
        <pc:sldMkLst>
          <pc:docMk/>
          <pc:sldMk cId="1457235605" sldId="386"/>
        </pc:sldMkLst>
        <pc:picChg chg="mod">
          <ac:chgData name="alan w" userId="9a582faea0c79294" providerId="LiveId" clId="{585265B7-5109-44ED-9699-DBED89BEC706}" dt="2021-06-16T18:11:13.718" v="1176" actId="962"/>
          <ac:picMkLst>
            <pc:docMk/>
            <pc:sldMk cId="1457235605" sldId="386"/>
            <ac:picMk id="4" creationId="{00000000-0000-0000-0000-000000000000}"/>
          </ac:picMkLst>
        </pc:picChg>
      </pc:sldChg>
      <pc:sldChg chg="modSp mod">
        <pc:chgData name="alan w" userId="9a582faea0c79294" providerId="LiveId" clId="{585265B7-5109-44ED-9699-DBED89BEC706}" dt="2021-06-16T18:07:52.207" v="220" actId="962"/>
        <pc:sldMkLst>
          <pc:docMk/>
          <pc:sldMk cId="2111350649" sldId="396"/>
        </pc:sldMkLst>
        <pc:picChg chg="mod">
          <ac:chgData name="alan w" userId="9a582faea0c79294" providerId="LiveId" clId="{585265B7-5109-44ED-9699-DBED89BEC706}" dt="2021-06-16T18:07:52.207" v="220" actId="962"/>
          <ac:picMkLst>
            <pc:docMk/>
            <pc:sldMk cId="2111350649" sldId="396"/>
            <ac:picMk id="4" creationId="{00000000-0000-0000-0000-000000000000}"/>
          </ac:picMkLst>
        </pc:picChg>
      </pc:sldChg>
      <pc:sldChg chg="modSp mod">
        <pc:chgData name="alan w" userId="9a582faea0c79294" providerId="LiveId" clId="{585265B7-5109-44ED-9699-DBED89BEC706}" dt="2021-06-16T18:14:05.653" v="1189" actId="13244"/>
        <pc:sldMkLst>
          <pc:docMk/>
          <pc:sldMk cId="886527931" sldId="397"/>
        </pc:sldMkLst>
        <pc:spChg chg="ord">
          <ac:chgData name="alan w" userId="9a582faea0c79294" providerId="LiveId" clId="{585265B7-5109-44ED-9699-DBED89BEC706}" dt="2021-06-16T18:13:56.796" v="1183" actId="13244"/>
          <ac:spMkLst>
            <pc:docMk/>
            <pc:sldMk cId="886527931" sldId="397"/>
            <ac:spMk id="2" creationId="{00000000-0000-0000-0000-000000000000}"/>
          </ac:spMkLst>
        </pc:spChg>
        <pc:spChg chg="ord">
          <ac:chgData name="alan w" userId="9a582faea0c79294" providerId="LiveId" clId="{585265B7-5109-44ED-9699-DBED89BEC706}" dt="2021-06-16T18:14:00.101" v="1185" actId="13244"/>
          <ac:spMkLst>
            <pc:docMk/>
            <pc:sldMk cId="886527931" sldId="397"/>
            <ac:spMk id="3" creationId="{00000000-0000-0000-0000-000000000000}"/>
          </ac:spMkLst>
        </pc:spChg>
        <pc:spChg chg="ord">
          <ac:chgData name="alan w" userId="9a582faea0c79294" providerId="LiveId" clId="{585265B7-5109-44ED-9699-DBED89BEC706}" dt="2021-06-16T18:13:58.396" v="1184" actId="13244"/>
          <ac:spMkLst>
            <pc:docMk/>
            <pc:sldMk cId="886527931" sldId="397"/>
            <ac:spMk id="6" creationId="{00000000-0000-0000-0000-000000000000}"/>
          </ac:spMkLst>
        </pc:spChg>
        <pc:spChg chg="mod ord">
          <ac:chgData name="alan w" userId="9a582faea0c79294" providerId="LiveId" clId="{585265B7-5109-44ED-9699-DBED89BEC706}" dt="2021-06-16T18:14:01.460" v="1186" actId="13244"/>
          <ac:spMkLst>
            <pc:docMk/>
            <pc:sldMk cId="886527931" sldId="397"/>
            <ac:spMk id="9" creationId="{00000000-0000-0000-0000-000000000000}"/>
          </ac:spMkLst>
        </pc:spChg>
        <pc:spChg chg="ord">
          <ac:chgData name="alan w" userId="9a582faea0c79294" providerId="LiveId" clId="{585265B7-5109-44ED-9699-DBED89BEC706}" dt="2021-06-16T18:14:05.653" v="1189" actId="13244"/>
          <ac:spMkLst>
            <pc:docMk/>
            <pc:sldMk cId="886527931" sldId="397"/>
            <ac:spMk id="10" creationId="{00000000-0000-0000-0000-000000000000}"/>
          </ac:spMkLst>
        </pc:spChg>
        <pc:spChg chg="mod ord">
          <ac:chgData name="alan w" userId="9a582faea0c79294" providerId="LiveId" clId="{585265B7-5109-44ED-9699-DBED89BEC706}" dt="2021-06-16T18:14:04.374" v="1188" actId="13244"/>
          <ac:spMkLst>
            <pc:docMk/>
            <pc:sldMk cId="886527931" sldId="397"/>
            <ac:spMk id="13" creationId="{00000000-0000-0000-0000-000000000000}"/>
          </ac:spMkLst>
        </pc:spChg>
        <pc:picChg chg="mod ord">
          <ac:chgData name="alan w" userId="9a582faea0c79294" providerId="LiveId" clId="{585265B7-5109-44ED-9699-DBED89BEC706}" dt="2021-06-16T18:14:02.868" v="1187" actId="13244"/>
          <ac:picMkLst>
            <pc:docMk/>
            <pc:sldMk cId="886527931" sldId="397"/>
            <ac:picMk id="4" creationId="{00000000-0000-0000-0000-000000000000}"/>
          </ac:picMkLst>
        </pc:picChg>
      </pc:sldChg>
      <pc:sldChg chg="modSp mod">
        <pc:chgData name="alan w" userId="9a582faea0c79294" providerId="LiveId" clId="{585265B7-5109-44ED-9699-DBED89BEC706}" dt="2021-06-16T18:14:38.964" v="1193" actId="13244"/>
        <pc:sldMkLst>
          <pc:docMk/>
          <pc:sldMk cId="657468096" sldId="398"/>
        </pc:sldMkLst>
        <pc:spChg chg="ord">
          <ac:chgData name="alan w" userId="9a582faea0c79294" providerId="LiveId" clId="{585265B7-5109-44ED-9699-DBED89BEC706}" dt="2021-06-16T18:14:38.964" v="1193" actId="13244"/>
          <ac:spMkLst>
            <pc:docMk/>
            <pc:sldMk cId="657468096" sldId="398"/>
            <ac:spMk id="6" creationId="{00000000-0000-0000-0000-000000000000}"/>
          </ac:spMkLst>
        </pc:spChg>
        <pc:spChg chg="mod ord">
          <ac:chgData name="alan w" userId="9a582faea0c79294" providerId="LiveId" clId="{585265B7-5109-44ED-9699-DBED89BEC706}" dt="2021-06-16T18:14:34.284" v="1191" actId="13244"/>
          <ac:spMkLst>
            <pc:docMk/>
            <pc:sldMk cId="657468096" sldId="398"/>
            <ac:spMk id="9" creationId="{00000000-0000-0000-0000-000000000000}"/>
          </ac:spMkLst>
        </pc:spChg>
        <pc:spChg chg="mod ord">
          <ac:chgData name="alan w" userId="9a582faea0c79294" providerId="LiveId" clId="{585265B7-5109-44ED-9699-DBED89BEC706}" dt="2021-06-16T18:14:36.340" v="1192" actId="13244"/>
          <ac:spMkLst>
            <pc:docMk/>
            <pc:sldMk cId="657468096" sldId="398"/>
            <ac:spMk id="13" creationId="{00000000-0000-0000-0000-000000000000}"/>
          </ac:spMkLst>
        </pc:spChg>
        <pc:picChg chg="mod">
          <ac:chgData name="alan w" userId="9a582faea0c79294" providerId="LiveId" clId="{585265B7-5109-44ED-9699-DBED89BEC706}" dt="2021-06-16T18:08:16.349" v="226" actId="962"/>
          <ac:picMkLst>
            <pc:docMk/>
            <pc:sldMk cId="657468096" sldId="398"/>
            <ac:picMk id="4" creationId="{00000000-0000-0000-0000-000000000000}"/>
          </ac:picMkLst>
        </pc:picChg>
      </pc:sldChg>
      <pc:sldChg chg="modSp mod">
        <pc:chgData name="alan w" userId="9a582faea0c79294" providerId="LiveId" clId="{585265B7-5109-44ED-9699-DBED89BEC706}" dt="2021-06-16T18:14:15.108" v="1190" actId="13244"/>
        <pc:sldMkLst>
          <pc:docMk/>
          <pc:sldMk cId="1372613445" sldId="400"/>
        </pc:sldMkLst>
        <pc:spChg chg="ord">
          <ac:chgData name="alan w" userId="9a582faea0c79294" providerId="LiveId" clId="{585265B7-5109-44ED-9699-DBED89BEC706}" dt="2021-06-16T18:14:15.108" v="1190" actId="13244"/>
          <ac:spMkLst>
            <pc:docMk/>
            <pc:sldMk cId="1372613445" sldId="400"/>
            <ac:spMk id="6" creationId="{00000000-0000-0000-0000-000000000000}"/>
          </ac:spMkLst>
        </pc:spChg>
        <pc:picChg chg="mod">
          <ac:chgData name="alan w" userId="9a582faea0c79294" providerId="LiveId" clId="{585265B7-5109-44ED-9699-DBED89BEC706}" dt="2021-06-16T18:08:22.802" v="230" actId="962"/>
          <ac:picMkLst>
            <pc:docMk/>
            <pc:sldMk cId="1372613445" sldId="400"/>
            <ac:picMk id="4" creationId="{00000000-0000-0000-0000-000000000000}"/>
          </ac:picMkLst>
        </pc:picChg>
      </pc:sldChg>
      <pc:sldMasterChg chg="addSp modSp mod">
        <pc:chgData name="alan w" userId="9a582faea0c79294" providerId="LiveId" clId="{585265B7-5109-44ED-9699-DBED89BEC706}" dt="2021-06-16T17:55:54.297" v="32" actId="962"/>
        <pc:sldMasterMkLst>
          <pc:docMk/>
          <pc:sldMasterMk cId="549116342" sldId="2147483678"/>
        </pc:sldMasterMkLst>
        <pc:picChg chg="add mod">
          <ac:chgData name="alan w" userId="9a582faea0c79294" providerId="LiveId" clId="{585265B7-5109-44ED-9699-DBED89BEC706}" dt="2021-06-16T17:55:54.297" v="32" actId="962"/>
          <ac:picMkLst>
            <pc:docMk/>
            <pc:sldMasterMk cId="549116342" sldId="2147483678"/>
            <ac:picMk id="7" creationId="{DD1B5802-B156-4C27-9449-7DC3C765BB52}"/>
          </ac:picMkLst>
        </pc:picChg>
      </pc:sldMasterChg>
    </pc:docChg>
  </pc:docChgLst>
  <pc:docChgLst>
    <pc:chgData name="Lindsay Young" clId="Web-{E7AD4D3A-ECA5-4004-A64C-94D13D477452}"/>
    <pc:docChg chg="modSld">
      <pc:chgData name="Lindsay Young" userId="" providerId="" clId="Web-{E7AD4D3A-ECA5-4004-A64C-94D13D477452}" dt="2021-06-12T19:16:05.674" v="105"/>
      <pc:docMkLst>
        <pc:docMk/>
      </pc:docMkLst>
      <pc:sldChg chg="modSp">
        <pc:chgData name="Lindsay Young" userId="" providerId="" clId="Web-{E7AD4D3A-ECA5-4004-A64C-94D13D477452}" dt="2021-06-12T19:13:59.354" v="59" actId="1076"/>
        <pc:sldMkLst>
          <pc:docMk/>
          <pc:sldMk cId="268793515" sldId="290"/>
        </pc:sldMkLst>
        <pc:spChg chg="mod">
          <ac:chgData name="Lindsay Young" userId="" providerId="" clId="Web-{E7AD4D3A-ECA5-4004-A64C-94D13D477452}" dt="2021-06-12T19:13:59.354" v="59" actId="1076"/>
          <ac:spMkLst>
            <pc:docMk/>
            <pc:sldMk cId="268793515" sldId="290"/>
            <ac:spMk id="2" creationId="{00000000-0000-0000-0000-000000000000}"/>
          </ac:spMkLst>
        </pc:spChg>
      </pc:sldChg>
      <pc:sldChg chg="modSp modNotes">
        <pc:chgData name="Lindsay Young" userId="" providerId="" clId="Web-{E7AD4D3A-ECA5-4004-A64C-94D13D477452}" dt="2021-06-12T19:13:39.113" v="58" actId="20577"/>
        <pc:sldMkLst>
          <pc:docMk/>
          <pc:sldMk cId="246783763" sldId="291"/>
        </pc:sldMkLst>
        <pc:spChg chg="mod">
          <ac:chgData name="Lindsay Young" userId="" providerId="" clId="Web-{E7AD4D3A-ECA5-4004-A64C-94D13D477452}" dt="2021-06-12T19:13:39.113" v="58" actId="20577"/>
          <ac:spMkLst>
            <pc:docMk/>
            <pc:sldMk cId="246783763" sldId="291"/>
            <ac:spMk id="3" creationId="{00000000-0000-0000-0000-000000000000}"/>
          </ac:spMkLst>
        </pc:spChg>
      </pc:sldChg>
      <pc:sldChg chg="delSp modSp modNotes">
        <pc:chgData name="Lindsay Young" userId="" providerId="" clId="Web-{E7AD4D3A-ECA5-4004-A64C-94D13D477452}" dt="2021-06-12T19:14:39.466" v="65"/>
        <pc:sldMkLst>
          <pc:docMk/>
          <pc:sldMk cId="1480621053" sldId="380"/>
        </pc:sldMkLst>
        <pc:spChg chg="mod">
          <ac:chgData name="Lindsay Young" userId="" providerId="" clId="Web-{E7AD4D3A-ECA5-4004-A64C-94D13D477452}" dt="2021-06-12T19:14:17.558" v="61" actId="14100"/>
          <ac:spMkLst>
            <pc:docMk/>
            <pc:sldMk cId="1480621053" sldId="380"/>
            <ac:spMk id="3" creationId="{00000000-0000-0000-0000-000000000000}"/>
          </ac:spMkLst>
        </pc:spChg>
        <pc:picChg chg="del">
          <ac:chgData name="Lindsay Young" userId="" providerId="" clId="Web-{E7AD4D3A-ECA5-4004-A64C-94D13D477452}" dt="2021-06-12T19:14:19.355" v="62"/>
          <ac:picMkLst>
            <pc:docMk/>
            <pc:sldMk cId="1480621053" sldId="380"/>
            <ac:picMk id="4" creationId="{00000000-0000-0000-0000-000000000000}"/>
          </ac:picMkLst>
        </pc:picChg>
      </pc:sldChg>
      <pc:sldChg chg="modNotes">
        <pc:chgData name="Lindsay Young" userId="" providerId="" clId="Web-{E7AD4D3A-ECA5-4004-A64C-94D13D477452}" dt="2021-06-12T19:15:25.281" v="71"/>
        <pc:sldMkLst>
          <pc:docMk/>
          <pc:sldMk cId="491013376" sldId="382"/>
        </pc:sldMkLst>
      </pc:sldChg>
      <pc:sldChg chg="modNotes">
        <pc:chgData name="Lindsay Young" userId="" providerId="" clId="Web-{E7AD4D3A-ECA5-4004-A64C-94D13D477452}" dt="2021-06-12T19:15:45.376" v="76"/>
        <pc:sldMkLst>
          <pc:docMk/>
          <pc:sldMk cId="1829638658" sldId="383"/>
        </pc:sldMkLst>
      </pc:sldChg>
      <pc:sldChg chg="modNotes">
        <pc:chgData name="Lindsay Young" userId="" providerId="" clId="Web-{E7AD4D3A-ECA5-4004-A64C-94D13D477452}" dt="2021-06-12T19:15:54.049" v="87"/>
        <pc:sldMkLst>
          <pc:docMk/>
          <pc:sldMk cId="918583613" sldId="384"/>
        </pc:sldMkLst>
      </pc:sldChg>
      <pc:sldChg chg="modNotes">
        <pc:chgData name="Lindsay Young" userId="" providerId="" clId="Web-{E7AD4D3A-ECA5-4004-A64C-94D13D477452}" dt="2021-06-12T19:16:05.674" v="105"/>
        <pc:sldMkLst>
          <pc:docMk/>
          <pc:sldMk cId="374845408" sldId="385"/>
        </pc:sldMkLst>
      </pc:sldChg>
      <pc:sldChg chg="modNotes">
        <pc:chgData name="Lindsay Young" userId="" providerId="" clId="Web-{E7AD4D3A-ECA5-4004-A64C-94D13D477452}" dt="2021-06-12T19:09:19.284" v="13"/>
        <pc:sldMkLst>
          <pc:docMk/>
          <pc:sldMk cId="1246269220" sldId="390"/>
        </pc:sldMkLst>
      </pc:sldChg>
      <pc:sldChg chg="modNotes">
        <pc:chgData name="Lindsay Young" userId="" providerId="" clId="Web-{E7AD4D3A-ECA5-4004-A64C-94D13D477452}" dt="2021-06-12T19:09:49.395" v="18"/>
        <pc:sldMkLst>
          <pc:docMk/>
          <pc:sldMk cId="354623086" sldId="394"/>
        </pc:sldMkLst>
      </pc:sldChg>
      <pc:sldChg chg="modSp">
        <pc:chgData name="Lindsay Young" userId="" providerId="" clId="Web-{E7AD4D3A-ECA5-4004-A64C-94D13D477452}" dt="2021-06-12T19:10:58.010" v="23" actId="20577"/>
        <pc:sldMkLst>
          <pc:docMk/>
          <pc:sldMk cId="657468096" sldId="398"/>
        </pc:sldMkLst>
        <pc:spChg chg="mod">
          <ac:chgData name="Lindsay Young" userId="" providerId="" clId="Web-{E7AD4D3A-ECA5-4004-A64C-94D13D477452}" dt="2021-06-12T19:10:58.010" v="23" actId="20577"/>
          <ac:spMkLst>
            <pc:docMk/>
            <pc:sldMk cId="657468096" sldId="398"/>
            <ac:spMk id="6" creationId="{00000000-0000-0000-0000-000000000000}"/>
          </ac:spMkLst>
        </pc:spChg>
      </pc:sldChg>
      <pc:sldChg chg="modSp modNotes">
        <pc:chgData name="Lindsay Young" userId="" providerId="" clId="Web-{E7AD4D3A-ECA5-4004-A64C-94D13D477452}" dt="2021-06-12T19:11:52.857" v="34"/>
        <pc:sldMkLst>
          <pc:docMk/>
          <pc:sldMk cId="196966272" sldId="399"/>
        </pc:sldMkLst>
        <pc:spChg chg="mod">
          <ac:chgData name="Lindsay Young" userId="" providerId="" clId="Web-{E7AD4D3A-ECA5-4004-A64C-94D13D477452}" dt="2021-06-12T19:11:17.808" v="26" actId="20577"/>
          <ac:spMkLst>
            <pc:docMk/>
            <pc:sldMk cId="196966272" sldId="399"/>
            <ac:spMk id="3" creationId="{00000000-0000-0000-0000-000000000000}"/>
          </ac:spMkLst>
        </pc:spChg>
      </pc:sldChg>
      <pc:sldChg chg="modNotes">
        <pc:chgData name="Lindsay Young" userId="" providerId="" clId="Web-{E7AD4D3A-ECA5-4004-A64C-94D13D477452}" dt="2021-06-12T19:13:17.174" v="53"/>
        <pc:sldMkLst>
          <pc:docMk/>
          <pc:sldMk cId="1372613445" sldId="400"/>
        </pc:sldMkLst>
      </pc:sldChg>
      <pc:sldChg chg="modNotes">
        <pc:chgData name="Lindsay Young" userId="" providerId="" clId="Web-{E7AD4D3A-ECA5-4004-A64C-94D13D477452}" dt="2021-06-12T19:09:00.455" v="0"/>
        <pc:sldMkLst>
          <pc:docMk/>
          <pc:sldMk cId="306537459" sldId="4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E334CE-7D79-9F4F-AF39-07812634BBCA}" type="datetimeFigureOut">
              <a:rPr lang="en-US" smtClean="0"/>
              <a:t>6/16/2021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BBB62-1976-E744-A024-4A04C14082C8}" type="slidenum">
              <a:rPr lang="en-US" smtClean="0"/>
              <a:t>‹#›</a:t>
            </a:fld>
            <a:endParaRPr lang="en-US"/>
          </a:p>
        </p:txBody>
      </p:sp>
    </p:spTree>
    <p:extLst>
      <p:ext uri="{BB962C8B-B14F-4D97-AF65-F5344CB8AC3E}">
        <p14:creationId xmlns:p14="http://schemas.microsoft.com/office/powerpoint/2010/main" val="5077775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1" baseline="0" dirty="0"/>
              <a:t> </a:t>
            </a:r>
            <a:r>
              <a:rPr lang="en-US" dirty="0"/>
              <a:t>Today</a:t>
            </a:r>
            <a:r>
              <a:rPr lang="en-US" baseline="0" dirty="0"/>
              <a:t> we’re going to work on the comprehension strategy of </a:t>
            </a:r>
            <a:r>
              <a:rPr lang="en-US" dirty="0"/>
              <a:t>questioning</a:t>
            </a:r>
            <a:r>
              <a:rPr lang="en-US" baseline="0" dirty="0"/>
              <a:t>.</a:t>
            </a:r>
            <a:r>
              <a:rPr lang="en-US" dirty="0"/>
              <a:t> </a:t>
            </a:r>
          </a:p>
        </p:txBody>
      </p:sp>
      <p:sp>
        <p:nvSpPr>
          <p:cNvPr id="4" name="Slide Number Placeholder 3"/>
          <p:cNvSpPr>
            <a:spLocks noGrp="1"/>
          </p:cNvSpPr>
          <p:nvPr>
            <p:ph type="sldNum" sz="quarter" idx="10"/>
          </p:nvPr>
        </p:nvSpPr>
        <p:spPr/>
        <p:txBody>
          <a:bodyPr/>
          <a:lstStyle/>
          <a:p>
            <a:fld id="{EF0CEADE-2030-E346-BCBD-E9778D3DE164}" type="slidenum">
              <a:rPr lang="en-US" smtClean="0"/>
              <a:t>1</a:t>
            </a:fld>
            <a:endParaRPr lang="en-US"/>
          </a:p>
        </p:txBody>
      </p:sp>
    </p:spTree>
    <p:extLst>
      <p:ext uri="{BB962C8B-B14F-4D97-AF65-F5344CB8AC3E}">
        <p14:creationId xmlns:p14="http://schemas.microsoft.com/office/powerpoint/2010/main" val="161804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1" baseline="0" dirty="0"/>
              <a:t> </a:t>
            </a:r>
            <a:r>
              <a:rPr lang="en-US" baseline="0" dirty="0"/>
              <a:t>Now we’re going to look at another type of </a:t>
            </a:r>
            <a:r>
              <a:rPr lang="en-US" dirty="0"/>
              <a:t>question-- an </a:t>
            </a:r>
            <a:r>
              <a:rPr lang="en-US" baseline="0" dirty="0"/>
              <a:t>inferential question.</a:t>
            </a:r>
            <a:r>
              <a:rPr lang="en-US" dirty="0"/>
              <a:t> </a:t>
            </a:r>
            <a:r>
              <a:rPr lang="en-US" baseline="0" dirty="0"/>
              <a:t> Everyone say inferential.</a:t>
            </a:r>
            <a:r>
              <a:rPr lang="en-US" dirty="0"/>
              <a:t> </a:t>
            </a:r>
            <a:r>
              <a:rPr lang="en-US" baseline="0" dirty="0"/>
              <a:t> When you ask someone an inferential question you are asking them to make an inference.</a:t>
            </a:r>
            <a:r>
              <a:rPr lang="en-US" dirty="0"/>
              <a:t> </a:t>
            </a:r>
            <a:r>
              <a:rPr lang="en-US" baseline="0" dirty="0"/>
              <a:t> Please repeat that.</a:t>
            </a:r>
            <a:r>
              <a:rPr lang="en-US" dirty="0"/>
              <a:t>  </a:t>
            </a:r>
            <a:endParaRPr lang="en-US" baseline="0" dirty="0"/>
          </a:p>
          <a:p>
            <a:r>
              <a:rPr lang="en-US" b="1" baseline="0" dirty="0"/>
              <a:t>Do:  </a:t>
            </a:r>
            <a:r>
              <a:rPr lang="en-US" baseline="0" dirty="0"/>
              <a:t>Go one by one and have students repeat.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10</a:t>
            </a:fld>
            <a:endParaRPr lang="en-US"/>
          </a:p>
        </p:txBody>
      </p:sp>
    </p:spTree>
    <p:extLst>
      <p:ext uri="{BB962C8B-B14F-4D97-AF65-F5344CB8AC3E}">
        <p14:creationId xmlns:p14="http://schemas.microsoft.com/office/powerpoint/2010/main" val="90514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How well do you know this word?</a:t>
            </a:r>
            <a:r>
              <a:rPr lang="en-US" baseline="0" dirty="0"/>
              <a:t>  </a:t>
            </a:r>
          </a:p>
          <a:p>
            <a:endParaRPr lang="en-US" baseline="0" dirty="0"/>
          </a:p>
          <a:p>
            <a:r>
              <a:rPr lang="en-US" b="1" baseline="0" dirty="0"/>
              <a:t>Do:  </a:t>
            </a:r>
            <a:r>
              <a:rPr lang="en-US" baseline="0" dirty="0"/>
              <a:t>Read the ranking system, have students hold up a finger that represents their knowledge. </a:t>
            </a:r>
          </a:p>
          <a:p>
            <a:endParaRPr lang="en-US" baseline="0" dirty="0"/>
          </a:p>
          <a:p>
            <a:r>
              <a:rPr lang="en-US" b="1" baseline="0" dirty="0"/>
              <a:t>Say:  </a:t>
            </a:r>
            <a:r>
              <a:rPr lang="en-US" baseline="0" dirty="0"/>
              <a:t>Okay, I see some different numbers let’s get everyone to a 4! </a:t>
            </a:r>
            <a:endParaRPr lang="en-US" dirty="0"/>
          </a:p>
        </p:txBody>
      </p:sp>
      <p:sp>
        <p:nvSpPr>
          <p:cNvPr id="4" name="Slide Number Placeholder 3"/>
          <p:cNvSpPr>
            <a:spLocks noGrp="1"/>
          </p:cNvSpPr>
          <p:nvPr>
            <p:ph type="sldNum" sz="quarter" idx="10"/>
          </p:nvPr>
        </p:nvSpPr>
        <p:spPr/>
        <p:txBody>
          <a:bodyPr/>
          <a:lstStyle/>
          <a:p>
            <a:fld id="{EF0CEADE-2030-E346-BCBD-E9778D3DE164}" type="slidenum">
              <a:rPr lang="en-US" smtClean="0"/>
              <a:t>11</a:t>
            </a:fld>
            <a:endParaRPr lang="en-US"/>
          </a:p>
        </p:txBody>
      </p:sp>
    </p:spTree>
    <p:extLst>
      <p:ext uri="{BB962C8B-B14F-4D97-AF65-F5344CB8AC3E}">
        <p14:creationId xmlns:p14="http://schemas.microsoft.com/office/powerpoint/2010/main" val="90983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a:t>
            </a:r>
            <a:r>
              <a:rPr lang="en-US" dirty="0"/>
              <a:t>Read definition and engage students with example prompt. </a:t>
            </a:r>
          </a:p>
        </p:txBody>
      </p:sp>
      <p:sp>
        <p:nvSpPr>
          <p:cNvPr id="4" name="Slide Number Placeholder 3"/>
          <p:cNvSpPr>
            <a:spLocks noGrp="1"/>
          </p:cNvSpPr>
          <p:nvPr>
            <p:ph type="sldNum" sz="quarter" idx="10"/>
          </p:nvPr>
        </p:nvSpPr>
        <p:spPr/>
        <p:txBody>
          <a:bodyPr/>
          <a:lstStyle/>
          <a:p>
            <a:fld id="{C9BBBB62-1976-E744-A024-4A04C14082C8}" type="slidenum">
              <a:rPr lang="en-US" smtClean="0"/>
              <a:t>12</a:t>
            </a:fld>
            <a:endParaRPr lang="en-US"/>
          </a:p>
        </p:txBody>
      </p:sp>
    </p:spTree>
    <p:extLst>
      <p:ext uri="{BB962C8B-B14F-4D97-AF65-F5344CB8AC3E}">
        <p14:creationId xmlns:p14="http://schemas.microsoft.com/office/powerpoint/2010/main" val="1185765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Okay we are going to do an activity. (please note there are many ways to do this, but here is one possible way).  </a:t>
            </a:r>
          </a:p>
          <a:p>
            <a:r>
              <a:rPr lang="en-US" dirty="0"/>
              <a:t> </a:t>
            </a:r>
            <a:r>
              <a:rPr lang="en-US" baseline="0" dirty="0"/>
              <a:t>Please get into partners, and decide who is partner a and who is partner b.</a:t>
            </a:r>
            <a:r>
              <a:rPr lang="en-US" dirty="0"/>
              <a:t> </a:t>
            </a:r>
            <a:r>
              <a:rPr lang="en-US" baseline="0" dirty="0"/>
              <a:t> I will give you 30 seconds.</a:t>
            </a:r>
            <a:r>
              <a:rPr lang="en-US" dirty="0"/>
              <a:t> </a:t>
            </a:r>
            <a:r>
              <a:rPr lang="en-US" baseline="0" dirty="0"/>
              <a:t> Okay, partner a’s raise your hands.</a:t>
            </a:r>
            <a:r>
              <a:rPr lang="en-US" dirty="0"/>
              <a:t> </a:t>
            </a:r>
            <a:r>
              <a:rPr lang="en-US" baseline="0" dirty="0"/>
              <a:t> Partner b’s raise your hands.</a:t>
            </a:r>
            <a:r>
              <a:rPr lang="en-US" dirty="0"/>
              <a:t> </a:t>
            </a:r>
            <a:r>
              <a:rPr lang="en-US" baseline="0" dirty="0"/>
              <a:t> I’m going to show you a picture with a statement and partner a, you are going to tell partner b if it’s literal or inferential. So let’s all practice these sentence frames:</a:t>
            </a:r>
            <a:r>
              <a:rPr lang="en-US" dirty="0"/>
              <a:t> </a:t>
            </a:r>
            <a:r>
              <a:rPr lang="en-US" baseline="0" dirty="0"/>
              <a:t> (read together chorally and have groups of </a:t>
            </a:r>
            <a:r>
              <a:rPr lang="en-US" dirty="0"/>
              <a:t>students </a:t>
            </a:r>
            <a:r>
              <a:rPr lang="en-US" baseline="0" dirty="0"/>
              <a:t>say them aloud).</a:t>
            </a:r>
            <a:r>
              <a:rPr lang="en-US" dirty="0"/>
              <a:t> </a:t>
            </a:r>
            <a:r>
              <a:rPr lang="en-US" baseline="0" dirty="0"/>
              <a:t> Okay, let’s do this first one together.</a:t>
            </a:r>
            <a:r>
              <a:rPr lang="en-US" dirty="0"/>
              <a:t>  </a:t>
            </a:r>
          </a:p>
        </p:txBody>
      </p:sp>
      <p:sp>
        <p:nvSpPr>
          <p:cNvPr id="4" name="Slide Number Placeholder 3"/>
          <p:cNvSpPr>
            <a:spLocks noGrp="1"/>
          </p:cNvSpPr>
          <p:nvPr>
            <p:ph type="sldNum" sz="quarter" idx="10"/>
          </p:nvPr>
        </p:nvSpPr>
        <p:spPr/>
        <p:txBody>
          <a:bodyPr/>
          <a:lstStyle/>
          <a:p>
            <a:fld id="{C9BBBB62-1976-E744-A024-4A04C14082C8}" type="slidenum">
              <a:rPr lang="en-US" smtClean="0"/>
              <a:t>13</a:t>
            </a:fld>
            <a:endParaRPr lang="en-US"/>
          </a:p>
        </p:txBody>
      </p:sp>
    </p:spTree>
    <p:extLst>
      <p:ext uri="{BB962C8B-B14F-4D97-AF65-F5344CB8AC3E}">
        <p14:creationId xmlns:p14="http://schemas.microsoft.com/office/powerpoint/2010/main" val="212868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1" baseline="0" dirty="0"/>
              <a:t> </a:t>
            </a:r>
            <a:r>
              <a:rPr lang="en-US" baseline="0" dirty="0"/>
              <a:t>(Click animation) okay partner </a:t>
            </a:r>
            <a:r>
              <a:rPr lang="en-US" baseline="0" dirty="0" err="1"/>
              <a:t>a</a:t>
            </a:r>
            <a:r>
              <a:rPr lang="en-US" baseline="0" dirty="0"/>
              <a:t> it says “she is shy.”</a:t>
            </a:r>
            <a:r>
              <a:rPr lang="en-US" dirty="0"/>
              <a:t> </a:t>
            </a:r>
            <a:r>
              <a:rPr lang="en-US" baseline="0" dirty="0"/>
              <a:t> Let’s think about this is it literal or inferential? Good inferential!</a:t>
            </a:r>
            <a:r>
              <a:rPr lang="en-US" dirty="0"/>
              <a:t> </a:t>
            </a:r>
            <a:r>
              <a:rPr lang="en-US" baseline="0" dirty="0"/>
              <a:t> Why because she could be playing peek-a-boo.</a:t>
            </a:r>
            <a:r>
              <a:rPr lang="en-US" dirty="0"/>
              <a:t> </a:t>
            </a:r>
            <a:r>
              <a:rPr lang="en-US" baseline="0" dirty="0"/>
              <a:t> Just because she has her hands over her face doesn’t mean she’s shy.</a:t>
            </a:r>
            <a:r>
              <a:rPr lang="en-US" dirty="0"/>
              <a:t> </a:t>
            </a:r>
            <a:r>
              <a:rPr lang="en-US" baseline="0" dirty="0"/>
              <a:t> So let’s put that in a sentence:</a:t>
            </a:r>
            <a:r>
              <a:rPr lang="en-US" dirty="0"/>
              <a:t> </a:t>
            </a:r>
            <a:r>
              <a:rPr lang="en-US" baseline="0" dirty="0"/>
              <a:t> “This is inferential because just because she has her hands over her face doesn’t mean she’s shy.”</a:t>
            </a:r>
            <a:r>
              <a:rPr lang="en-US" dirty="0"/>
              <a:t> </a:t>
            </a:r>
            <a:r>
              <a:rPr lang="en-US" baseline="0" dirty="0"/>
              <a:t> Go ahead and tell that to your partner.</a:t>
            </a:r>
            <a:r>
              <a:rPr lang="en-US" dirty="0"/>
              <a:t> </a:t>
            </a:r>
            <a:r>
              <a:rPr lang="en-US" baseline="0" dirty="0"/>
              <a:t> Okay, now it’s partner b’s turn.</a:t>
            </a:r>
            <a:r>
              <a:rPr lang="en-US" dirty="0"/>
              <a:t> </a:t>
            </a:r>
            <a:r>
              <a:rPr lang="en-US" baseline="0" dirty="0"/>
              <a:t> So practice with me (click animation).</a:t>
            </a:r>
            <a:r>
              <a:rPr lang="en-US" dirty="0"/>
              <a:t> </a:t>
            </a:r>
            <a:r>
              <a:rPr lang="en-US" baseline="0" dirty="0"/>
              <a:t> It says her hands are covering her face.</a:t>
            </a:r>
            <a:r>
              <a:rPr lang="en-US" dirty="0"/>
              <a:t> </a:t>
            </a:r>
            <a:r>
              <a:rPr lang="en-US" baseline="0" dirty="0"/>
              <a:t> Is that literal or inferential? You might want to do the point test.</a:t>
            </a:r>
            <a:r>
              <a:rPr lang="en-US" dirty="0"/>
              <a:t> </a:t>
            </a:r>
            <a:r>
              <a:rPr lang="en-US" baseline="0" dirty="0"/>
              <a:t> Yes, it is literal!</a:t>
            </a:r>
            <a:r>
              <a:rPr lang="en-US" dirty="0"/>
              <a:t> </a:t>
            </a:r>
            <a:r>
              <a:rPr lang="en-US" baseline="0" dirty="0"/>
              <a:t> Okay, why is it </a:t>
            </a:r>
            <a:r>
              <a:rPr lang="en-US" dirty="0"/>
              <a:t>literal?  Because </a:t>
            </a:r>
            <a:r>
              <a:rPr lang="en-US" baseline="0" dirty="0"/>
              <a:t>this is what is happening we can clearly see she’s doing it.</a:t>
            </a:r>
            <a:r>
              <a:rPr lang="en-US" dirty="0"/>
              <a:t> </a:t>
            </a:r>
            <a:r>
              <a:rPr lang="en-US" baseline="0" dirty="0"/>
              <a:t> Let’s put in the frame:</a:t>
            </a:r>
            <a:r>
              <a:rPr lang="en-US" dirty="0"/>
              <a:t> </a:t>
            </a:r>
            <a:r>
              <a:rPr lang="en-US" baseline="0" dirty="0"/>
              <a:t> This is literal because she is clearly covering her face with her hands- it is a fact.</a:t>
            </a:r>
            <a:r>
              <a:rPr lang="en-US" dirty="0"/>
              <a:t> </a:t>
            </a:r>
            <a:r>
              <a:rPr lang="en-US" baseline="0" dirty="0"/>
              <a:t> Okay a’s back to you! (Go to next slide).</a:t>
            </a:r>
            <a:r>
              <a:rPr lang="en-US" dirty="0"/>
              <a:t> </a:t>
            </a:r>
          </a:p>
        </p:txBody>
      </p:sp>
      <p:sp>
        <p:nvSpPr>
          <p:cNvPr id="4" name="Slide Number Placeholder 3"/>
          <p:cNvSpPr>
            <a:spLocks noGrp="1"/>
          </p:cNvSpPr>
          <p:nvPr>
            <p:ph type="sldNum" sz="quarter" idx="10"/>
          </p:nvPr>
        </p:nvSpPr>
        <p:spPr/>
        <p:txBody>
          <a:bodyPr/>
          <a:lstStyle/>
          <a:p>
            <a:fld id="{C9BBBB62-1976-E744-A024-4A04C14082C8}" type="slidenum">
              <a:rPr lang="en-US" smtClean="0"/>
              <a:t>14</a:t>
            </a:fld>
            <a:endParaRPr lang="en-US"/>
          </a:p>
        </p:txBody>
      </p:sp>
    </p:spTree>
    <p:extLst>
      <p:ext uri="{BB962C8B-B14F-4D97-AF65-F5344CB8AC3E}">
        <p14:creationId xmlns:p14="http://schemas.microsoft.com/office/powerpoint/2010/main" val="1268217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a:t>
            </a:r>
            <a:r>
              <a:rPr lang="en-US" dirty="0"/>
              <a:t>Keep going through the pictures</a:t>
            </a:r>
            <a:r>
              <a:rPr lang="en-US" baseline="0" dirty="0"/>
              <a:t> and reading statements.  Make sure that a’s and b’s are alternating and providing correct answers.  </a:t>
            </a:r>
          </a:p>
          <a:p>
            <a:r>
              <a:rPr lang="en-US" dirty="0">
                <a:cs typeface="Calibri"/>
              </a:rPr>
              <a:t>3. literal </a:t>
            </a:r>
          </a:p>
        </p:txBody>
      </p:sp>
      <p:sp>
        <p:nvSpPr>
          <p:cNvPr id="4" name="Slide Number Placeholder 3"/>
          <p:cNvSpPr>
            <a:spLocks noGrp="1"/>
          </p:cNvSpPr>
          <p:nvPr>
            <p:ph type="sldNum" sz="quarter" idx="10"/>
          </p:nvPr>
        </p:nvSpPr>
        <p:spPr/>
        <p:txBody>
          <a:bodyPr/>
          <a:lstStyle/>
          <a:p>
            <a:fld id="{C9BBBB62-1976-E744-A024-4A04C14082C8}" type="slidenum">
              <a:rPr lang="en-US" smtClean="0"/>
              <a:t>15</a:t>
            </a:fld>
            <a:endParaRPr lang="en-US"/>
          </a:p>
        </p:txBody>
      </p:sp>
    </p:spTree>
    <p:extLst>
      <p:ext uri="{BB962C8B-B14F-4D97-AF65-F5344CB8AC3E}">
        <p14:creationId xmlns:p14="http://schemas.microsoft.com/office/powerpoint/2010/main" val="20615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Do:  </a:t>
            </a:r>
            <a:r>
              <a:rPr lang="en-US" dirty="0"/>
              <a:t>Keep going through the pictures</a:t>
            </a:r>
            <a:r>
              <a:rPr lang="en-US" baseline="0" dirty="0"/>
              <a:t> and reading statements.  Make sure that a’s and b’s are alternating and providing correct answers.  </a:t>
            </a:r>
            <a:endParaRPr lang="en-US" dirty="0"/>
          </a:p>
          <a:p>
            <a:r>
              <a:rPr lang="en-US" dirty="0">
                <a:cs typeface="Calibri"/>
              </a:rPr>
              <a:t>4. literal </a:t>
            </a:r>
          </a:p>
          <a:p>
            <a:r>
              <a:rPr lang="en-US" dirty="0">
                <a:cs typeface="Calibri"/>
              </a:rPr>
              <a:t>5. inferential </a:t>
            </a:r>
          </a:p>
        </p:txBody>
      </p:sp>
      <p:sp>
        <p:nvSpPr>
          <p:cNvPr id="4" name="Slide Number Placeholder 3"/>
          <p:cNvSpPr>
            <a:spLocks noGrp="1"/>
          </p:cNvSpPr>
          <p:nvPr>
            <p:ph type="sldNum" sz="quarter" idx="10"/>
          </p:nvPr>
        </p:nvSpPr>
        <p:spPr/>
        <p:txBody>
          <a:bodyPr/>
          <a:lstStyle/>
          <a:p>
            <a:fld id="{C9BBBB62-1976-E744-A024-4A04C14082C8}" type="slidenum">
              <a:rPr lang="en-US" smtClean="0"/>
              <a:t>16</a:t>
            </a:fld>
            <a:endParaRPr lang="en-US"/>
          </a:p>
        </p:txBody>
      </p:sp>
    </p:spTree>
    <p:extLst>
      <p:ext uri="{BB962C8B-B14F-4D97-AF65-F5344CB8AC3E}">
        <p14:creationId xmlns:p14="http://schemas.microsoft.com/office/powerpoint/2010/main" val="164834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Do:  </a:t>
            </a:r>
            <a:r>
              <a:rPr lang="en-US" dirty="0"/>
              <a:t>Keep going through the pictures</a:t>
            </a:r>
            <a:r>
              <a:rPr lang="en-US" baseline="0" dirty="0"/>
              <a:t> and reading statements.  Make sure that a’s and b’s are alternating and providing correct answers.  </a:t>
            </a:r>
            <a:endParaRPr lang="en-US" dirty="0"/>
          </a:p>
          <a:p>
            <a:r>
              <a:rPr lang="en-US" dirty="0">
                <a:cs typeface="Calibri"/>
              </a:rPr>
              <a:t>6. literal </a:t>
            </a:r>
          </a:p>
          <a:p>
            <a:r>
              <a:rPr lang="en-US" dirty="0">
                <a:cs typeface="Calibri"/>
              </a:rPr>
              <a:t>7. inferential</a:t>
            </a:r>
          </a:p>
        </p:txBody>
      </p:sp>
      <p:sp>
        <p:nvSpPr>
          <p:cNvPr id="4" name="Slide Number Placeholder 3"/>
          <p:cNvSpPr>
            <a:spLocks noGrp="1"/>
          </p:cNvSpPr>
          <p:nvPr>
            <p:ph type="sldNum" sz="quarter" idx="10"/>
          </p:nvPr>
        </p:nvSpPr>
        <p:spPr/>
        <p:txBody>
          <a:bodyPr/>
          <a:lstStyle/>
          <a:p>
            <a:fld id="{C9BBBB62-1976-E744-A024-4A04C14082C8}" type="slidenum">
              <a:rPr lang="en-US" smtClean="0"/>
              <a:t>17</a:t>
            </a:fld>
            <a:endParaRPr lang="en-US"/>
          </a:p>
        </p:txBody>
      </p:sp>
    </p:spTree>
    <p:extLst>
      <p:ext uri="{BB962C8B-B14F-4D97-AF65-F5344CB8AC3E}">
        <p14:creationId xmlns:p14="http://schemas.microsoft.com/office/powerpoint/2010/main" val="11320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Now when we generate questions we are going to have to generate two types:  literal and inferential.  The literal questions are like a quiz (click animation and decide whether it’s literal or inferential), but the inferential questions are discussion starters (click animation).  You’re trying to find out opinions and get your classmates thinking).  </a:t>
            </a:r>
          </a:p>
          <a:p>
            <a:endParaRPr lang="en-US" baseline="0" dirty="0"/>
          </a:p>
          <a:p>
            <a:r>
              <a:rPr lang="en-US" b="1" baseline="0" dirty="0"/>
              <a:t>Do:  </a:t>
            </a:r>
            <a:r>
              <a:rPr lang="en-US" baseline="0" dirty="0"/>
              <a:t>You can decide how you want to do this activity. Whole class, or you could have students write down answers individually and then check their understanding.  </a:t>
            </a:r>
          </a:p>
          <a:p>
            <a:endParaRPr lang="en-US" baseline="0" dirty="0"/>
          </a:p>
          <a:p>
            <a:r>
              <a:rPr lang="en-US" b="1" baseline="0" dirty="0"/>
              <a:t>Say: </a:t>
            </a:r>
            <a:r>
              <a:rPr lang="en-US" baseline="0" dirty="0"/>
              <a:t>Tomorrow we will start on our questioning warm-ups!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18</a:t>
            </a:fld>
            <a:endParaRPr lang="en-US"/>
          </a:p>
        </p:txBody>
      </p:sp>
    </p:spTree>
    <p:extLst>
      <p:ext uri="{BB962C8B-B14F-4D97-AF65-F5344CB8AC3E}">
        <p14:creationId xmlns:p14="http://schemas.microsoft.com/office/powerpoint/2010/main" val="1698476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19</a:t>
            </a:fld>
            <a:endParaRPr lang="en-US"/>
          </a:p>
        </p:txBody>
      </p:sp>
    </p:spTree>
    <p:extLst>
      <p:ext uri="{BB962C8B-B14F-4D97-AF65-F5344CB8AC3E}">
        <p14:creationId xmlns:p14="http://schemas.microsoft.com/office/powerpoint/2010/main" val="306038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b="1" baseline="0" dirty="0"/>
              <a:t> </a:t>
            </a:r>
            <a:r>
              <a:rPr lang="en-US" baseline="0" dirty="0"/>
              <a:t>The first </a:t>
            </a:r>
            <a:r>
              <a:rPr lang="en-US" dirty="0"/>
              <a:t>type of question is a</a:t>
            </a:r>
            <a:r>
              <a:rPr lang="en-US" baseline="0" dirty="0"/>
              <a:t> literal question.</a:t>
            </a:r>
            <a:r>
              <a:rPr lang="en-US" dirty="0"/>
              <a:t> </a:t>
            </a:r>
            <a:r>
              <a:rPr lang="en-US" baseline="0" dirty="0"/>
              <a:t> Everyone say literal (literal). This is how the word is commonly used- literal truth (literal truth), literal meaning (literal meaning), literal description (literal description).</a:t>
            </a:r>
            <a:r>
              <a:rPr lang="en-US" dirty="0"/>
              <a:t>  </a:t>
            </a:r>
          </a:p>
        </p:txBody>
      </p:sp>
      <p:sp>
        <p:nvSpPr>
          <p:cNvPr id="4" name="Slide Number Placeholder 3"/>
          <p:cNvSpPr>
            <a:spLocks noGrp="1"/>
          </p:cNvSpPr>
          <p:nvPr>
            <p:ph type="sldNum" sz="quarter" idx="10"/>
          </p:nvPr>
        </p:nvSpPr>
        <p:spPr/>
        <p:txBody>
          <a:bodyPr/>
          <a:lstStyle/>
          <a:p>
            <a:fld id="{C9BBBB62-1976-E744-A024-4A04C14082C8}" type="slidenum">
              <a:rPr lang="en-US" smtClean="0"/>
              <a:t>2</a:t>
            </a:fld>
            <a:endParaRPr lang="en-US"/>
          </a:p>
        </p:txBody>
      </p:sp>
    </p:spTree>
    <p:extLst>
      <p:ext uri="{BB962C8B-B14F-4D97-AF65-F5344CB8AC3E}">
        <p14:creationId xmlns:p14="http://schemas.microsoft.com/office/powerpoint/2010/main" val="163171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How well do you know this word?</a:t>
            </a:r>
            <a:r>
              <a:rPr lang="en-US" baseline="0" dirty="0"/>
              <a:t>  </a:t>
            </a:r>
          </a:p>
          <a:p>
            <a:endParaRPr lang="en-US" baseline="0" dirty="0"/>
          </a:p>
          <a:p>
            <a:r>
              <a:rPr lang="en-US" b="1" baseline="0" dirty="0"/>
              <a:t>Do:  </a:t>
            </a:r>
            <a:r>
              <a:rPr lang="en-US" baseline="0" dirty="0"/>
              <a:t>Read the ranking system, have students hold up a finger that represents their knowledge. </a:t>
            </a:r>
          </a:p>
          <a:p>
            <a:endParaRPr lang="en-US" baseline="0" dirty="0"/>
          </a:p>
          <a:p>
            <a:r>
              <a:rPr lang="en-US" b="1" baseline="0" dirty="0"/>
              <a:t>Say:  </a:t>
            </a:r>
            <a:r>
              <a:rPr lang="en-US" baseline="0" dirty="0"/>
              <a:t>Okay, I see some different numbers let’s get everyone to a 4! </a:t>
            </a:r>
            <a:endParaRPr lang="en-US" dirty="0"/>
          </a:p>
        </p:txBody>
      </p:sp>
      <p:sp>
        <p:nvSpPr>
          <p:cNvPr id="4" name="Slide Number Placeholder 3"/>
          <p:cNvSpPr>
            <a:spLocks noGrp="1"/>
          </p:cNvSpPr>
          <p:nvPr>
            <p:ph type="sldNum" sz="quarter" idx="10"/>
          </p:nvPr>
        </p:nvSpPr>
        <p:spPr/>
        <p:txBody>
          <a:bodyPr/>
          <a:lstStyle/>
          <a:p>
            <a:fld id="{EF0CEADE-2030-E346-BCBD-E9778D3DE164}" type="slidenum">
              <a:rPr lang="en-US" smtClean="0"/>
              <a:t>3</a:t>
            </a:fld>
            <a:endParaRPr lang="en-US"/>
          </a:p>
        </p:txBody>
      </p:sp>
    </p:spTree>
    <p:extLst>
      <p:ext uri="{BB962C8B-B14F-4D97-AF65-F5344CB8AC3E}">
        <p14:creationId xmlns:p14="http://schemas.microsoft.com/office/powerpoint/2010/main" val="966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a:t>
            </a:r>
            <a:r>
              <a:rPr lang="en-US" dirty="0"/>
              <a:t>:</a:t>
            </a:r>
            <a:r>
              <a:rPr lang="en-US" baseline="0" dirty="0"/>
              <a:t> 1. Read the definition.</a:t>
            </a:r>
            <a:r>
              <a:rPr lang="en-US" dirty="0"/>
              <a:t> </a:t>
            </a:r>
            <a:r>
              <a:rPr lang="en-US" baseline="0" dirty="0"/>
              <a:t> 2. Read it choral </a:t>
            </a:r>
            <a:r>
              <a:rPr lang="en-US" dirty="0"/>
              <a:t>cloze-- leaving </a:t>
            </a:r>
            <a:r>
              <a:rPr lang="en-US" baseline="0" dirty="0"/>
              <a:t>words out that students have to fill in.</a:t>
            </a:r>
            <a:r>
              <a:rPr lang="en-US" dirty="0"/>
              <a:t>  </a:t>
            </a:r>
            <a:endParaRPr lang="en-US" baseline="0" dirty="0"/>
          </a:p>
          <a:p>
            <a:endParaRPr lang="en-US" b="1" dirty="0"/>
          </a:p>
          <a:p>
            <a:r>
              <a:rPr lang="en-US" b="1" baseline="0" dirty="0"/>
              <a:t>Say:</a:t>
            </a:r>
            <a:r>
              <a:rPr lang="en-US" b="1" dirty="0"/>
              <a:t> </a:t>
            </a:r>
            <a:r>
              <a:rPr lang="en-US" b="1" baseline="0" dirty="0"/>
              <a:t> </a:t>
            </a:r>
            <a:r>
              <a:rPr lang="en-US" baseline="0" dirty="0"/>
              <a:t>One really important aspect is that you can point to it.</a:t>
            </a:r>
            <a:r>
              <a:rPr lang="en-US" dirty="0"/>
              <a:t> </a:t>
            </a:r>
            <a:r>
              <a:rPr lang="en-US" baseline="0" dirty="0"/>
              <a:t> If you are not sure whether or not it’s literal</a:t>
            </a:r>
            <a:r>
              <a:rPr lang="en-US" dirty="0"/>
              <a:t>,</a:t>
            </a:r>
            <a:r>
              <a:rPr lang="en-US" baseline="0" dirty="0"/>
              <a:t> see if you can point to the answer.</a:t>
            </a:r>
            <a:r>
              <a:rPr lang="en-US" dirty="0"/>
              <a:t>  </a:t>
            </a:r>
            <a:endParaRPr lang="en-US" baseline="0" dirty="0">
              <a:cs typeface="Calibri"/>
            </a:endParaRPr>
          </a:p>
        </p:txBody>
      </p:sp>
      <p:sp>
        <p:nvSpPr>
          <p:cNvPr id="4" name="Slide Number Placeholder 3"/>
          <p:cNvSpPr>
            <a:spLocks noGrp="1"/>
          </p:cNvSpPr>
          <p:nvPr>
            <p:ph type="sldNum" sz="quarter" idx="10"/>
          </p:nvPr>
        </p:nvSpPr>
        <p:spPr/>
        <p:txBody>
          <a:bodyPr/>
          <a:lstStyle/>
          <a:p>
            <a:fld id="{C9BBBB62-1976-E744-A024-4A04C14082C8}" type="slidenum">
              <a:rPr lang="en-US" smtClean="0"/>
              <a:t>4</a:t>
            </a:fld>
            <a:endParaRPr lang="en-US"/>
          </a:p>
        </p:txBody>
      </p:sp>
    </p:spTree>
    <p:extLst>
      <p:ext uri="{BB962C8B-B14F-4D97-AF65-F5344CB8AC3E}">
        <p14:creationId xmlns:p14="http://schemas.microsoft.com/office/powerpoint/2010/main" val="197421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In</a:t>
            </a:r>
            <a:r>
              <a:rPr lang="en-US" baseline="0" dirty="0"/>
              <a:t> our summaries we’ve already been identifying literal information!  Let’s do a summary of this picture together!  </a:t>
            </a:r>
          </a:p>
          <a:p>
            <a:pPr marL="228600" indent="-228600">
              <a:buAutoNum type="arabicPeriod"/>
            </a:pPr>
            <a:r>
              <a:rPr lang="en-US" baseline="0" dirty="0"/>
              <a:t>So what should I write down?  (click animation)</a:t>
            </a:r>
          </a:p>
          <a:p>
            <a:pPr marL="228600" indent="-228600">
              <a:buAutoNum type="arabicPeriod"/>
            </a:pPr>
            <a:r>
              <a:rPr lang="en-US" baseline="0" dirty="0"/>
              <a:t>And who is in this picture? (point to the screen) (click animation)</a:t>
            </a:r>
          </a:p>
          <a:p>
            <a:pPr marL="228600" indent="-228600">
              <a:buAutoNum type="arabicPeriod"/>
            </a:pPr>
            <a:r>
              <a:rPr lang="en-US" baseline="0" dirty="0"/>
              <a:t>What are they doing? (point to what they are doing) (click animation)</a:t>
            </a:r>
          </a:p>
          <a:p>
            <a:pPr marL="228600" indent="-228600">
              <a:buAutoNum type="arabicPeriod"/>
            </a:pPr>
            <a:r>
              <a:rPr lang="en-US" baseline="0" dirty="0"/>
              <a:t>When is it? (point to the light) (click animation)</a:t>
            </a:r>
          </a:p>
          <a:p>
            <a:pPr marL="228600" indent="-228600">
              <a:buAutoNum type="arabicPeriod"/>
            </a:pPr>
            <a:r>
              <a:rPr lang="en-US" baseline="0" dirty="0"/>
              <a:t>Where is it? (point to the corner) (click animation)</a:t>
            </a:r>
          </a:p>
          <a:p>
            <a:pPr marL="228600" indent="-228600">
              <a:buAutoNum type="arabicPeriod"/>
            </a:pPr>
            <a:endParaRPr lang="en-US"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5</a:t>
            </a:fld>
            <a:endParaRPr lang="en-US"/>
          </a:p>
        </p:txBody>
      </p:sp>
    </p:spTree>
    <p:extLst>
      <p:ext uri="{BB962C8B-B14F-4D97-AF65-F5344CB8AC3E}">
        <p14:creationId xmlns:p14="http://schemas.microsoft.com/office/powerpoint/2010/main" val="50637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Here is a tip. When you first start asking literal questions you can use the</a:t>
            </a:r>
            <a:r>
              <a:rPr lang="en-US" baseline="0" dirty="0"/>
              <a:t> information from your summary to help you!  Here’s how.  Choose one keyword, let’s start with who.  We have a man and a woman.  So now, we need to start a question with who, and try to generate a question that has the answer a man and a woman.  So, Who bumped into each other? (point and click animation) a man and a woman.  There are other who questions I can ask.  Who is carrying a red handbag? (point) the woman.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6</a:t>
            </a:fld>
            <a:endParaRPr lang="en-US"/>
          </a:p>
        </p:txBody>
      </p:sp>
    </p:spTree>
    <p:extLst>
      <p:ext uri="{BB962C8B-B14F-4D97-AF65-F5344CB8AC3E}">
        <p14:creationId xmlns:p14="http://schemas.microsoft.com/office/powerpoint/2010/main" val="108597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Let’s try another</a:t>
            </a:r>
            <a:r>
              <a:rPr lang="en-US" baseline="0" dirty="0"/>
              <a:t> one using the keyword where.  So I want to start with where, and I want my answer to be coming around a corner, so what could I ask?  (Take responses from students and try to guide them to this response.  Click animation).  Where did the bump into each other?  Does someone want to answer that?  (coming around a corner). Yes, and we can point to that answer.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7</a:t>
            </a:fld>
            <a:endParaRPr lang="en-US"/>
          </a:p>
        </p:txBody>
      </p:sp>
    </p:spTree>
    <p:extLst>
      <p:ext uri="{BB962C8B-B14F-4D97-AF65-F5344CB8AC3E}">
        <p14:creationId xmlns:p14="http://schemas.microsoft.com/office/powerpoint/2010/main" val="1365264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Now, you are going to</a:t>
            </a:r>
            <a:r>
              <a:rPr lang="en-US" baseline="0" dirty="0"/>
              <a:t> be asking your classmates questions and a literal question is kind of like a quiz– you know the right answer.</a:t>
            </a:r>
            <a:r>
              <a:rPr lang="en-US" dirty="0"/>
              <a:t> </a:t>
            </a:r>
            <a:r>
              <a:rPr lang="en-US" baseline="0" dirty="0"/>
              <a:t> You’re really checking to see</a:t>
            </a:r>
            <a:r>
              <a:rPr lang="en-US" dirty="0"/>
              <a:t> if</a:t>
            </a:r>
            <a:r>
              <a:rPr lang="en-US" baseline="0" dirty="0"/>
              <a:t> we </a:t>
            </a:r>
            <a:r>
              <a:rPr lang="en-US" dirty="0"/>
              <a:t>are all </a:t>
            </a:r>
            <a:r>
              <a:rPr lang="en-US" baseline="0" dirty="0"/>
              <a:t>on the same page.</a:t>
            </a:r>
            <a:r>
              <a:rPr lang="en-US" dirty="0"/>
              <a:t> </a:t>
            </a:r>
            <a:r>
              <a:rPr lang="en-US" baseline="0" dirty="0"/>
              <a:t> Do we all know what’s happening in the text</a:t>
            </a:r>
            <a:r>
              <a:rPr lang="en-US" dirty="0"/>
              <a:t>?</a:t>
            </a:r>
            <a:r>
              <a:rPr lang="en-US" baseline="0" dirty="0"/>
              <a:t> So let’s practice how you would provide feedback if your classmate didn’t know the answer</a:t>
            </a:r>
            <a:r>
              <a:rPr lang="en-US" dirty="0"/>
              <a:t>,</a:t>
            </a:r>
            <a:r>
              <a:rPr lang="en-US" baseline="0" dirty="0"/>
              <a:t> or gave you the wrong answer.</a:t>
            </a:r>
            <a:r>
              <a:rPr lang="en-US" dirty="0"/>
              <a:t> </a:t>
            </a:r>
            <a:r>
              <a:rPr lang="en-US" baseline="0" dirty="0"/>
              <a:t> We really don’t want to make someone feel bad for not knowing the answer.</a:t>
            </a:r>
            <a:r>
              <a:rPr lang="en-US" dirty="0"/>
              <a:t>  </a:t>
            </a:r>
          </a:p>
        </p:txBody>
      </p:sp>
      <p:sp>
        <p:nvSpPr>
          <p:cNvPr id="4" name="Slide Number Placeholder 3"/>
          <p:cNvSpPr>
            <a:spLocks noGrp="1"/>
          </p:cNvSpPr>
          <p:nvPr>
            <p:ph type="sldNum" sz="quarter" idx="10"/>
          </p:nvPr>
        </p:nvSpPr>
        <p:spPr/>
        <p:txBody>
          <a:bodyPr/>
          <a:lstStyle/>
          <a:p>
            <a:fld id="{C9BBBB62-1976-E744-A024-4A04C14082C8}" type="slidenum">
              <a:rPr lang="en-US" smtClean="0"/>
              <a:t>8</a:t>
            </a:fld>
            <a:endParaRPr lang="en-US"/>
          </a:p>
        </p:txBody>
      </p:sp>
    </p:spTree>
    <p:extLst>
      <p:ext uri="{BB962C8B-B14F-4D97-AF65-F5344CB8AC3E}">
        <p14:creationId xmlns:p14="http://schemas.microsoft.com/office/powerpoint/2010/main" val="66150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So let’s all try to write down a final literal question using when.  Remember we use our keyword to start the question and we want to make sure our answer is “during the day.”  (Pause to let everyone attempt on on their own).  What questions did you come up with?  (accept responses and check whether it’s literal by pointing to the answer).  Okay, let’s practice providing polite feedback. </a:t>
            </a:r>
          </a:p>
          <a:p>
            <a:r>
              <a:rPr lang="en-US" b="1" baseline="0" dirty="0"/>
              <a:t>Do:  </a:t>
            </a:r>
            <a:r>
              <a:rPr lang="en-US" baseline="0" dirty="0"/>
              <a:t>Click animation and have different students practice in front of class.  </a:t>
            </a:r>
          </a:p>
          <a:p>
            <a:r>
              <a:rPr lang="en-US" b="1" baseline="0" dirty="0"/>
              <a:t>Say:</a:t>
            </a:r>
            <a:r>
              <a:rPr lang="en-US" b="1" dirty="0"/>
              <a:t> </a:t>
            </a:r>
            <a:r>
              <a:rPr lang="en-US" b="1" baseline="0" dirty="0"/>
              <a:t> </a:t>
            </a:r>
            <a:r>
              <a:rPr lang="en-US" baseline="0" dirty="0"/>
              <a:t>That’s a very professional way of providing feedback.</a:t>
            </a:r>
            <a:r>
              <a:rPr lang="en-US" dirty="0"/>
              <a:t> </a:t>
            </a:r>
            <a:r>
              <a:rPr lang="en-US" baseline="0" dirty="0"/>
              <a:t> That will probably come in handy in </a:t>
            </a:r>
            <a:r>
              <a:rPr lang="en-US" dirty="0"/>
              <a:t>the future--</a:t>
            </a:r>
            <a:r>
              <a:rPr lang="en-US" baseline="0" dirty="0"/>
              <a:t> </a:t>
            </a:r>
            <a:r>
              <a:rPr lang="en-US" dirty="0"/>
              <a:t>in </a:t>
            </a:r>
            <a:r>
              <a:rPr lang="en-US" baseline="0" dirty="0"/>
              <a:t>college</a:t>
            </a:r>
            <a:r>
              <a:rPr lang="en-US" dirty="0"/>
              <a:t>, at a </a:t>
            </a:r>
            <a:r>
              <a:rPr lang="en-US" baseline="0" dirty="0"/>
              <a:t>work place, etc.</a:t>
            </a:r>
            <a:r>
              <a:rPr lang="en-US" dirty="0"/>
              <a:t> </a:t>
            </a:r>
            <a:endParaRPr lang="en-US" baseline="0" dirty="0">
              <a:cs typeface="Calibri"/>
            </a:endParaRPr>
          </a:p>
          <a:p>
            <a:endParaRPr lang="en-US" baseline="0" dirty="0"/>
          </a:p>
          <a:p>
            <a:r>
              <a:rPr lang="en-US" b="1" baseline="0" dirty="0"/>
              <a:t>Optional: </a:t>
            </a:r>
            <a:r>
              <a:rPr lang="en-US" baseline="0" dirty="0"/>
              <a:t>Ask for non-examples, what would be the wrong thing to say?</a:t>
            </a:r>
            <a:r>
              <a:rPr lang="en-US" dirty="0"/>
              <a:t> </a:t>
            </a:r>
            <a:r>
              <a:rPr lang="en-US" baseline="0" dirty="0"/>
              <a:t> Teacher can practice being student 2, and students can give feedback that wouldn’t be appropriate like “wrong.”</a:t>
            </a:r>
            <a:r>
              <a:rPr lang="en-US" dirty="0"/>
              <a:t> </a:t>
            </a:r>
            <a:r>
              <a:rPr lang="en-US" baseline="0" dirty="0"/>
              <a:t> Teacher can talk about how that would make someone feel</a:t>
            </a:r>
            <a:r>
              <a:rPr lang="en-US" dirty="0"/>
              <a:t>, etc</a:t>
            </a:r>
            <a:r>
              <a:rPr lang="en-US" baseline="0" dirty="0"/>
              <a:t>.</a:t>
            </a:r>
            <a:r>
              <a:rPr lang="en-US" dirty="0"/>
              <a:t> </a:t>
            </a:r>
            <a:r>
              <a:rPr lang="en-US" baseline="0" dirty="0"/>
              <a:t> </a:t>
            </a:r>
            <a:endParaRPr lang="en-US" dirty="0"/>
          </a:p>
          <a:p>
            <a:endParaRPr lang="en-US" dirty="0"/>
          </a:p>
          <a:p>
            <a:r>
              <a:rPr lang="en-US" b="1" dirty="0"/>
              <a:t>Teacher Note: </a:t>
            </a:r>
            <a:r>
              <a:rPr lang="en-US" dirty="0"/>
              <a:t> </a:t>
            </a:r>
            <a:r>
              <a:rPr lang="en-US" baseline="0" dirty="0"/>
              <a:t>Sometimes going through the non-example helps get it out of their system.</a:t>
            </a:r>
            <a:r>
              <a:rPr lang="en-US" dirty="0"/>
              <a:t>  </a:t>
            </a:r>
            <a:endParaRPr lang="en-US" dirty="0">
              <a:cs typeface="Calibri"/>
            </a:endParaRPr>
          </a:p>
        </p:txBody>
      </p:sp>
      <p:sp>
        <p:nvSpPr>
          <p:cNvPr id="4" name="Slide Number Placeholder 3"/>
          <p:cNvSpPr>
            <a:spLocks noGrp="1"/>
          </p:cNvSpPr>
          <p:nvPr>
            <p:ph type="sldNum" sz="quarter" idx="10"/>
          </p:nvPr>
        </p:nvSpPr>
        <p:spPr/>
        <p:txBody>
          <a:bodyPr/>
          <a:lstStyle/>
          <a:p>
            <a:fld id="{C9BBBB62-1976-E744-A024-4A04C14082C8}" type="slidenum">
              <a:rPr lang="en-US" smtClean="0"/>
              <a:t>9</a:t>
            </a:fld>
            <a:endParaRPr lang="en-US"/>
          </a:p>
        </p:txBody>
      </p:sp>
    </p:spTree>
    <p:extLst>
      <p:ext uri="{BB962C8B-B14F-4D97-AF65-F5344CB8AC3E}">
        <p14:creationId xmlns:p14="http://schemas.microsoft.com/office/powerpoint/2010/main" val="392140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383F451F-F8CA-B44D-BDAD-E5DF1BF814D2}" type="datetimeFigureOut">
              <a:rPr lang="en-US" smtClean="0"/>
              <a:t>6/16/2021</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26112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9593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201999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DD483445-54C4-594C-9952-F450F72FD5BA}"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3994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399402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F451F-F8CA-B44D-BDAD-E5DF1BF814D2}"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864143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F451F-F8CA-B44D-BDAD-E5DF1BF814D2}"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015735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F451F-F8CA-B44D-BDAD-E5DF1BF814D2}"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118618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83F451F-F8CA-B44D-BDAD-E5DF1BF814D2}" type="datetimeFigureOut">
              <a:rPr lang="en-US" smtClean="0"/>
              <a:t>6/16/2021</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D483445-54C4-594C-9952-F450F72FD5BA}" type="slidenum">
              <a:rPr lang="en-US" smtClean="0"/>
              <a:t>‹#›</a:t>
            </a:fld>
            <a:endParaRPr lang="en-US"/>
          </a:p>
        </p:txBody>
      </p:sp>
    </p:spTree>
    <p:extLst>
      <p:ext uri="{BB962C8B-B14F-4D97-AF65-F5344CB8AC3E}">
        <p14:creationId xmlns:p14="http://schemas.microsoft.com/office/powerpoint/2010/main" val="154629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F451F-F8CA-B44D-BDAD-E5DF1BF814D2}" type="datetimeFigureOut">
              <a:rPr lang="en-US" smtClean="0"/>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2873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83F451F-F8CA-B44D-BDAD-E5DF1BF814D2}" type="datetimeFigureOut">
              <a:rPr lang="en-US" smtClean="0"/>
              <a:t>6/16/2021</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1155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50242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F451F-F8CA-B44D-BDAD-E5DF1BF814D2}" type="datetimeFigureOut">
              <a:rPr lang="en-US" smtClean="0"/>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17084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F451F-F8CA-B44D-BDAD-E5DF1BF814D2}" type="datetimeFigureOut">
              <a:rPr lang="en-US" smtClean="0"/>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95300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83F451F-F8CA-B44D-BDAD-E5DF1BF814D2}" type="datetimeFigureOut">
              <a:rPr lang="en-US" smtClean="0"/>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2165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8503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a:p>
        </p:txBody>
      </p:sp>
    </p:spTree>
    <p:extLst>
      <p:ext uri="{BB962C8B-B14F-4D97-AF65-F5344CB8AC3E}">
        <p14:creationId xmlns:p14="http://schemas.microsoft.com/office/powerpoint/2010/main" val="108823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DF1"/>
        </a:soli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3F451F-F8CA-B44D-BDAD-E5DF1BF814D2}" type="datetimeFigureOut">
              <a:rPr lang="en-US" smtClean="0"/>
              <a:t>6/16/2021</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D483445-54C4-594C-9952-F450F72FD5BA}" type="slidenum">
              <a:rPr lang="en-US" smtClean="0"/>
              <a:t>‹#›</a:t>
            </a:fld>
            <a:endParaRPr lang="en-US"/>
          </a:p>
        </p:txBody>
      </p:sp>
      <p:pic>
        <p:nvPicPr>
          <p:cNvPr id="7" name="Picture 6" descr="CALI Reads logo">
            <a:extLst>
              <a:ext uri="{FF2B5EF4-FFF2-40B4-BE49-F238E27FC236}">
                <a16:creationId xmlns:a16="http://schemas.microsoft.com/office/drawing/2014/main" id="{DD1B5802-B156-4C27-9449-7DC3C765BB52}"/>
              </a:ext>
            </a:extLst>
          </p:cNvPr>
          <p:cNvPicPr>
            <a:picLocks noChangeAspect="1"/>
          </p:cNvPicPr>
          <p:nvPr userDrawn="1"/>
        </p:nvPicPr>
        <p:blipFill>
          <a:blip r:embed="rId20"/>
          <a:stretch>
            <a:fillRect/>
          </a:stretch>
        </p:blipFill>
        <p:spPr>
          <a:xfrm>
            <a:off x="7628459" y="6343057"/>
            <a:ext cx="1377815" cy="225572"/>
          </a:xfrm>
          <a:prstGeom prst="rect">
            <a:avLst/>
          </a:prstGeom>
        </p:spPr>
      </p:pic>
    </p:spTree>
    <p:extLst>
      <p:ext uri="{BB962C8B-B14F-4D97-AF65-F5344CB8AC3E}">
        <p14:creationId xmlns:p14="http://schemas.microsoft.com/office/powerpoint/2010/main" val="5491163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Questioning</a:t>
            </a:r>
          </a:p>
        </p:txBody>
      </p:sp>
    </p:spTree>
    <p:extLst>
      <p:ext uri="{BB962C8B-B14F-4D97-AF65-F5344CB8AC3E}">
        <p14:creationId xmlns:p14="http://schemas.microsoft.com/office/powerpoint/2010/main" val="30653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inferential</a:t>
            </a:r>
            <a:endParaRPr lang="en-US" dirty="0">
              <a:solidFill>
                <a:srgbClr val="FFC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ctr">
              <a:lnSpc>
                <a:spcPct val="150000"/>
              </a:lnSpc>
              <a:buNone/>
            </a:pPr>
            <a:r>
              <a:rPr lang="en-US" dirty="0">
                <a:solidFill>
                  <a:schemeClr val="bg1"/>
                </a:solidFill>
              </a:rPr>
              <a:t>make an inference</a:t>
            </a:r>
            <a:endParaRPr lang="en-US"/>
          </a:p>
          <a:p>
            <a:pPr marL="0" indent="0" algn="ctr">
              <a:lnSpc>
                <a:spcPct val="150000"/>
              </a:lnSpc>
              <a:buNone/>
            </a:pPr>
            <a:r>
              <a:rPr lang="en-US" dirty="0">
                <a:solidFill>
                  <a:schemeClr val="bg1"/>
                </a:solidFill>
              </a:rPr>
              <a:t>logical inference </a:t>
            </a:r>
          </a:p>
          <a:p>
            <a:pPr marL="0" indent="0" algn="ctr">
              <a:lnSpc>
                <a:spcPct val="150000"/>
              </a:lnSpc>
              <a:buNone/>
            </a:pPr>
            <a:r>
              <a:rPr lang="en-US" dirty="0">
                <a:solidFill>
                  <a:schemeClr val="bg1"/>
                </a:solidFill>
              </a:rPr>
              <a:t>possible inference </a:t>
            </a:r>
          </a:p>
          <a:p>
            <a:pPr marL="0" indent="0" algn="ctr">
              <a:lnSpc>
                <a:spcPct val="150000"/>
              </a:lnSpc>
              <a:buNone/>
            </a:pPr>
            <a:r>
              <a:rPr lang="en-US" dirty="0">
                <a:solidFill>
                  <a:schemeClr val="bg1"/>
                </a:solidFill>
              </a:rPr>
              <a:t>clear inference </a:t>
            </a:r>
          </a:p>
          <a:p>
            <a:pPr marL="0" indent="0" algn="ctr">
              <a:lnSpc>
                <a:spcPct val="150000"/>
              </a:lnSpc>
              <a:buNone/>
            </a:pPr>
            <a:r>
              <a:rPr lang="en-US" dirty="0">
                <a:solidFill>
                  <a:schemeClr val="bg1"/>
                </a:solidFill>
              </a:rPr>
              <a:t>form an inference </a:t>
            </a:r>
          </a:p>
        </p:txBody>
      </p:sp>
    </p:spTree>
    <p:extLst>
      <p:ext uri="{BB962C8B-B14F-4D97-AF65-F5344CB8AC3E}">
        <p14:creationId xmlns:p14="http://schemas.microsoft.com/office/powerpoint/2010/main" val="24678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Rate your Knowledge</a:t>
            </a:r>
          </a:p>
        </p:txBody>
      </p:sp>
      <p:sp>
        <p:nvSpPr>
          <p:cNvPr id="3" name="Content Placeholder 2"/>
          <p:cNvSpPr>
            <a:spLocks noGrp="1"/>
          </p:cNvSpPr>
          <p:nvPr>
            <p:ph idx="1"/>
          </p:nvPr>
        </p:nvSpPr>
        <p:spPr/>
        <p:txBody>
          <a:bodyPr/>
          <a:lstStyle/>
          <a:p>
            <a:pPr marL="0" indent="0">
              <a:buNone/>
            </a:pPr>
            <a:r>
              <a:rPr lang="en-US" dirty="0">
                <a:solidFill>
                  <a:schemeClr val="bg1"/>
                </a:solidFill>
              </a:rPr>
              <a:t>1- I don’t know it.</a:t>
            </a:r>
          </a:p>
          <a:p>
            <a:pPr marL="0" indent="0">
              <a:buNone/>
            </a:pPr>
            <a:endParaRPr lang="en-US" dirty="0">
              <a:solidFill>
                <a:schemeClr val="bg1"/>
              </a:solidFill>
            </a:endParaRPr>
          </a:p>
          <a:p>
            <a:pPr marL="0" indent="0">
              <a:buNone/>
            </a:pPr>
            <a:r>
              <a:rPr lang="en-US" dirty="0">
                <a:solidFill>
                  <a:schemeClr val="bg1"/>
                </a:solidFill>
              </a:rPr>
              <a:t>2- I’ve heard it, but I don’t know the meaning.</a:t>
            </a:r>
          </a:p>
          <a:p>
            <a:pPr marL="0" indent="0">
              <a:buNone/>
            </a:pPr>
            <a:endParaRPr lang="en-US" dirty="0">
              <a:solidFill>
                <a:schemeClr val="bg1"/>
              </a:solidFill>
            </a:endParaRPr>
          </a:p>
          <a:p>
            <a:pPr marL="0" indent="0">
              <a:buNone/>
            </a:pPr>
            <a:r>
              <a:rPr lang="en-US" dirty="0">
                <a:solidFill>
                  <a:schemeClr val="bg1"/>
                </a:solidFill>
              </a:rPr>
              <a:t>3- I can use it in a sentence.</a:t>
            </a:r>
          </a:p>
          <a:p>
            <a:pPr marL="0" indent="0">
              <a:buNone/>
            </a:pPr>
            <a:endParaRPr lang="en-US" dirty="0">
              <a:solidFill>
                <a:schemeClr val="bg1"/>
              </a:solidFill>
            </a:endParaRPr>
          </a:p>
          <a:p>
            <a:pPr marL="0" indent="0">
              <a:buNone/>
            </a:pPr>
            <a:r>
              <a:rPr lang="en-US" dirty="0">
                <a:solidFill>
                  <a:schemeClr val="bg1"/>
                </a:solidFill>
              </a:rPr>
              <a:t>4-  I can teach it to the class.   </a:t>
            </a:r>
          </a:p>
          <a:p>
            <a:pPr marL="0" indent="0">
              <a:buNone/>
            </a:pPr>
            <a:endParaRPr lang="en-US" dirty="0"/>
          </a:p>
        </p:txBody>
      </p:sp>
    </p:spTree>
    <p:extLst>
      <p:ext uri="{BB962C8B-B14F-4D97-AF65-F5344CB8AC3E}">
        <p14:creationId xmlns:p14="http://schemas.microsoft.com/office/powerpoint/2010/main" val="164973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974" y="-1356"/>
            <a:ext cx="2218877" cy="646331"/>
          </a:xfrm>
          <a:prstGeom prst="rect">
            <a:avLst/>
          </a:prstGeom>
          <a:noFill/>
        </p:spPr>
        <p:txBody>
          <a:bodyPr wrap="none" rtlCol="0">
            <a:spAutoFit/>
          </a:bodyPr>
          <a:lstStyle/>
          <a:p>
            <a:r>
              <a:rPr lang="en-US" sz="3600" dirty="0">
                <a:solidFill>
                  <a:schemeClr val="bg1"/>
                </a:solidFill>
              </a:rPr>
              <a:t>Definition</a:t>
            </a:r>
          </a:p>
        </p:txBody>
      </p:sp>
      <p:sp>
        <p:nvSpPr>
          <p:cNvPr id="2" name="Title 1"/>
          <p:cNvSpPr>
            <a:spLocks noGrp="1"/>
          </p:cNvSpPr>
          <p:nvPr>
            <p:ph type="title"/>
          </p:nvPr>
        </p:nvSpPr>
        <p:spPr>
          <a:xfrm>
            <a:off x="149974" y="1411814"/>
            <a:ext cx="7467600" cy="1080938"/>
          </a:xfrm>
        </p:spPr>
        <p:txBody>
          <a:bodyPr>
            <a:noAutofit/>
          </a:bodyPr>
          <a:lstStyle/>
          <a:p>
            <a:pPr>
              <a:lnSpc>
                <a:spcPct val="150000"/>
              </a:lnSpc>
            </a:pPr>
            <a:r>
              <a:rPr lang="en-US" sz="2800" dirty="0"/>
              <a:t>Something that you think is true, based on information that you have, or </a:t>
            </a:r>
            <a:r>
              <a:rPr lang="en-US" sz="2800" i="1" dirty="0"/>
              <a:t>evidence</a:t>
            </a:r>
            <a:r>
              <a:rPr lang="en-US" sz="2800" dirty="0"/>
              <a:t>. </a:t>
            </a:r>
            <a:br>
              <a:rPr lang="en-US" sz="2800" dirty="0"/>
            </a:br>
            <a:endParaRPr lang="en-US" sz="2800" dirty="0">
              <a:solidFill>
                <a:srgbClr val="FFC000"/>
              </a:solidFill>
            </a:endParaRPr>
          </a:p>
        </p:txBody>
      </p:sp>
      <p:pic>
        <p:nvPicPr>
          <p:cNvPr id="6" name="Picture 5" descr="A woman holding up a clock, pointing at it, and smiling."/>
          <p:cNvPicPr>
            <a:picLocks noChangeAspect="1"/>
          </p:cNvPicPr>
          <p:nvPr/>
        </p:nvPicPr>
        <p:blipFill>
          <a:blip r:embed="rId3"/>
          <a:stretch>
            <a:fillRect/>
          </a:stretch>
        </p:blipFill>
        <p:spPr>
          <a:xfrm>
            <a:off x="149974" y="2670935"/>
            <a:ext cx="3862990" cy="2568888"/>
          </a:xfrm>
          <a:prstGeom prst="rect">
            <a:avLst/>
          </a:prstGeom>
        </p:spPr>
      </p:pic>
      <p:sp>
        <p:nvSpPr>
          <p:cNvPr id="8" name="Rectangle 7"/>
          <p:cNvSpPr/>
          <p:nvPr/>
        </p:nvSpPr>
        <p:spPr>
          <a:xfrm>
            <a:off x="4318000" y="2181905"/>
            <a:ext cx="4368800" cy="4154984"/>
          </a:xfrm>
          <a:prstGeom prst="rect">
            <a:avLst/>
          </a:prstGeom>
        </p:spPr>
        <p:txBody>
          <a:bodyPr wrap="square">
            <a:spAutoFit/>
          </a:bodyPr>
          <a:lstStyle/>
          <a:p>
            <a:endParaRPr lang="en-US" sz="2400" b="1" dirty="0"/>
          </a:p>
          <a:p>
            <a:r>
              <a:rPr lang="en-US" sz="2400" b="1" dirty="0">
                <a:solidFill>
                  <a:schemeClr val="bg1"/>
                </a:solidFill>
              </a:rPr>
              <a:t>Example:  </a:t>
            </a:r>
            <a:r>
              <a:rPr lang="en-US" sz="2400" dirty="0">
                <a:solidFill>
                  <a:schemeClr val="bg1"/>
                </a:solidFill>
              </a:rPr>
              <a:t>Based on the fact that you make good grades I might make an inference that you are on time to your classes. </a:t>
            </a:r>
          </a:p>
          <a:p>
            <a:endParaRPr lang="en-US" sz="2400" dirty="0">
              <a:solidFill>
                <a:schemeClr val="bg1"/>
              </a:solidFill>
            </a:endParaRPr>
          </a:p>
          <a:p>
            <a:r>
              <a:rPr lang="en-US" sz="2400" dirty="0">
                <a:solidFill>
                  <a:schemeClr val="bg1"/>
                </a:solidFill>
              </a:rPr>
              <a:t>What other inferences could you make about someone who makes good grades? </a:t>
            </a:r>
          </a:p>
          <a:p>
            <a:r>
              <a:rPr lang="en-US" sz="2400" dirty="0">
                <a:solidFill>
                  <a:schemeClr val="bg1"/>
                </a:solidFill>
              </a:rPr>
              <a:t>  </a:t>
            </a:r>
          </a:p>
        </p:txBody>
      </p:sp>
    </p:spTree>
    <p:extLst>
      <p:ext uri="{BB962C8B-B14F-4D97-AF65-F5344CB8AC3E}">
        <p14:creationId xmlns:p14="http://schemas.microsoft.com/office/powerpoint/2010/main" val="26879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5" y="519262"/>
            <a:ext cx="6896534" cy="1080938"/>
          </a:xfrm>
        </p:spPr>
        <p:txBody>
          <a:bodyPr/>
          <a:lstStyle/>
          <a:p>
            <a:r>
              <a:rPr lang="en-US" dirty="0"/>
              <a:t>Literal or Inferential? </a:t>
            </a:r>
          </a:p>
        </p:txBody>
      </p:sp>
      <p:sp>
        <p:nvSpPr>
          <p:cNvPr id="3" name="Content Placeholder 2"/>
          <p:cNvSpPr>
            <a:spLocks noGrp="1"/>
          </p:cNvSpPr>
          <p:nvPr>
            <p:ph idx="1"/>
          </p:nvPr>
        </p:nvSpPr>
        <p:spPr>
          <a:xfrm>
            <a:off x="153610" y="2269671"/>
            <a:ext cx="8839200" cy="4523015"/>
          </a:xfrm>
        </p:spPr>
        <p:txBody>
          <a:bodyPr/>
          <a:lstStyle/>
          <a:p>
            <a:pPr marL="0" indent="0">
              <a:buNone/>
            </a:pPr>
            <a:endParaRPr lang="en-US" b="1" i="1" dirty="0"/>
          </a:p>
          <a:p>
            <a:pPr marL="0" indent="0">
              <a:buNone/>
            </a:pPr>
            <a:r>
              <a:rPr lang="en-US" dirty="0">
                <a:solidFill>
                  <a:schemeClr val="bg1"/>
                </a:solidFill>
              </a:rPr>
              <a:t>That is literal because __________________.</a:t>
            </a:r>
          </a:p>
          <a:p>
            <a:pPr marL="0" indent="0" algn="ctr">
              <a:buNone/>
            </a:pPr>
            <a:endParaRPr lang="en-US" dirty="0">
              <a:solidFill>
                <a:schemeClr val="bg1"/>
              </a:solidFill>
            </a:endParaRPr>
          </a:p>
          <a:p>
            <a:pPr marL="0" indent="0">
              <a:buNone/>
            </a:pPr>
            <a:r>
              <a:rPr lang="en-US" dirty="0">
                <a:solidFill>
                  <a:schemeClr val="bg1"/>
                </a:solidFill>
              </a:rPr>
              <a:t>That is inferential because__________________.</a:t>
            </a:r>
          </a:p>
        </p:txBody>
      </p:sp>
    </p:spTree>
    <p:extLst>
      <p:ext uri="{BB962C8B-B14F-4D97-AF65-F5344CB8AC3E}">
        <p14:creationId xmlns:p14="http://schemas.microsoft.com/office/powerpoint/2010/main" val="1480621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 or Inferential?</a:t>
            </a:r>
          </a:p>
        </p:txBody>
      </p:sp>
      <p:sp>
        <p:nvSpPr>
          <p:cNvPr id="3" name="Content Placeholder 2"/>
          <p:cNvSpPr>
            <a:spLocks noGrp="1"/>
          </p:cNvSpPr>
          <p:nvPr>
            <p:ph idx="1"/>
          </p:nvPr>
        </p:nvSpPr>
        <p:spPr>
          <a:xfrm>
            <a:off x="108857" y="5400989"/>
            <a:ext cx="9035143" cy="1503581"/>
          </a:xfrm>
        </p:spPr>
        <p:txBody>
          <a:bodyPr>
            <a:normAutofit/>
          </a:bodyPr>
          <a:lstStyle/>
          <a:p>
            <a:pPr marL="0" indent="0">
              <a:lnSpc>
                <a:spcPct val="150000"/>
              </a:lnSpc>
              <a:buNone/>
            </a:pPr>
            <a:r>
              <a:rPr lang="en-US" dirty="0">
                <a:solidFill>
                  <a:schemeClr val="bg1"/>
                </a:solidFill>
              </a:rPr>
              <a:t>That is literal because ______________________.</a:t>
            </a:r>
          </a:p>
          <a:p>
            <a:pPr marL="0" indent="0">
              <a:lnSpc>
                <a:spcPct val="150000"/>
              </a:lnSpc>
              <a:buNone/>
            </a:pPr>
            <a:r>
              <a:rPr lang="en-US" dirty="0">
                <a:solidFill>
                  <a:schemeClr val="bg1"/>
                </a:solidFill>
              </a:rPr>
              <a:t>That is inferential because ___________________.</a:t>
            </a:r>
          </a:p>
        </p:txBody>
      </p:sp>
      <p:pic>
        <p:nvPicPr>
          <p:cNvPr id="4" name="Picture 3" descr="A child, her own hands covering her face, peeking out between her fingers."/>
          <p:cNvPicPr>
            <a:picLocks noChangeAspect="1"/>
          </p:cNvPicPr>
          <p:nvPr/>
        </p:nvPicPr>
        <p:blipFill>
          <a:blip r:embed="rId3"/>
          <a:stretch>
            <a:fillRect/>
          </a:stretch>
        </p:blipFill>
        <p:spPr>
          <a:xfrm>
            <a:off x="3075701" y="2179375"/>
            <a:ext cx="3492500" cy="2324100"/>
          </a:xfrm>
          <a:prstGeom prst="rect">
            <a:avLst/>
          </a:prstGeom>
        </p:spPr>
      </p:pic>
      <p:sp>
        <p:nvSpPr>
          <p:cNvPr id="6" name="TextBox 5"/>
          <p:cNvSpPr txBox="1"/>
          <p:nvPr/>
        </p:nvSpPr>
        <p:spPr>
          <a:xfrm>
            <a:off x="614588" y="2044598"/>
            <a:ext cx="5699891" cy="523220"/>
          </a:xfrm>
          <a:prstGeom prst="rect">
            <a:avLst/>
          </a:prstGeom>
          <a:noFill/>
        </p:spPr>
        <p:txBody>
          <a:bodyPr wrap="square" rtlCol="0">
            <a:spAutoFit/>
          </a:bodyPr>
          <a:lstStyle/>
          <a:p>
            <a:r>
              <a:rPr lang="en-US" sz="2800" dirty="0">
                <a:solidFill>
                  <a:schemeClr val="bg1"/>
                </a:solidFill>
              </a:rPr>
              <a:t>1.  She is shy. </a:t>
            </a:r>
          </a:p>
        </p:txBody>
      </p:sp>
      <p:sp>
        <p:nvSpPr>
          <p:cNvPr id="7" name="TextBox 6"/>
          <p:cNvSpPr txBox="1"/>
          <p:nvPr/>
        </p:nvSpPr>
        <p:spPr>
          <a:xfrm>
            <a:off x="614588" y="4667337"/>
            <a:ext cx="6211646" cy="523220"/>
          </a:xfrm>
          <a:prstGeom prst="rect">
            <a:avLst/>
          </a:prstGeom>
          <a:noFill/>
        </p:spPr>
        <p:txBody>
          <a:bodyPr wrap="square" rtlCol="0">
            <a:spAutoFit/>
          </a:bodyPr>
          <a:lstStyle/>
          <a:p>
            <a:r>
              <a:rPr lang="en-US" sz="2800" dirty="0">
                <a:solidFill>
                  <a:schemeClr val="bg1"/>
                </a:solidFill>
              </a:rPr>
              <a:t>2.  Her hands are covering her face. </a:t>
            </a:r>
          </a:p>
        </p:txBody>
      </p:sp>
    </p:spTree>
    <p:extLst>
      <p:ext uri="{BB962C8B-B14F-4D97-AF65-F5344CB8AC3E}">
        <p14:creationId xmlns:p14="http://schemas.microsoft.com/office/powerpoint/2010/main" val="4910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40" y="394971"/>
            <a:ext cx="8290789" cy="1444532"/>
          </a:xfrm>
        </p:spPr>
        <p:txBody>
          <a:bodyPr/>
          <a:lstStyle/>
          <a:p>
            <a:pPr marL="0" indent="0"/>
            <a:r>
              <a:rPr lang="en-US" dirty="0"/>
              <a:t>Literal or Inferential?</a:t>
            </a:r>
          </a:p>
        </p:txBody>
      </p:sp>
      <p:pic>
        <p:nvPicPr>
          <p:cNvPr id="4" name="Content Placeholder 3" descr="A panda with red cheeks (cartoon not photo)"/>
          <p:cNvPicPr>
            <a:picLocks noGrp="1" noChangeAspect="1"/>
          </p:cNvPicPr>
          <p:nvPr>
            <p:ph idx="1"/>
          </p:nvPr>
        </p:nvPicPr>
        <p:blipFill>
          <a:blip r:embed="rId3"/>
          <a:srcRect t="14909" b="14909"/>
          <a:stretch>
            <a:fillRect/>
          </a:stretch>
        </p:blipFill>
        <p:spPr>
          <a:xfrm>
            <a:off x="2437656" y="2537263"/>
            <a:ext cx="4748481" cy="2564517"/>
          </a:xfrm>
        </p:spPr>
      </p:pic>
      <p:sp>
        <p:nvSpPr>
          <p:cNvPr id="5" name="TextBox 4"/>
          <p:cNvSpPr txBox="1"/>
          <p:nvPr/>
        </p:nvSpPr>
        <p:spPr>
          <a:xfrm>
            <a:off x="735196" y="5412892"/>
            <a:ext cx="3606639" cy="523220"/>
          </a:xfrm>
          <a:prstGeom prst="rect">
            <a:avLst/>
          </a:prstGeom>
          <a:noFill/>
        </p:spPr>
        <p:txBody>
          <a:bodyPr wrap="none" rtlCol="0">
            <a:spAutoFit/>
          </a:bodyPr>
          <a:lstStyle/>
          <a:p>
            <a:r>
              <a:rPr lang="en-US" sz="2800" dirty="0">
                <a:solidFill>
                  <a:schemeClr val="bg1"/>
                </a:solidFill>
              </a:rPr>
              <a:t>3.  His </a:t>
            </a:r>
            <a:r>
              <a:rPr lang="en-US" sz="2400" dirty="0">
                <a:solidFill>
                  <a:schemeClr val="bg1"/>
                </a:solidFill>
              </a:rPr>
              <a:t>cheeks are red</a:t>
            </a:r>
            <a:r>
              <a:rPr lang="en-US" dirty="0">
                <a:solidFill>
                  <a:schemeClr val="bg1"/>
                </a:solidFill>
              </a:rPr>
              <a:t>. </a:t>
            </a:r>
          </a:p>
        </p:txBody>
      </p:sp>
    </p:spTree>
    <p:extLst>
      <p:ext uri="{BB962C8B-B14F-4D97-AF65-F5344CB8AC3E}">
        <p14:creationId xmlns:p14="http://schemas.microsoft.com/office/powerpoint/2010/main" val="182963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 or Inferential?</a:t>
            </a:r>
          </a:p>
        </p:txBody>
      </p:sp>
      <p:sp>
        <p:nvSpPr>
          <p:cNvPr id="3" name="Content Placeholder 2"/>
          <p:cNvSpPr>
            <a:spLocks noGrp="1"/>
          </p:cNvSpPr>
          <p:nvPr>
            <p:ph idx="1"/>
          </p:nvPr>
        </p:nvSpPr>
        <p:spPr/>
        <p:txBody>
          <a:bodyPr/>
          <a:lstStyle/>
          <a:p>
            <a:pPr marL="457200" indent="-457200">
              <a:buAutoNum type="arabicPeriod" startAt="4"/>
            </a:pPr>
            <a:r>
              <a:rPr lang="en-US" dirty="0">
                <a:solidFill>
                  <a:schemeClr val="bg1"/>
                </a:solidFill>
              </a:rPr>
              <a:t>He’s dressed in black and is carrying a bag. </a:t>
            </a:r>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endParaRPr lang="en-US" dirty="0"/>
          </a:p>
          <a:p>
            <a:pPr marL="457200" indent="-457200">
              <a:buAutoNum type="arabicPeriod" startAt="4"/>
            </a:pPr>
            <a:r>
              <a:rPr lang="en-US" dirty="0">
                <a:solidFill>
                  <a:schemeClr val="bg1"/>
                </a:solidFill>
              </a:rPr>
              <a:t>He’s a robber. </a:t>
            </a:r>
          </a:p>
        </p:txBody>
      </p:sp>
      <p:pic>
        <p:nvPicPr>
          <p:cNvPr id="4" name="Picture 3" descr="Robber (a cartoonish stock photo, he's dressed in black, has a bag hoisted over his shoulder, and is wearing a mask)"/>
          <p:cNvPicPr>
            <a:picLocks noChangeAspect="1"/>
          </p:cNvPicPr>
          <p:nvPr/>
        </p:nvPicPr>
        <p:blipFill>
          <a:blip r:embed="rId3"/>
          <a:stretch>
            <a:fillRect/>
          </a:stretch>
        </p:blipFill>
        <p:spPr>
          <a:xfrm>
            <a:off x="3595915" y="3006231"/>
            <a:ext cx="3606800" cy="2260600"/>
          </a:xfrm>
          <a:prstGeom prst="rect">
            <a:avLst/>
          </a:prstGeom>
        </p:spPr>
      </p:pic>
    </p:spTree>
    <p:extLst>
      <p:ext uri="{BB962C8B-B14F-4D97-AF65-F5344CB8AC3E}">
        <p14:creationId xmlns:p14="http://schemas.microsoft.com/office/powerpoint/2010/main" val="91858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 or Inferential?</a:t>
            </a:r>
          </a:p>
        </p:txBody>
      </p:sp>
      <p:sp>
        <p:nvSpPr>
          <p:cNvPr id="3" name="Content Placeholder 2"/>
          <p:cNvSpPr>
            <a:spLocks noGrp="1"/>
          </p:cNvSpPr>
          <p:nvPr>
            <p:ph idx="1"/>
          </p:nvPr>
        </p:nvSpPr>
        <p:spPr/>
        <p:txBody>
          <a:bodyPr/>
          <a:lstStyle/>
          <a:p>
            <a:pPr marL="457200" indent="-457200">
              <a:buAutoNum type="arabicPeriod" startAt="6"/>
            </a:pPr>
            <a:r>
              <a:rPr lang="en-US" dirty="0">
                <a:solidFill>
                  <a:schemeClr val="bg1"/>
                </a:solidFill>
              </a:rPr>
              <a:t>I can point to the answer.  </a:t>
            </a:r>
          </a:p>
          <a:p>
            <a:pPr marL="457200" indent="-457200">
              <a:buAutoNum type="arabicPeriod" startAt="6"/>
            </a:pPr>
            <a:endParaRPr lang="en-US" dirty="0">
              <a:solidFill>
                <a:schemeClr val="bg1"/>
              </a:solidFill>
            </a:endParaRPr>
          </a:p>
          <a:p>
            <a:pPr marL="457200" indent="-457200">
              <a:buAutoNum type="arabicPeriod" startAt="6"/>
            </a:pPr>
            <a:endParaRPr lang="en-US" dirty="0">
              <a:solidFill>
                <a:schemeClr val="bg1"/>
              </a:solidFill>
            </a:endParaRPr>
          </a:p>
          <a:p>
            <a:pPr marL="457200" indent="-457200">
              <a:buAutoNum type="arabicPeriod" startAt="6"/>
            </a:pPr>
            <a:r>
              <a:rPr lang="en-US" dirty="0">
                <a:solidFill>
                  <a:schemeClr val="bg1"/>
                </a:solidFill>
              </a:rPr>
              <a:t>The answer is in my head, but I use the text for evidence.  </a:t>
            </a:r>
          </a:p>
        </p:txBody>
      </p:sp>
    </p:spTree>
    <p:extLst>
      <p:ext uri="{BB962C8B-B14F-4D97-AF65-F5344CB8AC3E}">
        <p14:creationId xmlns:p14="http://schemas.microsoft.com/office/powerpoint/2010/main" val="37484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18" y="662249"/>
            <a:ext cx="8042276" cy="1336956"/>
          </a:xfrm>
        </p:spPr>
        <p:txBody>
          <a:bodyPr>
            <a:normAutofit/>
          </a:bodyPr>
          <a:lstStyle/>
          <a:p>
            <a:r>
              <a:rPr lang="en-US" dirty="0"/>
              <a:t>Which one is a literal question?  Which one is inferential?</a:t>
            </a:r>
          </a:p>
        </p:txBody>
      </p:sp>
      <p:pic>
        <p:nvPicPr>
          <p:cNvPr id="4" name="Content Placeholder 3" descr="guinea pig in a wagon, meme text &quot;they see me rollin' they hatin.&quot;"/>
          <p:cNvPicPr>
            <a:picLocks noGrp="1" noChangeAspect="1"/>
          </p:cNvPicPr>
          <p:nvPr>
            <p:ph idx="1"/>
          </p:nvPr>
        </p:nvPicPr>
        <p:blipFill>
          <a:blip r:embed="rId3"/>
          <a:stretch>
            <a:fillRect/>
          </a:stretch>
        </p:blipFill>
        <p:spPr>
          <a:xfrm>
            <a:off x="6526071" y="1546564"/>
            <a:ext cx="2336800" cy="3479800"/>
          </a:xfrm>
        </p:spPr>
      </p:pic>
      <p:sp>
        <p:nvSpPr>
          <p:cNvPr id="5" name="TextBox 4"/>
          <p:cNvSpPr txBox="1"/>
          <p:nvPr/>
        </p:nvSpPr>
        <p:spPr>
          <a:xfrm>
            <a:off x="56357" y="2006667"/>
            <a:ext cx="5003165" cy="584775"/>
          </a:xfrm>
          <a:prstGeom prst="rect">
            <a:avLst/>
          </a:prstGeom>
          <a:noFill/>
        </p:spPr>
        <p:txBody>
          <a:bodyPr wrap="none" rtlCol="0">
            <a:spAutoFit/>
          </a:bodyPr>
          <a:lstStyle/>
          <a:p>
            <a:pPr marL="514350" indent="-514350">
              <a:buAutoNum type="arabicPeriod"/>
            </a:pPr>
            <a:r>
              <a:rPr lang="en-US" sz="3200" dirty="0">
                <a:solidFill>
                  <a:schemeClr val="bg1"/>
                </a:solidFill>
              </a:rPr>
              <a:t>What is in the wagon? </a:t>
            </a:r>
          </a:p>
        </p:txBody>
      </p:sp>
      <p:sp>
        <p:nvSpPr>
          <p:cNvPr id="6" name="TextBox 5"/>
          <p:cNvSpPr txBox="1"/>
          <p:nvPr/>
        </p:nvSpPr>
        <p:spPr>
          <a:xfrm>
            <a:off x="615389" y="2595614"/>
            <a:ext cx="3805594" cy="369332"/>
          </a:xfrm>
          <a:prstGeom prst="rect">
            <a:avLst/>
          </a:prstGeom>
          <a:noFill/>
        </p:spPr>
        <p:txBody>
          <a:bodyPr wrap="none" rtlCol="0">
            <a:spAutoFit/>
          </a:bodyPr>
          <a:lstStyle/>
          <a:p>
            <a:r>
              <a:rPr lang="en-US" dirty="0">
                <a:solidFill>
                  <a:schemeClr val="bg1"/>
                </a:solidFill>
              </a:rPr>
              <a:t>Literal- I can point to the answer.  </a:t>
            </a:r>
          </a:p>
        </p:txBody>
      </p:sp>
      <p:sp>
        <p:nvSpPr>
          <p:cNvPr id="7" name="TextBox 6"/>
          <p:cNvSpPr txBox="1"/>
          <p:nvPr/>
        </p:nvSpPr>
        <p:spPr>
          <a:xfrm>
            <a:off x="0" y="2974937"/>
            <a:ext cx="6526071" cy="1077218"/>
          </a:xfrm>
          <a:prstGeom prst="rect">
            <a:avLst/>
          </a:prstGeom>
          <a:noFill/>
        </p:spPr>
        <p:txBody>
          <a:bodyPr wrap="square" rtlCol="0">
            <a:spAutoFit/>
          </a:bodyPr>
          <a:lstStyle/>
          <a:p>
            <a:r>
              <a:rPr lang="en-US" sz="3200" dirty="0">
                <a:solidFill>
                  <a:schemeClr val="bg1"/>
                </a:solidFill>
              </a:rPr>
              <a:t>2. Do you think he enjoys riding in a tiny wagon? </a:t>
            </a:r>
          </a:p>
        </p:txBody>
      </p:sp>
      <p:sp>
        <p:nvSpPr>
          <p:cNvPr id="8" name="TextBox 7"/>
          <p:cNvSpPr txBox="1"/>
          <p:nvPr/>
        </p:nvSpPr>
        <p:spPr>
          <a:xfrm>
            <a:off x="365405" y="4010344"/>
            <a:ext cx="6067880" cy="369332"/>
          </a:xfrm>
          <a:prstGeom prst="rect">
            <a:avLst/>
          </a:prstGeom>
          <a:noFill/>
        </p:spPr>
        <p:txBody>
          <a:bodyPr wrap="none" rtlCol="0">
            <a:spAutoFit/>
          </a:bodyPr>
          <a:lstStyle/>
          <a:p>
            <a:r>
              <a:rPr lang="en-US" dirty="0">
                <a:solidFill>
                  <a:schemeClr val="bg1"/>
                </a:solidFill>
              </a:rPr>
              <a:t>Inferential– we would have to make an educated guess</a:t>
            </a:r>
          </a:p>
        </p:txBody>
      </p:sp>
      <p:sp>
        <p:nvSpPr>
          <p:cNvPr id="9" name="TextBox 8"/>
          <p:cNvSpPr txBox="1"/>
          <p:nvPr/>
        </p:nvSpPr>
        <p:spPr>
          <a:xfrm>
            <a:off x="0" y="4435650"/>
            <a:ext cx="5682838" cy="584775"/>
          </a:xfrm>
          <a:prstGeom prst="rect">
            <a:avLst/>
          </a:prstGeom>
          <a:noFill/>
        </p:spPr>
        <p:txBody>
          <a:bodyPr wrap="none" rtlCol="0">
            <a:spAutoFit/>
          </a:bodyPr>
          <a:lstStyle/>
          <a:p>
            <a:r>
              <a:rPr lang="en-US" sz="3200" dirty="0">
                <a:solidFill>
                  <a:schemeClr val="bg1"/>
                </a:solidFill>
              </a:rPr>
              <a:t>3.  What color is the wagon? </a:t>
            </a:r>
          </a:p>
        </p:txBody>
      </p:sp>
      <p:sp>
        <p:nvSpPr>
          <p:cNvPr id="10" name="TextBox 9"/>
          <p:cNvSpPr txBox="1"/>
          <p:nvPr/>
        </p:nvSpPr>
        <p:spPr>
          <a:xfrm>
            <a:off x="615389" y="5092760"/>
            <a:ext cx="2841932" cy="369332"/>
          </a:xfrm>
          <a:prstGeom prst="rect">
            <a:avLst/>
          </a:prstGeom>
          <a:noFill/>
        </p:spPr>
        <p:txBody>
          <a:bodyPr wrap="none" rtlCol="0">
            <a:spAutoFit/>
          </a:bodyPr>
          <a:lstStyle/>
          <a:p>
            <a:r>
              <a:rPr lang="en-US" dirty="0">
                <a:solidFill>
                  <a:schemeClr val="bg1"/>
                </a:solidFill>
              </a:rPr>
              <a:t>Literal we can point to it.</a:t>
            </a:r>
          </a:p>
        </p:txBody>
      </p:sp>
      <p:sp>
        <p:nvSpPr>
          <p:cNvPr id="11" name="TextBox 10"/>
          <p:cNvSpPr txBox="1"/>
          <p:nvPr/>
        </p:nvSpPr>
        <p:spPr>
          <a:xfrm>
            <a:off x="56357" y="5473691"/>
            <a:ext cx="7816563" cy="584775"/>
          </a:xfrm>
          <a:prstGeom prst="rect">
            <a:avLst/>
          </a:prstGeom>
          <a:noFill/>
        </p:spPr>
        <p:txBody>
          <a:bodyPr wrap="none" rtlCol="0">
            <a:spAutoFit/>
          </a:bodyPr>
          <a:lstStyle/>
          <a:p>
            <a:r>
              <a:rPr lang="en-US" sz="3200" dirty="0">
                <a:solidFill>
                  <a:schemeClr val="bg1"/>
                </a:solidFill>
              </a:rPr>
              <a:t>4.  Is this meme funny?  Why or why not? </a:t>
            </a:r>
          </a:p>
        </p:txBody>
      </p:sp>
      <p:sp>
        <p:nvSpPr>
          <p:cNvPr id="12" name="TextBox 11"/>
          <p:cNvSpPr txBox="1"/>
          <p:nvPr/>
        </p:nvSpPr>
        <p:spPr>
          <a:xfrm>
            <a:off x="600167" y="6114440"/>
            <a:ext cx="6528197" cy="369332"/>
          </a:xfrm>
          <a:prstGeom prst="rect">
            <a:avLst/>
          </a:prstGeom>
          <a:noFill/>
        </p:spPr>
        <p:txBody>
          <a:bodyPr wrap="none" rtlCol="0">
            <a:spAutoFit/>
          </a:bodyPr>
          <a:lstStyle/>
          <a:p>
            <a:r>
              <a:rPr lang="en-US" dirty="0">
                <a:solidFill>
                  <a:schemeClr val="bg1"/>
                </a:solidFill>
              </a:rPr>
              <a:t>Inferential- we would have to give an opinion with evidence</a:t>
            </a:r>
          </a:p>
        </p:txBody>
      </p:sp>
    </p:spTree>
    <p:extLst>
      <p:ext uri="{BB962C8B-B14F-4D97-AF65-F5344CB8AC3E}">
        <p14:creationId xmlns:p14="http://schemas.microsoft.com/office/powerpoint/2010/main" val="145723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723" y="1227520"/>
            <a:ext cx="1451372" cy="15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89" y="3139664"/>
            <a:ext cx="1818085" cy="15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892" y="3249201"/>
            <a:ext cx="182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651" y="1237045"/>
            <a:ext cx="1816894"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99C2EF0-EAEC-4475-AEB6-49F6FCDE9225}"/>
              </a:ext>
            </a:extLst>
          </p:cNvPr>
          <p:cNvSpPr>
            <a:spLocks noGrp="1"/>
          </p:cNvSpPr>
          <p:nvPr>
            <p:ph type="ctrTitle"/>
          </p:nvPr>
        </p:nvSpPr>
        <p:spPr>
          <a:xfrm>
            <a:off x="1273825" y="4946925"/>
            <a:ext cx="6858000" cy="6740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050" dirty="0">
                <a:latin typeface="Arial" panose="020B0604020202020204" pitchFamily="34" charset="0"/>
                <a:ea typeface="+mn-ea"/>
                <a:cs typeface="Arial" panose="020B0604020202020204" pitchFamily="34" charset="0"/>
              </a:rPr>
              <a:t>The contents of this presentation were developed under a State Personnel Development Grant (</a:t>
            </a:r>
            <a:r>
              <a:rPr lang="en-US" sz="1050" dirty="0" err="1">
                <a:latin typeface="Arial" panose="020B0604020202020204" pitchFamily="34" charset="0"/>
                <a:ea typeface="+mn-ea"/>
                <a:cs typeface="Arial" panose="020B0604020202020204" pitchFamily="34" charset="0"/>
              </a:rPr>
              <a:t>SPDG</a:t>
            </a:r>
            <a:r>
              <a:rPr lang="en-US" sz="1050" dirty="0">
                <a:latin typeface="Arial" panose="020B0604020202020204" pitchFamily="34" charset="0"/>
                <a:ea typeface="+mn-ea"/>
                <a:cs typeface="Arial" panose="020B0604020202020204" pitchFamily="34" charset="0"/>
              </a:rPr>
              <a:t>)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a:t>
            </a:r>
          </a:p>
        </p:txBody>
      </p:sp>
    </p:spTree>
    <p:extLst>
      <p:ext uri="{BB962C8B-B14F-4D97-AF65-F5344CB8AC3E}">
        <p14:creationId xmlns:p14="http://schemas.microsoft.com/office/powerpoint/2010/main" val="14957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935" y="699940"/>
            <a:ext cx="8229600" cy="1143000"/>
          </a:xfrm>
        </p:spPr>
        <p:txBody>
          <a:bodyPr/>
          <a:lstStyle/>
          <a:p>
            <a:pPr algn="ctr"/>
            <a:r>
              <a:rPr lang="en-US" dirty="0"/>
              <a:t>literal</a:t>
            </a:r>
          </a:p>
        </p:txBody>
      </p:sp>
      <p:sp>
        <p:nvSpPr>
          <p:cNvPr id="4" name="TextBox 3"/>
          <p:cNvSpPr txBox="1"/>
          <p:nvPr/>
        </p:nvSpPr>
        <p:spPr>
          <a:xfrm>
            <a:off x="297496" y="2359887"/>
            <a:ext cx="8368039" cy="2956579"/>
          </a:xfrm>
          <a:prstGeom prst="rect">
            <a:avLst/>
          </a:prstGeom>
          <a:noFill/>
        </p:spPr>
        <p:txBody>
          <a:bodyPr wrap="square" rtlCol="0">
            <a:spAutoFit/>
          </a:bodyPr>
          <a:lstStyle/>
          <a:p>
            <a:pPr algn="ctr">
              <a:lnSpc>
                <a:spcPct val="150000"/>
              </a:lnSpc>
            </a:pPr>
            <a:r>
              <a:rPr lang="en-US" sz="3200" dirty="0">
                <a:solidFill>
                  <a:schemeClr val="bg1"/>
                </a:solidFill>
              </a:rPr>
              <a:t>literal truth </a:t>
            </a:r>
          </a:p>
          <a:p>
            <a:pPr algn="ctr">
              <a:lnSpc>
                <a:spcPct val="150000"/>
              </a:lnSpc>
            </a:pPr>
            <a:r>
              <a:rPr lang="en-US" sz="3200" dirty="0">
                <a:solidFill>
                  <a:schemeClr val="bg1"/>
                </a:solidFill>
              </a:rPr>
              <a:t>literal meaning</a:t>
            </a:r>
          </a:p>
          <a:p>
            <a:pPr algn="ctr">
              <a:lnSpc>
                <a:spcPct val="150000"/>
              </a:lnSpc>
            </a:pPr>
            <a:r>
              <a:rPr lang="en-US" sz="3200" dirty="0">
                <a:solidFill>
                  <a:schemeClr val="bg1"/>
                </a:solidFill>
              </a:rPr>
              <a:t>literal description</a:t>
            </a:r>
          </a:p>
          <a:p>
            <a:pPr>
              <a:lnSpc>
                <a:spcPct val="150000"/>
              </a:lnSpc>
            </a:pPr>
            <a:r>
              <a:rPr lang="en-US" sz="3200" dirty="0"/>
              <a:t>   </a:t>
            </a:r>
          </a:p>
        </p:txBody>
      </p:sp>
    </p:spTree>
    <p:extLst>
      <p:ext uri="{BB962C8B-B14F-4D97-AF65-F5344CB8AC3E}">
        <p14:creationId xmlns:p14="http://schemas.microsoft.com/office/powerpoint/2010/main" val="124626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Rate your Knowledge</a:t>
            </a:r>
          </a:p>
        </p:txBody>
      </p:sp>
      <p:sp>
        <p:nvSpPr>
          <p:cNvPr id="3" name="Content Placeholder 2"/>
          <p:cNvSpPr>
            <a:spLocks noGrp="1"/>
          </p:cNvSpPr>
          <p:nvPr>
            <p:ph idx="1"/>
          </p:nvPr>
        </p:nvSpPr>
        <p:spPr/>
        <p:txBody>
          <a:bodyPr/>
          <a:lstStyle/>
          <a:p>
            <a:pPr marL="0" indent="0">
              <a:buNone/>
            </a:pPr>
            <a:r>
              <a:rPr lang="en-US" dirty="0">
                <a:solidFill>
                  <a:schemeClr val="bg1"/>
                </a:solidFill>
              </a:rPr>
              <a:t>1- I don’t know it.</a:t>
            </a:r>
          </a:p>
          <a:p>
            <a:pPr marL="0" indent="0">
              <a:buNone/>
            </a:pPr>
            <a:endParaRPr lang="en-US" dirty="0">
              <a:solidFill>
                <a:schemeClr val="bg1"/>
              </a:solidFill>
            </a:endParaRPr>
          </a:p>
          <a:p>
            <a:pPr marL="0" indent="0">
              <a:buNone/>
            </a:pPr>
            <a:r>
              <a:rPr lang="en-US" dirty="0">
                <a:solidFill>
                  <a:schemeClr val="bg1"/>
                </a:solidFill>
              </a:rPr>
              <a:t>2- I’ve heard it, but I don’t know the meaning.</a:t>
            </a:r>
          </a:p>
          <a:p>
            <a:pPr marL="0" indent="0">
              <a:buNone/>
            </a:pPr>
            <a:endParaRPr lang="en-US" dirty="0">
              <a:solidFill>
                <a:schemeClr val="bg1"/>
              </a:solidFill>
            </a:endParaRPr>
          </a:p>
          <a:p>
            <a:pPr marL="0" indent="0">
              <a:buNone/>
            </a:pPr>
            <a:r>
              <a:rPr lang="en-US" dirty="0">
                <a:solidFill>
                  <a:schemeClr val="bg1"/>
                </a:solidFill>
              </a:rPr>
              <a:t>3- I can use it in a sentence.</a:t>
            </a:r>
          </a:p>
          <a:p>
            <a:pPr marL="0" indent="0">
              <a:buNone/>
            </a:pPr>
            <a:endParaRPr lang="en-US" dirty="0">
              <a:solidFill>
                <a:schemeClr val="bg1"/>
              </a:solidFill>
            </a:endParaRPr>
          </a:p>
          <a:p>
            <a:pPr marL="0" indent="0">
              <a:buNone/>
            </a:pPr>
            <a:r>
              <a:rPr lang="en-US" dirty="0">
                <a:solidFill>
                  <a:schemeClr val="bg1"/>
                </a:solidFill>
              </a:rPr>
              <a:t>4-  I can teach it to the class.   </a:t>
            </a:r>
          </a:p>
          <a:p>
            <a:pPr marL="0" indent="0">
              <a:buNone/>
            </a:pPr>
            <a:endParaRPr lang="en-US" dirty="0"/>
          </a:p>
        </p:txBody>
      </p:sp>
    </p:spTree>
    <p:extLst>
      <p:ext uri="{BB962C8B-B14F-4D97-AF65-F5344CB8AC3E}">
        <p14:creationId xmlns:p14="http://schemas.microsoft.com/office/powerpoint/2010/main" val="36952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87" y="712107"/>
            <a:ext cx="8229600" cy="1143000"/>
          </a:xfrm>
        </p:spPr>
        <p:txBody>
          <a:bodyPr>
            <a:normAutofit/>
          </a:bodyPr>
          <a:lstStyle/>
          <a:p>
            <a:r>
              <a:rPr lang="en-US" sz="4800" dirty="0"/>
              <a:t>Definition</a:t>
            </a:r>
          </a:p>
        </p:txBody>
      </p:sp>
      <p:sp>
        <p:nvSpPr>
          <p:cNvPr id="3" name="Content Placeholder 2"/>
          <p:cNvSpPr>
            <a:spLocks noGrp="1"/>
          </p:cNvSpPr>
          <p:nvPr>
            <p:ph idx="1"/>
          </p:nvPr>
        </p:nvSpPr>
        <p:spPr>
          <a:xfrm>
            <a:off x="326571" y="2336873"/>
            <a:ext cx="8381999" cy="3599316"/>
          </a:xfrm>
        </p:spPr>
        <p:txBody>
          <a:bodyPr>
            <a:normAutofit fontScale="92500" lnSpcReduction="10000"/>
          </a:bodyPr>
          <a:lstStyle/>
          <a:p>
            <a:pPr marL="0" indent="0">
              <a:lnSpc>
                <a:spcPct val="150000"/>
              </a:lnSpc>
              <a:buNone/>
            </a:pPr>
            <a:r>
              <a:rPr lang="en-US" sz="4400" dirty="0">
                <a:solidFill>
                  <a:schemeClr val="bg1"/>
                </a:solidFill>
              </a:rPr>
              <a:t>The </a:t>
            </a:r>
            <a:r>
              <a:rPr lang="en-US" sz="4400" b="1" dirty="0">
                <a:solidFill>
                  <a:schemeClr val="bg1"/>
                </a:solidFill>
              </a:rPr>
              <a:t>literal</a:t>
            </a:r>
            <a:r>
              <a:rPr lang="en-US" sz="4400" dirty="0">
                <a:solidFill>
                  <a:schemeClr val="bg1"/>
                </a:solidFill>
              </a:rPr>
              <a:t> sense of a word or phrase is its most basic sense, with no hidden meanings.  You can point to it. </a:t>
            </a:r>
          </a:p>
        </p:txBody>
      </p:sp>
    </p:spTree>
    <p:extLst>
      <p:ext uri="{BB962C8B-B14F-4D97-AF65-F5344CB8AC3E}">
        <p14:creationId xmlns:p14="http://schemas.microsoft.com/office/powerpoint/2010/main" val="35462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762"/>
            <a:ext cx="8229600" cy="1143000"/>
          </a:xfrm>
        </p:spPr>
        <p:txBody>
          <a:bodyPr/>
          <a:lstStyle/>
          <a:p>
            <a:r>
              <a:rPr lang="en-US" dirty="0">
                <a:solidFill>
                  <a:schemeClr val="bg1"/>
                </a:solidFill>
              </a:rPr>
              <a:t>Review</a:t>
            </a:r>
          </a:p>
        </p:txBody>
      </p:sp>
      <p:sp>
        <p:nvSpPr>
          <p:cNvPr id="3" name="Content Placeholder 2"/>
          <p:cNvSpPr>
            <a:spLocks noGrp="1"/>
          </p:cNvSpPr>
          <p:nvPr>
            <p:ph idx="1"/>
          </p:nvPr>
        </p:nvSpPr>
        <p:spPr>
          <a:xfrm>
            <a:off x="31898" y="855238"/>
            <a:ext cx="7707845" cy="984448"/>
          </a:xfrm>
        </p:spPr>
        <p:txBody>
          <a:bodyPr>
            <a:normAutofit/>
          </a:bodyPr>
          <a:lstStyle/>
          <a:p>
            <a:pPr marL="0" indent="0">
              <a:buNone/>
            </a:pPr>
            <a:r>
              <a:rPr lang="en-US" sz="2400" dirty="0"/>
              <a:t>You’ve already been identifying literal information </a:t>
            </a:r>
          </a:p>
          <a:p>
            <a:pPr marL="0" indent="0">
              <a:buNone/>
            </a:pPr>
            <a:r>
              <a:rPr lang="en-US" sz="2400" dirty="0"/>
              <a:t>when you summarize! </a:t>
            </a:r>
          </a:p>
        </p:txBody>
      </p:sp>
      <p:pic>
        <p:nvPicPr>
          <p:cNvPr id="4" name="Picture 3" descr="A man and woman bumping into each other in the day time. They are each coming around a corner."/>
          <p:cNvPicPr>
            <a:picLocks noChangeAspect="1"/>
          </p:cNvPicPr>
          <p:nvPr/>
        </p:nvPicPr>
        <p:blipFill>
          <a:blip r:embed="rId3"/>
          <a:stretch>
            <a:fillRect/>
          </a:stretch>
        </p:blipFill>
        <p:spPr>
          <a:xfrm>
            <a:off x="4130749" y="3938906"/>
            <a:ext cx="4713767" cy="2828260"/>
          </a:xfrm>
          <a:prstGeom prst="rect">
            <a:avLst/>
          </a:prstGeom>
        </p:spPr>
      </p:pic>
      <p:sp>
        <p:nvSpPr>
          <p:cNvPr id="6" name="TextBox 5"/>
          <p:cNvSpPr txBox="1"/>
          <p:nvPr/>
        </p:nvSpPr>
        <p:spPr>
          <a:xfrm>
            <a:off x="195943" y="1807029"/>
            <a:ext cx="1237839" cy="3970318"/>
          </a:xfrm>
          <a:prstGeom prst="rect">
            <a:avLst/>
          </a:prstGeom>
          <a:noFill/>
        </p:spPr>
        <p:txBody>
          <a:bodyPr wrap="none" rtlCol="0">
            <a:spAutoFit/>
          </a:bodyPr>
          <a:lstStyle/>
          <a:p>
            <a:pPr>
              <a:lnSpc>
                <a:spcPct val="200000"/>
              </a:lnSpc>
            </a:pPr>
            <a:endParaRPr lang="en-US" dirty="0"/>
          </a:p>
          <a:p>
            <a:pPr>
              <a:lnSpc>
                <a:spcPct val="200000"/>
              </a:lnSpc>
            </a:pPr>
            <a:r>
              <a:rPr lang="en-US" sz="2400" b="1" dirty="0">
                <a:solidFill>
                  <a:schemeClr val="bg1"/>
                </a:solidFill>
              </a:rPr>
              <a:t>Who: </a:t>
            </a:r>
          </a:p>
          <a:p>
            <a:pPr>
              <a:lnSpc>
                <a:spcPct val="200000"/>
              </a:lnSpc>
            </a:pPr>
            <a:r>
              <a:rPr lang="en-US" sz="2400" b="1" dirty="0">
                <a:solidFill>
                  <a:schemeClr val="bg1"/>
                </a:solidFill>
              </a:rPr>
              <a:t>What: </a:t>
            </a:r>
          </a:p>
          <a:p>
            <a:pPr>
              <a:lnSpc>
                <a:spcPct val="200000"/>
              </a:lnSpc>
            </a:pPr>
            <a:r>
              <a:rPr lang="en-US" sz="2400" b="1" dirty="0">
                <a:solidFill>
                  <a:schemeClr val="bg1"/>
                </a:solidFill>
              </a:rPr>
              <a:t>When: </a:t>
            </a:r>
          </a:p>
          <a:p>
            <a:pPr>
              <a:lnSpc>
                <a:spcPct val="200000"/>
              </a:lnSpc>
            </a:pPr>
            <a:r>
              <a:rPr lang="en-US" sz="2400" b="1" dirty="0">
                <a:solidFill>
                  <a:schemeClr val="bg1"/>
                </a:solidFill>
              </a:rPr>
              <a:t>Where:</a:t>
            </a:r>
            <a:endParaRPr lang="en-US" sz="2400" dirty="0">
              <a:solidFill>
                <a:schemeClr val="bg1"/>
              </a:solidFill>
            </a:endParaRPr>
          </a:p>
          <a:p>
            <a:endParaRPr lang="en-US" sz="2400" dirty="0">
              <a:solidFill>
                <a:schemeClr val="bg1"/>
              </a:solidFill>
            </a:endParaRPr>
          </a:p>
        </p:txBody>
      </p:sp>
      <p:sp>
        <p:nvSpPr>
          <p:cNvPr id="7" name="TextBox 6"/>
          <p:cNvSpPr txBox="1"/>
          <p:nvPr/>
        </p:nvSpPr>
        <p:spPr>
          <a:xfrm>
            <a:off x="1165851" y="2079172"/>
            <a:ext cx="2948949" cy="1015663"/>
          </a:xfrm>
          <a:prstGeom prst="rect">
            <a:avLst/>
          </a:prstGeom>
          <a:noFill/>
        </p:spPr>
        <p:txBody>
          <a:bodyPr wrap="none" rtlCol="0">
            <a:spAutoFit/>
          </a:bodyPr>
          <a:lstStyle/>
          <a:p>
            <a:pPr>
              <a:lnSpc>
                <a:spcPct val="200000"/>
              </a:lnSpc>
            </a:pPr>
            <a:endParaRPr lang="en-US" dirty="0"/>
          </a:p>
          <a:p>
            <a:r>
              <a:rPr lang="en-US" sz="2400" dirty="0">
                <a:solidFill>
                  <a:schemeClr val="bg1"/>
                </a:solidFill>
              </a:rPr>
              <a:t>A man and a woman</a:t>
            </a:r>
          </a:p>
        </p:txBody>
      </p:sp>
      <p:sp>
        <p:nvSpPr>
          <p:cNvPr id="8" name="TextBox 7"/>
          <p:cNvSpPr txBox="1"/>
          <p:nvPr/>
        </p:nvSpPr>
        <p:spPr>
          <a:xfrm>
            <a:off x="1098307" y="2792853"/>
            <a:ext cx="3581430" cy="1015663"/>
          </a:xfrm>
          <a:prstGeom prst="rect">
            <a:avLst/>
          </a:prstGeom>
          <a:noFill/>
        </p:spPr>
        <p:txBody>
          <a:bodyPr wrap="none" rtlCol="0">
            <a:spAutoFit/>
          </a:bodyPr>
          <a:lstStyle/>
          <a:p>
            <a:pPr>
              <a:lnSpc>
                <a:spcPct val="200000"/>
              </a:lnSpc>
            </a:pPr>
            <a:endParaRPr lang="en-US" dirty="0"/>
          </a:p>
          <a:p>
            <a:r>
              <a:rPr lang="en-US" sz="2400" dirty="0">
                <a:solidFill>
                  <a:schemeClr val="bg1"/>
                </a:solidFill>
              </a:rPr>
              <a:t>Bumping into each other</a:t>
            </a:r>
          </a:p>
        </p:txBody>
      </p:sp>
      <p:sp>
        <p:nvSpPr>
          <p:cNvPr id="10" name="TextBox 9"/>
          <p:cNvSpPr txBox="1"/>
          <p:nvPr/>
        </p:nvSpPr>
        <p:spPr>
          <a:xfrm>
            <a:off x="1165851" y="3506534"/>
            <a:ext cx="1321196" cy="1015663"/>
          </a:xfrm>
          <a:prstGeom prst="rect">
            <a:avLst/>
          </a:prstGeom>
          <a:noFill/>
        </p:spPr>
        <p:txBody>
          <a:bodyPr wrap="none" rtlCol="0">
            <a:spAutoFit/>
          </a:bodyPr>
          <a:lstStyle/>
          <a:p>
            <a:pPr>
              <a:lnSpc>
                <a:spcPct val="200000"/>
              </a:lnSpc>
            </a:pPr>
            <a:endParaRPr lang="en-US" dirty="0"/>
          </a:p>
          <a:p>
            <a:r>
              <a:rPr lang="en-US" sz="2400" dirty="0">
                <a:solidFill>
                  <a:schemeClr val="bg1"/>
                </a:solidFill>
              </a:rPr>
              <a:t>Daytime</a:t>
            </a:r>
          </a:p>
        </p:txBody>
      </p:sp>
      <p:sp>
        <p:nvSpPr>
          <p:cNvPr id="11" name="TextBox 10"/>
          <p:cNvSpPr txBox="1"/>
          <p:nvPr/>
        </p:nvSpPr>
        <p:spPr>
          <a:xfrm>
            <a:off x="1305423" y="4274247"/>
            <a:ext cx="2684283" cy="1384995"/>
          </a:xfrm>
          <a:prstGeom prst="rect">
            <a:avLst/>
          </a:prstGeom>
          <a:noFill/>
        </p:spPr>
        <p:txBody>
          <a:bodyPr wrap="square" rtlCol="0">
            <a:spAutoFit/>
          </a:bodyPr>
          <a:lstStyle/>
          <a:p>
            <a:pPr>
              <a:lnSpc>
                <a:spcPct val="200000"/>
              </a:lnSpc>
            </a:pPr>
            <a:endParaRPr lang="en-US" dirty="0">
              <a:solidFill>
                <a:schemeClr val="bg1"/>
              </a:solidFill>
            </a:endParaRPr>
          </a:p>
          <a:p>
            <a:r>
              <a:rPr lang="en-US" sz="2400" dirty="0">
                <a:solidFill>
                  <a:schemeClr val="bg1"/>
                </a:solidFill>
              </a:rPr>
              <a:t>Coming around the corner</a:t>
            </a:r>
          </a:p>
        </p:txBody>
      </p:sp>
    </p:spTree>
    <p:extLst>
      <p:ext uri="{BB962C8B-B14F-4D97-AF65-F5344CB8AC3E}">
        <p14:creationId xmlns:p14="http://schemas.microsoft.com/office/powerpoint/2010/main" val="211135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0"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234663"/>
            <a:ext cx="8229600" cy="1143000"/>
          </a:xfrm>
        </p:spPr>
        <p:txBody>
          <a:bodyPr/>
          <a:lstStyle/>
          <a:p>
            <a:r>
              <a:rPr lang="en-US" dirty="0">
                <a:solidFill>
                  <a:schemeClr val="bg1"/>
                </a:solidFill>
              </a:rPr>
              <a:t>Asking Literal Questions</a:t>
            </a:r>
          </a:p>
        </p:txBody>
      </p:sp>
      <p:sp>
        <p:nvSpPr>
          <p:cNvPr id="6" name="TextBox 5"/>
          <p:cNvSpPr txBox="1"/>
          <p:nvPr/>
        </p:nvSpPr>
        <p:spPr>
          <a:xfrm>
            <a:off x="228601" y="756181"/>
            <a:ext cx="6596742" cy="1200329"/>
          </a:xfrm>
          <a:prstGeom prst="rect">
            <a:avLst/>
          </a:prstGeom>
          <a:noFill/>
        </p:spPr>
        <p:txBody>
          <a:bodyPr wrap="square" rtlCol="0">
            <a:spAutoFit/>
          </a:bodyPr>
          <a:lstStyle/>
          <a:p>
            <a:r>
              <a:rPr lang="en-US" dirty="0"/>
              <a:t>Tip:  If you want to ask a literal question, begin the question with one of your summary keywords like who, and try to ask a question that would be answered by the information you provided.  </a:t>
            </a:r>
          </a:p>
        </p:txBody>
      </p:sp>
      <p:sp>
        <p:nvSpPr>
          <p:cNvPr id="3" name="Content Placeholder 2"/>
          <p:cNvSpPr>
            <a:spLocks noGrp="1"/>
          </p:cNvSpPr>
          <p:nvPr>
            <p:ph idx="1"/>
          </p:nvPr>
        </p:nvSpPr>
        <p:spPr>
          <a:xfrm>
            <a:off x="228601" y="2179954"/>
            <a:ext cx="8197702" cy="1168467"/>
          </a:xfrm>
        </p:spPr>
        <p:txBody>
          <a:bodyPr>
            <a:normAutofit/>
          </a:bodyPr>
          <a:lstStyle/>
          <a:p>
            <a:pPr marL="0" indent="0">
              <a:buNone/>
            </a:pPr>
            <a:endParaRPr lang="en-US" sz="2400" b="1" dirty="0"/>
          </a:p>
          <a:p>
            <a:pPr marL="0" indent="0" algn="ctr">
              <a:buNone/>
            </a:pPr>
            <a:r>
              <a:rPr lang="en-US" sz="2400" b="1" dirty="0">
                <a:solidFill>
                  <a:schemeClr val="bg1"/>
                </a:solidFill>
              </a:rPr>
              <a:t>Who: </a:t>
            </a:r>
            <a:r>
              <a:rPr lang="en-US" sz="2400" dirty="0">
                <a:solidFill>
                  <a:schemeClr val="bg1"/>
                </a:solidFill>
              </a:rPr>
              <a:t>a man and a woman</a:t>
            </a:r>
          </a:p>
        </p:txBody>
      </p:sp>
      <p:sp>
        <p:nvSpPr>
          <p:cNvPr id="9" name="Freeform 8">
            <a:extLst>
              <a:ext uri="{C183D7F6-B498-43B3-948B-1728B52AA6E4}">
                <adec:decorative xmlns:adec="http://schemas.microsoft.com/office/drawing/2017/decorative" val="1"/>
              </a:ext>
            </a:extLst>
          </p:cNvPr>
          <p:cNvSpPr/>
          <p:nvPr/>
        </p:nvSpPr>
        <p:spPr>
          <a:xfrm>
            <a:off x="935841" y="2852056"/>
            <a:ext cx="1556988" cy="3178629"/>
          </a:xfrm>
          <a:custGeom>
            <a:avLst/>
            <a:gdLst>
              <a:gd name="connsiteX0" fmla="*/ 1448130 w 1556988"/>
              <a:gd name="connsiteY0" fmla="*/ 0 h 3603172"/>
              <a:gd name="connsiteX1" fmla="*/ 330 w 1556988"/>
              <a:gd name="connsiteY1" fmla="*/ 1654629 h 3603172"/>
              <a:gd name="connsiteX2" fmla="*/ 1556988 w 1556988"/>
              <a:gd name="connsiteY2" fmla="*/ 3603172 h 3603172"/>
            </a:gdLst>
            <a:ahLst/>
            <a:cxnLst>
              <a:cxn ang="0">
                <a:pos x="connsiteX0" y="connsiteY0"/>
              </a:cxn>
              <a:cxn ang="0">
                <a:pos x="connsiteX1" y="connsiteY1"/>
              </a:cxn>
              <a:cxn ang="0">
                <a:pos x="connsiteX2" y="connsiteY2"/>
              </a:cxn>
            </a:cxnLst>
            <a:rect l="l" t="t" r="r" b="b"/>
            <a:pathLst>
              <a:path w="1556988" h="3603172">
                <a:moveTo>
                  <a:pt x="1448130" y="0"/>
                </a:moveTo>
                <a:cubicBezTo>
                  <a:pt x="715158" y="527050"/>
                  <a:pt x="-17813" y="1054100"/>
                  <a:pt x="330" y="1654629"/>
                </a:cubicBezTo>
                <a:cubicBezTo>
                  <a:pt x="18473" y="2255158"/>
                  <a:pt x="1556988" y="3603172"/>
                  <a:pt x="1556988" y="3603172"/>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man and woman bumping into each other in the day time. They are each coming around a corner."/>
          <p:cNvPicPr>
            <a:picLocks noChangeAspect="1"/>
          </p:cNvPicPr>
          <p:nvPr/>
        </p:nvPicPr>
        <p:blipFill>
          <a:blip r:embed="rId3"/>
          <a:stretch>
            <a:fillRect/>
          </a:stretch>
        </p:blipFill>
        <p:spPr>
          <a:xfrm>
            <a:off x="2305153" y="3139521"/>
            <a:ext cx="4401879" cy="2641127"/>
          </a:xfrm>
          <a:prstGeom prst="rect">
            <a:avLst/>
          </a:prstGeom>
        </p:spPr>
      </p:pic>
      <p:sp>
        <p:nvSpPr>
          <p:cNvPr id="13" name="Freeform 12">
            <a:extLst>
              <a:ext uri="{C183D7F6-B498-43B3-948B-1728B52AA6E4}">
                <adec:decorative xmlns:adec="http://schemas.microsoft.com/office/drawing/2017/decorative" val="1"/>
              </a:ext>
            </a:extLst>
          </p:cNvPr>
          <p:cNvSpPr/>
          <p:nvPr/>
        </p:nvSpPr>
        <p:spPr>
          <a:xfrm>
            <a:off x="6215743" y="2852055"/>
            <a:ext cx="1396236" cy="3058887"/>
          </a:xfrm>
          <a:custGeom>
            <a:avLst/>
            <a:gdLst>
              <a:gd name="connsiteX0" fmla="*/ 0 w 1809893"/>
              <a:gd name="connsiteY0" fmla="*/ 0 h 3418114"/>
              <a:gd name="connsiteX1" fmla="*/ 1774371 w 1809893"/>
              <a:gd name="connsiteY1" fmla="*/ 1186542 h 3418114"/>
              <a:gd name="connsiteX2" fmla="*/ 1230085 w 1809893"/>
              <a:gd name="connsiteY2" fmla="*/ 3418114 h 3418114"/>
              <a:gd name="connsiteX3" fmla="*/ 1230085 w 1809893"/>
              <a:gd name="connsiteY3" fmla="*/ 3418114 h 3418114"/>
              <a:gd name="connsiteX4" fmla="*/ 1230085 w 1809893"/>
              <a:gd name="connsiteY4" fmla="*/ 3418114 h 34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893" h="3418114">
                <a:moveTo>
                  <a:pt x="0" y="0"/>
                </a:moveTo>
                <a:cubicBezTo>
                  <a:pt x="784678" y="308428"/>
                  <a:pt x="1569357" y="616856"/>
                  <a:pt x="1774371" y="1186542"/>
                </a:cubicBezTo>
                <a:cubicBezTo>
                  <a:pt x="1979385" y="1756228"/>
                  <a:pt x="1230085" y="3418114"/>
                  <a:pt x="1230085" y="3418114"/>
                </a:cubicBezTo>
                <a:lnTo>
                  <a:pt x="1230085" y="3418114"/>
                </a:lnTo>
                <a:lnTo>
                  <a:pt x="1230085" y="3418114"/>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492829" y="5947084"/>
            <a:ext cx="3437159" cy="369332"/>
          </a:xfrm>
          <a:prstGeom prst="rect">
            <a:avLst/>
          </a:prstGeom>
          <a:noFill/>
        </p:spPr>
        <p:txBody>
          <a:bodyPr wrap="none" rtlCol="0">
            <a:spAutoFit/>
          </a:bodyPr>
          <a:lstStyle/>
          <a:p>
            <a:r>
              <a:rPr lang="en-US" b="1" u="sng" dirty="0">
                <a:solidFill>
                  <a:schemeClr val="bg1"/>
                </a:solidFill>
              </a:rPr>
              <a:t>Who</a:t>
            </a:r>
            <a:r>
              <a:rPr lang="en-US" dirty="0">
                <a:solidFill>
                  <a:schemeClr val="bg1"/>
                </a:solidFill>
              </a:rPr>
              <a:t> bumped into each other?  </a:t>
            </a:r>
          </a:p>
        </p:txBody>
      </p:sp>
      <p:sp>
        <p:nvSpPr>
          <p:cNvPr id="11" name="TextBox 10"/>
          <p:cNvSpPr txBox="1"/>
          <p:nvPr/>
        </p:nvSpPr>
        <p:spPr>
          <a:xfrm>
            <a:off x="5669404" y="5947084"/>
            <a:ext cx="2344040" cy="369332"/>
          </a:xfrm>
          <a:prstGeom prst="rect">
            <a:avLst/>
          </a:prstGeom>
          <a:noFill/>
        </p:spPr>
        <p:txBody>
          <a:bodyPr wrap="none" rtlCol="0">
            <a:spAutoFit/>
          </a:bodyPr>
          <a:lstStyle/>
          <a:p>
            <a:r>
              <a:rPr lang="en-US" dirty="0">
                <a:solidFill>
                  <a:schemeClr val="bg1"/>
                </a:solidFill>
              </a:rPr>
              <a:t>A man and a woman.</a:t>
            </a:r>
          </a:p>
        </p:txBody>
      </p:sp>
    </p:spTree>
    <p:extLst>
      <p:ext uri="{BB962C8B-B14F-4D97-AF65-F5344CB8AC3E}">
        <p14:creationId xmlns:p14="http://schemas.microsoft.com/office/powerpoint/2010/main" val="8865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234663"/>
            <a:ext cx="8229600" cy="1143000"/>
          </a:xfrm>
        </p:spPr>
        <p:txBody>
          <a:bodyPr/>
          <a:lstStyle/>
          <a:p>
            <a:r>
              <a:rPr lang="en-US" dirty="0">
                <a:solidFill>
                  <a:schemeClr val="bg1"/>
                </a:solidFill>
              </a:rPr>
              <a:t>Let’s try another one</a:t>
            </a:r>
            <a:r>
              <a:rPr lang="mr-IN" dirty="0">
                <a:solidFill>
                  <a:schemeClr val="bg1"/>
                </a:solidFill>
              </a:rPr>
              <a:t>…</a:t>
            </a:r>
            <a:endParaRPr lang="en-US" dirty="0">
              <a:solidFill>
                <a:schemeClr val="bg1"/>
              </a:solidFill>
            </a:endParaRPr>
          </a:p>
        </p:txBody>
      </p:sp>
      <p:sp>
        <p:nvSpPr>
          <p:cNvPr id="6" name="TextBox 5"/>
          <p:cNvSpPr txBox="1"/>
          <p:nvPr/>
        </p:nvSpPr>
        <p:spPr>
          <a:xfrm>
            <a:off x="228601" y="756181"/>
            <a:ext cx="6596742" cy="1200329"/>
          </a:xfrm>
          <a:prstGeom prst="rect">
            <a:avLst/>
          </a:prstGeom>
          <a:noFill/>
        </p:spPr>
        <p:txBody>
          <a:bodyPr wrap="square" lIns="91440" tIns="45720" rIns="91440" bIns="45720" rtlCol="0" anchor="t">
            <a:spAutoFit/>
          </a:bodyPr>
          <a:lstStyle/>
          <a:p>
            <a:r>
              <a:rPr lang="en-US" dirty="0"/>
              <a:t>Tip:  If you want to ask a literal question, begin the question with one of your summary keywords like where, and try to ask a question that would be answered by the information you provided.  </a:t>
            </a:r>
          </a:p>
        </p:txBody>
      </p:sp>
      <p:sp>
        <p:nvSpPr>
          <p:cNvPr id="3" name="Content Placeholder 2"/>
          <p:cNvSpPr>
            <a:spLocks noGrp="1"/>
          </p:cNvSpPr>
          <p:nvPr>
            <p:ph idx="1"/>
          </p:nvPr>
        </p:nvSpPr>
        <p:spPr>
          <a:xfrm>
            <a:off x="228601" y="2179954"/>
            <a:ext cx="8197702" cy="1168467"/>
          </a:xfrm>
        </p:spPr>
        <p:txBody>
          <a:bodyPr>
            <a:normAutofit/>
          </a:bodyPr>
          <a:lstStyle/>
          <a:p>
            <a:pPr marL="0" indent="0">
              <a:buNone/>
            </a:pPr>
            <a:endParaRPr lang="en-US" sz="2400" b="1" dirty="0"/>
          </a:p>
          <a:p>
            <a:pPr marL="0" indent="0" algn="ctr">
              <a:buNone/>
            </a:pPr>
            <a:r>
              <a:rPr lang="en-US" sz="2400" b="1" dirty="0">
                <a:solidFill>
                  <a:schemeClr val="bg1"/>
                </a:solidFill>
              </a:rPr>
              <a:t>Where: </a:t>
            </a:r>
            <a:r>
              <a:rPr lang="en-US" sz="2400" dirty="0">
                <a:solidFill>
                  <a:schemeClr val="bg1"/>
                </a:solidFill>
              </a:rPr>
              <a:t>coming around a corner </a:t>
            </a:r>
          </a:p>
        </p:txBody>
      </p:sp>
      <p:sp>
        <p:nvSpPr>
          <p:cNvPr id="9" name="Freeform 8">
            <a:extLst>
              <a:ext uri="{C183D7F6-B498-43B3-948B-1728B52AA6E4}">
                <adec:decorative xmlns:adec="http://schemas.microsoft.com/office/drawing/2017/decorative" val="1"/>
              </a:ext>
            </a:extLst>
          </p:cNvPr>
          <p:cNvSpPr/>
          <p:nvPr/>
        </p:nvSpPr>
        <p:spPr>
          <a:xfrm>
            <a:off x="935840" y="2841170"/>
            <a:ext cx="1110673" cy="3181331"/>
          </a:xfrm>
          <a:custGeom>
            <a:avLst/>
            <a:gdLst>
              <a:gd name="connsiteX0" fmla="*/ 1448130 w 1556988"/>
              <a:gd name="connsiteY0" fmla="*/ 0 h 3603172"/>
              <a:gd name="connsiteX1" fmla="*/ 330 w 1556988"/>
              <a:gd name="connsiteY1" fmla="*/ 1654629 h 3603172"/>
              <a:gd name="connsiteX2" fmla="*/ 1556988 w 1556988"/>
              <a:gd name="connsiteY2" fmla="*/ 3603172 h 3603172"/>
            </a:gdLst>
            <a:ahLst/>
            <a:cxnLst>
              <a:cxn ang="0">
                <a:pos x="connsiteX0" y="connsiteY0"/>
              </a:cxn>
              <a:cxn ang="0">
                <a:pos x="connsiteX1" y="connsiteY1"/>
              </a:cxn>
              <a:cxn ang="0">
                <a:pos x="connsiteX2" y="connsiteY2"/>
              </a:cxn>
            </a:cxnLst>
            <a:rect l="l" t="t" r="r" b="b"/>
            <a:pathLst>
              <a:path w="1556988" h="3603172">
                <a:moveTo>
                  <a:pt x="1448130" y="0"/>
                </a:moveTo>
                <a:cubicBezTo>
                  <a:pt x="715158" y="527050"/>
                  <a:pt x="-17813" y="1054100"/>
                  <a:pt x="330" y="1654629"/>
                </a:cubicBezTo>
                <a:cubicBezTo>
                  <a:pt x="18473" y="2255158"/>
                  <a:pt x="1556988" y="3603172"/>
                  <a:pt x="1556988" y="3603172"/>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man and woman bumping into each other in the day time. They are each coming around a corner."/>
          <p:cNvPicPr>
            <a:picLocks noChangeAspect="1"/>
          </p:cNvPicPr>
          <p:nvPr/>
        </p:nvPicPr>
        <p:blipFill>
          <a:blip r:embed="rId3"/>
          <a:stretch>
            <a:fillRect/>
          </a:stretch>
        </p:blipFill>
        <p:spPr>
          <a:xfrm>
            <a:off x="2305153" y="3139521"/>
            <a:ext cx="4401879" cy="2641127"/>
          </a:xfrm>
          <a:prstGeom prst="rect">
            <a:avLst/>
          </a:prstGeom>
        </p:spPr>
      </p:pic>
      <p:sp>
        <p:nvSpPr>
          <p:cNvPr id="13" name="Freeform 12">
            <a:extLst>
              <a:ext uri="{C183D7F6-B498-43B3-948B-1728B52AA6E4}">
                <adec:decorative xmlns:adec="http://schemas.microsoft.com/office/drawing/2017/decorative" val="1"/>
              </a:ext>
            </a:extLst>
          </p:cNvPr>
          <p:cNvSpPr/>
          <p:nvPr/>
        </p:nvSpPr>
        <p:spPr>
          <a:xfrm>
            <a:off x="6553200" y="2947353"/>
            <a:ext cx="1058779" cy="2963589"/>
          </a:xfrm>
          <a:custGeom>
            <a:avLst/>
            <a:gdLst>
              <a:gd name="connsiteX0" fmla="*/ 0 w 1809893"/>
              <a:gd name="connsiteY0" fmla="*/ 0 h 3418114"/>
              <a:gd name="connsiteX1" fmla="*/ 1774371 w 1809893"/>
              <a:gd name="connsiteY1" fmla="*/ 1186542 h 3418114"/>
              <a:gd name="connsiteX2" fmla="*/ 1230085 w 1809893"/>
              <a:gd name="connsiteY2" fmla="*/ 3418114 h 3418114"/>
              <a:gd name="connsiteX3" fmla="*/ 1230085 w 1809893"/>
              <a:gd name="connsiteY3" fmla="*/ 3418114 h 3418114"/>
              <a:gd name="connsiteX4" fmla="*/ 1230085 w 1809893"/>
              <a:gd name="connsiteY4" fmla="*/ 3418114 h 34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893" h="3418114">
                <a:moveTo>
                  <a:pt x="0" y="0"/>
                </a:moveTo>
                <a:cubicBezTo>
                  <a:pt x="784678" y="308428"/>
                  <a:pt x="1569357" y="616856"/>
                  <a:pt x="1774371" y="1186542"/>
                </a:cubicBezTo>
                <a:cubicBezTo>
                  <a:pt x="1979385" y="1756228"/>
                  <a:pt x="1230085" y="3418114"/>
                  <a:pt x="1230085" y="3418114"/>
                </a:cubicBezTo>
                <a:lnTo>
                  <a:pt x="1230085" y="3418114"/>
                </a:lnTo>
                <a:lnTo>
                  <a:pt x="1230085" y="3418114"/>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329908" y="6022502"/>
            <a:ext cx="4198585" cy="369332"/>
          </a:xfrm>
          <a:prstGeom prst="rect">
            <a:avLst/>
          </a:prstGeom>
          <a:noFill/>
        </p:spPr>
        <p:txBody>
          <a:bodyPr wrap="none" rtlCol="0">
            <a:spAutoFit/>
          </a:bodyPr>
          <a:lstStyle/>
          <a:p>
            <a:r>
              <a:rPr lang="en-US" b="1" u="sng" dirty="0">
                <a:solidFill>
                  <a:schemeClr val="bg1"/>
                </a:solidFill>
              </a:rPr>
              <a:t>Where</a:t>
            </a:r>
            <a:r>
              <a:rPr lang="en-US" dirty="0">
                <a:solidFill>
                  <a:schemeClr val="bg1"/>
                </a:solidFill>
              </a:rPr>
              <a:t> did they bump into each other?</a:t>
            </a:r>
          </a:p>
        </p:txBody>
      </p:sp>
      <p:sp>
        <p:nvSpPr>
          <p:cNvPr id="11" name="TextBox 10"/>
          <p:cNvSpPr txBox="1"/>
          <p:nvPr/>
        </p:nvSpPr>
        <p:spPr>
          <a:xfrm>
            <a:off x="5467567" y="6022502"/>
            <a:ext cx="2715552" cy="369332"/>
          </a:xfrm>
          <a:prstGeom prst="rect">
            <a:avLst/>
          </a:prstGeom>
          <a:noFill/>
        </p:spPr>
        <p:txBody>
          <a:bodyPr wrap="none" rtlCol="0">
            <a:spAutoFit/>
          </a:bodyPr>
          <a:lstStyle/>
          <a:p>
            <a:r>
              <a:rPr lang="en-US" dirty="0">
                <a:solidFill>
                  <a:schemeClr val="bg1"/>
                </a:solidFill>
              </a:rPr>
              <a:t>Coming around a corner.</a:t>
            </a:r>
          </a:p>
        </p:txBody>
      </p:sp>
    </p:spTree>
    <p:extLst>
      <p:ext uri="{BB962C8B-B14F-4D97-AF65-F5344CB8AC3E}">
        <p14:creationId xmlns:p14="http://schemas.microsoft.com/office/powerpoint/2010/main" val="6574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Literal Questioning in Your Groups</a:t>
            </a:r>
          </a:p>
        </p:txBody>
      </p:sp>
      <p:sp>
        <p:nvSpPr>
          <p:cNvPr id="3" name="Content Placeholder 2"/>
          <p:cNvSpPr>
            <a:spLocks noGrp="1"/>
          </p:cNvSpPr>
          <p:nvPr>
            <p:ph idx="1"/>
          </p:nvPr>
        </p:nvSpPr>
        <p:spPr>
          <a:xfrm>
            <a:off x="130630" y="2336873"/>
            <a:ext cx="8795656" cy="3599316"/>
          </a:xfrm>
        </p:spPr>
        <p:txBody>
          <a:bodyPr vert="horz" lIns="91440" tIns="45720" rIns="91440" bIns="45720" rtlCol="0" anchor="t">
            <a:normAutofit fontScale="92500" lnSpcReduction="10000"/>
          </a:bodyPr>
          <a:lstStyle/>
          <a:p>
            <a:pPr>
              <a:lnSpc>
                <a:spcPct val="150000"/>
              </a:lnSpc>
            </a:pPr>
            <a:r>
              <a:rPr lang="en-US" dirty="0">
                <a:solidFill>
                  <a:schemeClr val="bg1"/>
                </a:solidFill>
              </a:rPr>
              <a:t>When you ask this type of question to your classmates it’s kind of like a quiz question. </a:t>
            </a:r>
          </a:p>
          <a:p>
            <a:pPr lvl="1">
              <a:lnSpc>
                <a:spcPct val="150000"/>
              </a:lnSpc>
            </a:pPr>
            <a:r>
              <a:rPr lang="en-US" dirty="0">
                <a:solidFill>
                  <a:schemeClr val="bg1"/>
                </a:solidFill>
              </a:rPr>
              <a:t>Do they know what happened? </a:t>
            </a:r>
          </a:p>
          <a:p>
            <a:pPr lvl="1">
              <a:lnSpc>
                <a:spcPct val="150000"/>
              </a:lnSpc>
            </a:pPr>
            <a:r>
              <a:rPr lang="en-US" dirty="0">
                <a:solidFill>
                  <a:schemeClr val="bg1"/>
                </a:solidFill>
              </a:rPr>
              <a:t>Is everyone clear what’s going on in the text? </a:t>
            </a:r>
          </a:p>
          <a:p>
            <a:pPr>
              <a:lnSpc>
                <a:spcPct val="150000"/>
              </a:lnSpc>
            </a:pPr>
            <a:r>
              <a:rPr lang="en-US" dirty="0">
                <a:solidFill>
                  <a:schemeClr val="bg1"/>
                </a:solidFill>
              </a:rPr>
              <a:t>Listen for their response and provide a polite correction if needed. </a:t>
            </a:r>
          </a:p>
          <a:p>
            <a:pPr lvl="1">
              <a:lnSpc>
                <a:spcPct val="150000"/>
              </a:lnSpc>
            </a:pPr>
            <a:r>
              <a:rPr lang="en-US" dirty="0">
                <a:solidFill>
                  <a:schemeClr val="bg1"/>
                </a:solidFill>
              </a:rPr>
              <a:t>Let’s practice</a:t>
            </a:r>
            <a:r>
              <a:rPr lang="mr-IN"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9696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7" y="-234663"/>
            <a:ext cx="8229600" cy="1143000"/>
          </a:xfrm>
        </p:spPr>
        <p:txBody>
          <a:bodyPr/>
          <a:lstStyle/>
          <a:p>
            <a:r>
              <a:rPr lang="en-US" dirty="0">
                <a:solidFill>
                  <a:schemeClr val="bg1"/>
                </a:solidFill>
              </a:rPr>
              <a:t>Asking your Group Questions</a:t>
            </a:r>
            <a:r>
              <a:rPr lang="mr-IN" dirty="0">
                <a:solidFill>
                  <a:schemeClr val="bg1"/>
                </a:solidFill>
              </a:rPr>
              <a:t>…</a:t>
            </a:r>
            <a:endParaRPr lang="en-US" dirty="0">
              <a:solidFill>
                <a:schemeClr val="bg1"/>
              </a:solidFill>
            </a:endParaRPr>
          </a:p>
        </p:txBody>
      </p:sp>
      <p:sp>
        <p:nvSpPr>
          <p:cNvPr id="6" name="TextBox 5"/>
          <p:cNvSpPr txBox="1"/>
          <p:nvPr/>
        </p:nvSpPr>
        <p:spPr>
          <a:xfrm>
            <a:off x="228601" y="756181"/>
            <a:ext cx="6596742" cy="923330"/>
          </a:xfrm>
          <a:prstGeom prst="rect">
            <a:avLst/>
          </a:prstGeom>
          <a:noFill/>
        </p:spPr>
        <p:txBody>
          <a:bodyPr wrap="square" rtlCol="0">
            <a:spAutoFit/>
          </a:bodyPr>
          <a:lstStyle/>
          <a:p>
            <a:r>
              <a:rPr lang="en-US" dirty="0"/>
              <a:t>Tip:  If you ask your classmate a literal question and they are not sure of the answer you want to provide polite feedback.  Let’s practice that. </a:t>
            </a:r>
          </a:p>
        </p:txBody>
      </p:sp>
      <p:sp>
        <p:nvSpPr>
          <p:cNvPr id="3" name="Content Placeholder 2"/>
          <p:cNvSpPr>
            <a:spLocks noGrp="1"/>
          </p:cNvSpPr>
          <p:nvPr>
            <p:ph idx="1"/>
          </p:nvPr>
        </p:nvSpPr>
        <p:spPr>
          <a:xfrm>
            <a:off x="291890" y="1565030"/>
            <a:ext cx="8197702" cy="1168467"/>
          </a:xfrm>
        </p:spPr>
        <p:txBody>
          <a:bodyPr>
            <a:normAutofit/>
          </a:bodyPr>
          <a:lstStyle/>
          <a:p>
            <a:pPr marL="0" indent="0">
              <a:buNone/>
            </a:pPr>
            <a:endParaRPr lang="en-US" sz="2400" b="1" dirty="0"/>
          </a:p>
          <a:p>
            <a:pPr marL="0" indent="0" algn="ctr">
              <a:buNone/>
            </a:pPr>
            <a:r>
              <a:rPr lang="en-US" sz="2400" b="1" dirty="0">
                <a:solidFill>
                  <a:schemeClr val="bg1"/>
                </a:solidFill>
              </a:rPr>
              <a:t>When: </a:t>
            </a:r>
            <a:r>
              <a:rPr lang="en-US" sz="2400" dirty="0">
                <a:solidFill>
                  <a:schemeClr val="bg1"/>
                </a:solidFill>
              </a:rPr>
              <a:t>during the day</a:t>
            </a:r>
          </a:p>
        </p:txBody>
      </p:sp>
      <p:pic>
        <p:nvPicPr>
          <p:cNvPr id="4" name="Picture 3" descr="A man and woman bumping into each other in the day time. They are each coming around a corner."/>
          <p:cNvPicPr>
            <a:picLocks noChangeAspect="1"/>
          </p:cNvPicPr>
          <p:nvPr/>
        </p:nvPicPr>
        <p:blipFill>
          <a:blip r:embed="rId3"/>
          <a:stretch>
            <a:fillRect/>
          </a:stretch>
        </p:blipFill>
        <p:spPr>
          <a:xfrm>
            <a:off x="2189801" y="2492829"/>
            <a:ext cx="4401879" cy="2641127"/>
          </a:xfrm>
          <a:prstGeom prst="rect">
            <a:avLst/>
          </a:prstGeom>
        </p:spPr>
      </p:pic>
      <p:sp>
        <p:nvSpPr>
          <p:cNvPr id="10" name="TextBox 9"/>
          <p:cNvSpPr txBox="1"/>
          <p:nvPr/>
        </p:nvSpPr>
        <p:spPr>
          <a:xfrm>
            <a:off x="935841" y="5208897"/>
            <a:ext cx="8287077" cy="1477328"/>
          </a:xfrm>
          <a:prstGeom prst="rect">
            <a:avLst/>
          </a:prstGeom>
          <a:noFill/>
        </p:spPr>
        <p:txBody>
          <a:bodyPr wrap="none" rtlCol="0">
            <a:spAutoFit/>
          </a:bodyPr>
          <a:lstStyle/>
          <a:p>
            <a:r>
              <a:rPr lang="en-US" dirty="0">
                <a:solidFill>
                  <a:schemeClr val="bg1"/>
                </a:solidFill>
              </a:rPr>
              <a:t>Student 1:  My literal question is </a:t>
            </a:r>
            <a:r>
              <a:rPr lang="en-US" u="sng" dirty="0">
                <a:solidFill>
                  <a:schemeClr val="bg1"/>
                </a:solidFill>
              </a:rPr>
              <a:t>when</a:t>
            </a:r>
            <a:r>
              <a:rPr lang="en-US" dirty="0">
                <a:solidFill>
                  <a:schemeClr val="bg1"/>
                </a:solidFill>
              </a:rPr>
              <a:t> did they bump into each other?</a:t>
            </a:r>
          </a:p>
          <a:p>
            <a:r>
              <a:rPr lang="en-US" dirty="0">
                <a:solidFill>
                  <a:schemeClr val="bg1"/>
                </a:solidFill>
              </a:rPr>
              <a:t>Student 2: At 2:00 p.m. </a:t>
            </a:r>
          </a:p>
          <a:p>
            <a:r>
              <a:rPr lang="en-US" dirty="0">
                <a:solidFill>
                  <a:schemeClr val="bg1"/>
                </a:solidFill>
              </a:rPr>
              <a:t>Student 1:  Well, we don’t really know what time it is, but we do know that it</a:t>
            </a:r>
          </a:p>
          <a:p>
            <a:r>
              <a:rPr lang="en-US" dirty="0">
                <a:solidFill>
                  <a:schemeClr val="bg1"/>
                </a:solidFill>
              </a:rPr>
              <a:t>is during the day. </a:t>
            </a:r>
          </a:p>
          <a:p>
            <a:r>
              <a:rPr lang="en-US" dirty="0">
                <a:solidFill>
                  <a:schemeClr val="bg1"/>
                </a:solidFill>
              </a:rPr>
              <a:t>Student 2:  Oh, good point.  Thank you.</a:t>
            </a:r>
          </a:p>
        </p:txBody>
      </p:sp>
    </p:spTree>
    <p:extLst>
      <p:ext uri="{BB962C8B-B14F-4D97-AF65-F5344CB8AC3E}">
        <p14:creationId xmlns:p14="http://schemas.microsoft.com/office/powerpoint/2010/main" val="137261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Berlin</Template>
  <TotalTime>406</TotalTime>
  <Words>2119</Words>
  <Application>Microsoft Office PowerPoint</Application>
  <PresentationFormat>On-screen Show (4:3)</PresentationFormat>
  <Paragraphs>184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Berlin</vt:lpstr>
      <vt:lpstr>Questioning</vt:lpstr>
      <vt:lpstr>literal</vt:lpstr>
      <vt:lpstr>Rate your Knowledge</vt:lpstr>
      <vt:lpstr>Definition</vt:lpstr>
      <vt:lpstr>Review</vt:lpstr>
      <vt:lpstr>Asking Literal Questions</vt:lpstr>
      <vt:lpstr>Let’s try another one…</vt:lpstr>
      <vt:lpstr>Literal Questioning in Your Groups</vt:lpstr>
      <vt:lpstr>Asking your Group Questions…</vt:lpstr>
      <vt:lpstr>inferential</vt:lpstr>
      <vt:lpstr>Rate your Knowledge</vt:lpstr>
      <vt:lpstr>Something that you think is true, based on information that you have, or evidence.  </vt:lpstr>
      <vt:lpstr>Literal or Inferential? </vt:lpstr>
      <vt:lpstr>Literal or Inferential?</vt:lpstr>
      <vt:lpstr>Literal or Inferential?</vt:lpstr>
      <vt:lpstr>Literal or Inferential?</vt:lpstr>
      <vt:lpstr>Literal or Inferential?</vt:lpstr>
      <vt:lpstr>Which one is a literal question?  Which one is inferential?</vt:lpstr>
      <vt:lpstr>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Questioning</dc:title>
  <dc:creator>Lindsay Young</dc:creator>
  <cp:lastModifiedBy>alan w</cp:lastModifiedBy>
  <cp:revision>83</cp:revision>
  <dcterms:created xsi:type="dcterms:W3CDTF">2015-10-18T19:43:07Z</dcterms:created>
  <dcterms:modified xsi:type="dcterms:W3CDTF">2021-06-16T18:15:58Z</dcterms:modified>
</cp:coreProperties>
</file>