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1"/>
  </p:notesMasterIdLst>
  <p:sldIdLst>
    <p:sldId id="257" r:id="rId5"/>
    <p:sldId id="259" r:id="rId6"/>
    <p:sldId id="261" r:id="rId7"/>
    <p:sldId id="262" r:id="rId8"/>
    <p:sldId id="264" r:id="rId9"/>
    <p:sldId id="311" r:id="rId10"/>
    <p:sldId id="265" r:id="rId11"/>
    <p:sldId id="296" r:id="rId12"/>
    <p:sldId id="312" r:id="rId13"/>
    <p:sldId id="266" r:id="rId14"/>
    <p:sldId id="268" r:id="rId15"/>
    <p:sldId id="267" r:id="rId16"/>
    <p:sldId id="272" r:id="rId17"/>
    <p:sldId id="308" r:id="rId18"/>
    <p:sldId id="299" r:id="rId19"/>
    <p:sldId id="269" r:id="rId20"/>
    <p:sldId id="273" r:id="rId21"/>
    <p:sldId id="274" r:id="rId22"/>
    <p:sldId id="278" r:id="rId23"/>
    <p:sldId id="298" r:id="rId24"/>
    <p:sldId id="281" r:id="rId25"/>
    <p:sldId id="280" r:id="rId26"/>
    <p:sldId id="313" r:id="rId27"/>
    <p:sldId id="282" r:id="rId28"/>
    <p:sldId id="294"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1554" autoAdjust="0"/>
    <p:restoredTop sz="86395" autoAdjust="0"/>
  </p:normalViewPr>
  <p:slideViewPr>
    <p:cSldViewPr snapToGrid="0" showGuides="1">
      <p:cViewPr varScale="1">
        <p:scale>
          <a:sx n="85" d="100"/>
          <a:sy n="85" d="100"/>
        </p:scale>
        <p:origin x="184" y="704"/>
      </p:cViewPr>
      <p:guideLst>
        <p:guide orient="horz" pos="2160"/>
        <p:guide pos="3840"/>
      </p:guideLst>
    </p:cSldViewPr>
  </p:slideViewPr>
  <p:outlineViewPr>
    <p:cViewPr>
      <p:scale>
        <a:sx n="33" d="100"/>
        <a:sy n="33" d="100"/>
      </p:scale>
      <p:origin x="0" y="-260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1B1B7-7DFE-4F8D-9CDD-57AF232BC056}" type="datetimeFigureOut">
              <a:rPr lang="en-US" smtClean="0"/>
              <a:t>11/15/21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00F0A-D70A-4390-9352-F5CE3E60F856}" type="slidenum">
              <a:rPr lang="en-US" smtClean="0"/>
              <a:t>‹#›</a:t>
            </a:fld>
            <a:endParaRPr lang="en-US" dirty="0"/>
          </a:p>
        </p:txBody>
      </p:sp>
    </p:spTree>
    <p:extLst>
      <p:ext uri="{BB962C8B-B14F-4D97-AF65-F5344CB8AC3E}">
        <p14:creationId xmlns:p14="http://schemas.microsoft.com/office/powerpoint/2010/main" val="2000302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ncbi.nlm.nih.gov/pubmed/?term=Vaughn%20S%5BAuthor%5D&amp;cauthor=true&amp;cauthor_uid=22491811"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ncbi.nlm.nih.gov/pubmed/?term=Fletcher%20JM%5BAuthor%5D&amp;cauthor=true&amp;cauthor_uid=22491811"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pubmed/?term=Vaughn%20S%5BAuthor%5D&amp;cauthor=true&amp;cauthor_uid=22491811"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ncbi.nlm.nih.gov/pmc/articles/PMC4219740/table/T1/" TargetMode="External"/><Relationship Id="rId4" Type="http://schemas.openxmlformats.org/officeDocument/2006/relationships/hyperlink" Target="https://www.ncbi.nlm.nih.gov/pubmed/?term=Fletcher%20JM%5BAuthor%5D&amp;cauthor=true&amp;cauthor_uid=2249181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F289C-CE02-4D7B-B6F2-C6DFA82D9B71}" type="slidenum">
              <a:rPr lang="en-US"/>
              <a:pPr/>
              <a:t>1</a:t>
            </a:fld>
            <a:endParaRPr lang="en-US" dirty="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6422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611A8B-2475-4D4D-9D5D-DF70CCAE8F82}" type="slidenum">
              <a:rPr lang="en-US"/>
              <a:pPr/>
              <a:t>10</a:t>
            </a:fld>
            <a:endParaRPr lang="en-US" dirty="0"/>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99688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comprehension issues are common for students who speak English as a second language and have low levels of English proficiency. Programs like English 3-D support the development of English academic language.</a:t>
            </a:r>
          </a:p>
          <a:p>
            <a:endParaRPr lang="en-US" dirty="0"/>
          </a:p>
        </p:txBody>
      </p:sp>
      <p:sp>
        <p:nvSpPr>
          <p:cNvPr id="4" name="Slide Number Placeholder 3"/>
          <p:cNvSpPr>
            <a:spLocks noGrp="1"/>
          </p:cNvSpPr>
          <p:nvPr>
            <p:ph type="sldNum" sz="quarter" idx="5"/>
          </p:nvPr>
        </p:nvSpPr>
        <p:spPr/>
        <p:txBody>
          <a:bodyPr/>
          <a:lstStyle/>
          <a:p>
            <a:fld id="{05500F0A-D70A-4390-9352-F5CE3E60F856}" type="slidenum">
              <a:rPr lang="en-US" smtClean="0"/>
              <a:t>11</a:t>
            </a:fld>
            <a:endParaRPr lang="en-US" dirty="0"/>
          </a:p>
        </p:txBody>
      </p:sp>
    </p:spTree>
    <p:extLst>
      <p:ext uri="{BB962C8B-B14F-4D97-AF65-F5344CB8AC3E}">
        <p14:creationId xmlns:p14="http://schemas.microsoft.com/office/powerpoint/2010/main" val="281693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500F0A-D70A-4390-9352-F5CE3E60F856}" type="slidenum">
              <a:rPr lang="en-US" smtClean="0"/>
              <a:t>12</a:t>
            </a:fld>
            <a:endParaRPr lang="en-US" dirty="0"/>
          </a:p>
        </p:txBody>
      </p:sp>
    </p:spTree>
    <p:extLst>
      <p:ext uri="{BB962C8B-B14F-4D97-AF65-F5344CB8AC3E}">
        <p14:creationId xmlns:p14="http://schemas.microsoft.com/office/powerpoint/2010/main" val="2080218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500F0A-D70A-4390-9352-F5CE3E60F856}" type="slidenum">
              <a:rPr lang="en-US" smtClean="0"/>
              <a:t>13</a:t>
            </a:fld>
            <a:endParaRPr lang="en-US" dirty="0"/>
          </a:p>
        </p:txBody>
      </p:sp>
    </p:spTree>
    <p:extLst>
      <p:ext uri="{BB962C8B-B14F-4D97-AF65-F5344CB8AC3E}">
        <p14:creationId xmlns:p14="http://schemas.microsoft.com/office/powerpoint/2010/main" val="399256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Demonstrated efficacy in reading fluency</a:t>
            </a:r>
          </a:p>
        </p:txBody>
      </p:sp>
      <p:sp>
        <p:nvSpPr>
          <p:cNvPr id="4" name="Slide Number Placeholder 3"/>
          <p:cNvSpPr>
            <a:spLocks noGrp="1"/>
          </p:cNvSpPr>
          <p:nvPr>
            <p:ph type="sldNum" sz="quarter" idx="5"/>
          </p:nvPr>
        </p:nvSpPr>
        <p:spPr/>
        <p:txBody>
          <a:bodyPr/>
          <a:lstStyle/>
          <a:p>
            <a:fld id="{05500F0A-D70A-4390-9352-F5CE3E60F856}" type="slidenum">
              <a:rPr lang="en-US" smtClean="0"/>
              <a:t>14</a:t>
            </a:fld>
            <a:endParaRPr lang="en-US" dirty="0"/>
          </a:p>
        </p:txBody>
      </p:sp>
    </p:spTree>
    <p:extLst>
      <p:ext uri="{BB962C8B-B14F-4D97-AF65-F5344CB8AC3E}">
        <p14:creationId xmlns:p14="http://schemas.microsoft.com/office/powerpoint/2010/main" val="948226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What Works Clearinghouse, has high efficacy in fluency and comprehension.</a:t>
            </a:r>
          </a:p>
        </p:txBody>
      </p:sp>
      <p:sp>
        <p:nvSpPr>
          <p:cNvPr id="4" name="Slide Number Placeholder 3"/>
          <p:cNvSpPr>
            <a:spLocks noGrp="1"/>
          </p:cNvSpPr>
          <p:nvPr>
            <p:ph type="sldNum" sz="quarter" idx="5"/>
          </p:nvPr>
        </p:nvSpPr>
        <p:spPr/>
        <p:txBody>
          <a:bodyPr/>
          <a:lstStyle/>
          <a:p>
            <a:fld id="{05500F0A-D70A-4390-9352-F5CE3E60F856}" type="slidenum">
              <a:rPr lang="en-US" smtClean="0"/>
              <a:t>15</a:t>
            </a:fld>
            <a:endParaRPr lang="en-US" dirty="0"/>
          </a:p>
        </p:txBody>
      </p:sp>
    </p:spTree>
    <p:extLst>
      <p:ext uri="{BB962C8B-B14F-4D97-AF65-F5344CB8AC3E}">
        <p14:creationId xmlns:p14="http://schemas.microsoft.com/office/powerpoint/2010/main" val="333125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Response to Intervention With Secondary School Students With Reading Difficulties (2012)</a:t>
            </a:r>
          </a:p>
          <a:p>
            <a:r>
              <a:rPr lang="en-US" sz="1200" b="0" i="0" kern="1200" dirty="0">
                <a:solidFill>
                  <a:schemeClr val="tx1"/>
                </a:solidFill>
                <a:effectLst/>
                <a:latin typeface="+mn-lt"/>
                <a:ea typeface="+mn-ea"/>
                <a:cs typeface="+mn-cs"/>
                <a:hlinkClick r:id="rId3"/>
              </a:rPr>
              <a:t>Sharon Vaughn</a:t>
            </a:r>
            <a:r>
              <a:rPr lang="en-US" sz="1200" b="0" i="0" kern="1200" dirty="0">
                <a:solidFill>
                  <a:schemeClr val="tx1"/>
                </a:solidFill>
                <a:effectLst/>
                <a:latin typeface="+mn-lt"/>
                <a:ea typeface="+mn-ea"/>
                <a:cs typeface="+mn-cs"/>
              </a:rPr>
              <a:t>, PhD</a:t>
            </a:r>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and </a:t>
            </a:r>
            <a:r>
              <a:rPr lang="en-US" sz="1200" b="0" i="0" kern="1200" dirty="0">
                <a:solidFill>
                  <a:schemeClr val="tx1"/>
                </a:solidFill>
                <a:effectLst/>
                <a:latin typeface="+mn-lt"/>
                <a:ea typeface="+mn-ea"/>
                <a:cs typeface="+mn-cs"/>
                <a:hlinkClick r:id="rId4"/>
              </a:rPr>
              <a:t>Jack M. Fletcher</a:t>
            </a:r>
            <a:r>
              <a:rPr lang="en-US" sz="1200" b="0" i="0" kern="1200" dirty="0">
                <a:solidFill>
                  <a:schemeClr val="tx1"/>
                </a:solidFill>
                <a:effectLst/>
                <a:latin typeface="+mn-lt"/>
                <a:ea typeface="+mn-ea"/>
                <a:cs typeface="+mn-cs"/>
              </a:rPr>
              <a:t>, PhD</a:t>
            </a:r>
            <a:r>
              <a:rPr lang="en-US" sz="1200" b="0" i="0" kern="1200" baseline="30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students with reading difficulties, the secondary (Tier 2) treatment in addition to the enhanced classroom instruction (Tier 1) was associated with gains in decoding, reading fluency and comprehension (</a:t>
            </a:r>
            <a:r>
              <a:rPr lang="en-US" sz="1200" b="0" i="1"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 = 0.16) over similar students who only received the enhanced classroom instruction (Tier 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Study link: https://</a:t>
            </a:r>
            <a:r>
              <a:rPr lang="en-US" sz="1200" b="0" i="0" kern="1200" dirty="0" err="1">
                <a:solidFill>
                  <a:schemeClr val="tx1"/>
                </a:solidFill>
                <a:effectLst/>
                <a:latin typeface="+mn-lt"/>
                <a:ea typeface="+mn-ea"/>
                <a:cs typeface="+mn-cs"/>
              </a:rPr>
              <a:t>www.ncbi.nlm.nih.gov</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pmc</a:t>
            </a:r>
            <a:r>
              <a:rPr lang="en-US" sz="1200" b="0" i="0" kern="1200" dirty="0">
                <a:solidFill>
                  <a:schemeClr val="tx1"/>
                </a:solidFill>
                <a:effectLst/>
                <a:latin typeface="+mn-lt"/>
                <a:ea typeface="+mn-ea"/>
                <a:cs typeface="+mn-cs"/>
              </a:rPr>
              <a:t>/articles/PMC3356920/</a:t>
            </a:r>
            <a:endParaRPr lang="en-US" dirty="0"/>
          </a:p>
        </p:txBody>
      </p:sp>
      <p:sp>
        <p:nvSpPr>
          <p:cNvPr id="4" name="Slide Number Placeholder 3"/>
          <p:cNvSpPr>
            <a:spLocks noGrp="1"/>
          </p:cNvSpPr>
          <p:nvPr>
            <p:ph type="sldNum" sz="quarter" idx="5"/>
          </p:nvPr>
        </p:nvSpPr>
        <p:spPr/>
        <p:txBody>
          <a:bodyPr/>
          <a:lstStyle/>
          <a:p>
            <a:fld id="{05500F0A-D70A-4390-9352-F5CE3E60F856}" type="slidenum">
              <a:rPr lang="en-US" smtClean="0"/>
              <a:t>16</a:t>
            </a:fld>
            <a:endParaRPr lang="en-US" dirty="0"/>
          </a:p>
        </p:txBody>
      </p:sp>
    </p:spTree>
    <p:extLst>
      <p:ext uri="{BB962C8B-B14F-4D97-AF65-F5344CB8AC3E}">
        <p14:creationId xmlns:p14="http://schemas.microsoft.com/office/powerpoint/2010/main" val="4137035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AF0E9-4398-4B92-863C-E1F5E0364D17}" type="slidenum">
              <a:rPr lang="en-US"/>
              <a:pPr/>
              <a:t>18</a:t>
            </a:fld>
            <a:endParaRPr lang="en-US" dirty="0"/>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12112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ies.ed.gov</a:t>
            </a:r>
            <a:r>
              <a:rPr lang="en-US" dirty="0"/>
              <a:t>/</a:t>
            </a:r>
            <a:r>
              <a:rPr lang="en-US" dirty="0" err="1"/>
              <a:t>ncee</a:t>
            </a:r>
            <a:r>
              <a:rPr lang="en-US" dirty="0"/>
              <a:t>/</a:t>
            </a:r>
            <a:r>
              <a:rPr lang="en-US" dirty="0" err="1"/>
              <a:t>wwc</a:t>
            </a:r>
            <a:r>
              <a:rPr lang="en-US" dirty="0"/>
              <a:t>/</a:t>
            </a:r>
            <a:r>
              <a:rPr lang="en-US" dirty="0" err="1"/>
              <a:t>InterventionReport</a:t>
            </a:r>
            <a:r>
              <a:rPr lang="en-US" dirty="0"/>
              <a:t>/409</a:t>
            </a:r>
          </a:p>
          <a:p>
            <a:endParaRPr lang="en-US" dirty="0"/>
          </a:p>
          <a:p>
            <a:r>
              <a:rPr lang="en-US" dirty="0"/>
              <a:t>https://</a:t>
            </a:r>
            <a:r>
              <a:rPr lang="en-US" dirty="0" err="1"/>
              <a:t>ies.ed.gov</a:t>
            </a:r>
            <a:r>
              <a:rPr lang="en-US" dirty="0"/>
              <a:t>/</a:t>
            </a:r>
            <a:r>
              <a:rPr lang="en-US" dirty="0" err="1"/>
              <a:t>ncee</a:t>
            </a:r>
            <a:r>
              <a:rPr lang="en-US" dirty="0"/>
              <a:t>/</a:t>
            </a:r>
            <a:r>
              <a:rPr lang="en-US" dirty="0" err="1"/>
              <a:t>wwc</a:t>
            </a:r>
            <a:r>
              <a:rPr lang="en-US" dirty="0"/>
              <a:t>/</a:t>
            </a:r>
            <a:r>
              <a:rPr lang="en-US" dirty="0" err="1"/>
              <a:t>InterventionReport</a:t>
            </a:r>
            <a:r>
              <a:rPr lang="en-US" dirty="0"/>
              <a:t>/408</a:t>
            </a:r>
          </a:p>
        </p:txBody>
      </p:sp>
      <p:sp>
        <p:nvSpPr>
          <p:cNvPr id="4" name="Slide Number Placeholder 3"/>
          <p:cNvSpPr>
            <a:spLocks noGrp="1"/>
          </p:cNvSpPr>
          <p:nvPr>
            <p:ph type="sldNum" sz="quarter" idx="5"/>
          </p:nvPr>
        </p:nvSpPr>
        <p:spPr/>
        <p:txBody>
          <a:bodyPr/>
          <a:lstStyle/>
          <a:p>
            <a:fld id="{05500F0A-D70A-4390-9352-F5CE3E60F856}" type="slidenum">
              <a:rPr lang="en-US" smtClean="0"/>
              <a:t>20</a:t>
            </a:fld>
            <a:endParaRPr lang="en-US" dirty="0"/>
          </a:p>
        </p:txBody>
      </p:sp>
    </p:spTree>
    <p:extLst>
      <p:ext uri="{BB962C8B-B14F-4D97-AF65-F5344CB8AC3E}">
        <p14:creationId xmlns:p14="http://schemas.microsoft.com/office/powerpoint/2010/main" val="1053855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ies.ed.gov</a:t>
            </a:r>
            <a:r>
              <a:rPr lang="en-US" dirty="0"/>
              <a:t>/</a:t>
            </a:r>
            <a:r>
              <a:rPr lang="en-US" dirty="0" err="1"/>
              <a:t>ncee</a:t>
            </a:r>
            <a:r>
              <a:rPr lang="en-US" dirty="0"/>
              <a:t>/</a:t>
            </a:r>
            <a:r>
              <a:rPr lang="en-US" dirty="0" err="1"/>
              <a:t>wwc</a:t>
            </a:r>
            <a:r>
              <a:rPr lang="en-US" dirty="0"/>
              <a:t>/</a:t>
            </a:r>
            <a:r>
              <a:rPr lang="en-US" dirty="0" err="1"/>
              <a:t>InterventionReport</a:t>
            </a:r>
            <a:r>
              <a:rPr lang="en-US" dirty="0"/>
              <a:t>/547</a:t>
            </a:r>
          </a:p>
          <a:p>
            <a:endParaRPr lang="en-US" dirty="0"/>
          </a:p>
          <a:p>
            <a:r>
              <a:rPr lang="en-US" dirty="0"/>
              <a:t>Strong efficacy in alphabetics</a:t>
            </a:r>
          </a:p>
        </p:txBody>
      </p:sp>
      <p:sp>
        <p:nvSpPr>
          <p:cNvPr id="4" name="Slide Number Placeholder 3"/>
          <p:cNvSpPr>
            <a:spLocks noGrp="1"/>
          </p:cNvSpPr>
          <p:nvPr>
            <p:ph type="sldNum" sz="quarter" idx="5"/>
          </p:nvPr>
        </p:nvSpPr>
        <p:spPr/>
        <p:txBody>
          <a:bodyPr/>
          <a:lstStyle/>
          <a:p>
            <a:fld id="{05500F0A-D70A-4390-9352-F5CE3E60F856}" type="slidenum">
              <a:rPr lang="en-US" smtClean="0"/>
              <a:t>21</a:t>
            </a:fld>
            <a:endParaRPr lang="en-US" dirty="0"/>
          </a:p>
        </p:txBody>
      </p:sp>
    </p:spTree>
    <p:extLst>
      <p:ext uri="{BB962C8B-B14F-4D97-AF65-F5344CB8AC3E}">
        <p14:creationId xmlns:p14="http://schemas.microsoft.com/office/powerpoint/2010/main" val="69576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500F0A-D70A-4390-9352-F5CE3E60F856}" type="slidenum">
              <a:rPr lang="en-US" smtClean="0"/>
              <a:t>2</a:t>
            </a:fld>
            <a:endParaRPr lang="en-US" dirty="0"/>
          </a:p>
        </p:txBody>
      </p:sp>
    </p:spTree>
    <p:extLst>
      <p:ext uri="{BB962C8B-B14F-4D97-AF65-F5344CB8AC3E}">
        <p14:creationId xmlns:p14="http://schemas.microsoft.com/office/powerpoint/2010/main" val="1215452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D58D-7BB3-48EE-A60B-5A9D990087C5}" type="slidenum">
              <a:rPr lang="en-US"/>
              <a:pPr/>
              <a:t>23</a:t>
            </a:fld>
            <a:endParaRPr lang="en-US" dirty="0"/>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82775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7998F-B165-4725-A622-E7526832FE83}" type="slidenum">
              <a:rPr lang="en-US"/>
              <a:pPr/>
              <a:t>24</a:t>
            </a:fld>
            <a:endParaRPr lang="en-US" dirty="0"/>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83972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500F0A-D70A-4390-9352-F5CE3E60F856}" type="slidenum">
              <a:rPr lang="en-US" smtClean="0"/>
              <a:t>25</a:t>
            </a:fld>
            <a:endParaRPr lang="en-US" dirty="0"/>
          </a:p>
        </p:txBody>
      </p:sp>
    </p:spTree>
    <p:extLst>
      <p:ext uri="{BB962C8B-B14F-4D97-AF65-F5344CB8AC3E}">
        <p14:creationId xmlns:p14="http://schemas.microsoft.com/office/powerpoint/2010/main" val="498522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CFE98ADD-7596-1446-88D4-69C69D1302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a:extLst>
              <a:ext uri="{FF2B5EF4-FFF2-40B4-BE49-F238E27FC236}">
                <a16:creationId xmlns:a16="http://schemas.microsoft.com/office/drawing/2014/main" id="{D09B0007-6413-6A4D-AC7D-B9CB8D3334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a:extLst>
              <a:ext uri="{FF2B5EF4-FFF2-40B4-BE49-F238E27FC236}">
                <a16:creationId xmlns:a16="http://schemas.microsoft.com/office/drawing/2014/main" id="{EE6BB07B-0177-5B43-9B5C-0437261CBA91}"/>
              </a:ext>
            </a:extLst>
          </p:cNvPr>
          <p:cNvSpPr>
            <a:spLocks noGrp="1"/>
          </p:cNvSpPr>
          <p:nvPr>
            <p:ph type="sldNum" sz="quarter" idx="5"/>
          </p:nvPr>
        </p:nvSpPr>
        <p:spPr/>
        <p:txBody>
          <a:bodyPr/>
          <a:lstStyle/>
          <a:p>
            <a:pPr>
              <a:defRPr/>
            </a:pPr>
            <a:fld id="{B7EB3A58-1882-AE42-ACB2-72A2F4010D19}" type="slidenum">
              <a:rPr lang="en-US" smtClean="0"/>
              <a:pPr>
                <a:defRPr/>
              </a:pPr>
              <a:t>26</a:t>
            </a:fld>
            <a:endParaRPr lang="en-US" dirty="0"/>
          </a:p>
        </p:txBody>
      </p:sp>
    </p:spTree>
    <p:extLst>
      <p:ext uri="{BB962C8B-B14F-4D97-AF65-F5344CB8AC3E}">
        <p14:creationId xmlns:p14="http://schemas.microsoft.com/office/powerpoint/2010/main" val="3060383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this slide indicate what will be learned? </a:t>
            </a:r>
          </a:p>
        </p:txBody>
      </p:sp>
      <p:sp>
        <p:nvSpPr>
          <p:cNvPr id="4" name="Slide Number Placeholder 3"/>
          <p:cNvSpPr>
            <a:spLocks noGrp="1"/>
          </p:cNvSpPr>
          <p:nvPr>
            <p:ph type="sldNum" sz="quarter" idx="5"/>
          </p:nvPr>
        </p:nvSpPr>
        <p:spPr/>
        <p:txBody>
          <a:bodyPr/>
          <a:lstStyle/>
          <a:p>
            <a:fld id="{05500F0A-D70A-4390-9352-F5CE3E60F856}" type="slidenum">
              <a:rPr lang="en-US" smtClean="0"/>
              <a:t>3</a:t>
            </a:fld>
            <a:endParaRPr lang="en-US" dirty="0"/>
          </a:p>
        </p:txBody>
      </p:sp>
    </p:spTree>
    <p:extLst>
      <p:ext uri="{BB962C8B-B14F-4D97-AF65-F5344CB8AC3E}">
        <p14:creationId xmlns:p14="http://schemas.microsoft.com/office/powerpoint/2010/main" val="805708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1EDF-A474-418B-B26C-862E4ED98B65}" type="slidenum">
              <a:rPr lang="en-US"/>
              <a:pPr/>
              <a:t>4</a:t>
            </a:fld>
            <a:endParaRPr lang="en-US" dirty="0"/>
          </a:p>
        </p:txBody>
      </p:sp>
      <p:sp>
        <p:nvSpPr>
          <p:cNvPr id="162818" name="Rectangle 1026"/>
          <p:cNvSpPr>
            <a:spLocks noGrp="1" noRot="1" noChangeAspect="1" noChangeArrowheads="1" noTextEdit="1"/>
          </p:cNvSpPr>
          <p:nvPr>
            <p:ph type="sldImg"/>
          </p:nvPr>
        </p:nvSpPr>
        <p:spPr>
          <a:ln/>
        </p:spPr>
      </p:sp>
      <p:sp>
        <p:nvSpPr>
          <p:cNvPr id="162819" name="Rectangle 1027"/>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501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D58D-7BB3-48EE-A60B-5A9D990087C5}" type="slidenum">
              <a:rPr lang="en-US"/>
              <a:pPr/>
              <a:t>5</a:t>
            </a:fld>
            <a:endParaRPr lang="en-US" dirty="0"/>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dirty="0"/>
          </a:p>
          <a:p>
            <a:r>
              <a:rPr lang="en-US" dirty="0"/>
              <a:t>Using a model of MTSS, best ensures that a school meet the needs of every student. For students not meeting benchmark, Tier ii and iii instruction can help students who need extra support. </a:t>
            </a:r>
          </a:p>
          <a:p>
            <a:endParaRPr lang="en-US" dirty="0"/>
          </a:p>
          <a:p>
            <a:r>
              <a:rPr lang="en-US" dirty="0"/>
              <a:t>The focus of our discussion today, is what kind of curricula can you offer to students who are not meeting benchmark in core instruction and according to your sequence of assessments, need targeted reading support?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797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Highlight these 5 points</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added this slide because seems important to highlight some differences about intervention in secondary. </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INTERNAL NOTES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Response to Intervention With Secondary School Students With Reading Difficulties (2012)</a:t>
            </a:r>
          </a:p>
          <a:p>
            <a:r>
              <a:rPr lang="en-US" sz="1200" b="0" i="0" kern="1200" dirty="0">
                <a:solidFill>
                  <a:schemeClr val="tx1"/>
                </a:solidFill>
                <a:effectLst/>
                <a:latin typeface="+mn-lt"/>
                <a:ea typeface="+mn-ea"/>
                <a:cs typeface="+mn-cs"/>
                <a:hlinkClick r:id="rId3"/>
              </a:rPr>
              <a:t>Sharon Vaughn</a:t>
            </a:r>
            <a:r>
              <a:rPr lang="en-US" sz="1200" b="0" i="0" kern="1200" dirty="0">
                <a:solidFill>
                  <a:schemeClr val="tx1"/>
                </a:solidFill>
                <a:effectLst/>
                <a:latin typeface="+mn-lt"/>
                <a:ea typeface="+mn-ea"/>
                <a:cs typeface="+mn-cs"/>
              </a:rPr>
              <a:t>, PhD</a:t>
            </a:r>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and </a:t>
            </a:r>
            <a:r>
              <a:rPr lang="en-US" sz="1200" b="0" i="0" kern="1200" dirty="0">
                <a:solidFill>
                  <a:schemeClr val="tx1"/>
                </a:solidFill>
                <a:effectLst/>
                <a:latin typeface="+mn-lt"/>
                <a:ea typeface="+mn-ea"/>
                <a:cs typeface="+mn-cs"/>
                <a:hlinkClick r:id="rId4"/>
              </a:rPr>
              <a:t>Jack M. Fletcher</a:t>
            </a:r>
            <a:r>
              <a:rPr lang="en-US" sz="1200" b="0" i="0" kern="1200" dirty="0">
                <a:solidFill>
                  <a:schemeClr val="tx1"/>
                </a:solidFill>
                <a:effectLst/>
                <a:latin typeface="+mn-lt"/>
                <a:ea typeface="+mn-ea"/>
                <a:cs typeface="+mn-cs"/>
              </a:rPr>
              <a:t>, PhD</a:t>
            </a:r>
            <a:r>
              <a:rPr lang="en-US" sz="1200" b="0" i="0" kern="1200" baseline="30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students with reading difficulties, the secondary (Tier 2) treatment in addition to the enhanced classroom instruction (Tier 1) was associated with gains in decoding, reading fluency and comprehension (</a:t>
            </a:r>
            <a:r>
              <a:rPr lang="en-US" sz="1200" b="0" i="1"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 = 0.16) over similar students who only received the enhanced classroom instruction (Tier 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Study link: https://</a:t>
            </a:r>
            <a:r>
              <a:rPr lang="en-US" sz="1200" b="0" i="0" kern="1200" dirty="0" err="1">
                <a:solidFill>
                  <a:schemeClr val="tx1"/>
                </a:solidFill>
                <a:effectLst/>
                <a:latin typeface="+mn-lt"/>
                <a:ea typeface="+mn-ea"/>
                <a:cs typeface="+mn-cs"/>
              </a:rPr>
              <a:t>www.ncbi.nlm.nih.gov</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pmc</a:t>
            </a:r>
            <a:r>
              <a:rPr lang="en-US" sz="1200" b="0" i="0" kern="1200" dirty="0">
                <a:solidFill>
                  <a:schemeClr val="tx1"/>
                </a:solidFill>
                <a:effectLst/>
                <a:latin typeface="+mn-lt"/>
                <a:ea typeface="+mn-ea"/>
                <a:cs typeface="+mn-cs"/>
              </a:rPr>
              <a:t>/articles/PMC3356920/</a:t>
            </a:r>
            <a:endParaRPr lang="en-US" dirty="0"/>
          </a:p>
          <a:p>
            <a:endParaRPr lang="en-US" dirty="0"/>
          </a:p>
          <a:p>
            <a:r>
              <a:rPr lang="en-US" sz="1200" b="0" i="0" kern="1200" dirty="0">
                <a:solidFill>
                  <a:schemeClr val="tx1"/>
                </a:solidFill>
                <a:effectLst/>
                <a:latin typeface="+mn-lt"/>
                <a:ea typeface="+mn-ea"/>
                <a:cs typeface="+mn-cs"/>
              </a:rPr>
              <a:t>Solis, M., </a:t>
            </a:r>
            <a:r>
              <a:rPr lang="en-US" sz="1200" b="0" i="0" kern="1200" dirty="0" err="1">
                <a:solidFill>
                  <a:schemeClr val="tx1"/>
                </a:solidFill>
                <a:effectLst/>
                <a:latin typeface="+mn-lt"/>
                <a:ea typeface="+mn-ea"/>
                <a:cs typeface="+mn-cs"/>
              </a:rPr>
              <a:t>Miciak</a:t>
            </a:r>
            <a:r>
              <a:rPr lang="en-US" sz="1200" b="0" i="0" kern="1200" dirty="0">
                <a:solidFill>
                  <a:schemeClr val="tx1"/>
                </a:solidFill>
                <a:effectLst/>
                <a:latin typeface="+mn-lt"/>
                <a:ea typeface="+mn-ea"/>
                <a:cs typeface="+mn-cs"/>
              </a:rPr>
              <a:t>, J., Vaughn, S., &amp; Fletcher, J. M. (2014). Why intensive interventions matter: Longitudinal studies of adolescents with reading disabilities and poor reading comprehension. </a:t>
            </a:r>
            <a:r>
              <a:rPr lang="en-US" sz="1200" b="0" i="1" kern="1200" dirty="0">
                <a:solidFill>
                  <a:schemeClr val="tx1"/>
                </a:solidFill>
                <a:effectLst/>
                <a:latin typeface="+mn-lt"/>
                <a:ea typeface="+mn-ea"/>
                <a:cs typeface="+mn-cs"/>
              </a:rPr>
              <a:t>Learning Disability Quarterly</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37</a:t>
            </a:r>
            <a:r>
              <a:rPr lang="en-US" sz="1200" b="0" i="0" kern="1200" dirty="0">
                <a:solidFill>
                  <a:schemeClr val="tx1"/>
                </a:solidFill>
                <a:effectLst/>
                <a:latin typeface="+mn-lt"/>
                <a:ea typeface="+mn-ea"/>
                <a:cs typeface="+mn-cs"/>
              </a:rPr>
              <a:t>(4), 218-229.</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5"/>
              </a:rPr>
              <a:t>Table 1</a:t>
            </a:r>
            <a:r>
              <a:rPr lang="en-US" sz="1200" b="0" i="0" kern="1200" dirty="0">
                <a:solidFill>
                  <a:schemeClr val="tx1"/>
                </a:solidFill>
                <a:effectLst/>
                <a:latin typeface="+mn-lt"/>
                <a:ea typeface="+mn-ea"/>
                <a:cs typeface="+mn-cs"/>
              </a:rPr>
              <a:t> provides a summary of findings from previous research with struggling readers in Grades 4 to 10 with reading difficulties as it pertains to instructional practices, student learning needs, and intervention practices</a:t>
            </a:r>
            <a:endParaRPr lang="en-US" dirty="0"/>
          </a:p>
        </p:txBody>
      </p:sp>
      <p:sp>
        <p:nvSpPr>
          <p:cNvPr id="4" name="Slide Number Placeholder 3"/>
          <p:cNvSpPr>
            <a:spLocks noGrp="1"/>
          </p:cNvSpPr>
          <p:nvPr>
            <p:ph type="sldNum" sz="quarter" idx="5"/>
          </p:nvPr>
        </p:nvSpPr>
        <p:spPr/>
        <p:txBody>
          <a:bodyPr/>
          <a:lstStyle/>
          <a:p>
            <a:fld id="{05500F0A-D70A-4390-9352-F5CE3E60F856}" type="slidenum">
              <a:rPr lang="en-US" smtClean="0"/>
              <a:t>6</a:t>
            </a:fld>
            <a:endParaRPr lang="en-US" dirty="0"/>
          </a:p>
        </p:txBody>
      </p:sp>
    </p:spTree>
    <p:extLst>
      <p:ext uri="{BB962C8B-B14F-4D97-AF65-F5344CB8AC3E}">
        <p14:creationId xmlns:p14="http://schemas.microsoft.com/office/powerpoint/2010/main" val="849718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7CBA0-E5CB-4BCF-84EC-4FDCF73CDEF3}" type="slidenum">
              <a:rPr lang="en-US"/>
              <a:pPr/>
              <a:t>7</a:t>
            </a:fld>
            <a:endParaRPr lang="en-US" dirty="0"/>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07300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500F0A-D70A-4390-9352-F5CE3E60F856}" type="slidenum">
              <a:rPr lang="en-US" smtClean="0"/>
              <a:t>8</a:t>
            </a:fld>
            <a:endParaRPr lang="en-US" dirty="0"/>
          </a:p>
        </p:txBody>
      </p:sp>
    </p:spTree>
    <p:extLst>
      <p:ext uri="{BB962C8B-B14F-4D97-AF65-F5344CB8AC3E}">
        <p14:creationId xmlns:p14="http://schemas.microsoft.com/office/powerpoint/2010/main" val="553676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What's important here is that students who have struggled in reading through middle school are likely to need support in multiple areas of reading. Your data should indicate whether you need to target one area, or whether students need support across multiple components. Today, I'll show you some interventions that emphasize one area of reading, but I'll also show you interventions that integrate multiple reading components of phonics, vocabulary, fluency, and text comprehension.</a:t>
            </a:r>
            <a:endParaRPr lang="en-US" dirty="0"/>
          </a:p>
        </p:txBody>
      </p:sp>
      <p:sp>
        <p:nvSpPr>
          <p:cNvPr id="4" name="Slide Number Placeholder 3"/>
          <p:cNvSpPr>
            <a:spLocks noGrp="1"/>
          </p:cNvSpPr>
          <p:nvPr>
            <p:ph type="sldNum" sz="quarter" idx="5"/>
          </p:nvPr>
        </p:nvSpPr>
        <p:spPr/>
        <p:txBody>
          <a:bodyPr/>
          <a:lstStyle/>
          <a:p>
            <a:fld id="{05500F0A-D70A-4390-9352-F5CE3E60F856}" type="slidenum">
              <a:rPr lang="en-US" smtClean="0"/>
              <a:t>9</a:t>
            </a:fld>
            <a:endParaRPr lang="en-US" dirty="0"/>
          </a:p>
        </p:txBody>
      </p:sp>
    </p:spTree>
    <p:extLst>
      <p:ext uri="{BB962C8B-B14F-4D97-AF65-F5344CB8AC3E}">
        <p14:creationId xmlns:p14="http://schemas.microsoft.com/office/powerpoint/2010/main" val="76058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11/15/21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11/15/21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451579" y="228601"/>
            <a:ext cx="9603275" cy="1625154"/>
          </a:xfrm>
        </p:spPr>
        <p:txBody>
          <a:bodyPr>
            <a:normAutofit/>
          </a:bodyPr>
          <a:lstStyle/>
          <a:p>
            <a:pPr algn="ctr"/>
            <a:r>
              <a:rPr lang="en-US" sz="4800" b="1" dirty="0">
                <a:solidFill>
                  <a:srgbClr val="FF0000"/>
                </a:solidFill>
              </a:rPr>
              <a:t>Addressing Unfinished Learning</a:t>
            </a:r>
            <a:endParaRPr lang="en-US" sz="4800" dirty="0"/>
          </a:p>
        </p:txBody>
      </p:sp>
      <p:sp>
        <p:nvSpPr>
          <p:cNvPr id="43011" name="Rectangle 3"/>
          <p:cNvSpPr>
            <a:spLocks noGrp="1" noChangeArrowheads="1"/>
          </p:cNvSpPr>
          <p:nvPr>
            <p:ph idx="1"/>
          </p:nvPr>
        </p:nvSpPr>
        <p:spPr/>
        <p:txBody>
          <a:bodyPr>
            <a:normAutofit lnSpcReduction="10000"/>
          </a:bodyPr>
          <a:lstStyle/>
          <a:p>
            <a:pPr marL="0" indent="0" algn="ctr">
              <a:spcBef>
                <a:spcPts val="0"/>
              </a:spcBef>
              <a:buNone/>
            </a:pPr>
            <a:r>
              <a:rPr lang="en-US" sz="3200" dirty="0"/>
              <a:t>Session 3</a:t>
            </a:r>
          </a:p>
          <a:p>
            <a:pPr marL="0" indent="0" algn="ctr">
              <a:spcBef>
                <a:spcPts val="0"/>
              </a:spcBef>
              <a:buNone/>
            </a:pPr>
            <a:r>
              <a:rPr lang="en-US" sz="3200" b="1" dirty="0"/>
              <a:t>Selecting Interventions Based on Data</a:t>
            </a:r>
          </a:p>
          <a:p>
            <a:pPr algn="ctr">
              <a:spcBef>
                <a:spcPts val="0"/>
              </a:spcBef>
            </a:pPr>
            <a:endParaRPr lang="en-US" sz="3200" dirty="0"/>
          </a:p>
          <a:p>
            <a:pPr marL="0" indent="0" algn="ctr">
              <a:spcBef>
                <a:spcPts val="0"/>
              </a:spcBef>
              <a:buNone/>
            </a:pPr>
            <a:r>
              <a:rPr lang="en-US" sz="3200" dirty="0"/>
              <a:t>Presented by:</a:t>
            </a:r>
          </a:p>
          <a:p>
            <a:pPr marL="0" indent="0" algn="ctr">
              <a:spcBef>
                <a:spcPts val="0"/>
              </a:spcBef>
              <a:buNone/>
            </a:pPr>
            <a:r>
              <a:rPr lang="en-US" sz="3200" dirty="0"/>
              <a:t>Susan Van Zant </a:t>
            </a:r>
          </a:p>
          <a:p>
            <a:pPr marL="0" indent="0" algn="ctr">
              <a:spcBef>
                <a:spcPts val="0"/>
              </a:spcBef>
              <a:buNone/>
            </a:pPr>
            <a:r>
              <a:rPr lang="en-US" sz="2400" dirty="0">
                <a:solidFill>
                  <a:srgbClr val="0070C0"/>
                </a:solidFill>
              </a:rPr>
              <a:t>suvanzant@aol.com</a:t>
            </a:r>
          </a:p>
          <a:p>
            <a:endParaRPr lang="en-US" dirty="0"/>
          </a:p>
        </p:txBody>
      </p:sp>
      <p:pic>
        <p:nvPicPr>
          <p:cNvPr id="4" name="Picture 2" descr="CALI Reads: California Adolescent Literacy Initiative (logo)">
            <a:extLst>
              <a:ext uri="{FF2B5EF4-FFF2-40B4-BE49-F238E27FC236}">
                <a16:creationId xmlns:a16="http://schemas.microsoft.com/office/drawing/2014/main" id="{3F40FB1E-EC3C-2F4F-B012-D07F4555AC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435" y="228600"/>
            <a:ext cx="1437564" cy="113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738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2133600" y="304800"/>
            <a:ext cx="7924800" cy="990600"/>
          </a:xfrm>
        </p:spPr>
        <p:txBody>
          <a:bodyPr/>
          <a:lstStyle/>
          <a:p>
            <a:r>
              <a:rPr lang="en-US" dirty="0"/>
              <a:t>Some Research-Based Tier II Programs: Secondary</a:t>
            </a:r>
          </a:p>
        </p:txBody>
      </p:sp>
      <p:sp>
        <p:nvSpPr>
          <p:cNvPr id="229381" name="Rectangle 5"/>
          <p:cNvSpPr>
            <a:spLocks noChangeArrowheads="1"/>
          </p:cNvSpPr>
          <p:nvPr/>
        </p:nvSpPr>
        <p:spPr bwMode="auto">
          <a:xfrm>
            <a:off x="5791200" y="1868488"/>
            <a:ext cx="4495800" cy="2897524"/>
          </a:xfrm>
          <a:prstGeom prst="rect">
            <a:avLst/>
          </a:prstGeom>
          <a:noFill/>
          <a:ln w="9525">
            <a:noFill/>
            <a:miter lim="800000"/>
            <a:headEnd/>
            <a:tailEnd/>
          </a:ln>
        </p:spPr>
        <p:txBody>
          <a:bodyPr>
            <a:spAutoFit/>
          </a:bodyPr>
          <a:lstStyle/>
          <a:p>
            <a:pPr lvl="1" eaLnBrk="1" hangingPunct="1">
              <a:lnSpc>
                <a:spcPct val="125000"/>
              </a:lnSpc>
              <a:spcAft>
                <a:spcPct val="25000"/>
              </a:spcAft>
              <a:buFont typeface="Times" pitchFamily="1" charset="0"/>
              <a:buChar char="•"/>
            </a:pPr>
            <a:r>
              <a:rPr lang="en-US" dirty="0">
                <a:latin typeface="Arial" charset="0"/>
                <a:cs typeface="Arial" charset="0"/>
                <a:sym typeface="Arial" charset="0"/>
              </a:rPr>
              <a:t>English 3-D </a:t>
            </a:r>
          </a:p>
          <a:p>
            <a:pPr lvl="1">
              <a:lnSpc>
                <a:spcPct val="125000"/>
              </a:lnSpc>
              <a:spcAft>
                <a:spcPct val="25000"/>
              </a:spcAft>
              <a:buFont typeface="Times" pitchFamily="1" charset="0"/>
              <a:buChar char="•"/>
            </a:pPr>
            <a:r>
              <a:rPr lang="en-US" dirty="0">
                <a:latin typeface="Arial" charset="0"/>
                <a:cs typeface="Arial" charset="0"/>
                <a:sym typeface="Arial" charset="0"/>
              </a:rPr>
              <a:t>Achieve 3000</a:t>
            </a:r>
          </a:p>
          <a:p>
            <a:pPr lvl="1" eaLnBrk="1" hangingPunct="1">
              <a:lnSpc>
                <a:spcPct val="125000"/>
              </a:lnSpc>
              <a:spcAft>
                <a:spcPct val="25000"/>
              </a:spcAft>
              <a:buFont typeface="Times" pitchFamily="1" charset="0"/>
              <a:buChar char="•"/>
            </a:pPr>
            <a:r>
              <a:rPr lang="en-US" dirty="0">
                <a:latin typeface="Arial" charset="0"/>
                <a:cs typeface="Arial" charset="0"/>
                <a:sym typeface="Arial" charset="0"/>
              </a:rPr>
              <a:t>Third Quest </a:t>
            </a:r>
          </a:p>
          <a:p>
            <a:pPr lvl="1">
              <a:lnSpc>
                <a:spcPct val="125000"/>
              </a:lnSpc>
              <a:spcAft>
                <a:spcPct val="25000"/>
              </a:spcAft>
              <a:buFont typeface="Times" pitchFamily="1" charset="0"/>
              <a:buChar char="•"/>
            </a:pPr>
            <a:r>
              <a:rPr lang="en-US" dirty="0">
                <a:latin typeface="Arial" charset="0"/>
                <a:cs typeface="Arial" charset="0"/>
                <a:sym typeface="Arial" charset="0"/>
              </a:rPr>
              <a:t>Read Naturally </a:t>
            </a:r>
          </a:p>
          <a:p>
            <a:pPr lvl="1">
              <a:lnSpc>
                <a:spcPct val="125000"/>
              </a:lnSpc>
              <a:spcAft>
                <a:spcPct val="25000"/>
              </a:spcAft>
              <a:buFont typeface="Times" pitchFamily="1" charset="0"/>
              <a:buChar char="•"/>
            </a:pPr>
            <a:r>
              <a:rPr lang="en-US" dirty="0">
                <a:latin typeface="Arial" charset="0"/>
                <a:cs typeface="Arial" charset="0"/>
                <a:sym typeface="Arial" charset="0"/>
              </a:rPr>
              <a:t>READ 180</a:t>
            </a:r>
          </a:p>
          <a:p>
            <a:pPr lvl="1">
              <a:lnSpc>
                <a:spcPct val="125000"/>
              </a:lnSpc>
              <a:spcAft>
                <a:spcPct val="25000"/>
              </a:spcAft>
              <a:buFont typeface="Times" pitchFamily="1" charset="0"/>
              <a:buChar char="•"/>
            </a:pPr>
            <a:r>
              <a:rPr lang="en-US" dirty="0">
                <a:latin typeface="Arial" charset="0"/>
                <a:cs typeface="Arial" charset="0"/>
                <a:sym typeface="Arial" charset="0"/>
              </a:rPr>
              <a:t>REWARDS </a:t>
            </a:r>
          </a:p>
          <a:p>
            <a:pPr lvl="1" eaLnBrk="1" hangingPunct="1">
              <a:lnSpc>
                <a:spcPct val="125000"/>
              </a:lnSpc>
              <a:spcAft>
                <a:spcPct val="25000"/>
              </a:spcAft>
              <a:buFont typeface="Times" pitchFamily="1" charset="0"/>
              <a:buChar char="•"/>
            </a:pPr>
            <a:r>
              <a:rPr lang="en-US" dirty="0">
                <a:latin typeface="Arial" charset="0"/>
                <a:cs typeface="Arial" charset="0"/>
                <a:sym typeface="Arial" charset="0"/>
              </a:rPr>
              <a:t>SIPPS Challenge</a:t>
            </a:r>
          </a:p>
        </p:txBody>
      </p:sp>
      <p:pic>
        <p:nvPicPr>
          <p:cNvPr id="229384" name="Picture 8" descr="pyramid"/>
          <p:cNvPicPr>
            <a:picLocks noChangeAspect="1" noChangeArrowheads="1"/>
          </p:cNvPicPr>
          <p:nvPr/>
        </p:nvPicPr>
        <p:blipFill>
          <a:blip r:embed="rId3" cstate="print"/>
          <a:srcRect/>
          <a:stretch>
            <a:fillRect/>
          </a:stretch>
        </p:blipFill>
        <p:spPr bwMode="auto">
          <a:xfrm>
            <a:off x="1941871" y="1563331"/>
            <a:ext cx="3651250" cy="4575175"/>
          </a:xfrm>
          <a:prstGeom prst="rect">
            <a:avLst/>
          </a:prstGeom>
          <a:noFill/>
        </p:spPr>
      </p:pic>
      <p:sp>
        <p:nvSpPr>
          <p:cNvPr id="229382" name="Line 6" descr="arrow indicating middle layer (15%)"/>
          <p:cNvSpPr>
            <a:spLocks noChangeShapeType="1"/>
          </p:cNvSpPr>
          <p:nvPr/>
        </p:nvSpPr>
        <p:spPr bwMode="auto">
          <a:xfrm flipH="1">
            <a:off x="4648200" y="2895600"/>
            <a:ext cx="1371600" cy="0"/>
          </a:xfrm>
          <a:prstGeom prst="line">
            <a:avLst/>
          </a:prstGeom>
          <a:noFill/>
          <a:ln w="38100">
            <a:solidFill>
              <a:srgbClr val="221699"/>
            </a:solidFill>
            <a:round/>
            <a:headEnd/>
            <a:tailEnd type="triangle" w="med" len="med"/>
          </a:ln>
        </p:spPr>
        <p:txBody>
          <a:bodyPr wrap="none" anchor="ctr"/>
          <a:lstStyle/>
          <a:p>
            <a:endParaRPr lang="en-US" dirty="0"/>
          </a:p>
        </p:txBody>
      </p:sp>
    </p:spTree>
    <p:extLst>
      <p:ext uri="{BB962C8B-B14F-4D97-AF65-F5344CB8AC3E}">
        <p14:creationId xmlns:p14="http://schemas.microsoft.com/office/powerpoint/2010/main" val="304727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English 3-D </a:t>
            </a:r>
          </a:p>
        </p:txBody>
      </p:sp>
      <p:sp>
        <p:nvSpPr>
          <p:cNvPr id="3" name="Content Placeholder 2"/>
          <p:cNvSpPr>
            <a:spLocks noGrp="1"/>
          </p:cNvSpPr>
          <p:nvPr>
            <p:ph idx="1"/>
          </p:nvPr>
        </p:nvSpPr>
        <p:spPr>
          <a:xfrm>
            <a:off x="528918" y="1853754"/>
            <a:ext cx="11134163" cy="4089847"/>
          </a:xfrm>
        </p:spPr>
        <p:txBody>
          <a:bodyPr>
            <a:noAutofit/>
          </a:bodyPr>
          <a:lstStyle/>
          <a:p>
            <a:r>
              <a:rPr lang="en-US" sz="2800" dirty="0"/>
              <a:t>Designed for long-term English language learning</a:t>
            </a:r>
          </a:p>
          <a:p>
            <a:r>
              <a:rPr lang="en-US" sz="2800" dirty="0"/>
              <a:t>Focus on academic language</a:t>
            </a:r>
          </a:p>
          <a:p>
            <a:r>
              <a:rPr lang="en-US" sz="2800" dirty="0"/>
              <a:t>Focus on speaking and listening skills through daily opportunities in accountable class discussions, peer collaboration, and group presentations</a:t>
            </a:r>
          </a:p>
          <a:p>
            <a:r>
              <a:rPr lang="en-US" sz="2800" dirty="0"/>
              <a:t>Develops writing skills for summarizing, justifications, argument and research </a:t>
            </a:r>
          </a:p>
        </p:txBody>
      </p:sp>
      <p:pic>
        <p:nvPicPr>
          <p:cNvPr id="6" name="Picture 2">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698" y="451752"/>
            <a:ext cx="2054665" cy="127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3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Achieve 3000</a:t>
            </a:r>
          </a:p>
        </p:txBody>
      </p:sp>
      <p:sp>
        <p:nvSpPr>
          <p:cNvPr id="3" name="Content Placeholder 2"/>
          <p:cNvSpPr>
            <a:spLocks noGrp="1"/>
          </p:cNvSpPr>
          <p:nvPr>
            <p:ph idx="1"/>
          </p:nvPr>
        </p:nvSpPr>
        <p:spPr/>
        <p:txBody>
          <a:bodyPr>
            <a:normAutofit fontScale="92500"/>
          </a:bodyPr>
          <a:lstStyle/>
          <a:p>
            <a:r>
              <a:rPr lang="en-US" sz="2800" dirty="0"/>
              <a:t>Online differentiated reading program designed to deliver daily nonfiction comprehension reading and writing activities for all readers with a focus on struggling readers and ELL students. </a:t>
            </a:r>
          </a:p>
          <a:p>
            <a:r>
              <a:rPr lang="en-US" sz="2800" dirty="0"/>
              <a:t>Software deliver differentiated assigned at 12 different reading levels </a:t>
            </a:r>
          </a:p>
          <a:p>
            <a:r>
              <a:rPr lang="en-US" sz="2800" dirty="0"/>
              <a:t>Students practice for 20 minutes per day  </a:t>
            </a:r>
          </a:p>
          <a:p>
            <a:r>
              <a:rPr lang="en-US" sz="2800" dirty="0"/>
              <a:t>There are 40 activities for each semester</a:t>
            </a:r>
          </a:p>
        </p:txBody>
      </p:sp>
      <p:sp>
        <p:nvSpPr>
          <p:cNvPr id="4" name="Slide Number Placeholder 3" hidden="1"/>
          <p:cNvSpPr>
            <a:spLocks noGrp="1"/>
          </p:cNvSpPr>
          <p:nvPr>
            <p:ph type="sldNum" sz="quarter" idx="10"/>
          </p:nvPr>
        </p:nvSpPr>
        <p:spPr/>
        <p:txBody>
          <a:bodyPr/>
          <a:lstStyle/>
          <a:p>
            <a:fld id="{3E222498-30BC-4CFD-AD33-100ABC61701D}" type="slidenum">
              <a:rPr lang="en-US" smtClean="0"/>
              <a:pPr/>
              <a:t>12</a:t>
            </a:fld>
            <a:endParaRPr lang="en-US" dirty="0"/>
          </a:p>
        </p:txBody>
      </p:sp>
      <p:pic>
        <p:nvPicPr>
          <p:cNvPr id="5" name="Picture 4" descr="Exploring Peer-to-Peer Mentorship | Rise of the Innerpreneur | by Tar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150" y="484970"/>
            <a:ext cx="2928938" cy="1093940"/>
          </a:xfrm>
          <a:prstGeom prst="rect">
            <a:avLst/>
          </a:prstGeom>
        </p:spPr>
      </p:pic>
      <p:pic>
        <p:nvPicPr>
          <p:cNvPr id="6" name="Picture 5" descr="What Works Clearning House Logo">
            <a:extLst>
              <a:ext uri="{FF2B5EF4-FFF2-40B4-BE49-F238E27FC236}">
                <a16:creationId xmlns:a16="http://schemas.microsoft.com/office/drawing/2014/main" id="{F1F2A49E-FE2C-1D41-AB30-B96C4C402D7C}"/>
              </a:ext>
            </a:extLst>
          </p:cNvPr>
          <p:cNvPicPr>
            <a:picLocks noChangeAspect="1"/>
          </p:cNvPicPr>
          <p:nvPr/>
        </p:nvPicPr>
        <p:blipFill>
          <a:blip r:embed="rId4"/>
          <a:stretch>
            <a:fillRect/>
          </a:stretch>
        </p:blipFill>
        <p:spPr>
          <a:xfrm>
            <a:off x="8708709" y="5129795"/>
            <a:ext cx="2997200" cy="673100"/>
          </a:xfrm>
          <a:prstGeom prst="rect">
            <a:avLst/>
          </a:prstGeom>
        </p:spPr>
      </p:pic>
    </p:spTree>
    <p:extLst>
      <p:ext uri="{BB962C8B-B14F-4D97-AF65-F5344CB8AC3E}">
        <p14:creationId xmlns:p14="http://schemas.microsoft.com/office/powerpoint/2010/main" val="364338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Quest</a:t>
            </a:r>
          </a:p>
        </p:txBody>
      </p:sp>
      <p:sp>
        <p:nvSpPr>
          <p:cNvPr id="3" name="Content Placeholder 2"/>
          <p:cNvSpPr>
            <a:spLocks noGrp="1"/>
          </p:cNvSpPr>
          <p:nvPr>
            <p:ph idx="1"/>
          </p:nvPr>
        </p:nvSpPr>
        <p:spPr>
          <a:xfrm>
            <a:off x="1451579" y="2015732"/>
            <a:ext cx="9603275" cy="4107162"/>
          </a:xfrm>
        </p:spPr>
        <p:txBody>
          <a:bodyPr>
            <a:normAutofit lnSpcReduction="10000"/>
          </a:bodyPr>
          <a:lstStyle/>
          <a:p>
            <a:pPr marL="0" indent="0">
              <a:lnSpc>
                <a:spcPct val="100000"/>
              </a:lnSpc>
              <a:spcBef>
                <a:spcPts val="0"/>
              </a:spcBef>
              <a:buNone/>
            </a:pPr>
            <a:r>
              <a:rPr lang="en-US" sz="2400" dirty="0"/>
              <a:t>Builds on foundational reading skills through a balance of narrative fiction, informational text.</a:t>
            </a:r>
          </a:p>
          <a:p>
            <a:pPr marL="0" indent="0">
              <a:lnSpc>
                <a:spcPct val="100000"/>
              </a:lnSpc>
              <a:spcBef>
                <a:spcPts val="0"/>
              </a:spcBef>
              <a:buNone/>
            </a:pPr>
            <a:endParaRPr lang="en-US" sz="2400" dirty="0"/>
          </a:p>
          <a:p>
            <a:pPr marL="0" indent="0">
              <a:lnSpc>
                <a:spcPct val="100000"/>
              </a:lnSpc>
              <a:spcBef>
                <a:spcPts val="0"/>
              </a:spcBef>
              <a:buNone/>
            </a:pPr>
            <a:r>
              <a:rPr lang="en-US" sz="2400" dirty="0"/>
              <a:t>Students must read 60-110 words per minute on fifth grade level text to participate.</a:t>
            </a:r>
          </a:p>
          <a:p>
            <a:pPr marL="0" indent="0">
              <a:lnSpc>
                <a:spcPct val="100000"/>
              </a:lnSpc>
              <a:spcBef>
                <a:spcPts val="0"/>
              </a:spcBef>
              <a:buNone/>
            </a:pPr>
            <a:endParaRPr lang="en-US" sz="2400" dirty="0"/>
          </a:p>
          <a:p>
            <a:pPr marL="0" indent="0">
              <a:lnSpc>
                <a:spcPct val="100000"/>
              </a:lnSpc>
              <a:spcBef>
                <a:spcPts val="0"/>
              </a:spcBef>
              <a:buNone/>
            </a:pPr>
            <a:r>
              <a:rPr lang="en-US" sz="2400" dirty="0"/>
              <a:t>Research-based lessons include work with sophisticated vocabulary, word study, comprehension and fluency.</a:t>
            </a:r>
          </a:p>
          <a:p>
            <a:pPr marL="0" indent="0">
              <a:lnSpc>
                <a:spcPct val="100000"/>
              </a:lnSpc>
              <a:spcBef>
                <a:spcPts val="0"/>
              </a:spcBef>
              <a:buNone/>
            </a:pPr>
            <a:endParaRPr lang="en-US" sz="2400" dirty="0"/>
          </a:p>
          <a:p>
            <a:pPr marL="0" indent="0">
              <a:lnSpc>
                <a:spcPct val="100000"/>
              </a:lnSpc>
              <a:spcBef>
                <a:spcPts val="0"/>
              </a:spcBef>
              <a:buNone/>
            </a:pPr>
            <a:r>
              <a:rPr lang="en-US" sz="2400" dirty="0"/>
              <a:t>Program provides study skills and connections with the Common Core State Standards</a:t>
            </a:r>
            <a:r>
              <a:rPr lang="en-US" dirty="0"/>
              <a:t>.</a:t>
            </a:r>
          </a:p>
        </p:txBody>
      </p:sp>
      <p:pic>
        <p:nvPicPr>
          <p:cNvPr id="5" name="Picture 4" descr="BYOD4L « Bring Your Own Devices for Learning: an ope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698" y="330370"/>
            <a:ext cx="1650166" cy="1156895"/>
          </a:xfrm>
          <a:prstGeom prst="rect">
            <a:avLst/>
          </a:prstGeom>
        </p:spPr>
      </p:pic>
    </p:spTree>
    <p:extLst>
      <p:ext uri="{BB962C8B-B14F-4D97-AF65-F5344CB8AC3E}">
        <p14:creationId xmlns:p14="http://schemas.microsoft.com/office/powerpoint/2010/main" val="144474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Naturally</a:t>
            </a:r>
          </a:p>
        </p:txBody>
      </p:sp>
      <p:sp>
        <p:nvSpPr>
          <p:cNvPr id="3" name="Content Placeholder 2"/>
          <p:cNvSpPr>
            <a:spLocks noGrp="1"/>
          </p:cNvSpPr>
          <p:nvPr>
            <p:ph idx="1"/>
          </p:nvPr>
        </p:nvSpPr>
        <p:spPr>
          <a:xfrm>
            <a:off x="1451578" y="2170883"/>
            <a:ext cx="9603275" cy="3698953"/>
          </a:xfrm>
        </p:spPr>
        <p:txBody>
          <a:bodyPr>
            <a:normAutofit/>
          </a:bodyPr>
          <a:lstStyle/>
          <a:p>
            <a:pPr>
              <a:spcBef>
                <a:spcPts val="0"/>
              </a:spcBef>
            </a:pPr>
            <a:r>
              <a:rPr lang="en-US" sz="2800" dirty="0"/>
              <a:t>Designed to improve reading fluency using combinations of books, audiotapes and computer software</a:t>
            </a:r>
          </a:p>
          <a:p>
            <a:pPr>
              <a:spcBef>
                <a:spcPts val="0"/>
              </a:spcBef>
            </a:pPr>
            <a:r>
              <a:rPr lang="en-US" sz="2800" dirty="0"/>
              <a:t>Three main strategies:</a:t>
            </a:r>
          </a:p>
          <a:p>
            <a:pPr lvl="1">
              <a:spcBef>
                <a:spcPts val="0"/>
              </a:spcBef>
            </a:pPr>
            <a:r>
              <a:rPr lang="en-US" sz="2800" dirty="0"/>
              <a:t>Repeated reading of text –develop oral reading fluency</a:t>
            </a:r>
          </a:p>
          <a:p>
            <a:pPr lvl="1">
              <a:spcBef>
                <a:spcPts val="0"/>
              </a:spcBef>
            </a:pPr>
            <a:r>
              <a:rPr lang="en-US" sz="2800" dirty="0"/>
              <a:t>Teacher modeling of story reading</a:t>
            </a:r>
          </a:p>
          <a:p>
            <a:pPr lvl="1">
              <a:spcBef>
                <a:spcPts val="0"/>
              </a:spcBef>
            </a:pPr>
            <a:r>
              <a:rPr lang="en-US" sz="2800" dirty="0"/>
              <a:t>Systematic monitoring of student progress </a:t>
            </a:r>
          </a:p>
        </p:txBody>
      </p:sp>
      <p:pic>
        <p:nvPicPr>
          <p:cNvPr id="5" name="Picture 4" descr="Бібліотечний автобан: Як повернути ..."/>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1949" y="330370"/>
            <a:ext cx="2172292" cy="134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What Worls Clearning House Logo">
            <a:extLst>
              <a:ext uri="{FF2B5EF4-FFF2-40B4-BE49-F238E27FC236}">
                <a16:creationId xmlns:a16="http://schemas.microsoft.com/office/drawing/2014/main" id="{3AADE068-6766-6A41-B913-42BDAB436933}"/>
              </a:ext>
            </a:extLst>
          </p:cNvPr>
          <p:cNvPicPr>
            <a:picLocks noChangeAspect="1"/>
          </p:cNvPicPr>
          <p:nvPr/>
        </p:nvPicPr>
        <p:blipFill>
          <a:blip r:embed="rId4"/>
          <a:stretch>
            <a:fillRect/>
          </a:stretch>
        </p:blipFill>
        <p:spPr>
          <a:xfrm>
            <a:off x="8907907" y="5196736"/>
            <a:ext cx="2997200" cy="673100"/>
          </a:xfrm>
          <a:prstGeom prst="rect">
            <a:avLst/>
          </a:prstGeom>
        </p:spPr>
      </p:pic>
    </p:spTree>
    <p:extLst>
      <p:ext uri="{BB962C8B-B14F-4D97-AF65-F5344CB8AC3E}">
        <p14:creationId xmlns:p14="http://schemas.microsoft.com/office/powerpoint/2010/main" val="234830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180</a:t>
            </a:r>
          </a:p>
        </p:txBody>
      </p:sp>
      <p:sp>
        <p:nvSpPr>
          <p:cNvPr id="3" name="Content Placeholder 2"/>
          <p:cNvSpPr>
            <a:spLocks noGrp="1"/>
          </p:cNvSpPr>
          <p:nvPr>
            <p:ph idx="1"/>
          </p:nvPr>
        </p:nvSpPr>
        <p:spPr>
          <a:xfrm>
            <a:off x="550606" y="1853754"/>
            <a:ext cx="11572568" cy="4287070"/>
          </a:xfrm>
        </p:spPr>
        <p:txBody>
          <a:bodyPr>
            <a:noAutofit/>
          </a:bodyPr>
          <a:lstStyle/>
          <a:p>
            <a:pPr>
              <a:spcBef>
                <a:spcPts val="0"/>
              </a:spcBef>
            </a:pPr>
            <a:r>
              <a:rPr lang="en-US" sz="2800" dirty="0"/>
              <a:t>Research proven program designed for students who are reading 2 or more years below grade level</a:t>
            </a:r>
          </a:p>
          <a:p>
            <a:pPr>
              <a:spcBef>
                <a:spcPts val="0"/>
              </a:spcBef>
            </a:pPr>
            <a:r>
              <a:rPr lang="en-US" sz="2800" dirty="0"/>
              <a:t>Delivered in 90-minute sessions that include whole-group, three small group rotations and a whole class wrap up</a:t>
            </a:r>
          </a:p>
          <a:p>
            <a:pPr>
              <a:spcBef>
                <a:spcPts val="0"/>
              </a:spcBef>
            </a:pPr>
            <a:r>
              <a:rPr lang="en-US" sz="2800" u="sng" dirty="0"/>
              <a:t>Small group rotations include:</a:t>
            </a:r>
          </a:p>
          <a:p>
            <a:pPr lvl="1">
              <a:spcBef>
                <a:spcPts val="0"/>
              </a:spcBef>
            </a:pPr>
            <a:r>
              <a:rPr lang="en-US" sz="2800" dirty="0"/>
              <a:t>Teacher directed instruction –comprehension skills</a:t>
            </a:r>
          </a:p>
          <a:p>
            <a:pPr lvl="1">
              <a:spcBef>
                <a:spcPts val="0"/>
              </a:spcBef>
            </a:pPr>
            <a:r>
              <a:rPr lang="en-US" sz="2800" dirty="0"/>
              <a:t>Independent reading - fluency</a:t>
            </a:r>
          </a:p>
          <a:p>
            <a:pPr lvl="1">
              <a:spcBef>
                <a:spcPts val="0"/>
              </a:spcBef>
            </a:pPr>
            <a:r>
              <a:rPr lang="en-US" sz="2800" dirty="0"/>
              <a:t>Adaptive computer application - phonics/decoding – progress monitoring</a:t>
            </a:r>
          </a:p>
        </p:txBody>
      </p:sp>
      <p:sp>
        <p:nvSpPr>
          <p:cNvPr id="4" name="Slide Number Placeholder 3" hidden="1"/>
          <p:cNvSpPr>
            <a:spLocks noGrp="1"/>
          </p:cNvSpPr>
          <p:nvPr>
            <p:ph type="sldNum" sz="quarter" idx="10"/>
          </p:nvPr>
        </p:nvSpPr>
        <p:spPr/>
        <p:txBody>
          <a:bodyPr/>
          <a:lstStyle/>
          <a:p>
            <a:fld id="{3E222498-30BC-4CFD-AD33-100ABC61701D}" type="slidenum">
              <a:rPr lang="en-US" smtClean="0"/>
              <a:pPr/>
              <a:t>15</a:t>
            </a:fld>
            <a:endParaRPr lang="en-US" dirty="0"/>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04495" y="348561"/>
            <a:ext cx="1478423"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What Works Clearninghouse Logo">
            <a:extLst>
              <a:ext uri="{FF2B5EF4-FFF2-40B4-BE49-F238E27FC236}">
                <a16:creationId xmlns:a16="http://schemas.microsoft.com/office/drawing/2014/main" id="{610899C1-0BEF-A040-8624-C99F0BCA6F82}"/>
              </a:ext>
            </a:extLst>
          </p:cNvPr>
          <p:cNvPicPr>
            <a:picLocks noChangeAspect="1"/>
          </p:cNvPicPr>
          <p:nvPr/>
        </p:nvPicPr>
        <p:blipFill>
          <a:blip r:embed="rId4"/>
          <a:stretch>
            <a:fillRect/>
          </a:stretch>
        </p:blipFill>
        <p:spPr>
          <a:xfrm>
            <a:off x="4198702" y="467969"/>
            <a:ext cx="2997200" cy="673100"/>
          </a:xfrm>
          <a:prstGeom prst="rect">
            <a:avLst/>
          </a:prstGeom>
        </p:spPr>
      </p:pic>
      <p:pic>
        <p:nvPicPr>
          <p:cNvPr id="8" name="Picture 7" descr="National Center on Intensive Intervention Logo&#10;">
            <a:extLst>
              <a:ext uri="{FF2B5EF4-FFF2-40B4-BE49-F238E27FC236}">
                <a16:creationId xmlns:a16="http://schemas.microsoft.com/office/drawing/2014/main" id="{20E53722-4085-1142-96CB-D04D9F30502C}"/>
              </a:ext>
            </a:extLst>
          </p:cNvPr>
          <p:cNvPicPr>
            <a:picLocks noChangeAspect="1"/>
          </p:cNvPicPr>
          <p:nvPr/>
        </p:nvPicPr>
        <p:blipFill>
          <a:blip r:embed="rId5"/>
          <a:stretch>
            <a:fillRect/>
          </a:stretch>
        </p:blipFill>
        <p:spPr>
          <a:xfrm>
            <a:off x="4201057" y="1306017"/>
            <a:ext cx="2476500" cy="431800"/>
          </a:xfrm>
          <a:prstGeom prst="rect">
            <a:avLst/>
          </a:prstGeom>
          <a:ln>
            <a:solidFill>
              <a:schemeClr val="accent6"/>
            </a:solidFill>
          </a:ln>
        </p:spPr>
      </p:pic>
    </p:spTree>
    <p:extLst>
      <p:ext uri="{BB962C8B-B14F-4D97-AF65-F5344CB8AC3E}">
        <p14:creationId xmlns:p14="http://schemas.microsoft.com/office/powerpoint/2010/main" val="70424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REWARDS</a:t>
            </a:r>
          </a:p>
        </p:txBody>
      </p:sp>
      <p:sp>
        <p:nvSpPr>
          <p:cNvPr id="3" name="Content Placeholder 2"/>
          <p:cNvSpPr>
            <a:spLocks noGrp="1"/>
          </p:cNvSpPr>
          <p:nvPr>
            <p:ph idx="1"/>
          </p:nvPr>
        </p:nvSpPr>
        <p:spPr>
          <a:xfrm>
            <a:off x="971132" y="1946788"/>
            <a:ext cx="9603275" cy="4007223"/>
          </a:xfrm>
        </p:spPr>
        <p:txBody>
          <a:bodyPr/>
          <a:lstStyle/>
          <a:p>
            <a:r>
              <a:rPr lang="en-US" sz="3200" dirty="0"/>
              <a:t>Specialized reading program designed to:</a:t>
            </a:r>
          </a:p>
          <a:p>
            <a:pPr lvl="1">
              <a:lnSpc>
                <a:spcPct val="100000"/>
              </a:lnSpc>
              <a:spcBef>
                <a:spcPts val="0"/>
              </a:spcBef>
            </a:pPr>
            <a:r>
              <a:rPr lang="en-US" sz="3200" dirty="0"/>
              <a:t>Teach students a flexible strategy for decoding multisyllabic words</a:t>
            </a:r>
          </a:p>
          <a:p>
            <a:pPr lvl="1"/>
            <a:r>
              <a:rPr lang="en-US" sz="3200" dirty="0"/>
              <a:t>Increase reading fluency</a:t>
            </a:r>
          </a:p>
          <a:p>
            <a:pPr lvl="1"/>
            <a:r>
              <a:rPr lang="en-US" sz="3200" dirty="0"/>
              <a:t>Expand vocabulary and comprehension skills.</a:t>
            </a:r>
          </a:p>
          <a:p>
            <a:pPr lvl="1"/>
            <a:r>
              <a:rPr lang="en-US" sz="3200" dirty="0"/>
              <a:t>Program is composed of 25, 40-50 minute lessons </a:t>
            </a:r>
          </a:p>
          <a:p>
            <a:endParaRPr lang="en-US" dirty="0"/>
          </a:p>
        </p:txBody>
      </p:sp>
      <p:sp>
        <p:nvSpPr>
          <p:cNvPr id="4" name="Slide Number Placeholder 3" hidden="1"/>
          <p:cNvSpPr>
            <a:spLocks noGrp="1"/>
          </p:cNvSpPr>
          <p:nvPr>
            <p:ph type="sldNum" sz="quarter" idx="10"/>
          </p:nvPr>
        </p:nvSpPr>
        <p:spPr/>
        <p:txBody>
          <a:bodyPr/>
          <a:lstStyle/>
          <a:p>
            <a:fld id="{3E222498-30BC-4CFD-AD33-100ABC61701D}" type="slidenum">
              <a:rPr lang="en-US" smtClean="0"/>
              <a:pPr/>
              <a:t>16</a:t>
            </a:fld>
            <a:endParaRPr lang="en-US" dirty="0"/>
          </a:p>
        </p:txBody>
      </p:sp>
      <p:pic>
        <p:nvPicPr>
          <p:cNvPr id="5" name="Google Shape;490;p61">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9104671" y="410905"/>
            <a:ext cx="2113936" cy="1442849"/>
          </a:xfrm>
          <a:prstGeom prst="rect">
            <a:avLst/>
          </a:prstGeom>
          <a:noFill/>
          <a:ln>
            <a:noFill/>
          </a:ln>
        </p:spPr>
      </p:pic>
      <p:pic>
        <p:nvPicPr>
          <p:cNvPr id="6" name="Picture 5" descr="Evidence for ESSA Logo">
            <a:extLst>
              <a:ext uri="{FF2B5EF4-FFF2-40B4-BE49-F238E27FC236}">
                <a16:creationId xmlns:a16="http://schemas.microsoft.com/office/drawing/2014/main" id="{FB370DD6-1480-FA44-A32B-E2FD3C1AF6D0}"/>
              </a:ext>
            </a:extLst>
          </p:cNvPr>
          <p:cNvPicPr>
            <a:picLocks noChangeAspect="1"/>
          </p:cNvPicPr>
          <p:nvPr/>
        </p:nvPicPr>
        <p:blipFill>
          <a:blip r:embed="rId4"/>
          <a:stretch>
            <a:fillRect/>
          </a:stretch>
        </p:blipFill>
        <p:spPr>
          <a:xfrm>
            <a:off x="10102353" y="3392598"/>
            <a:ext cx="1905000" cy="889000"/>
          </a:xfrm>
          <a:prstGeom prst="rect">
            <a:avLst/>
          </a:prstGeom>
        </p:spPr>
      </p:pic>
      <p:sp>
        <p:nvSpPr>
          <p:cNvPr id="7" name="TextBox 6">
            <a:extLst>
              <a:ext uri="{FF2B5EF4-FFF2-40B4-BE49-F238E27FC236}">
                <a16:creationId xmlns:a16="http://schemas.microsoft.com/office/drawing/2014/main" id="{E5582022-5758-8446-8330-7928E9B0FF86}"/>
              </a:ext>
            </a:extLst>
          </p:cNvPr>
          <p:cNvSpPr txBox="1"/>
          <p:nvPr/>
        </p:nvSpPr>
        <p:spPr>
          <a:xfrm>
            <a:off x="0" y="6204464"/>
            <a:ext cx="12192000" cy="646331"/>
          </a:xfrm>
          <a:prstGeom prst="rect">
            <a:avLst/>
          </a:prstGeom>
          <a:solidFill>
            <a:schemeClr val="bg2"/>
          </a:solidFill>
        </p:spPr>
        <p:txBody>
          <a:bodyPr wrap="square" rtlCol="0">
            <a:spAutoFit/>
          </a:bodyPr>
          <a:lstStyle/>
          <a:p>
            <a:r>
              <a:rPr lang="en-US" dirty="0"/>
              <a:t>*ESSA classification: </a:t>
            </a:r>
            <a:r>
              <a:rPr lang="en-US" dirty="0" err="1"/>
              <a:t>Wanzek</a:t>
            </a:r>
            <a:r>
              <a:rPr lang="en-US" dirty="0"/>
              <a:t>, J., Vaughn, S., Roberts, G., &amp; Fletcher, J. M. (2011). Efficacy of a Reading Intervention for Middle School Students with Learning Disabilities. Exceptional Children, 78(1), 73-87. doi:10.1177/001440291107800105</a:t>
            </a:r>
          </a:p>
        </p:txBody>
      </p:sp>
    </p:spTree>
    <p:extLst>
      <p:ext uri="{BB962C8B-B14F-4D97-AF65-F5344CB8AC3E}">
        <p14:creationId xmlns:p14="http://schemas.microsoft.com/office/powerpoint/2010/main" val="1221337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SIPPS - Challenge</a:t>
            </a:r>
          </a:p>
        </p:txBody>
      </p:sp>
      <p:sp>
        <p:nvSpPr>
          <p:cNvPr id="3" name="Content Placeholder 2"/>
          <p:cNvSpPr>
            <a:spLocks noGrp="1"/>
          </p:cNvSpPr>
          <p:nvPr>
            <p:ph idx="1"/>
          </p:nvPr>
        </p:nvSpPr>
        <p:spPr>
          <a:xfrm>
            <a:off x="1451579" y="2015732"/>
            <a:ext cx="9978421" cy="4232668"/>
          </a:xfrm>
        </p:spPr>
        <p:txBody>
          <a:bodyPr>
            <a:normAutofit/>
          </a:bodyPr>
          <a:lstStyle/>
          <a:p>
            <a:pPr>
              <a:lnSpc>
                <a:spcPct val="100000"/>
              </a:lnSpc>
              <a:spcBef>
                <a:spcPts val="0"/>
              </a:spcBef>
            </a:pPr>
            <a:r>
              <a:rPr lang="en-US" sz="2800" dirty="0"/>
              <a:t>Focused on developing phonics/decoding skills as well as fluency and comprehension</a:t>
            </a:r>
          </a:p>
          <a:p>
            <a:pPr marL="0" indent="0">
              <a:lnSpc>
                <a:spcPct val="100000"/>
              </a:lnSpc>
              <a:spcBef>
                <a:spcPts val="0"/>
              </a:spcBef>
              <a:buNone/>
            </a:pPr>
            <a:endParaRPr lang="en-US" sz="2800" dirty="0"/>
          </a:p>
          <a:p>
            <a:pPr>
              <a:lnSpc>
                <a:spcPct val="100000"/>
              </a:lnSpc>
              <a:spcBef>
                <a:spcPts val="0"/>
              </a:spcBef>
            </a:pPr>
            <a:r>
              <a:rPr lang="en-US" sz="2800" dirty="0"/>
              <a:t>Program includes intensive multisensory instruction designed for students diagnosed with dyslexic that can be added to the 16 very structured routines</a:t>
            </a:r>
          </a:p>
          <a:p>
            <a:pPr marL="0" indent="0">
              <a:lnSpc>
                <a:spcPct val="100000"/>
              </a:lnSpc>
              <a:spcBef>
                <a:spcPts val="0"/>
              </a:spcBef>
              <a:buNone/>
            </a:pPr>
            <a:endParaRPr lang="en-US" sz="2800" dirty="0"/>
          </a:p>
          <a:p>
            <a:pPr>
              <a:lnSpc>
                <a:spcPct val="100000"/>
              </a:lnSpc>
              <a:spcBef>
                <a:spcPts val="0"/>
              </a:spcBef>
            </a:pPr>
            <a:r>
              <a:rPr lang="en-US" sz="2800" dirty="0"/>
              <a:t>Requires significant teacher training and follow-up support in the use of 16 very </a:t>
            </a:r>
            <a:r>
              <a:rPr lang="en-US" sz="2800"/>
              <a:t>specific routines.</a:t>
            </a:r>
            <a:endParaRPr lang="en-US" sz="2800" dirty="0"/>
          </a:p>
        </p:txBody>
      </p:sp>
      <p:sp>
        <p:nvSpPr>
          <p:cNvPr id="4" name="Slide Number Placeholder 3"/>
          <p:cNvSpPr>
            <a:spLocks noGrp="1"/>
          </p:cNvSpPr>
          <p:nvPr>
            <p:ph type="sldNum" sz="quarter" idx="10"/>
          </p:nvPr>
        </p:nvSpPr>
        <p:spPr/>
        <p:txBody>
          <a:bodyPr/>
          <a:lstStyle/>
          <a:p>
            <a:fld id="{3E222498-30BC-4CFD-AD33-100ABC61701D}" type="slidenum">
              <a:rPr lang="en-US" smtClean="0"/>
              <a:pPr/>
              <a:t>17</a:t>
            </a:fld>
            <a:endParaRPr lang="en-US" dirty="0"/>
          </a:p>
        </p:txBody>
      </p:sp>
      <p:pic>
        <p:nvPicPr>
          <p:cNvPr id="5" name="il_fi" descr="src-2009-clip-art-teen-color-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8674775" y="330370"/>
            <a:ext cx="2380078" cy="1311617"/>
          </a:xfrm>
          <a:prstGeom prst="rect">
            <a:avLst/>
          </a:prstGeom>
          <a:noFill/>
        </p:spPr>
      </p:pic>
    </p:spTree>
    <p:extLst>
      <p:ext uri="{BB962C8B-B14F-4D97-AF65-F5344CB8AC3E}">
        <p14:creationId xmlns:p14="http://schemas.microsoft.com/office/powerpoint/2010/main" val="319912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133600" y="304800"/>
            <a:ext cx="7924800" cy="990600"/>
          </a:xfrm>
        </p:spPr>
        <p:txBody>
          <a:bodyPr/>
          <a:lstStyle/>
          <a:p>
            <a:r>
              <a:rPr lang="en-US" dirty="0"/>
              <a:t>Some Research-Based Tier III Programs: Secondary</a:t>
            </a:r>
          </a:p>
        </p:txBody>
      </p:sp>
      <p:sp>
        <p:nvSpPr>
          <p:cNvPr id="230405" name="Rectangle 5"/>
          <p:cNvSpPr>
            <a:spLocks noChangeArrowheads="1"/>
          </p:cNvSpPr>
          <p:nvPr/>
        </p:nvSpPr>
        <p:spPr bwMode="auto">
          <a:xfrm>
            <a:off x="5867400" y="2057401"/>
            <a:ext cx="4267200" cy="1651029"/>
          </a:xfrm>
          <a:prstGeom prst="rect">
            <a:avLst/>
          </a:prstGeom>
          <a:noFill/>
          <a:ln w="9525">
            <a:noFill/>
            <a:miter lim="800000"/>
            <a:headEnd/>
            <a:tailEnd/>
          </a:ln>
        </p:spPr>
        <p:txBody>
          <a:bodyPr wrap="square">
            <a:spAutoFit/>
          </a:bodyPr>
          <a:lstStyle/>
          <a:p>
            <a:pPr eaLnBrk="1" hangingPunct="1">
              <a:lnSpc>
                <a:spcPct val="125000"/>
              </a:lnSpc>
              <a:spcAft>
                <a:spcPct val="25000"/>
              </a:spcAft>
              <a:buFont typeface="Times" pitchFamily="1" charset="0"/>
              <a:buChar char="•"/>
            </a:pPr>
            <a:r>
              <a:rPr lang="en-US" dirty="0">
                <a:latin typeface="Arial" charset="0"/>
                <a:cs typeface="Arial" charset="0"/>
                <a:sym typeface="Arial" charset="0"/>
              </a:rPr>
              <a:t>Read 180 + System 44</a:t>
            </a:r>
          </a:p>
          <a:p>
            <a:pPr eaLnBrk="1" hangingPunct="1">
              <a:lnSpc>
                <a:spcPct val="125000"/>
              </a:lnSpc>
              <a:spcAft>
                <a:spcPct val="25000"/>
              </a:spcAft>
              <a:buFont typeface="Times" pitchFamily="1" charset="0"/>
              <a:buChar char="•"/>
            </a:pPr>
            <a:r>
              <a:rPr lang="en-US" dirty="0">
                <a:latin typeface="Arial" charset="0"/>
                <a:cs typeface="Arial" charset="0"/>
                <a:sym typeface="Arial" charset="0"/>
              </a:rPr>
              <a:t>Read Naturally </a:t>
            </a:r>
          </a:p>
          <a:p>
            <a:pPr eaLnBrk="1" hangingPunct="1">
              <a:lnSpc>
                <a:spcPct val="125000"/>
              </a:lnSpc>
              <a:spcAft>
                <a:spcPct val="25000"/>
              </a:spcAft>
              <a:buFont typeface="Times" pitchFamily="1" charset="0"/>
              <a:buChar char="•"/>
            </a:pPr>
            <a:r>
              <a:rPr lang="en-US" dirty="0">
                <a:latin typeface="Arial" charset="0"/>
                <a:cs typeface="Arial" charset="0"/>
                <a:sym typeface="Arial" charset="0"/>
              </a:rPr>
              <a:t>Wilson Reading </a:t>
            </a:r>
          </a:p>
          <a:p>
            <a:pPr>
              <a:lnSpc>
                <a:spcPct val="125000"/>
              </a:lnSpc>
              <a:spcAft>
                <a:spcPct val="25000"/>
              </a:spcAft>
              <a:buFont typeface="Times" pitchFamily="1" charset="0"/>
              <a:buChar char="•"/>
            </a:pPr>
            <a:r>
              <a:rPr lang="en-US" dirty="0">
                <a:latin typeface="Arial" charset="0"/>
                <a:cs typeface="Arial" charset="0"/>
                <a:sym typeface="Arial" charset="0"/>
              </a:rPr>
              <a:t> SIPPS Plus</a:t>
            </a:r>
          </a:p>
        </p:txBody>
      </p:sp>
      <p:pic>
        <p:nvPicPr>
          <p:cNvPr id="230409" name="Picture 9" descr="pyramid"/>
          <p:cNvPicPr>
            <a:picLocks noChangeAspect="1" noChangeArrowheads="1"/>
          </p:cNvPicPr>
          <p:nvPr/>
        </p:nvPicPr>
        <p:blipFill>
          <a:blip r:embed="rId3" cstate="print"/>
          <a:srcRect/>
          <a:stretch>
            <a:fillRect/>
          </a:stretch>
        </p:blipFill>
        <p:spPr bwMode="auto">
          <a:xfrm>
            <a:off x="1752600" y="1560513"/>
            <a:ext cx="3651250" cy="4575175"/>
          </a:xfrm>
          <a:prstGeom prst="rect">
            <a:avLst/>
          </a:prstGeom>
          <a:noFill/>
        </p:spPr>
      </p:pic>
      <p:sp>
        <p:nvSpPr>
          <p:cNvPr id="230406" name="Line 6" descr="arrow indicating top level (5%)" hidden="1"/>
          <p:cNvSpPr>
            <a:spLocks noChangeShapeType="1"/>
          </p:cNvSpPr>
          <p:nvPr/>
        </p:nvSpPr>
        <p:spPr bwMode="auto">
          <a:xfrm flipH="1">
            <a:off x="4083869" y="2057400"/>
            <a:ext cx="1905000" cy="0"/>
          </a:xfrm>
          <a:prstGeom prst="line">
            <a:avLst/>
          </a:prstGeom>
          <a:noFill/>
          <a:ln w="38100">
            <a:solidFill>
              <a:srgbClr val="221699"/>
            </a:solidFill>
            <a:round/>
            <a:headEnd/>
            <a:tailEnd type="triangle" w="med" len="med"/>
          </a:ln>
        </p:spPr>
        <p:txBody>
          <a:bodyPr wrap="none" anchor="ctr"/>
          <a:lstStyle/>
          <a:p>
            <a:endParaRPr lang="en-US" dirty="0"/>
          </a:p>
        </p:txBody>
      </p:sp>
    </p:spTree>
    <p:extLst>
      <p:ext uri="{BB962C8B-B14F-4D97-AF65-F5344CB8AC3E}">
        <p14:creationId xmlns:p14="http://schemas.microsoft.com/office/powerpoint/2010/main" val="289393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180 + System 44</a:t>
            </a:r>
          </a:p>
        </p:txBody>
      </p:sp>
      <p:sp>
        <p:nvSpPr>
          <p:cNvPr id="3" name="Content Placeholder 2"/>
          <p:cNvSpPr>
            <a:spLocks noGrp="1"/>
          </p:cNvSpPr>
          <p:nvPr>
            <p:ph idx="1"/>
          </p:nvPr>
        </p:nvSpPr>
        <p:spPr>
          <a:xfrm>
            <a:off x="486902" y="1329136"/>
            <a:ext cx="10004612" cy="4787153"/>
          </a:xfrm>
        </p:spPr>
        <p:txBody>
          <a:bodyPr>
            <a:noAutofit/>
          </a:bodyPr>
          <a:lstStyle/>
          <a:p>
            <a:pPr marL="0" indent="0">
              <a:spcBef>
                <a:spcPts val="0"/>
              </a:spcBef>
              <a:buNone/>
            </a:pPr>
            <a:endParaRPr lang="en-US" sz="2400" dirty="0">
              <a:solidFill>
                <a:srgbClr val="0070C0"/>
              </a:solidFill>
            </a:endParaRPr>
          </a:p>
          <a:p>
            <a:pPr marL="0" indent="0">
              <a:lnSpc>
                <a:spcPct val="100000"/>
              </a:lnSpc>
              <a:spcBef>
                <a:spcPts val="0"/>
              </a:spcBef>
              <a:buNone/>
            </a:pPr>
            <a:r>
              <a:rPr lang="en-US" sz="2400" u="sng" dirty="0"/>
              <a:t>System 44:</a:t>
            </a:r>
          </a:p>
          <a:p>
            <a:pPr>
              <a:lnSpc>
                <a:spcPct val="100000"/>
              </a:lnSpc>
              <a:spcBef>
                <a:spcPts val="0"/>
              </a:spcBef>
            </a:pPr>
            <a:r>
              <a:rPr lang="en-US" sz="2400" dirty="0"/>
              <a:t>Foundational reading program for most challenged students focuses on the development of foundational phonics skills. </a:t>
            </a:r>
          </a:p>
          <a:p>
            <a:pPr lvl="1">
              <a:lnSpc>
                <a:spcPct val="100000"/>
              </a:lnSpc>
              <a:spcBef>
                <a:spcPts val="0"/>
              </a:spcBef>
            </a:pPr>
            <a:r>
              <a:rPr lang="en-US" sz="2200" dirty="0"/>
              <a:t>The recommended class size is 15-21 students</a:t>
            </a:r>
          </a:p>
          <a:p>
            <a:pPr marL="457200" lvl="1" indent="0">
              <a:lnSpc>
                <a:spcPct val="100000"/>
              </a:lnSpc>
              <a:spcBef>
                <a:spcPts val="0"/>
              </a:spcBef>
              <a:buNone/>
            </a:pPr>
            <a:endParaRPr lang="en-US" sz="2200" dirty="0"/>
          </a:p>
          <a:p>
            <a:pPr>
              <a:lnSpc>
                <a:spcPct val="100000"/>
              </a:lnSpc>
              <a:spcBef>
                <a:spcPts val="0"/>
              </a:spcBef>
            </a:pPr>
            <a:r>
              <a:rPr lang="en-US" sz="2400" dirty="0"/>
              <a:t>Delivered in 90-minute sessions</a:t>
            </a:r>
          </a:p>
          <a:p>
            <a:pPr>
              <a:lnSpc>
                <a:spcPct val="100000"/>
              </a:lnSpc>
              <a:spcBef>
                <a:spcPts val="0"/>
              </a:spcBef>
            </a:pPr>
            <a:r>
              <a:rPr lang="en-US" sz="2400" dirty="0"/>
              <a:t>Includes small group rotations</a:t>
            </a:r>
          </a:p>
          <a:p>
            <a:pPr lvl="1">
              <a:lnSpc>
                <a:spcPct val="100000"/>
              </a:lnSpc>
              <a:spcBef>
                <a:spcPts val="0"/>
              </a:spcBef>
            </a:pPr>
            <a:r>
              <a:rPr lang="en-US" sz="2400" dirty="0"/>
              <a:t>Adaptive computer application</a:t>
            </a:r>
          </a:p>
          <a:p>
            <a:pPr lvl="1">
              <a:lnSpc>
                <a:spcPct val="100000"/>
              </a:lnSpc>
              <a:spcBef>
                <a:spcPts val="0"/>
              </a:spcBef>
            </a:pPr>
            <a:r>
              <a:rPr lang="en-US" sz="2400" dirty="0"/>
              <a:t>Small-group teacher lead instruction</a:t>
            </a:r>
          </a:p>
          <a:p>
            <a:pPr lvl="1">
              <a:lnSpc>
                <a:spcPct val="100000"/>
              </a:lnSpc>
              <a:spcBef>
                <a:spcPts val="0"/>
              </a:spcBef>
            </a:pPr>
            <a:r>
              <a:rPr lang="en-US" sz="2400" dirty="0"/>
              <a:t>Independent reading/assignments </a:t>
            </a:r>
          </a:p>
          <a:p>
            <a:pPr marL="457200" lvl="1" indent="0">
              <a:lnSpc>
                <a:spcPct val="100000"/>
              </a:lnSpc>
              <a:spcBef>
                <a:spcPts val="0"/>
              </a:spcBef>
              <a:buNone/>
            </a:pPr>
            <a:endParaRPr lang="en-US" sz="2400" dirty="0"/>
          </a:p>
        </p:txBody>
      </p:sp>
      <p:pic>
        <p:nvPicPr>
          <p:cNvPr id="5" name="Picture 4">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9192" y="330370"/>
            <a:ext cx="1462322" cy="141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80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Addressing Unfinished Learning</a:t>
            </a:r>
            <a:br>
              <a:rPr lang="en-US" dirty="0"/>
            </a:br>
            <a:r>
              <a:rPr lang="en-US" dirty="0"/>
              <a:t>Sessions</a:t>
            </a:r>
          </a:p>
        </p:txBody>
      </p:sp>
      <p:sp>
        <p:nvSpPr>
          <p:cNvPr id="3" name="Content Placeholder 2"/>
          <p:cNvSpPr>
            <a:spLocks noGrp="1"/>
          </p:cNvSpPr>
          <p:nvPr>
            <p:ph idx="1"/>
          </p:nvPr>
        </p:nvSpPr>
        <p:spPr>
          <a:xfrm>
            <a:off x="1918447" y="1853754"/>
            <a:ext cx="9136407" cy="4318446"/>
          </a:xfrm>
        </p:spPr>
        <p:txBody>
          <a:bodyPr>
            <a:normAutofit/>
          </a:bodyPr>
          <a:lstStyle/>
          <a:p>
            <a:pPr marL="0" indent="0">
              <a:lnSpc>
                <a:spcPct val="100000"/>
              </a:lnSpc>
              <a:spcBef>
                <a:spcPts val="0"/>
              </a:spcBef>
              <a:buNone/>
            </a:pPr>
            <a:r>
              <a:rPr lang="en-US" sz="2400" dirty="0"/>
              <a:t>Session 1 </a:t>
            </a:r>
          </a:p>
          <a:p>
            <a:pPr>
              <a:lnSpc>
                <a:spcPct val="100000"/>
              </a:lnSpc>
              <a:spcBef>
                <a:spcPts val="0"/>
              </a:spcBef>
            </a:pPr>
            <a:r>
              <a:rPr lang="en-US" sz="2400" dirty="0"/>
              <a:t>Appropriate middle school screeners</a:t>
            </a:r>
          </a:p>
          <a:p>
            <a:pPr marL="0" indent="0">
              <a:lnSpc>
                <a:spcPct val="100000"/>
              </a:lnSpc>
              <a:spcBef>
                <a:spcPts val="0"/>
              </a:spcBef>
              <a:buNone/>
            </a:pPr>
            <a:endParaRPr lang="en-US" sz="2400" dirty="0">
              <a:solidFill>
                <a:srgbClr val="0070C0"/>
              </a:solidFill>
            </a:endParaRPr>
          </a:p>
          <a:p>
            <a:pPr marL="0" indent="0">
              <a:lnSpc>
                <a:spcPct val="100000"/>
              </a:lnSpc>
              <a:spcBef>
                <a:spcPts val="0"/>
              </a:spcBef>
              <a:buNone/>
            </a:pPr>
            <a:r>
              <a:rPr lang="en-US" sz="2400" dirty="0"/>
              <a:t>Session 2 </a:t>
            </a:r>
          </a:p>
          <a:p>
            <a:pPr>
              <a:lnSpc>
                <a:spcPct val="100000"/>
              </a:lnSpc>
              <a:spcBef>
                <a:spcPts val="0"/>
              </a:spcBef>
            </a:pPr>
            <a:r>
              <a:rPr lang="en-US" sz="2400" dirty="0"/>
              <a:t>Administer screeners and interpret results</a:t>
            </a:r>
          </a:p>
          <a:p>
            <a:pPr>
              <a:lnSpc>
                <a:spcPct val="100000"/>
              </a:lnSpc>
              <a:spcBef>
                <a:spcPts val="0"/>
              </a:spcBef>
            </a:pPr>
            <a:endParaRPr lang="en-US" sz="2400" dirty="0"/>
          </a:p>
          <a:p>
            <a:pPr marL="0" indent="0">
              <a:lnSpc>
                <a:spcPct val="100000"/>
              </a:lnSpc>
              <a:spcBef>
                <a:spcPts val="0"/>
              </a:spcBef>
              <a:buNone/>
            </a:pPr>
            <a:r>
              <a:rPr lang="en-US" sz="2400" b="1" dirty="0">
                <a:solidFill>
                  <a:srgbClr val="FF0000"/>
                </a:solidFill>
              </a:rPr>
              <a:t>Session 3</a:t>
            </a:r>
          </a:p>
          <a:p>
            <a:pPr>
              <a:lnSpc>
                <a:spcPct val="100000"/>
              </a:lnSpc>
              <a:spcBef>
                <a:spcPts val="0"/>
              </a:spcBef>
            </a:pPr>
            <a:r>
              <a:rPr lang="en-US" sz="2400" b="1" dirty="0">
                <a:solidFill>
                  <a:srgbClr val="FF0000"/>
                </a:solidFill>
              </a:rPr>
              <a:t>Selecting interventions based on data</a:t>
            </a:r>
          </a:p>
          <a:p>
            <a:pPr>
              <a:lnSpc>
                <a:spcPct val="100000"/>
              </a:lnSpc>
              <a:spcBef>
                <a:spcPts val="0"/>
              </a:spcBef>
            </a:pPr>
            <a:endParaRPr lang="en-US" sz="2400" dirty="0"/>
          </a:p>
          <a:p>
            <a:pPr marL="0" indent="0">
              <a:lnSpc>
                <a:spcPct val="100000"/>
              </a:lnSpc>
              <a:spcBef>
                <a:spcPts val="0"/>
              </a:spcBef>
              <a:buNone/>
            </a:pPr>
            <a:r>
              <a:rPr lang="en-US" sz="2400" dirty="0"/>
              <a:t> Session 4</a:t>
            </a:r>
          </a:p>
          <a:p>
            <a:pPr>
              <a:lnSpc>
                <a:spcPct val="100000"/>
              </a:lnSpc>
              <a:spcBef>
                <a:spcPts val="0"/>
              </a:spcBef>
            </a:pPr>
            <a:r>
              <a:rPr lang="en-US" sz="2400" dirty="0"/>
              <a:t>Progress Monitoring</a:t>
            </a:r>
          </a:p>
          <a:p>
            <a:pPr marL="0" indent="0">
              <a:buNone/>
            </a:pPr>
            <a:endParaRPr lang="en-US" dirty="0"/>
          </a:p>
        </p:txBody>
      </p:sp>
      <p:pic>
        <p:nvPicPr>
          <p:cNvPr id="5" name="Picture 4" descr="Overview">
            <a:extLst>
              <a:ext uri="{FF2B5EF4-FFF2-40B4-BE49-F238E27FC236}">
                <a16:creationId xmlns:a16="http://schemas.microsoft.com/office/drawing/2014/main" id="{32AB7BB4-2E70-4413-9D48-648252033A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03" y="94911"/>
            <a:ext cx="1225576" cy="1215571"/>
          </a:xfrm>
          <a:prstGeom prst="rect">
            <a:avLst/>
          </a:prstGeom>
        </p:spPr>
      </p:pic>
      <p:sp>
        <p:nvSpPr>
          <p:cNvPr id="4" name="Slide Number Placeholder 3" hidden="1"/>
          <p:cNvSpPr>
            <a:spLocks noGrp="1"/>
          </p:cNvSpPr>
          <p:nvPr>
            <p:ph type="sldNum" sz="quarter" idx="10"/>
          </p:nvPr>
        </p:nvSpPr>
        <p:spPr>
          <a:xfrm>
            <a:off x="3429000" y="6172200"/>
            <a:ext cx="990600" cy="381000"/>
          </a:xfrm>
        </p:spPr>
        <p:txBody>
          <a:bodyPr/>
          <a:lstStyle/>
          <a:p>
            <a:fld id="{3E222498-30BC-4CFD-AD33-100ABC61701D}" type="slidenum">
              <a:rPr lang="en-US" smtClean="0"/>
              <a:pPr/>
              <a:t>2</a:t>
            </a:fld>
            <a:endParaRPr lang="en-US" dirty="0"/>
          </a:p>
        </p:txBody>
      </p:sp>
    </p:spTree>
    <p:extLst>
      <p:ext uri="{BB962C8B-B14F-4D97-AF65-F5344CB8AC3E}">
        <p14:creationId xmlns:p14="http://schemas.microsoft.com/office/powerpoint/2010/main" val="244952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Naturally</a:t>
            </a:r>
          </a:p>
        </p:txBody>
      </p:sp>
      <p:sp>
        <p:nvSpPr>
          <p:cNvPr id="3" name="Content Placeholder 2"/>
          <p:cNvSpPr>
            <a:spLocks noGrp="1"/>
          </p:cNvSpPr>
          <p:nvPr>
            <p:ph idx="1"/>
          </p:nvPr>
        </p:nvSpPr>
        <p:spPr>
          <a:xfrm>
            <a:off x="1451579" y="2015732"/>
            <a:ext cx="9603275" cy="4160950"/>
          </a:xfrm>
        </p:spPr>
        <p:txBody>
          <a:bodyPr>
            <a:normAutofit/>
          </a:bodyPr>
          <a:lstStyle/>
          <a:p>
            <a:pPr>
              <a:spcBef>
                <a:spcPts val="0"/>
              </a:spcBef>
            </a:pPr>
            <a:r>
              <a:rPr lang="en-US" sz="2400" dirty="0"/>
              <a:t>Designed to improve reading fluency using combinations of books, audiotapes and computer software</a:t>
            </a:r>
          </a:p>
          <a:p>
            <a:pPr>
              <a:spcBef>
                <a:spcPts val="0"/>
              </a:spcBef>
            </a:pPr>
            <a:r>
              <a:rPr lang="en-US" sz="2400" dirty="0"/>
              <a:t>Three main strategies:</a:t>
            </a:r>
          </a:p>
          <a:p>
            <a:pPr lvl="1">
              <a:spcBef>
                <a:spcPts val="0"/>
              </a:spcBef>
            </a:pPr>
            <a:r>
              <a:rPr lang="en-US" sz="2400" dirty="0"/>
              <a:t>Repeated reading of text –develop oral reading fluency</a:t>
            </a:r>
          </a:p>
          <a:p>
            <a:pPr lvl="1">
              <a:spcBef>
                <a:spcPts val="0"/>
              </a:spcBef>
            </a:pPr>
            <a:r>
              <a:rPr lang="en-US" sz="2400" dirty="0"/>
              <a:t>Teacher modeling of story reading</a:t>
            </a:r>
          </a:p>
          <a:p>
            <a:pPr lvl="1">
              <a:spcBef>
                <a:spcPts val="0"/>
              </a:spcBef>
            </a:pPr>
            <a:r>
              <a:rPr lang="en-US" sz="2400" dirty="0"/>
              <a:t>Systematic monitoring of student progress</a:t>
            </a:r>
          </a:p>
          <a:p>
            <a:pPr lvl="1">
              <a:spcBef>
                <a:spcPts val="0"/>
              </a:spcBef>
            </a:pPr>
            <a:endParaRPr lang="en-US" sz="2400" dirty="0"/>
          </a:p>
          <a:p>
            <a:pPr>
              <a:spcBef>
                <a:spcPts val="0"/>
              </a:spcBef>
            </a:pPr>
            <a:r>
              <a:rPr lang="en-US" sz="2400" b="1" dirty="0"/>
              <a:t>Signs for Sounds </a:t>
            </a:r>
            <a:r>
              <a:rPr lang="en-US" sz="2400" dirty="0"/>
              <a:t>is an explicit phonics program paired with spelling and irregular high-frequency words. </a:t>
            </a:r>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1949" y="330370"/>
            <a:ext cx="2172292" cy="134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What Works Clearnig House">
            <a:extLst>
              <a:ext uri="{FF2B5EF4-FFF2-40B4-BE49-F238E27FC236}">
                <a16:creationId xmlns:a16="http://schemas.microsoft.com/office/drawing/2014/main" id="{27F7B7BA-56AB-664F-AD36-2BB834D2EF0F}"/>
              </a:ext>
            </a:extLst>
          </p:cNvPr>
          <p:cNvPicPr>
            <a:picLocks noChangeAspect="1"/>
          </p:cNvPicPr>
          <p:nvPr/>
        </p:nvPicPr>
        <p:blipFill>
          <a:blip r:embed="rId4"/>
          <a:stretch>
            <a:fillRect/>
          </a:stretch>
        </p:blipFill>
        <p:spPr>
          <a:xfrm>
            <a:off x="8954402" y="4096207"/>
            <a:ext cx="2997200" cy="673100"/>
          </a:xfrm>
          <a:prstGeom prst="rect">
            <a:avLst/>
          </a:prstGeom>
        </p:spPr>
      </p:pic>
    </p:spTree>
    <p:extLst>
      <p:ext uri="{BB962C8B-B14F-4D97-AF65-F5344CB8AC3E}">
        <p14:creationId xmlns:p14="http://schemas.microsoft.com/office/powerpoint/2010/main" val="30616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Wilson</a:t>
            </a:r>
            <a:br>
              <a:rPr lang="en-US" dirty="0"/>
            </a:br>
            <a:endParaRPr lang="en-US" dirty="0"/>
          </a:p>
        </p:txBody>
      </p:sp>
      <p:sp>
        <p:nvSpPr>
          <p:cNvPr id="3" name="Content Placeholder 2"/>
          <p:cNvSpPr>
            <a:spLocks noGrp="1"/>
          </p:cNvSpPr>
          <p:nvPr>
            <p:ph idx="1"/>
          </p:nvPr>
        </p:nvSpPr>
        <p:spPr>
          <a:xfrm>
            <a:off x="735107" y="1766048"/>
            <a:ext cx="11367246" cy="4101352"/>
          </a:xfrm>
        </p:spPr>
        <p:txBody>
          <a:bodyPr>
            <a:noAutofit/>
          </a:bodyPr>
          <a:lstStyle/>
          <a:p>
            <a:pPr marL="0" indent="0">
              <a:lnSpc>
                <a:spcPct val="100000"/>
              </a:lnSpc>
              <a:spcBef>
                <a:spcPts val="0"/>
              </a:spcBef>
              <a:buNone/>
            </a:pPr>
            <a:r>
              <a:rPr lang="en-US" sz="2800" dirty="0"/>
              <a:t>Tier 3: Structured literacy program based on: </a:t>
            </a:r>
          </a:p>
          <a:p>
            <a:pPr lvl="1">
              <a:lnSpc>
                <a:spcPct val="100000"/>
              </a:lnSpc>
              <a:spcBef>
                <a:spcPts val="0"/>
              </a:spcBef>
            </a:pPr>
            <a:r>
              <a:rPr lang="en-US" sz="2800" dirty="0"/>
              <a:t>Phonological coding research  </a:t>
            </a:r>
          </a:p>
          <a:p>
            <a:pPr lvl="1">
              <a:lnSpc>
                <a:spcPct val="100000"/>
              </a:lnSpc>
              <a:spcBef>
                <a:spcPts val="0"/>
              </a:spcBef>
            </a:pPr>
            <a:r>
              <a:rPr lang="en-US" sz="2800" dirty="0"/>
              <a:t>Orton-Gillingham principles used with students diagnosed with dyslexia.</a:t>
            </a:r>
          </a:p>
          <a:p>
            <a:pPr marL="0" indent="0">
              <a:lnSpc>
                <a:spcPct val="100000"/>
              </a:lnSpc>
              <a:spcBef>
                <a:spcPts val="0"/>
              </a:spcBef>
              <a:buNone/>
            </a:pPr>
            <a:r>
              <a:rPr lang="en-US" sz="2800" dirty="0"/>
              <a:t>Directly and systematically focuses upon:</a:t>
            </a:r>
          </a:p>
          <a:p>
            <a:pPr lvl="1">
              <a:lnSpc>
                <a:spcPct val="100000"/>
              </a:lnSpc>
              <a:spcBef>
                <a:spcPts val="0"/>
              </a:spcBef>
            </a:pPr>
            <a:r>
              <a:rPr lang="en-US" sz="2800" dirty="0"/>
              <a:t>Sound-symbol relationships</a:t>
            </a:r>
          </a:p>
          <a:p>
            <a:pPr lvl="1">
              <a:lnSpc>
                <a:spcPct val="100000"/>
              </a:lnSpc>
              <a:spcBef>
                <a:spcPts val="0"/>
              </a:spcBef>
            </a:pPr>
            <a:r>
              <a:rPr lang="en-US" sz="2800" dirty="0"/>
              <a:t>Morphology</a:t>
            </a:r>
          </a:p>
          <a:p>
            <a:pPr lvl="1">
              <a:lnSpc>
                <a:spcPct val="100000"/>
              </a:lnSpc>
              <a:spcBef>
                <a:spcPts val="0"/>
              </a:spcBef>
            </a:pPr>
            <a:r>
              <a:rPr lang="en-US" sz="2800" dirty="0"/>
              <a:t>Fluency</a:t>
            </a:r>
          </a:p>
          <a:p>
            <a:pPr lvl="1">
              <a:lnSpc>
                <a:spcPct val="100000"/>
              </a:lnSpc>
              <a:spcBef>
                <a:spcPts val="0"/>
              </a:spcBef>
            </a:pPr>
            <a:r>
              <a:rPr lang="en-US" sz="2800" dirty="0"/>
              <a:t>Vocabulary </a:t>
            </a:r>
          </a:p>
          <a:p>
            <a:pPr lvl="1">
              <a:lnSpc>
                <a:spcPct val="100000"/>
              </a:lnSpc>
              <a:spcBef>
                <a:spcPts val="0"/>
              </a:spcBef>
            </a:pPr>
            <a:r>
              <a:rPr lang="en-US" sz="2800" dirty="0"/>
              <a:t>Comprehension</a:t>
            </a:r>
          </a:p>
          <a:p>
            <a:pPr marL="457200" lvl="1" indent="0">
              <a:lnSpc>
                <a:spcPct val="100000"/>
              </a:lnSpc>
              <a:spcBef>
                <a:spcPts val="0"/>
              </a:spcBef>
              <a:buNone/>
            </a:pPr>
            <a:r>
              <a:rPr lang="en-US" sz="2800" i="1" dirty="0">
                <a:solidFill>
                  <a:srgbClr val="00B050"/>
                </a:solidFill>
              </a:rPr>
              <a:t>Teachers should be certificated to teach the program. </a:t>
            </a:r>
          </a:p>
        </p:txBody>
      </p:sp>
      <p:pic>
        <p:nvPicPr>
          <p:cNvPr id="5" name="Google Shape;278;p37">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8583561" y="484970"/>
            <a:ext cx="2029253" cy="1143000"/>
          </a:xfrm>
          <a:prstGeom prst="rect">
            <a:avLst/>
          </a:prstGeom>
          <a:noFill/>
          <a:ln>
            <a:noFill/>
          </a:ln>
        </p:spPr>
      </p:pic>
      <p:pic>
        <p:nvPicPr>
          <p:cNvPr id="6" name="Picture 5">
            <a:extLst>
              <a:ext uri="{FF2B5EF4-FFF2-40B4-BE49-F238E27FC236}">
                <a16:creationId xmlns:a16="http://schemas.microsoft.com/office/drawing/2014/main" id="{71220FE4-2516-DA41-8595-FFD5EE84E0D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057654" y="4331147"/>
            <a:ext cx="2997200" cy="673100"/>
          </a:xfrm>
          <a:prstGeom prst="rect">
            <a:avLst/>
          </a:prstGeom>
        </p:spPr>
      </p:pic>
    </p:spTree>
    <p:extLst>
      <p:ext uri="{BB962C8B-B14F-4D97-AF65-F5344CB8AC3E}">
        <p14:creationId xmlns:p14="http://schemas.microsoft.com/office/powerpoint/2010/main" val="251614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SIPPS Plus</a:t>
            </a:r>
          </a:p>
        </p:txBody>
      </p:sp>
      <p:sp>
        <p:nvSpPr>
          <p:cNvPr id="3" name="Content Placeholder 2"/>
          <p:cNvSpPr>
            <a:spLocks noGrp="1"/>
          </p:cNvSpPr>
          <p:nvPr>
            <p:ph idx="1"/>
          </p:nvPr>
        </p:nvSpPr>
        <p:spPr>
          <a:xfrm>
            <a:off x="753035" y="2015732"/>
            <a:ext cx="11098306" cy="4116127"/>
          </a:xfrm>
        </p:spPr>
        <p:txBody>
          <a:bodyPr>
            <a:normAutofit/>
          </a:bodyPr>
          <a:lstStyle/>
          <a:p>
            <a:pPr>
              <a:lnSpc>
                <a:spcPct val="100000"/>
              </a:lnSpc>
              <a:spcBef>
                <a:spcPts val="0"/>
              </a:spcBef>
            </a:pPr>
            <a:r>
              <a:rPr lang="en-US" sz="2800" dirty="0"/>
              <a:t>Reading/phonics program for students reading below the 3</a:t>
            </a:r>
            <a:r>
              <a:rPr lang="en-US" sz="2800" baseline="30000" dirty="0"/>
              <a:t>rd</a:t>
            </a:r>
            <a:r>
              <a:rPr lang="en-US" sz="2800" dirty="0"/>
              <a:t> grade level</a:t>
            </a:r>
          </a:p>
          <a:p>
            <a:pPr>
              <a:lnSpc>
                <a:spcPct val="100000"/>
              </a:lnSpc>
              <a:spcBef>
                <a:spcPts val="0"/>
              </a:spcBef>
            </a:pPr>
            <a:endParaRPr lang="en-US" sz="2800" dirty="0"/>
          </a:p>
          <a:p>
            <a:pPr>
              <a:lnSpc>
                <a:spcPct val="100000"/>
              </a:lnSpc>
              <a:spcBef>
                <a:spcPts val="0"/>
              </a:spcBef>
            </a:pPr>
            <a:r>
              <a:rPr lang="en-US" sz="2800" dirty="0"/>
              <a:t>16 very structured routines that teachers must  follow exactly as written</a:t>
            </a:r>
          </a:p>
          <a:p>
            <a:pPr>
              <a:lnSpc>
                <a:spcPct val="100000"/>
              </a:lnSpc>
              <a:spcBef>
                <a:spcPts val="0"/>
              </a:spcBef>
            </a:pPr>
            <a:endParaRPr lang="en-US" sz="2800" dirty="0"/>
          </a:p>
          <a:p>
            <a:pPr>
              <a:lnSpc>
                <a:spcPct val="100000"/>
              </a:lnSpc>
              <a:spcBef>
                <a:spcPts val="0"/>
              </a:spcBef>
            </a:pPr>
            <a:r>
              <a:rPr lang="en-US" sz="2800" dirty="0"/>
              <a:t>Intensive multisensory instruction designed for students diagnosed with dyslexia can be added to the original SIPPS routines</a:t>
            </a:r>
          </a:p>
          <a:p>
            <a:pPr marL="0" indent="0">
              <a:lnSpc>
                <a:spcPct val="100000"/>
              </a:lnSpc>
              <a:spcBef>
                <a:spcPts val="0"/>
              </a:spcBef>
              <a:buNone/>
            </a:pPr>
            <a:endParaRPr lang="en-US" sz="2800" dirty="0"/>
          </a:p>
          <a:p>
            <a:pPr>
              <a:lnSpc>
                <a:spcPct val="100000"/>
              </a:lnSpc>
              <a:spcBef>
                <a:spcPts val="0"/>
              </a:spcBef>
            </a:pPr>
            <a:r>
              <a:rPr lang="en-US" sz="2800" dirty="0"/>
              <a:t>Daily reading assignment designed to increase fluency and comprehension</a:t>
            </a:r>
          </a:p>
          <a:p>
            <a:endParaRPr lang="en-US" dirty="0"/>
          </a:p>
        </p:txBody>
      </p:sp>
      <p:pic>
        <p:nvPicPr>
          <p:cNvPr id="6" name="Picture 5" descr="Are &lt;strong&gt;routines&lt;/strong&gt; necessary when you’re not busy?">
            <a:extLst>
              <a:ext uri="{FF2B5EF4-FFF2-40B4-BE49-F238E27FC236}">
                <a16:creationId xmlns:a16="http://schemas.microsoft.com/office/drawing/2014/main" id="{3DCA27FA-B566-4D42-B4ED-8BD5D05BA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614" y="245808"/>
            <a:ext cx="2615791" cy="1389550"/>
          </a:xfrm>
          <a:prstGeom prst="rect">
            <a:avLst/>
          </a:prstGeom>
        </p:spPr>
      </p:pic>
    </p:spTree>
    <p:extLst>
      <p:ext uri="{BB962C8B-B14F-4D97-AF65-F5344CB8AC3E}">
        <p14:creationId xmlns:p14="http://schemas.microsoft.com/office/powerpoint/2010/main" val="109782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dirty="0"/>
              <a:t>                                   Three-Tier Model </a:t>
            </a:r>
            <a:br>
              <a:rPr lang="en-US" sz="2800" dirty="0"/>
            </a:br>
            <a:endParaRPr lang="en-US" sz="2800" dirty="0"/>
          </a:p>
        </p:txBody>
      </p:sp>
      <p:sp>
        <p:nvSpPr>
          <p:cNvPr id="222215" name="Rectangle 7"/>
          <p:cNvSpPr>
            <a:spLocks noChangeArrowheads="1"/>
          </p:cNvSpPr>
          <p:nvPr/>
        </p:nvSpPr>
        <p:spPr bwMode="auto">
          <a:xfrm>
            <a:off x="6096000" y="1858964"/>
            <a:ext cx="3869714" cy="769441"/>
          </a:xfrm>
          <a:prstGeom prst="rect">
            <a:avLst/>
          </a:prstGeom>
          <a:noFill/>
          <a:ln w="9525">
            <a:noFill/>
            <a:miter lim="800000"/>
            <a:headEnd/>
            <a:tailEnd/>
          </a:ln>
        </p:spPr>
        <p:txBody>
          <a:bodyPr wrap="none">
            <a:spAutoFit/>
          </a:bodyPr>
          <a:lstStyle/>
          <a:p>
            <a:r>
              <a:rPr lang="en-US" sz="2200" b="1" dirty="0">
                <a:latin typeface="Arial" charset="0"/>
              </a:rPr>
              <a:t>Tier III:</a:t>
            </a:r>
            <a:r>
              <a:rPr lang="en-US" sz="2200" dirty="0">
                <a:latin typeface="Arial" charset="0"/>
              </a:rPr>
              <a:t> Intensive Intervention</a:t>
            </a:r>
          </a:p>
          <a:p>
            <a:r>
              <a:rPr lang="en-US" sz="2200" dirty="0">
                <a:latin typeface="Arial" charset="0"/>
              </a:rPr>
              <a:t>             </a:t>
            </a:r>
            <a:endParaRPr lang="en-US" sz="2200" dirty="0">
              <a:solidFill>
                <a:srgbClr val="FF0000"/>
              </a:solidFill>
              <a:latin typeface="Arial" charset="0"/>
            </a:endParaRPr>
          </a:p>
        </p:txBody>
      </p:sp>
      <p:sp>
        <p:nvSpPr>
          <p:cNvPr id="222216" name="Rectangle 8"/>
          <p:cNvSpPr>
            <a:spLocks noChangeArrowheads="1"/>
          </p:cNvSpPr>
          <p:nvPr/>
        </p:nvSpPr>
        <p:spPr bwMode="auto">
          <a:xfrm>
            <a:off x="6095999" y="2667000"/>
            <a:ext cx="5636218" cy="430887"/>
          </a:xfrm>
          <a:prstGeom prst="rect">
            <a:avLst/>
          </a:prstGeom>
          <a:noFill/>
          <a:ln w="9525">
            <a:noFill/>
            <a:miter lim="800000"/>
            <a:headEnd/>
            <a:tailEnd/>
          </a:ln>
        </p:spPr>
        <p:txBody>
          <a:bodyPr wrap="square">
            <a:spAutoFit/>
          </a:bodyPr>
          <a:lstStyle/>
          <a:p>
            <a:pPr>
              <a:spcBef>
                <a:spcPct val="50000"/>
              </a:spcBef>
            </a:pPr>
            <a:r>
              <a:rPr lang="en-US" sz="2200" b="1" dirty="0">
                <a:latin typeface="Arial" charset="0"/>
              </a:rPr>
              <a:t>Tier II:</a:t>
            </a:r>
            <a:r>
              <a:rPr lang="en-US" sz="2200" dirty="0">
                <a:latin typeface="Arial" charset="0"/>
              </a:rPr>
              <a:t> Strategic Supplemental Intervention</a:t>
            </a:r>
            <a:endParaRPr lang="en-US" sz="2200" dirty="0">
              <a:solidFill>
                <a:srgbClr val="FF9900"/>
              </a:solidFill>
              <a:latin typeface="Arial" charset="0"/>
            </a:endParaRPr>
          </a:p>
        </p:txBody>
      </p:sp>
      <p:sp>
        <p:nvSpPr>
          <p:cNvPr id="222218" name="Rectangle 10"/>
          <p:cNvSpPr>
            <a:spLocks noChangeArrowheads="1"/>
          </p:cNvSpPr>
          <p:nvPr/>
        </p:nvSpPr>
        <p:spPr bwMode="auto">
          <a:xfrm>
            <a:off x="6096000" y="4572001"/>
            <a:ext cx="3932230" cy="769441"/>
          </a:xfrm>
          <a:prstGeom prst="rect">
            <a:avLst/>
          </a:prstGeom>
          <a:noFill/>
          <a:ln w="9525">
            <a:noFill/>
            <a:miter lim="800000"/>
            <a:headEnd/>
            <a:tailEnd/>
          </a:ln>
        </p:spPr>
        <p:txBody>
          <a:bodyPr wrap="none">
            <a:spAutoFit/>
          </a:bodyPr>
          <a:lstStyle/>
          <a:p>
            <a:r>
              <a:rPr lang="en-US" sz="2200" b="1" dirty="0">
                <a:latin typeface="Arial" charset="0"/>
              </a:rPr>
              <a:t>Tier I:</a:t>
            </a:r>
            <a:r>
              <a:rPr lang="en-US" sz="2200" dirty="0">
                <a:latin typeface="Arial" charset="0"/>
              </a:rPr>
              <a:t> Core Reading Program</a:t>
            </a:r>
          </a:p>
          <a:p>
            <a:r>
              <a:rPr lang="en-US" sz="2200" dirty="0">
                <a:latin typeface="Arial" charset="0"/>
              </a:rPr>
              <a:t>           </a:t>
            </a:r>
            <a:endParaRPr lang="en-US" sz="2200" dirty="0">
              <a:solidFill>
                <a:srgbClr val="0070C0"/>
              </a:solidFill>
              <a:latin typeface="Arial" charset="0"/>
            </a:endParaRPr>
          </a:p>
        </p:txBody>
      </p:sp>
      <p:sp>
        <p:nvSpPr>
          <p:cNvPr id="222219" name="Line 11">
            <a:extLst>
              <a:ext uri="{C183D7F6-B498-43B3-948B-1728B52AA6E4}">
                <adec:decorative xmlns:adec="http://schemas.microsoft.com/office/drawing/2017/decorative" val="1"/>
              </a:ext>
            </a:extLst>
          </p:cNvPr>
          <p:cNvSpPr>
            <a:spLocks noChangeShapeType="1"/>
          </p:cNvSpPr>
          <p:nvPr/>
        </p:nvSpPr>
        <p:spPr bwMode="auto">
          <a:xfrm flipH="1">
            <a:off x="4267200" y="2133600"/>
            <a:ext cx="1752600" cy="0"/>
          </a:xfrm>
          <a:prstGeom prst="line">
            <a:avLst/>
          </a:prstGeom>
          <a:noFill/>
          <a:ln w="38100">
            <a:solidFill>
              <a:srgbClr val="221699"/>
            </a:solidFill>
            <a:round/>
            <a:headEnd/>
            <a:tailEnd type="triangle" w="med" len="med"/>
          </a:ln>
        </p:spPr>
        <p:txBody>
          <a:bodyPr wrap="none" anchor="ctr"/>
          <a:lstStyle/>
          <a:p>
            <a:endParaRPr lang="en-US" dirty="0"/>
          </a:p>
        </p:txBody>
      </p:sp>
      <p:sp>
        <p:nvSpPr>
          <p:cNvPr id="222220" name="Line 12">
            <a:extLst>
              <a:ext uri="{C183D7F6-B498-43B3-948B-1728B52AA6E4}">
                <adec:decorative xmlns:adec="http://schemas.microsoft.com/office/drawing/2017/decorative" val="1"/>
              </a:ext>
            </a:extLst>
          </p:cNvPr>
          <p:cNvSpPr>
            <a:spLocks noChangeShapeType="1"/>
          </p:cNvSpPr>
          <p:nvPr/>
        </p:nvSpPr>
        <p:spPr bwMode="auto">
          <a:xfrm flipH="1">
            <a:off x="4648200" y="2895600"/>
            <a:ext cx="1371600" cy="0"/>
          </a:xfrm>
          <a:prstGeom prst="line">
            <a:avLst/>
          </a:prstGeom>
          <a:noFill/>
          <a:ln w="38100">
            <a:solidFill>
              <a:srgbClr val="221699"/>
            </a:solidFill>
            <a:round/>
            <a:headEnd/>
            <a:tailEnd type="triangle" w="med" len="med"/>
          </a:ln>
        </p:spPr>
        <p:txBody>
          <a:bodyPr wrap="none" anchor="ctr"/>
          <a:lstStyle/>
          <a:p>
            <a:endParaRPr lang="en-US" dirty="0"/>
          </a:p>
        </p:txBody>
      </p:sp>
      <p:sp>
        <p:nvSpPr>
          <p:cNvPr id="222221" name="Line 13">
            <a:extLst>
              <a:ext uri="{C183D7F6-B498-43B3-948B-1728B52AA6E4}">
                <adec:decorative xmlns:adec="http://schemas.microsoft.com/office/drawing/2017/decorative" val="1"/>
              </a:ext>
            </a:extLst>
          </p:cNvPr>
          <p:cNvSpPr>
            <a:spLocks noChangeShapeType="1"/>
          </p:cNvSpPr>
          <p:nvPr/>
        </p:nvSpPr>
        <p:spPr bwMode="auto">
          <a:xfrm flipH="1">
            <a:off x="5334000" y="4800600"/>
            <a:ext cx="685800" cy="0"/>
          </a:xfrm>
          <a:prstGeom prst="line">
            <a:avLst/>
          </a:prstGeom>
          <a:noFill/>
          <a:ln w="38100">
            <a:solidFill>
              <a:srgbClr val="221699"/>
            </a:solidFill>
            <a:round/>
            <a:headEnd/>
            <a:tailEnd type="triangle" w="med" len="med"/>
          </a:ln>
        </p:spPr>
        <p:txBody>
          <a:bodyPr wrap="none" anchor="ctr"/>
          <a:lstStyle/>
          <a:p>
            <a:endParaRPr lang="en-US" dirty="0"/>
          </a:p>
        </p:txBody>
      </p:sp>
      <p:pic>
        <p:nvPicPr>
          <p:cNvPr id="222222" name="Picture 14" descr="pyramid"/>
          <p:cNvPicPr>
            <a:picLocks noChangeAspect="1" noChangeArrowheads="1"/>
          </p:cNvPicPr>
          <p:nvPr/>
        </p:nvPicPr>
        <p:blipFill>
          <a:blip r:embed="rId3" cstate="print"/>
          <a:srcRect/>
          <a:stretch>
            <a:fillRect/>
          </a:stretch>
        </p:blipFill>
        <p:spPr bwMode="auto">
          <a:xfrm>
            <a:off x="2025650" y="1208869"/>
            <a:ext cx="3651250" cy="4575175"/>
          </a:xfrm>
          <a:prstGeom prst="rect">
            <a:avLst/>
          </a:prstGeom>
          <a:noFill/>
        </p:spPr>
      </p:pic>
      <p:sp>
        <p:nvSpPr>
          <p:cNvPr id="12" name="Rectangle 11">
            <a:extLst>
              <a:ext uri="{FF2B5EF4-FFF2-40B4-BE49-F238E27FC236}">
                <a16:creationId xmlns:a16="http://schemas.microsoft.com/office/drawing/2014/main" id="{8C102049-280F-A24E-A5D5-C0343B07C032}"/>
              </a:ext>
            </a:extLst>
          </p:cNvPr>
          <p:cNvSpPr/>
          <p:nvPr/>
        </p:nvSpPr>
        <p:spPr>
          <a:xfrm>
            <a:off x="736279" y="2450014"/>
            <a:ext cx="1892942" cy="1754326"/>
          </a:xfrm>
          <a:prstGeom prst="rect">
            <a:avLst/>
          </a:prstGeom>
        </p:spPr>
        <p:txBody>
          <a:bodyPr wrap="square">
            <a:spAutoFit/>
          </a:bodyPr>
          <a:lstStyle/>
          <a:p>
            <a:r>
              <a:rPr lang="en-US" b="1" dirty="0">
                <a:solidFill>
                  <a:srgbClr val="D01F16"/>
                </a:solidFill>
              </a:rPr>
              <a:t>Assessment data determines how and when students move between tiers. </a:t>
            </a:r>
          </a:p>
        </p:txBody>
      </p:sp>
    </p:spTree>
    <p:extLst>
      <p:ext uri="{BB962C8B-B14F-4D97-AF65-F5344CB8AC3E}">
        <p14:creationId xmlns:p14="http://schemas.microsoft.com/office/powerpoint/2010/main" val="4005053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a las ventas, 3 nuevas P’s | @eudox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608" y="330370"/>
            <a:ext cx="1906376" cy="1459006"/>
          </a:xfrm>
          <a:prstGeom prst="rect">
            <a:avLst/>
          </a:prstGeom>
        </p:spPr>
      </p:pic>
      <p:sp>
        <p:nvSpPr>
          <p:cNvPr id="225283" name="Rectangle 3"/>
          <p:cNvSpPr>
            <a:spLocks noGrp="1" noChangeArrowheads="1"/>
          </p:cNvSpPr>
          <p:nvPr>
            <p:ph type="body" idx="1"/>
          </p:nvPr>
        </p:nvSpPr>
        <p:spPr>
          <a:xfrm>
            <a:off x="932330" y="1979876"/>
            <a:ext cx="10013576" cy="4387306"/>
          </a:xfrm>
        </p:spPr>
        <p:txBody>
          <a:bodyPr>
            <a:noAutofit/>
          </a:bodyPr>
          <a:lstStyle/>
          <a:p>
            <a:pPr>
              <a:lnSpc>
                <a:spcPct val="100000"/>
              </a:lnSpc>
              <a:spcBef>
                <a:spcPts val="0"/>
              </a:spcBef>
            </a:pPr>
            <a:r>
              <a:rPr lang="en-US" sz="2800" dirty="0">
                <a:solidFill>
                  <a:srgbClr val="FF0000"/>
                </a:solidFill>
              </a:rPr>
              <a:t>Movement</a:t>
            </a:r>
            <a:r>
              <a:rPr lang="en-US" sz="2800" dirty="0"/>
              <a:t> through the tiers should be </a:t>
            </a:r>
            <a:r>
              <a:rPr lang="en-US" sz="2800" dirty="0">
                <a:solidFill>
                  <a:srgbClr val="FF0000"/>
                </a:solidFill>
              </a:rPr>
              <a:t>dynamic.</a:t>
            </a:r>
          </a:p>
          <a:p>
            <a:pPr>
              <a:lnSpc>
                <a:spcPct val="100000"/>
              </a:lnSpc>
              <a:spcBef>
                <a:spcPts val="0"/>
              </a:spcBef>
            </a:pPr>
            <a:r>
              <a:rPr lang="en-US" sz="2800" dirty="0">
                <a:solidFill>
                  <a:srgbClr val="FF0000"/>
                </a:solidFill>
              </a:rPr>
              <a:t>Interventions/services</a:t>
            </a:r>
            <a:r>
              <a:rPr lang="en-US" sz="2800" dirty="0"/>
              <a:t> in each tier are based on specific skills-based needs of students.</a:t>
            </a:r>
          </a:p>
          <a:p>
            <a:pPr>
              <a:lnSpc>
                <a:spcPct val="100000"/>
              </a:lnSpc>
              <a:spcBef>
                <a:spcPts val="0"/>
              </a:spcBef>
            </a:pPr>
            <a:r>
              <a:rPr lang="en-US" sz="2800" dirty="0">
                <a:solidFill>
                  <a:srgbClr val="FF0000"/>
                </a:solidFill>
              </a:rPr>
              <a:t>Needs are determined by assessment</a:t>
            </a:r>
            <a:r>
              <a:rPr lang="en-US" sz="2800" dirty="0"/>
              <a:t>, starting with universal screening.</a:t>
            </a:r>
          </a:p>
          <a:p>
            <a:pPr>
              <a:lnSpc>
                <a:spcPct val="100000"/>
              </a:lnSpc>
              <a:spcBef>
                <a:spcPts val="0"/>
              </a:spcBef>
            </a:pPr>
            <a:r>
              <a:rPr lang="en-US" sz="2800" dirty="0"/>
              <a:t>Data-based monitoring of progress allows the system to be </a:t>
            </a:r>
            <a:r>
              <a:rPr lang="en-US" sz="2800" dirty="0">
                <a:solidFill>
                  <a:srgbClr val="FF0000"/>
                </a:solidFill>
              </a:rPr>
              <a:t>responsive</a:t>
            </a:r>
            <a:r>
              <a:rPr lang="en-US" sz="2800" dirty="0"/>
              <a:t> to the changing need of students.</a:t>
            </a:r>
          </a:p>
          <a:p>
            <a:pPr>
              <a:lnSpc>
                <a:spcPct val="100000"/>
              </a:lnSpc>
              <a:spcBef>
                <a:spcPts val="0"/>
              </a:spcBef>
            </a:pPr>
            <a:r>
              <a:rPr lang="en-US" sz="2800" dirty="0">
                <a:solidFill>
                  <a:srgbClr val="FF0000"/>
                </a:solidFill>
              </a:rPr>
              <a:t>Students enter and exit tiers as needed </a:t>
            </a:r>
            <a:r>
              <a:rPr lang="en-US" sz="2800" dirty="0"/>
              <a:t>and stay in tiers above Tier I no longer than necessary.</a:t>
            </a:r>
          </a:p>
          <a:p>
            <a:pPr marL="0" indent="0">
              <a:lnSpc>
                <a:spcPct val="100000"/>
              </a:lnSpc>
              <a:spcBef>
                <a:spcPts val="0"/>
              </a:spcBef>
              <a:buNone/>
            </a:pPr>
            <a:r>
              <a:rPr lang="en-US" sz="2800" dirty="0"/>
              <a:t>   </a:t>
            </a:r>
          </a:p>
        </p:txBody>
      </p:sp>
      <p:sp>
        <p:nvSpPr>
          <p:cNvPr id="225282" name="Rectangle 2"/>
          <p:cNvSpPr>
            <a:spLocks noGrp="1" noChangeArrowheads="1"/>
          </p:cNvSpPr>
          <p:nvPr>
            <p:ph type="title"/>
          </p:nvPr>
        </p:nvSpPr>
        <p:spPr>
          <a:xfrm>
            <a:off x="2133600" y="708212"/>
            <a:ext cx="7924800" cy="1129552"/>
          </a:xfrm>
        </p:spPr>
        <p:txBody>
          <a:bodyPr/>
          <a:lstStyle/>
          <a:p>
            <a:r>
              <a:rPr lang="en-US" dirty="0"/>
              <a:t>Movement Through the Tiers</a:t>
            </a:r>
          </a:p>
        </p:txBody>
      </p:sp>
    </p:spTree>
    <p:extLst>
      <p:ext uri="{BB962C8B-B14F-4D97-AF65-F5344CB8AC3E}">
        <p14:creationId xmlns:p14="http://schemas.microsoft.com/office/powerpoint/2010/main" val="417303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482" y="804519"/>
            <a:ext cx="7621372" cy="1049235"/>
          </a:xfrm>
        </p:spPr>
        <p:txBody>
          <a:bodyPr/>
          <a:lstStyle/>
          <a:p>
            <a:r>
              <a:rPr lang="en-US" dirty="0"/>
              <a:t>More Objectives: Session 3</a:t>
            </a:r>
          </a:p>
        </p:txBody>
      </p:sp>
      <p:sp>
        <p:nvSpPr>
          <p:cNvPr id="3" name="Content Placeholder 2"/>
          <p:cNvSpPr>
            <a:spLocks noGrp="1"/>
          </p:cNvSpPr>
          <p:nvPr>
            <p:ph idx="1"/>
          </p:nvPr>
        </p:nvSpPr>
        <p:spPr>
          <a:xfrm>
            <a:off x="1268361" y="1853754"/>
            <a:ext cx="9660177" cy="4296035"/>
          </a:xfrm>
        </p:spPr>
        <p:txBody>
          <a:bodyPr>
            <a:normAutofit lnSpcReduction="10000"/>
          </a:bodyPr>
          <a:lstStyle/>
          <a:p>
            <a:r>
              <a:rPr lang="en-US" sz="2800" dirty="0">
                <a:solidFill>
                  <a:srgbClr val="00B050"/>
                </a:solidFill>
              </a:rPr>
              <a:t>Understand the relationship of intervention to the Multi-Tiered Systems of Support (MTSS) model</a:t>
            </a:r>
          </a:p>
          <a:p>
            <a:r>
              <a:rPr lang="en-US" sz="2800" dirty="0">
                <a:solidFill>
                  <a:srgbClr val="7030A0"/>
                </a:solidFill>
              </a:rPr>
              <a:t>Learn about Tier II and Tier III secondary intervention programs</a:t>
            </a:r>
            <a:endParaRPr lang="en-US" sz="2800" dirty="0">
              <a:solidFill>
                <a:srgbClr val="00B050"/>
              </a:solidFill>
            </a:endParaRPr>
          </a:p>
          <a:p>
            <a:r>
              <a:rPr lang="en-US" sz="2800" dirty="0">
                <a:solidFill>
                  <a:srgbClr val="FF0000"/>
                </a:solidFill>
              </a:rPr>
              <a:t>Identify key components of these programs</a:t>
            </a:r>
          </a:p>
          <a:p>
            <a:r>
              <a:rPr lang="en-US" sz="2800" dirty="0">
                <a:solidFill>
                  <a:srgbClr val="0070C0"/>
                </a:solidFill>
              </a:rPr>
              <a:t>Understand how assessment informs instruction delivered in each tier and when students move between tiers </a:t>
            </a:r>
            <a:endParaRPr lang="en-US" sz="2800" dirty="0">
              <a:solidFill>
                <a:srgbClr val="7030A0"/>
              </a:solidFill>
            </a:endParaRPr>
          </a:p>
          <a:p>
            <a:pPr marL="0" indent="0">
              <a:lnSpc>
                <a:spcPct val="110000"/>
              </a:lnSpc>
              <a:spcBef>
                <a:spcPts val="0"/>
              </a:spcBef>
              <a:buNone/>
            </a:pPr>
            <a:endParaRPr lang="en-US" sz="2800" dirty="0">
              <a:solidFill>
                <a:srgbClr val="7030A0"/>
              </a:solidFill>
            </a:endParaRPr>
          </a:p>
          <a:p>
            <a:pPr marL="0" indent="0">
              <a:lnSpc>
                <a:spcPct val="110000"/>
              </a:lnSpc>
              <a:spcBef>
                <a:spcPts val="0"/>
              </a:spcBef>
              <a:buNone/>
            </a:pPr>
            <a:r>
              <a:rPr lang="en-US" sz="2800" dirty="0">
                <a:solidFill>
                  <a:schemeClr val="tx1">
                    <a:lumMod val="95000"/>
                    <a:lumOff val="5000"/>
                  </a:schemeClr>
                </a:solidFill>
              </a:rPr>
              <a:t>Next Session 4: Progress monitoring</a:t>
            </a:r>
          </a:p>
          <a:p>
            <a:endParaRPr lang="en-US" sz="2800" dirty="0">
              <a:solidFill>
                <a:srgbClr val="7030A0"/>
              </a:solidFill>
            </a:endParaRPr>
          </a:p>
          <a:p>
            <a:endParaRPr lang="en-US" dirty="0"/>
          </a:p>
        </p:txBody>
      </p:sp>
      <p:sp>
        <p:nvSpPr>
          <p:cNvPr id="4" name="Slide Number Placeholder 3"/>
          <p:cNvSpPr>
            <a:spLocks noGrp="1"/>
          </p:cNvSpPr>
          <p:nvPr>
            <p:ph type="sldNum" sz="quarter" idx="10"/>
          </p:nvPr>
        </p:nvSpPr>
        <p:spPr/>
        <p:txBody>
          <a:bodyPr/>
          <a:lstStyle/>
          <a:p>
            <a:fld id="{3E222498-30BC-4CFD-AD33-100ABC61701D}" type="slidenum">
              <a:rPr lang="en-US" smtClean="0"/>
              <a:pPr/>
              <a:t>25</a:t>
            </a:fld>
            <a:endParaRPr lang="en-US" dirty="0"/>
          </a:p>
        </p:txBody>
      </p:sp>
      <p:pic>
        <p:nvPicPr>
          <p:cNvPr id="5" name="Google Shape;140;p28">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34472" y="357586"/>
            <a:ext cx="1457325" cy="971550"/>
          </a:xfrm>
          <a:prstGeom prst="rect">
            <a:avLst/>
          </a:prstGeom>
          <a:noFill/>
          <a:ln>
            <a:noFill/>
          </a:ln>
        </p:spPr>
      </p:pic>
    </p:spTree>
    <p:extLst>
      <p:ext uri="{BB962C8B-B14F-4D97-AF65-F5344CB8AC3E}">
        <p14:creationId xmlns:p14="http://schemas.microsoft.com/office/powerpoint/2010/main" val="1491810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2EF0-EAEC-4475-AEB6-49F6FCDE9225}"/>
              </a:ext>
            </a:extLst>
          </p:cNvPr>
          <p:cNvSpPr>
            <a:spLocks noGrp="1"/>
          </p:cNvSpPr>
          <p:nvPr>
            <p:ph type="ctrTitle"/>
          </p:nvPr>
        </p:nvSpPr>
        <p:spPr>
          <a:xfrm>
            <a:off x="347133" y="4954947"/>
            <a:ext cx="11751734" cy="10156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Font typeface="Wingdings 3" pitchFamily="2" charset="2"/>
            </a:pPr>
            <a:r>
              <a:rPr lang="en-US" sz="1400" cap="none" dirty="0">
                <a:latin typeface="Arial" panose="020B0604020202020204" pitchFamily="34" charset="0"/>
                <a:ea typeface="+mn-ea"/>
                <a:cs typeface="Arial" panose="020B0604020202020204" pitchFamily="34" charset="0"/>
              </a:rPr>
              <a:t>CALI Reads is a project funded by the Office of Special Education Programs in partnership with the California Department of Education, Special Education Division. The project is coordinated and administered through the Napa County Office of Education. The contents of this website were developed under a State Personnel Development Grant (SPDG) from the US Department of Education (CALI/Award #H323A170011), Project Officer, david.guardino@ed.gov. However, the contents of this site not necessarily represent the policy of the US Department of Education and no assumption of endorsement by the Federal government should be made.</a:t>
            </a:r>
          </a:p>
        </p:txBody>
      </p:sp>
      <p:pic>
        <p:nvPicPr>
          <p:cNvPr id="75777" name="Picture 5" descr="State of California: Department of Education">
            <a:extLst>
              <a:ext uri="{FF2B5EF4-FFF2-40B4-BE49-F238E27FC236}">
                <a16:creationId xmlns:a16="http://schemas.microsoft.com/office/drawing/2014/main" id="{C39DEAB9-39B0-7242-967C-B468ED18F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631" y="112696"/>
            <a:ext cx="193516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8" name="Picture 9" descr="Napa County Office of Education">
            <a:extLst>
              <a:ext uri="{FF2B5EF4-FFF2-40B4-BE49-F238E27FC236}">
                <a16:creationId xmlns:a16="http://schemas.microsoft.com/office/drawing/2014/main" id="{3F197C16-5FC1-F947-A78B-CC44A8D34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118" y="2662221"/>
            <a:ext cx="242411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13" descr="IDEAs that Work: U.S. Office of Special Education Programs">
            <a:extLst>
              <a:ext uri="{FF2B5EF4-FFF2-40B4-BE49-F238E27FC236}">
                <a16:creationId xmlns:a16="http://schemas.microsoft.com/office/drawing/2014/main" id="{6A8E1EA1-113A-F246-840C-4144648AB5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0868" y="125396"/>
            <a:ext cx="24225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11" descr="CALI Reads: California Adolescent Literacy Initiative">
            <a:extLst>
              <a:ext uri="{FF2B5EF4-FFF2-40B4-BE49-F238E27FC236}">
                <a16:creationId xmlns:a16="http://schemas.microsoft.com/office/drawing/2014/main" id="{0E8D410E-C5F3-E94E-9EC3-E71494919F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7856" y="2808271"/>
            <a:ext cx="24384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576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482" y="804519"/>
            <a:ext cx="7621372" cy="1049235"/>
          </a:xfrm>
        </p:spPr>
        <p:txBody>
          <a:bodyPr/>
          <a:lstStyle/>
          <a:p>
            <a:r>
              <a:rPr lang="en-US" dirty="0"/>
              <a:t>Objectives: Session 3</a:t>
            </a:r>
          </a:p>
        </p:txBody>
      </p:sp>
      <p:sp>
        <p:nvSpPr>
          <p:cNvPr id="3" name="Content Placeholder 2"/>
          <p:cNvSpPr>
            <a:spLocks noGrp="1"/>
          </p:cNvSpPr>
          <p:nvPr>
            <p:ph idx="1"/>
          </p:nvPr>
        </p:nvSpPr>
        <p:spPr>
          <a:xfrm>
            <a:off x="1591797" y="1934437"/>
            <a:ext cx="9336741" cy="4215352"/>
          </a:xfrm>
        </p:spPr>
        <p:txBody>
          <a:bodyPr>
            <a:normAutofit/>
          </a:bodyPr>
          <a:lstStyle/>
          <a:p>
            <a:r>
              <a:rPr lang="en-US" sz="2800" dirty="0">
                <a:solidFill>
                  <a:srgbClr val="00B050"/>
                </a:solidFill>
              </a:rPr>
              <a:t>Understand how intervention is related to the Multi-Tiered Systems of Support (MTSS) model</a:t>
            </a:r>
          </a:p>
          <a:p>
            <a:r>
              <a:rPr lang="en-US" sz="2800" dirty="0">
                <a:solidFill>
                  <a:srgbClr val="7030A0"/>
                </a:solidFill>
              </a:rPr>
              <a:t>Learn about Tier II and Tier III secondary intervention programs</a:t>
            </a:r>
            <a:endParaRPr lang="en-US" sz="2800" dirty="0">
              <a:solidFill>
                <a:srgbClr val="00B050"/>
              </a:solidFill>
            </a:endParaRPr>
          </a:p>
          <a:p>
            <a:r>
              <a:rPr lang="en-US" sz="2800" dirty="0">
                <a:solidFill>
                  <a:srgbClr val="FF0000"/>
                </a:solidFill>
              </a:rPr>
              <a:t>Identify key components of these programs</a:t>
            </a:r>
          </a:p>
          <a:p>
            <a:r>
              <a:rPr lang="en-US" sz="2800" dirty="0">
                <a:solidFill>
                  <a:srgbClr val="0070C0"/>
                </a:solidFill>
              </a:rPr>
              <a:t>Understand how assessment informs instruction delivered in each tier and when students move between tiers </a:t>
            </a:r>
          </a:p>
          <a:p>
            <a:endParaRPr lang="en-US" dirty="0"/>
          </a:p>
        </p:txBody>
      </p:sp>
      <p:pic>
        <p:nvPicPr>
          <p:cNvPr id="5" name="Google Shape;140;p28">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34472" y="357586"/>
            <a:ext cx="1457325" cy="971550"/>
          </a:xfrm>
          <a:prstGeom prst="rect">
            <a:avLst/>
          </a:prstGeom>
          <a:noFill/>
          <a:ln>
            <a:noFill/>
          </a:ln>
        </p:spPr>
      </p:pic>
    </p:spTree>
    <p:extLst>
      <p:ext uri="{BB962C8B-B14F-4D97-AF65-F5344CB8AC3E}">
        <p14:creationId xmlns:p14="http://schemas.microsoft.com/office/powerpoint/2010/main" val="64380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343400" y="816934"/>
            <a:ext cx="7924800" cy="990600"/>
          </a:xfrm>
        </p:spPr>
        <p:txBody>
          <a:bodyPr/>
          <a:lstStyle/>
          <a:p>
            <a:r>
              <a:rPr lang="en-US" dirty="0"/>
              <a:t>Agenda</a:t>
            </a:r>
          </a:p>
        </p:txBody>
      </p:sp>
      <p:sp>
        <p:nvSpPr>
          <p:cNvPr id="161795" name="Rectangle 3"/>
          <p:cNvSpPr>
            <a:spLocks noGrp="1" noChangeArrowheads="1"/>
          </p:cNvSpPr>
          <p:nvPr>
            <p:ph type="body" idx="1"/>
          </p:nvPr>
        </p:nvSpPr>
        <p:spPr>
          <a:xfrm>
            <a:off x="1600200" y="1999128"/>
            <a:ext cx="9525000" cy="4041938"/>
          </a:xfrm>
        </p:spPr>
        <p:txBody>
          <a:bodyPr>
            <a:normAutofit fontScale="85000" lnSpcReduction="20000"/>
          </a:bodyPr>
          <a:lstStyle/>
          <a:p>
            <a:pPr>
              <a:spcBef>
                <a:spcPts val="0"/>
              </a:spcBef>
            </a:pPr>
            <a:r>
              <a:rPr lang="en-US" sz="4000" dirty="0">
                <a:solidFill>
                  <a:srgbClr val="0070C0"/>
                </a:solidFill>
              </a:rPr>
              <a:t>Review MTSS Tier I, II, III</a:t>
            </a:r>
          </a:p>
          <a:p>
            <a:pPr>
              <a:spcBef>
                <a:spcPts val="0"/>
              </a:spcBef>
            </a:pPr>
            <a:endParaRPr lang="en-US" sz="4000" dirty="0">
              <a:solidFill>
                <a:srgbClr val="0070C0"/>
              </a:solidFill>
            </a:endParaRPr>
          </a:p>
          <a:p>
            <a:pPr>
              <a:spcBef>
                <a:spcPts val="0"/>
              </a:spcBef>
            </a:pPr>
            <a:r>
              <a:rPr lang="en-US" sz="4000" dirty="0">
                <a:solidFill>
                  <a:srgbClr val="0070C0"/>
                </a:solidFill>
              </a:rPr>
              <a:t>Selecting a Tier II Intervention Program</a:t>
            </a:r>
          </a:p>
          <a:p>
            <a:pPr marL="457200" lvl="1" indent="0">
              <a:spcBef>
                <a:spcPts val="0"/>
              </a:spcBef>
              <a:buNone/>
            </a:pPr>
            <a:endParaRPr lang="en-US" sz="4000" dirty="0">
              <a:solidFill>
                <a:srgbClr val="0070C0"/>
              </a:solidFill>
            </a:endParaRPr>
          </a:p>
          <a:p>
            <a:pPr>
              <a:spcBef>
                <a:spcPts val="0"/>
              </a:spcBef>
            </a:pPr>
            <a:r>
              <a:rPr lang="en-US" sz="4000" dirty="0">
                <a:solidFill>
                  <a:srgbClr val="0070C0"/>
                </a:solidFill>
              </a:rPr>
              <a:t>Selection a Tier III Intervention Program</a:t>
            </a:r>
          </a:p>
          <a:p>
            <a:pPr marL="457200" lvl="1" indent="0">
              <a:spcBef>
                <a:spcPts val="0"/>
              </a:spcBef>
              <a:buNone/>
            </a:pPr>
            <a:endParaRPr lang="en-US" sz="4000" dirty="0">
              <a:solidFill>
                <a:srgbClr val="0070C0"/>
              </a:solidFill>
            </a:endParaRPr>
          </a:p>
          <a:p>
            <a:pPr>
              <a:spcBef>
                <a:spcPts val="0"/>
              </a:spcBef>
            </a:pPr>
            <a:r>
              <a:rPr lang="en-US" sz="4000" dirty="0">
                <a:solidFill>
                  <a:srgbClr val="0070C0"/>
                </a:solidFill>
              </a:rPr>
              <a:t>Movement Through the Tiers</a:t>
            </a:r>
            <a:endParaRPr lang="en-US" sz="2400" dirty="0"/>
          </a:p>
          <a:p>
            <a:pPr marL="0" indent="0">
              <a:lnSpc>
                <a:spcPct val="90000"/>
              </a:lnSpc>
              <a:buNone/>
            </a:pPr>
            <a:endParaRPr lang="en-US" sz="2400" dirty="0"/>
          </a:p>
        </p:txBody>
      </p:sp>
      <p:pic>
        <p:nvPicPr>
          <p:cNvPr id="7" name="Google Shape;175;p31" descr="Agenda"/>
          <p:cNvPicPr preferRelativeResize="0"/>
          <p:nvPr/>
        </p:nvPicPr>
        <p:blipFill>
          <a:blip r:embed="rId3">
            <a:alphaModFix/>
          </a:blip>
          <a:stretch>
            <a:fillRect/>
          </a:stretch>
        </p:blipFill>
        <p:spPr>
          <a:xfrm>
            <a:off x="1600200" y="61851"/>
            <a:ext cx="2743200" cy="1212284"/>
          </a:xfrm>
          <a:prstGeom prst="rect">
            <a:avLst/>
          </a:prstGeom>
          <a:noFill/>
          <a:ln>
            <a:noFill/>
          </a:ln>
        </p:spPr>
      </p:pic>
      <p:pic>
        <p:nvPicPr>
          <p:cNvPr id="5" name="Picture 4" descr="The truth is only one can: claim one’s destin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3641" y="2937609"/>
            <a:ext cx="1820199" cy="2164976"/>
          </a:xfrm>
          <a:prstGeom prst="rect">
            <a:avLst/>
          </a:prstGeom>
        </p:spPr>
      </p:pic>
    </p:spTree>
    <p:extLst>
      <p:ext uri="{BB962C8B-B14F-4D97-AF65-F5344CB8AC3E}">
        <p14:creationId xmlns:p14="http://schemas.microsoft.com/office/powerpoint/2010/main" val="69943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451579" y="512864"/>
            <a:ext cx="9603275" cy="1049235"/>
          </a:xfrm>
        </p:spPr>
        <p:txBody>
          <a:bodyPr>
            <a:normAutofit fontScale="90000"/>
          </a:bodyPr>
          <a:lstStyle/>
          <a:p>
            <a:pPr algn="ctr"/>
            <a:r>
              <a:rPr lang="en-US" dirty="0"/>
              <a:t> Multi-Tiered Systems of Support (MTSS)</a:t>
            </a:r>
            <a:br>
              <a:rPr lang="en-US" dirty="0"/>
            </a:br>
            <a:r>
              <a:rPr lang="en-US" dirty="0"/>
              <a:t>Three-Tier Model </a:t>
            </a:r>
            <a:br>
              <a:rPr lang="en-US" sz="2800" dirty="0"/>
            </a:br>
            <a:endParaRPr lang="en-US" sz="2800" dirty="0"/>
          </a:p>
        </p:txBody>
      </p:sp>
      <p:sp>
        <p:nvSpPr>
          <p:cNvPr id="222215" name="Rectangle 7"/>
          <p:cNvSpPr>
            <a:spLocks noChangeArrowheads="1"/>
          </p:cNvSpPr>
          <p:nvPr/>
        </p:nvSpPr>
        <p:spPr bwMode="auto">
          <a:xfrm>
            <a:off x="6096000" y="1858964"/>
            <a:ext cx="3869714" cy="769441"/>
          </a:xfrm>
          <a:prstGeom prst="rect">
            <a:avLst/>
          </a:prstGeom>
          <a:noFill/>
          <a:ln w="9525">
            <a:noFill/>
            <a:miter lim="800000"/>
            <a:headEnd/>
            <a:tailEnd/>
          </a:ln>
        </p:spPr>
        <p:txBody>
          <a:bodyPr wrap="none">
            <a:spAutoFit/>
          </a:bodyPr>
          <a:lstStyle/>
          <a:p>
            <a:r>
              <a:rPr lang="en-US" sz="2200" b="1" dirty="0">
                <a:latin typeface="Arial" charset="0"/>
              </a:rPr>
              <a:t>Tier III:</a:t>
            </a:r>
            <a:r>
              <a:rPr lang="en-US" sz="2200" dirty="0">
                <a:latin typeface="Arial" charset="0"/>
              </a:rPr>
              <a:t> Intensive Intervention</a:t>
            </a:r>
          </a:p>
          <a:p>
            <a:r>
              <a:rPr lang="en-US" sz="2200" dirty="0">
                <a:latin typeface="Arial" charset="0"/>
              </a:rPr>
              <a:t>             </a:t>
            </a:r>
            <a:r>
              <a:rPr lang="en-US" sz="2200" dirty="0">
                <a:solidFill>
                  <a:srgbClr val="FF0000"/>
                </a:solidFill>
                <a:latin typeface="Arial" charset="0"/>
              </a:rPr>
              <a:t>Below Basic</a:t>
            </a:r>
          </a:p>
        </p:txBody>
      </p:sp>
      <p:sp>
        <p:nvSpPr>
          <p:cNvPr id="222216" name="Rectangle 8"/>
          <p:cNvSpPr>
            <a:spLocks noChangeArrowheads="1"/>
          </p:cNvSpPr>
          <p:nvPr/>
        </p:nvSpPr>
        <p:spPr bwMode="auto">
          <a:xfrm>
            <a:off x="6095999" y="2667000"/>
            <a:ext cx="5910471" cy="938719"/>
          </a:xfrm>
          <a:prstGeom prst="rect">
            <a:avLst/>
          </a:prstGeom>
          <a:noFill/>
          <a:ln w="9525">
            <a:noFill/>
            <a:miter lim="800000"/>
            <a:headEnd/>
            <a:tailEnd/>
          </a:ln>
        </p:spPr>
        <p:txBody>
          <a:bodyPr wrap="square">
            <a:spAutoFit/>
          </a:bodyPr>
          <a:lstStyle/>
          <a:p>
            <a:pPr>
              <a:spcBef>
                <a:spcPct val="50000"/>
              </a:spcBef>
            </a:pPr>
            <a:r>
              <a:rPr lang="en-US" sz="2200" b="1" dirty="0">
                <a:latin typeface="Arial" charset="0"/>
              </a:rPr>
              <a:t>Tier II:</a:t>
            </a:r>
            <a:r>
              <a:rPr lang="en-US" sz="2200" dirty="0">
                <a:latin typeface="Arial" charset="0"/>
              </a:rPr>
              <a:t> Strategic Supplemental Intervention</a:t>
            </a:r>
          </a:p>
          <a:p>
            <a:pPr>
              <a:spcBef>
                <a:spcPct val="50000"/>
              </a:spcBef>
            </a:pPr>
            <a:r>
              <a:rPr lang="en-US" sz="2200" dirty="0">
                <a:solidFill>
                  <a:srgbClr val="FF9900"/>
                </a:solidFill>
                <a:latin typeface="Arial" charset="0"/>
              </a:rPr>
              <a:t>		 Basic</a:t>
            </a:r>
          </a:p>
        </p:txBody>
      </p:sp>
      <p:sp>
        <p:nvSpPr>
          <p:cNvPr id="222218" name="Rectangle 10"/>
          <p:cNvSpPr>
            <a:spLocks noChangeArrowheads="1"/>
          </p:cNvSpPr>
          <p:nvPr/>
        </p:nvSpPr>
        <p:spPr bwMode="auto">
          <a:xfrm>
            <a:off x="6096000" y="4572001"/>
            <a:ext cx="3932230" cy="769441"/>
          </a:xfrm>
          <a:prstGeom prst="rect">
            <a:avLst/>
          </a:prstGeom>
          <a:noFill/>
          <a:ln w="9525">
            <a:noFill/>
            <a:miter lim="800000"/>
            <a:headEnd/>
            <a:tailEnd/>
          </a:ln>
        </p:spPr>
        <p:txBody>
          <a:bodyPr wrap="none">
            <a:spAutoFit/>
          </a:bodyPr>
          <a:lstStyle/>
          <a:p>
            <a:r>
              <a:rPr lang="en-US" sz="2200" b="1" dirty="0">
                <a:latin typeface="Arial" charset="0"/>
              </a:rPr>
              <a:t>Tier I:</a:t>
            </a:r>
            <a:r>
              <a:rPr lang="en-US" sz="2200" dirty="0">
                <a:latin typeface="Arial" charset="0"/>
              </a:rPr>
              <a:t> Core Reading Program</a:t>
            </a:r>
          </a:p>
          <a:p>
            <a:r>
              <a:rPr lang="en-US" sz="2200" dirty="0">
                <a:latin typeface="Arial" charset="0"/>
              </a:rPr>
              <a:t>           </a:t>
            </a:r>
            <a:r>
              <a:rPr lang="en-US" sz="2200" dirty="0">
                <a:solidFill>
                  <a:srgbClr val="00B050"/>
                </a:solidFill>
                <a:latin typeface="Arial" charset="0"/>
              </a:rPr>
              <a:t>Proficient </a:t>
            </a:r>
            <a:r>
              <a:rPr lang="en-US" sz="2200" dirty="0">
                <a:latin typeface="Arial" charset="0"/>
              </a:rPr>
              <a:t>&amp; </a:t>
            </a:r>
            <a:r>
              <a:rPr lang="en-US" sz="2200" dirty="0">
                <a:solidFill>
                  <a:srgbClr val="0070C0"/>
                </a:solidFill>
                <a:latin typeface="Arial" charset="0"/>
              </a:rPr>
              <a:t>Advanced</a:t>
            </a:r>
          </a:p>
        </p:txBody>
      </p:sp>
      <p:pic>
        <p:nvPicPr>
          <p:cNvPr id="222222" name="Picture 14" descr="pyramid"/>
          <p:cNvPicPr>
            <a:picLocks noChangeAspect="1" noChangeArrowheads="1"/>
          </p:cNvPicPr>
          <p:nvPr/>
        </p:nvPicPr>
        <p:blipFill>
          <a:blip r:embed="rId3" cstate="print"/>
          <a:srcRect/>
          <a:stretch>
            <a:fillRect/>
          </a:stretch>
        </p:blipFill>
        <p:spPr bwMode="auto">
          <a:xfrm>
            <a:off x="2025650" y="1208869"/>
            <a:ext cx="3651250" cy="4575175"/>
          </a:xfrm>
          <a:prstGeom prst="rect">
            <a:avLst/>
          </a:prstGeom>
          <a:noFill/>
        </p:spPr>
      </p:pic>
      <p:sp>
        <p:nvSpPr>
          <p:cNvPr id="222221" name="Line 13">
            <a:extLst>
              <a:ext uri="{C183D7F6-B498-43B3-948B-1728B52AA6E4}">
                <adec:decorative xmlns:adec="http://schemas.microsoft.com/office/drawing/2017/decorative" val="1"/>
              </a:ext>
            </a:extLst>
          </p:cNvPr>
          <p:cNvSpPr>
            <a:spLocks noChangeShapeType="1"/>
          </p:cNvSpPr>
          <p:nvPr/>
        </p:nvSpPr>
        <p:spPr bwMode="auto">
          <a:xfrm flipH="1">
            <a:off x="5334000" y="4800600"/>
            <a:ext cx="685800" cy="0"/>
          </a:xfrm>
          <a:prstGeom prst="line">
            <a:avLst/>
          </a:prstGeom>
          <a:noFill/>
          <a:ln w="38100">
            <a:solidFill>
              <a:srgbClr val="221699"/>
            </a:solidFill>
            <a:round/>
            <a:headEnd/>
            <a:tailEnd type="triangle" w="med" len="med"/>
          </a:ln>
        </p:spPr>
        <p:txBody>
          <a:bodyPr wrap="none" anchor="ctr"/>
          <a:lstStyle/>
          <a:p>
            <a:endParaRPr lang="en-US" dirty="0"/>
          </a:p>
        </p:txBody>
      </p:sp>
      <p:sp>
        <p:nvSpPr>
          <p:cNvPr id="222219" name="Line 11">
            <a:extLst>
              <a:ext uri="{C183D7F6-B498-43B3-948B-1728B52AA6E4}">
                <adec:decorative xmlns:adec="http://schemas.microsoft.com/office/drawing/2017/decorative" val="1"/>
              </a:ext>
            </a:extLst>
          </p:cNvPr>
          <p:cNvSpPr>
            <a:spLocks noChangeShapeType="1"/>
          </p:cNvSpPr>
          <p:nvPr/>
        </p:nvSpPr>
        <p:spPr bwMode="auto">
          <a:xfrm flipH="1">
            <a:off x="4267200" y="2133600"/>
            <a:ext cx="1752600" cy="0"/>
          </a:xfrm>
          <a:prstGeom prst="line">
            <a:avLst/>
          </a:prstGeom>
          <a:noFill/>
          <a:ln w="38100">
            <a:solidFill>
              <a:srgbClr val="221699"/>
            </a:solidFill>
            <a:round/>
            <a:headEnd/>
            <a:tailEnd type="triangle" w="med" len="med"/>
          </a:ln>
        </p:spPr>
        <p:txBody>
          <a:bodyPr wrap="none" anchor="ctr"/>
          <a:lstStyle/>
          <a:p>
            <a:endParaRPr lang="en-US" dirty="0"/>
          </a:p>
        </p:txBody>
      </p:sp>
      <p:sp>
        <p:nvSpPr>
          <p:cNvPr id="222220" name="Line 12">
            <a:extLst>
              <a:ext uri="{C183D7F6-B498-43B3-948B-1728B52AA6E4}">
                <adec:decorative xmlns:adec="http://schemas.microsoft.com/office/drawing/2017/decorative" val="1"/>
              </a:ext>
            </a:extLst>
          </p:cNvPr>
          <p:cNvSpPr>
            <a:spLocks noChangeShapeType="1"/>
          </p:cNvSpPr>
          <p:nvPr/>
        </p:nvSpPr>
        <p:spPr bwMode="auto">
          <a:xfrm flipH="1">
            <a:off x="4648200" y="2895600"/>
            <a:ext cx="1371600" cy="0"/>
          </a:xfrm>
          <a:prstGeom prst="line">
            <a:avLst/>
          </a:prstGeom>
          <a:noFill/>
          <a:ln w="38100">
            <a:solidFill>
              <a:srgbClr val="221699"/>
            </a:solidFill>
            <a:round/>
            <a:headEnd/>
            <a:tailEnd type="triangle" w="med" len="med"/>
          </a:ln>
        </p:spPr>
        <p:txBody>
          <a:bodyPr wrap="none" anchor="ctr"/>
          <a:lstStyle/>
          <a:p>
            <a:endParaRPr lang="en-US" dirty="0"/>
          </a:p>
        </p:txBody>
      </p:sp>
    </p:spTree>
    <p:extLst>
      <p:ext uri="{BB962C8B-B14F-4D97-AF65-F5344CB8AC3E}">
        <p14:creationId xmlns:p14="http://schemas.microsoft.com/office/powerpoint/2010/main" val="230205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5562A09-7A27-F843-BF11-6CA3752E4547}"/>
              </a:ext>
            </a:extLst>
          </p:cNvPr>
          <p:cNvSpPr>
            <a:spLocks noGrp="1"/>
          </p:cNvSpPr>
          <p:nvPr>
            <p:ph type="title"/>
          </p:nvPr>
        </p:nvSpPr>
        <p:spPr>
          <a:xfrm>
            <a:off x="1451580" y="804520"/>
            <a:ext cx="4176511" cy="1049235"/>
          </a:xfrm>
        </p:spPr>
        <p:txBody>
          <a:bodyPr>
            <a:normAutofit/>
          </a:bodyPr>
          <a:lstStyle/>
          <a:p>
            <a:r>
              <a:rPr lang="en-US" sz="2700" dirty="0"/>
              <a:t>Intervention for Adolescent Students</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73A4424-036A-0347-99CC-CFE862A30350}"/>
              </a:ext>
            </a:extLst>
          </p:cNvPr>
          <p:cNvSpPr>
            <a:spLocks noGrp="1"/>
          </p:cNvSpPr>
          <p:nvPr>
            <p:ph idx="1"/>
          </p:nvPr>
        </p:nvSpPr>
        <p:spPr>
          <a:xfrm>
            <a:off x="1194727" y="1934747"/>
            <a:ext cx="5159578" cy="4275398"/>
          </a:xfrm>
        </p:spPr>
        <p:txBody>
          <a:bodyPr>
            <a:normAutofit/>
          </a:bodyPr>
          <a:lstStyle/>
          <a:p>
            <a:pPr>
              <a:lnSpc>
                <a:spcPct val="110000"/>
              </a:lnSpc>
            </a:pPr>
            <a:r>
              <a:rPr lang="en-US" sz="1700" dirty="0"/>
              <a:t>It is </a:t>
            </a:r>
            <a:r>
              <a:rPr lang="en-US" sz="1700" b="1" dirty="0"/>
              <a:t>NOT too late</a:t>
            </a:r>
            <a:r>
              <a:rPr lang="en-US" sz="1700" dirty="0"/>
              <a:t>!!!</a:t>
            </a:r>
          </a:p>
          <a:p>
            <a:pPr>
              <a:lnSpc>
                <a:spcPct val="110000"/>
              </a:lnSpc>
            </a:pPr>
            <a:endParaRPr lang="en-US" sz="800" dirty="0"/>
          </a:p>
          <a:p>
            <a:pPr>
              <a:lnSpc>
                <a:spcPct val="110000"/>
              </a:lnSpc>
            </a:pPr>
            <a:r>
              <a:rPr lang="en-US" sz="1700" b="1" dirty="0"/>
              <a:t>Explicit reading instruction </a:t>
            </a:r>
            <a:r>
              <a:rPr lang="en-US" sz="1700" dirty="0"/>
              <a:t>continues to be key (ex., modeling, feedback, and practice) </a:t>
            </a:r>
          </a:p>
          <a:p>
            <a:pPr marL="0" indent="0">
              <a:lnSpc>
                <a:spcPct val="110000"/>
              </a:lnSpc>
              <a:buNone/>
            </a:pPr>
            <a:endParaRPr lang="en-US" sz="800" dirty="0"/>
          </a:p>
          <a:p>
            <a:pPr>
              <a:lnSpc>
                <a:spcPct val="110000"/>
              </a:lnSpc>
            </a:pPr>
            <a:r>
              <a:rPr lang="en-US" sz="1700" dirty="0"/>
              <a:t>Older struggling readers benefit from </a:t>
            </a:r>
            <a:r>
              <a:rPr lang="en-US" sz="1700" b="1" dirty="0"/>
              <a:t>multicomponent interventions</a:t>
            </a:r>
            <a:r>
              <a:rPr lang="en-US" sz="1700" dirty="0"/>
              <a:t>.</a:t>
            </a:r>
          </a:p>
          <a:p>
            <a:pPr marL="0" indent="0">
              <a:lnSpc>
                <a:spcPct val="110000"/>
              </a:lnSpc>
              <a:buNone/>
            </a:pPr>
            <a:endParaRPr lang="en-US" sz="800" dirty="0"/>
          </a:p>
          <a:p>
            <a:pPr>
              <a:lnSpc>
                <a:spcPct val="110000"/>
              </a:lnSpc>
            </a:pPr>
            <a:r>
              <a:rPr lang="en-US" sz="1700" dirty="0"/>
              <a:t>Reading comprehension gains are likely to be </a:t>
            </a:r>
            <a:r>
              <a:rPr lang="en-US" sz="1700" b="1" dirty="0"/>
              <a:t>significantly smaller </a:t>
            </a:r>
            <a:r>
              <a:rPr lang="en-US" sz="1700" dirty="0"/>
              <a:t>than foundational skills. </a:t>
            </a:r>
          </a:p>
          <a:p>
            <a:pPr>
              <a:lnSpc>
                <a:spcPct val="110000"/>
              </a:lnSpc>
            </a:pPr>
            <a:endParaRPr lang="en-US" sz="800" dirty="0"/>
          </a:p>
          <a:p>
            <a:pPr>
              <a:lnSpc>
                <a:spcPct val="110000"/>
              </a:lnSpc>
            </a:pPr>
            <a:r>
              <a:rPr lang="en-US" sz="1700" b="1" dirty="0"/>
              <a:t>Results take time </a:t>
            </a:r>
            <a:r>
              <a:rPr lang="en-US" sz="1700" dirty="0"/>
              <a:t>- multi-year interventions have greatest success. </a:t>
            </a:r>
          </a:p>
          <a:p>
            <a:pPr>
              <a:lnSpc>
                <a:spcPct val="110000"/>
              </a:lnSpc>
            </a:pPr>
            <a:endParaRPr lang="en-US" sz="1700" dirty="0"/>
          </a:p>
        </p:txBody>
      </p:sp>
      <p:pic>
        <p:nvPicPr>
          <p:cNvPr id="4" name="Picture 3">
            <a:extLst>
              <a:ext uri="{FF2B5EF4-FFF2-40B4-BE49-F238E27FC236}">
                <a16:creationId xmlns:a16="http://schemas.microsoft.com/office/drawing/2014/main" id="{18E18D3B-1495-DB4F-AC76-1E7C5345E44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624162" y="1427433"/>
            <a:ext cx="4960442" cy="3300948"/>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1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384516" y="506259"/>
            <a:ext cx="9283485" cy="1066800"/>
          </a:xfrm>
        </p:spPr>
        <p:txBody>
          <a:bodyPr>
            <a:normAutofit fontScale="90000"/>
          </a:bodyPr>
          <a:lstStyle/>
          <a:p>
            <a:r>
              <a:rPr lang="en-US" sz="3400" dirty="0"/>
              <a:t>Considerations for </a:t>
            </a:r>
            <a:br>
              <a:rPr lang="en-US" sz="3400" dirty="0"/>
            </a:br>
            <a:r>
              <a:rPr lang="en-US" sz="3400" dirty="0"/>
              <a:t>Selecting an Intervention Program</a:t>
            </a:r>
            <a:br>
              <a:rPr lang="en-US" sz="3400" dirty="0"/>
            </a:br>
            <a:endParaRPr lang="en-US" sz="3400" dirty="0"/>
          </a:p>
        </p:txBody>
      </p:sp>
      <p:sp>
        <p:nvSpPr>
          <p:cNvPr id="223235" name="Rectangle 3"/>
          <p:cNvSpPr>
            <a:spLocks noGrp="1" noChangeArrowheads="1"/>
          </p:cNvSpPr>
          <p:nvPr>
            <p:ph type="body" idx="1"/>
          </p:nvPr>
        </p:nvSpPr>
        <p:spPr>
          <a:xfrm>
            <a:off x="1523999" y="2162146"/>
            <a:ext cx="9843247" cy="4189595"/>
          </a:xfrm>
        </p:spPr>
        <p:txBody>
          <a:bodyPr>
            <a:normAutofit/>
          </a:bodyPr>
          <a:lstStyle/>
          <a:p>
            <a:pPr>
              <a:lnSpc>
                <a:spcPct val="80000"/>
              </a:lnSpc>
            </a:pPr>
            <a:r>
              <a:rPr lang="en-US" sz="2400" dirty="0"/>
              <a:t>Type of learner </a:t>
            </a:r>
          </a:p>
          <a:p>
            <a:pPr>
              <a:lnSpc>
                <a:spcPct val="80000"/>
              </a:lnSpc>
            </a:pPr>
            <a:r>
              <a:rPr lang="en-US" sz="2400" dirty="0"/>
              <a:t>Teacher skill level</a:t>
            </a:r>
          </a:p>
          <a:p>
            <a:pPr>
              <a:lnSpc>
                <a:spcPct val="80000"/>
              </a:lnSpc>
            </a:pPr>
            <a:r>
              <a:rPr lang="en-US" sz="2400" dirty="0"/>
              <a:t>Program complexity</a:t>
            </a:r>
          </a:p>
          <a:p>
            <a:pPr>
              <a:lnSpc>
                <a:spcPct val="80000"/>
              </a:lnSpc>
            </a:pPr>
            <a:r>
              <a:rPr lang="en-US" sz="2400" dirty="0"/>
              <a:t>Training requirement</a:t>
            </a:r>
          </a:p>
          <a:p>
            <a:pPr>
              <a:lnSpc>
                <a:spcPct val="80000"/>
              </a:lnSpc>
            </a:pPr>
            <a:r>
              <a:rPr lang="en-US" sz="2400" dirty="0"/>
              <a:t>Program cost</a:t>
            </a:r>
          </a:p>
          <a:p>
            <a:pPr>
              <a:lnSpc>
                <a:spcPct val="80000"/>
              </a:lnSpc>
            </a:pPr>
            <a:r>
              <a:rPr lang="en-US" sz="2400" dirty="0"/>
              <a:t>Reading/language arts program</a:t>
            </a:r>
          </a:p>
          <a:p>
            <a:pPr>
              <a:lnSpc>
                <a:spcPct val="80000"/>
              </a:lnSpc>
            </a:pPr>
            <a:r>
              <a:rPr lang="en-US" sz="2400" dirty="0"/>
              <a:t>Instructional support/time</a:t>
            </a:r>
          </a:p>
          <a:p>
            <a:pPr>
              <a:lnSpc>
                <a:spcPct val="80000"/>
              </a:lnSpc>
            </a:pPr>
            <a:r>
              <a:rPr lang="en-US" sz="2400" dirty="0"/>
              <a:t>Classroom setting/grouping</a:t>
            </a:r>
          </a:p>
          <a:p>
            <a:pPr>
              <a:lnSpc>
                <a:spcPct val="80000"/>
              </a:lnSpc>
            </a:pPr>
            <a:r>
              <a:rPr lang="en-US" sz="2400" dirty="0"/>
              <a:t>Assessment plan</a:t>
            </a:r>
            <a:endParaRPr lang="en-US" sz="2600" dirty="0"/>
          </a:p>
          <a:p>
            <a:pPr marL="0" indent="0" algn="r">
              <a:lnSpc>
                <a:spcPct val="80000"/>
              </a:lnSpc>
              <a:buNone/>
            </a:pPr>
            <a:endParaRPr lang="en-US" dirty="0">
              <a:solidFill>
                <a:srgbClr val="221699"/>
              </a:solidFill>
            </a:endParaRPr>
          </a:p>
        </p:txBody>
      </p:sp>
      <p:pic>
        <p:nvPicPr>
          <p:cNvPr id="10242" name="Picture 2">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8524876" y="2261690"/>
            <a:ext cx="2143125" cy="3200400"/>
          </a:xfrm>
          <a:prstGeom prst="rect">
            <a:avLst/>
          </a:prstGeom>
          <a:noFill/>
        </p:spPr>
      </p:pic>
    </p:spTree>
    <p:extLst>
      <p:ext uri="{BB962C8B-B14F-4D97-AF65-F5344CB8AC3E}">
        <p14:creationId xmlns:p14="http://schemas.microsoft.com/office/powerpoint/2010/main" val="327403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482092"/>
            <a:ext cx="9603275" cy="1049235"/>
          </a:xfrm>
        </p:spPr>
        <p:txBody>
          <a:bodyPr/>
          <a:lstStyle/>
          <a:p>
            <a:pPr algn="ctr"/>
            <a:r>
              <a:rPr lang="en-US" sz="3600" dirty="0"/>
              <a:t>Middle School Assessment Sequence</a:t>
            </a:r>
            <a:br>
              <a:rPr lang="en-US" dirty="0"/>
            </a:br>
            <a:endParaRPr lang="en-US" sz="2000" dirty="0">
              <a:solidFill>
                <a:srgbClr val="0070C0"/>
              </a:solidFill>
            </a:endParaRPr>
          </a:p>
        </p:txBody>
      </p:sp>
      <p:sp>
        <p:nvSpPr>
          <p:cNvPr id="3" name="Content Placeholder 2"/>
          <p:cNvSpPr>
            <a:spLocks noGrp="1"/>
          </p:cNvSpPr>
          <p:nvPr>
            <p:ph idx="1"/>
          </p:nvPr>
        </p:nvSpPr>
        <p:spPr>
          <a:xfrm>
            <a:off x="2057400" y="1981200"/>
            <a:ext cx="9427464" cy="4102099"/>
          </a:xfrm>
          <a:ln>
            <a:solidFill>
              <a:srgbClr val="FFFF00"/>
            </a:solidFill>
          </a:ln>
        </p:spPr>
        <p:txBody>
          <a:bodyPr>
            <a:normAutofit/>
          </a:bodyPr>
          <a:lstStyle/>
          <a:p>
            <a:pPr marL="0" indent="0">
              <a:spcBef>
                <a:spcPts val="0"/>
              </a:spcBef>
              <a:buNone/>
            </a:pPr>
            <a:r>
              <a:rPr lang="en-US" sz="2400" b="1" dirty="0">
                <a:solidFill>
                  <a:srgbClr val="0070C0"/>
                </a:solidFill>
              </a:rPr>
              <a:t>Reading Comprehension (e.g., MAZE)</a:t>
            </a:r>
          </a:p>
          <a:p>
            <a:pPr>
              <a:spcBef>
                <a:spcPts val="0"/>
              </a:spcBef>
            </a:pPr>
            <a:r>
              <a:rPr lang="en-US" sz="2400" dirty="0"/>
              <a:t>Score below Benchmark</a:t>
            </a:r>
          </a:p>
          <a:p>
            <a:pPr marL="0" indent="0">
              <a:spcBef>
                <a:spcPts val="0"/>
              </a:spcBef>
              <a:buNone/>
            </a:pPr>
            <a:endParaRPr lang="en-US" sz="2400" b="1" dirty="0">
              <a:solidFill>
                <a:srgbClr val="0070C0"/>
              </a:solidFill>
            </a:endParaRPr>
          </a:p>
          <a:p>
            <a:pPr marL="0" indent="0">
              <a:spcBef>
                <a:spcPts val="0"/>
              </a:spcBef>
              <a:buNone/>
            </a:pPr>
            <a:r>
              <a:rPr lang="en-US" sz="2400" b="1" dirty="0">
                <a:solidFill>
                  <a:srgbClr val="0070C0"/>
                </a:solidFill>
              </a:rPr>
              <a:t>Reading Fluency (e.g., MASI-R or DIBELS)  </a:t>
            </a:r>
          </a:p>
          <a:p>
            <a:pPr>
              <a:spcBef>
                <a:spcPts val="0"/>
              </a:spcBef>
            </a:pPr>
            <a:r>
              <a:rPr lang="en-US" sz="2400" dirty="0"/>
              <a:t>Score below 40</a:t>
            </a:r>
            <a:r>
              <a:rPr lang="en-US" sz="2400" baseline="30000" dirty="0"/>
              <a:t>th</a:t>
            </a:r>
            <a:r>
              <a:rPr lang="en-US" sz="2400" dirty="0"/>
              <a:t> percentile</a:t>
            </a:r>
          </a:p>
          <a:p>
            <a:pPr marL="0" indent="0">
              <a:spcBef>
                <a:spcPts val="0"/>
              </a:spcBef>
              <a:buNone/>
            </a:pPr>
            <a:endParaRPr lang="en-US" sz="2400" b="1" dirty="0">
              <a:solidFill>
                <a:srgbClr val="0070C0"/>
              </a:solidFill>
            </a:endParaRPr>
          </a:p>
          <a:p>
            <a:pPr marL="0" indent="0">
              <a:spcBef>
                <a:spcPts val="0"/>
              </a:spcBef>
              <a:buNone/>
            </a:pPr>
            <a:r>
              <a:rPr lang="en-US" sz="2400" b="1" dirty="0">
                <a:solidFill>
                  <a:srgbClr val="0070C0"/>
                </a:solidFill>
              </a:rPr>
              <a:t>Decoding and Word Recognition (e.g., CORE Phonics Survey)</a:t>
            </a:r>
          </a:p>
          <a:p>
            <a:pPr>
              <a:spcBef>
                <a:spcPts val="0"/>
              </a:spcBef>
            </a:pPr>
            <a:r>
              <a:rPr lang="en-US" sz="2400" dirty="0"/>
              <a:t>Score at intensive level </a:t>
            </a:r>
          </a:p>
          <a:p>
            <a:pPr marL="0" indent="0">
              <a:spcBef>
                <a:spcPts val="0"/>
              </a:spcBef>
              <a:buNone/>
            </a:pPr>
            <a:endParaRPr lang="en-US" dirty="0"/>
          </a:p>
          <a:p>
            <a:pPr marL="0" indent="0">
              <a:spcBef>
                <a:spcPts val="0"/>
              </a:spcBef>
              <a:buNone/>
            </a:pPr>
            <a:endParaRPr lang="en-US" dirty="0"/>
          </a:p>
        </p:txBody>
      </p:sp>
      <p:sp>
        <p:nvSpPr>
          <p:cNvPr id="5" name="Down Arrow 4" descr="Down Arrow - Next Step Reading Fluency"/>
          <p:cNvSpPr/>
          <p:nvPr/>
        </p:nvSpPr>
        <p:spPr bwMode="auto">
          <a:xfrm rot="2152482">
            <a:off x="5891783" y="2682044"/>
            <a:ext cx="408432" cy="5941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baseline="-25000" dirty="0">
              <a:latin typeface="Geneva" pitchFamily="1" charset="0"/>
              <a:ea typeface="ＭＳ Ｐゴシック" pitchFamily="1" charset="-128"/>
            </a:endParaRPr>
          </a:p>
        </p:txBody>
      </p:sp>
      <p:sp>
        <p:nvSpPr>
          <p:cNvPr id="9" name="Down Arrow 8" descr="Down Arrow - Next Step, Decoding and Word Recognition">
            <a:extLst>
              <a:ext uri="{FF2B5EF4-FFF2-40B4-BE49-F238E27FC236}">
                <a16:creationId xmlns:a16="http://schemas.microsoft.com/office/drawing/2014/main" id="{EC5ADB8F-3FCB-0C4D-A7DF-6FE6E48CE86C}"/>
              </a:ext>
            </a:extLst>
          </p:cNvPr>
          <p:cNvSpPr/>
          <p:nvPr/>
        </p:nvSpPr>
        <p:spPr bwMode="auto">
          <a:xfrm rot="2152482">
            <a:off x="5783139" y="4161080"/>
            <a:ext cx="408432" cy="5941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baseline="-25000" dirty="0">
              <a:latin typeface="Geneva" pitchFamily="1" charset="0"/>
              <a:ea typeface="ＭＳ Ｐゴシック" pitchFamily="1" charset="-128"/>
            </a:endParaRPr>
          </a:p>
        </p:txBody>
      </p:sp>
    </p:spTree>
    <p:extLst>
      <p:ext uri="{BB962C8B-B14F-4D97-AF65-F5344CB8AC3E}">
        <p14:creationId xmlns:p14="http://schemas.microsoft.com/office/powerpoint/2010/main" val="294865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434A6-191B-1942-85B2-4DF8088F5819}"/>
              </a:ext>
            </a:extLst>
          </p:cNvPr>
          <p:cNvSpPr>
            <a:spLocks noGrp="1"/>
          </p:cNvSpPr>
          <p:nvPr>
            <p:ph type="title" idx="4294967295"/>
          </p:nvPr>
        </p:nvSpPr>
        <p:spPr>
          <a:xfrm>
            <a:off x="1451579" y="804519"/>
            <a:ext cx="9603275" cy="1049235"/>
          </a:xfrm>
        </p:spPr>
        <p:txBody>
          <a:bodyPr/>
          <a:lstStyle/>
          <a:p>
            <a:r>
              <a:rPr lang="en-US" dirty="0"/>
              <a:t>Reading</a:t>
            </a:r>
            <a:r>
              <a:rPr lang="en-US" baseline="0" dirty="0"/>
              <a:t> Skills</a:t>
            </a:r>
            <a:endParaRPr lang="en-US" dirty="0"/>
          </a:p>
        </p:txBody>
      </p:sp>
      <p:sp>
        <p:nvSpPr>
          <p:cNvPr id="3" name="Content Placeholder 2">
            <a:extLst>
              <a:ext uri="{FF2B5EF4-FFF2-40B4-BE49-F238E27FC236}">
                <a16:creationId xmlns:a16="http://schemas.microsoft.com/office/drawing/2014/main" id="{0642FC23-C104-B541-9DB8-F22994F43859}"/>
              </a:ext>
            </a:extLst>
          </p:cNvPr>
          <p:cNvSpPr>
            <a:spLocks noGrp="1"/>
          </p:cNvSpPr>
          <p:nvPr>
            <p:ph idx="4294967295"/>
          </p:nvPr>
        </p:nvSpPr>
        <p:spPr>
          <a:xfrm>
            <a:off x="1453896" y="2141258"/>
            <a:ext cx="4172212" cy="3450613"/>
          </a:xfrm>
        </p:spPr>
        <p:txBody>
          <a:bodyPr vert="horz" lIns="91440" tIns="45720" rIns="91440" bIns="45720" rtlCol="0" anchor="t">
            <a:noAutofit/>
          </a:bodyPr>
          <a:lstStyle/>
          <a:p>
            <a:pPr marL="0" indent="0">
              <a:spcBef>
                <a:spcPts val="0"/>
              </a:spcBef>
              <a:spcAft>
                <a:spcPts val="600"/>
              </a:spcAft>
              <a:buNone/>
            </a:pPr>
            <a:r>
              <a:rPr lang="en-US" sz="2800" dirty="0"/>
              <a:t>Most adolescent struggling readers need support across multiple skills and will benefit from interventions that integrate reading skills.</a:t>
            </a:r>
          </a:p>
        </p:txBody>
      </p:sp>
      <p:pic>
        <p:nvPicPr>
          <p:cNvPr id="2" name="Picture 1" descr="interventions that integrate multiple reading components of phonics, vocabulary, fluency, and text comprehension.">
            <a:extLst>
              <a:ext uri="{FF2B5EF4-FFF2-40B4-BE49-F238E27FC236}">
                <a16:creationId xmlns:a16="http://schemas.microsoft.com/office/drawing/2014/main" id="{6CCE9E8B-EACB-E14F-A035-43B9B031E15A}"/>
              </a:ext>
            </a:extLst>
          </p:cNvPr>
          <p:cNvPicPr>
            <a:picLocks noChangeAspect="1"/>
          </p:cNvPicPr>
          <p:nvPr/>
        </p:nvPicPr>
        <p:blipFill>
          <a:blip r:embed="rId3"/>
          <a:stretch>
            <a:fillRect/>
          </a:stretch>
        </p:blipFill>
        <p:spPr>
          <a:xfrm>
            <a:off x="6121599" y="805583"/>
            <a:ext cx="4906065" cy="4660762"/>
          </a:xfrm>
          <a:prstGeom prst="rect">
            <a:avLst/>
          </a:prstGeom>
        </p:spPr>
      </p:pic>
      <p:cxnSp>
        <p:nvCxnSpPr>
          <p:cNvPr id="18" name="Straight Connector 17">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74051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DE_x0020_Approval xmlns="0f9ffb64-fcbe-4e80-8eaf-2f34c3a1b7d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F435F372A4C743B593FF42579FA2B4" ma:contentTypeVersion="14" ma:contentTypeDescription="Create a new document." ma:contentTypeScope="" ma:versionID="6292aecf37736c5d1a8d1e82d8b78a66">
  <xsd:schema xmlns:xsd="http://www.w3.org/2001/XMLSchema" xmlns:xs="http://www.w3.org/2001/XMLSchema" xmlns:p="http://schemas.microsoft.com/office/2006/metadata/properties" xmlns:ns2="0f9ffb64-fcbe-4e80-8eaf-2f34c3a1b7d0" xmlns:ns3="1f0af13e-5fb7-4493-bc81-3efe4202726c" targetNamespace="http://schemas.microsoft.com/office/2006/metadata/properties" ma:root="true" ma:fieldsID="b68e02b12cc6783000619ca2b3921b29" ns2:_="" ns3:_="">
    <xsd:import namespace="0f9ffb64-fcbe-4e80-8eaf-2f34c3a1b7d0"/>
    <xsd:import namespace="1f0af13e-5fb7-4493-bc81-3efe420272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element ref="ns2:CDE_x0020_Approval"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9ffb64-fcbe-4e80-8eaf-2f34c3a1b7d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CDE_x0020_Approval" ma:index="17" nillable="true" ma:displayName="CDE Approval" ma:format="Dropdown" ma:internalName="CDE_x0020_Approval">
      <xsd:simpleType>
        <xsd:restriction base="dms:Choice">
          <xsd:enumeration value="Exempt"/>
          <xsd:enumeration value="Needed"/>
          <xsd:enumeration value="Approved"/>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f0af13e-5fb7-4493-bc81-3efe4202726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354AFD-6C92-4BFC-8C64-4C8CA40FD181}">
  <ds:schemaRefs>
    <ds:schemaRef ds:uri="http://schemas.microsoft.com/sharepoint/v3/contenttype/forms"/>
  </ds:schemaRefs>
</ds:datastoreItem>
</file>

<file path=customXml/itemProps2.xml><?xml version="1.0" encoding="utf-8"?>
<ds:datastoreItem xmlns:ds="http://schemas.openxmlformats.org/officeDocument/2006/customXml" ds:itemID="{AAE5C9C2-883C-4A89-8075-03BC80825FD0}">
  <ds:schemaRefs>
    <ds:schemaRef ds:uri="http://purl.org/dc/dcmitype/"/>
    <ds:schemaRef ds:uri="http://purl.org/dc/elements/1.1/"/>
    <ds:schemaRef ds:uri="http://schemas.openxmlformats.org/package/2006/metadata/core-properties"/>
    <ds:schemaRef ds:uri="http://www.w3.org/XML/1998/namespace"/>
    <ds:schemaRef ds:uri="1f0af13e-5fb7-4493-bc81-3efe4202726c"/>
    <ds:schemaRef ds:uri="http://schemas.microsoft.com/office/2006/documentManagement/types"/>
    <ds:schemaRef ds:uri="http://purl.org/dc/terms/"/>
    <ds:schemaRef ds:uri="0f9ffb64-fcbe-4e80-8eaf-2f34c3a1b7d0"/>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AF49BD92-DEBC-4EA3-A131-DF042798D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9ffb64-fcbe-4e80-8eaf-2f34c3a1b7d0"/>
    <ds:schemaRef ds:uri="1f0af13e-5fb7-4493-bc81-3efe420272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7973</TotalTime>
  <Words>1834</Words>
  <Application>Microsoft Macintosh PowerPoint</Application>
  <PresentationFormat>Widescreen</PresentationFormat>
  <Paragraphs>258</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Geneva</vt:lpstr>
      <vt:lpstr>Gill Sans MT</vt:lpstr>
      <vt:lpstr>Times</vt:lpstr>
      <vt:lpstr>Wingdings 3</vt:lpstr>
      <vt:lpstr>Gallery</vt:lpstr>
      <vt:lpstr>Addressing Unfinished Learning</vt:lpstr>
      <vt:lpstr>Addressing Unfinished Learning Sessions</vt:lpstr>
      <vt:lpstr>Objectives: Session 3</vt:lpstr>
      <vt:lpstr>Agenda</vt:lpstr>
      <vt:lpstr> Multi-Tiered Systems of Support (MTSS) Three-Tier Model  </vt:lpstr>
      <vt:lpstr>Intervention for Adolescent Students</vt:lpstr>
      <vt:lpstr>Considerations for  Selecting an Intervention Program </vt:lpstr>
      <vt:lpstr>Middle School Assessment Sequence </vt:lpstr>
      <vt:lpstr>Reading Skills</vt:lpstr>
      <vt:lpstr>Some Research-Based Tier II Programs: Secondary</vt:lpstr>
      <vt:lpstr>English 3-D </vt:lpstr>
      <vt:lpstr>Achieve 3000</vt:lpstr>
      <vt:lpstr>Third Quest</vt:lpstr>
      <vt:lpstr>Read Naturally</vt:lpstr>
      <vt:lpstr>Read 180</vt:lpstr>
      <vt:lpstr>REWARDS</vt:lpstr>
      <vt:lpstr>SIPPS - Challenge</vt:lpstr>
      <vt:lpstr>Some Research-Based Tier III Programs: Secondary</vt:lpstr>
      <vt:lpstr>Read 180 + System 44</vt:lpstr>
      <vt:lpstr>Read Naturally</vt:lpstr>
      <vt:lpstr>Wilson </vt:lpstr>
      <vt:lpstr>SIPPS Plus</vt:lpstr>
      <vt:lpstr>                                   Three-Tier Model  </vt:lpstr>
      <vt:lpstr>Movement Through the Tiers</vt:lpstr>
      <vt:lpstr>More Objectives: Session 3</vt:lpstr>
      <vt:lpstr>CALI Reads is a project funded by the Office of Special Education Programs in partnership with the California Department of Education, Special Education Division. The project is coordinated and administered through the Napa County Office of Education. The contents of this website were developed under a State Personnel Development Grant (SPDG) from the US Department of Education (CALI/Award #H323A170011), Project Officer, david.guardino@ed.gov. However, the contents of this site not necessarily represent the policy of the US Department of Education and no assumption of endorsement by the Federal government should be made.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Termite2942</dc:creator>
  <cp:lastModifiedBy>Tom Tranfaglia</cp:lastModifiedBy>
  <cp:revision>101</cp:revision>
  <dcterms:created xsi:type="dcterms:W3CDTF">2021-08-31T10:51:51Z</dcterms:created>
  <dcterms:modified xsi:type="dcterms:W3CDTF">2021-11-17T21:24:10Z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0x0101000CF435F372A4C743B593FF42579FA2B4</vt:lpwstr>
  </property>
</Properties>
</file>